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5"/>
  </p:notesMasterIdLst>
  <p:handoutMasterIdLst>
    <p:handoutMasterId r:id="rId56"/>
  </p:handoutMasterIdLst>
  <p:sldIdLst>
    <p:sldId id="323" r:id="rId2"/>
    <p:sldId id="324" r:id="rId3"/>
    <p:sldId id="375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package" Target="../embeddings/Microsoft_Office_Word_Document28.docx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0497909"/>
              </p:ext>
            </p:extLst>
          </p:nvPr>
        </p:nvGraphicFramePr>
        <p:xfrm>
          <a:off x="914400" y="1600200"/>
          <a:ext cx="7313400" cy="2482506"/>
        </p:xfrm>
        <a:graphic>
          <a:graphicData uri="http://schemas.openxmlformats.org/presentationml/2006/ole">
            <p:oleObj spid="_x0000_s1029" name="Document" r:id="rId3" imgW="7313400" imgH="248250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120158"/>
              </p:ext>
            </p:extLst>
          </p:nvPr>
        </p:nvGraphicFramePr>
        <p:xfrm>
          <a:off x="914400" y="1066800"/>
          <a:ext cx="7313400" cy="2114808"/>
        </p:xfrm>
        <a:graphic>
          <a:graphicData uri="http://schemas.openxmlformats.org/presentationml/2006/ole">
            <p:oleObj spid="_x0000_s6149" name="Document" r:id="rId3" imgW="7313400" imgH="21148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250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access the attributes of an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1297115"/>
              </p:ext>
            </p:extLst>
          </p:nvPr>
        </p:nvGraphicFramePr>
        <p:xfrm>
          <a:off x="914400" y="1066800"/>
          <a:ext cx="7313400" cy="2137114"/>
        </p:xfrm>
        <a:graphic>
          <a:graphicData uri="http://schemas.openxmlformats.org/presentationml/2006/ole">
            <p:oleObj spid="_x0000_s7173" name="Document" r:id="rId3" imgW="7313400" imgH="213711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362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call the methods of an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460314"/>
              </p:ext>
            </p:extLst>
          </p:nvPr>
        </p:nvGraphicFramePr>
        <p:xfrm>
          <a:off x="914400" y="1066800"/>
          <a:ext cx="7313400" cy="2137114"/>
        </p:xfrm>
        <a:graphic>
          <a:graphicData uri="http://schemas.openxmlformats.org/presentationml/2006/ole">
            <p:oleObj spid="_x0000_s8197" name="Document" r:id="rId3" imgW="7313400" imgH="213711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641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coding a constructor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5306237"/>
              </p:ext>
            </p:extLst>
          </p:nvPr>
        </p:nvGraphicFramePr>
        <p:xfrm>
          <a:off x="914400" y="1143000"/>
          <a:ext cx="7313400" cy="920326"/>
        </p:xfrm>
        <a:graphic>
          <a:graphicData uri="http://schemas.openxmlformats.org/presentationml/2006/ole">
            <p:oleObj spid="_x0000_s9221" name="Document" r:id="rId3" imgW="7313400" imgH="92032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201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constructor with no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3647477"/>
              </p:ext>
            </p:extLst>
          </p:nvPr>
        </p:nvGraphicFramePr>
        <p:xfrm>
          <a:off x="914400" y="1066800"/>
          <a:ext cx="7313400" cy="2804872"/>
        </p:xfrm>
        <a:graphic>
          <a:graphicData uri="http://schemas.openxmlformats.org/presentationml/2006/ole">
            <p:oleObj spid="_x0000_s10245" name="Document" r:id="rId3" imgW="7313400" imgH="28048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816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constructor with three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3907859"/>
              </p:ext>
            </p:extLst>
          </p:nvPr>
        </p:nvGraphicFramePr>
        <p:xfrm>
          <a:off x="914400" y="1066800"/>
          <a:ext cx="7313400" cy="1862599"/>
        </p:xfrm>
        <a:graphic>
          <a:graphicData uri="http://schemas.openxmlformats.org/presentationml/2006/ole">
            <p:oleObj spid="_x0000_s11269" name="Document" r:id="rId3" imgW="7313400" imgH="186259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894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constructor with default values for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0387066"/>
              </p:ext>
            </p:extLst>
          </p:nvPr>
        </p:nvGraphicFramePr>
        <p:xfrm>
          <a:off x="914400" y="1066800"/>
          <a:ext cx="7313400" cy="3326918"/>
        </p:xfrm>
        <a:graphic>
          <a:graphicData uri="http://schemas.openxmlformats.org/presentationml/2006/ole">
            <p:oleObj spid="_x0000_s12293" name="Document" r:id="rId3" imgW="7313400" imgH="33269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97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coding a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6474948"/>
              </p:ext>
            </p:extLst>
          </p:nvPr>
        </p:nvGraphicFramePr>
        <p:xfrm>
          <a:off x="914400" y="1066800"/>
          <a:ext cx="7313400" cy="4498733"/>
        </p:xfrm>
        <a:graphic>
          <a:graphicData uri="http://schemas.openxmlformats.org/presentationml/2006/ole">
            <p:oleObj spid="_x0000_s13318" name="Document" r:id="rId3" imgW="7313400" imgH="449873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112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that calls another method of the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8229978"/>
              </p:ext>
            </p:extLst>
          </p:nvPr>
        </p:nvGraphicFramePr>
        <p:xfrm>
          <a:off x="914400" y="1066800"/>
          <a:ext cx="7313400" cy="1172535"/>
        </p:xfrm>
        <a:graphic>
          <a:graphicData uri="http://schemas.openxmlformats.org/presentationml/2006/ole">
            <p:oleObj spid="_x0000_s14341" name="Document" r:id="rId3" imgW="7313400" imgH="117253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485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method of the Product class </a:t>
            </a:r>
            <a:br>
              <a:rPr lang="en-US" dirty="0"/>
            </a:br>
            <a:r>
              <a:rPr lang="en-US" dirty="0"/>
              <a:t>that accepts a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3013640"/>
              </p:ext>
            </p:extLst>
          </p:nvPr>
        </p:nvGraphicFramePr>
        <p:xfrm>
          <a:off x="914400" y="1258638"/>
          <a:ext cx="7313400" cy="2322762"/>
        </p:xfrm>
        <a:graphic>
          <a:graphicData uri="http://schemas.openxmlformats.org/presentationml/2006/ole">
            <p:oleObj spid="_x0000_s15365" name="Document" r:id="rId3" imgW="7313400" imgH="23227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830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4684950"/>
              </p:ext>
            </p:extLst>
          </p:nvPr>
        </p:nvGraphicFramePr>
        <p:xfrm>
          <a:off x="914400" y="1066800"/>
          <a:ext cx="7301323" cy="4072706"/>
        </p:xfrm>
        <a:graphic>
          <a:graphicData uri="http://schemas.openxmlformats.org/presentationml/2006/ole">
            <p:oleObj spid="_x0000_s47107" name="Document" r:id="rId3" imgW="7301323" imgH="407270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error that’s displayed if you forget </a:t>
            </a:r>
            <a:br>
              <a:rPr lang="en-US" dirty="0"/>
            </a:br>
            <a:r>
              <a:rPr lang="en-US" dirty="0"/>
              <a:t>to code the self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5269130"/>
              </p:ext>
            </p:extLst>
          </p:nvPr>
        </p:nvGraphicFramePr>
        <p:xfrm>
          <a:off x="914400" y="1295400"/>
          <a:ext cx="7313400" cy="465920"/>
        </p:xfrm>
        <a:graphic>
          <a:graphicData uri="http://schemas.openxmlformats.org/presentationml/2006/ole">
            <p:oleObj spid="_x0000_s16389" name="Document" r:id="rId3" imgW="7313400" imgH="46592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191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Product Viewer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790608"/>
              </p:ext>
            </p:extLst>
          </p:nvPr>
        </p:nvGraphicFramePr>
        <p:xfrm>
          <a:off x="914400" y="1143000"/>
          <a:ext cx="7313612" cy="3514725"/>
        </p:xfrm>
        <a:graphic>
          <a:graphicData uri="http://schemas.openxmlformats.org/presentationml/2006/ole">
            <p:oleObj spid="_x0000_s17413" name="Document" r:id="rId3" imgW="7313400" imgH="351256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680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objects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3066829"/>
              </p:ext>
            </p:extLst>
          </p:nvPr>
        </p:nvGraphicFramePr>
        <p:xfrm>
          <a:off x="914400" y="1066800"/>
          <a:ext cx="7313612" cy="2249487"/>
        </p:xfrm>
        <a:graphic>
          <a:graphicData uri="http://schemas.openxmlformats.org/presentationml/2006/ole">
            <p:oleObj spid="_x0000_s18437" name="Document" r:id="rId3" imgW="7313400" imgH="22482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700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517352"/>
              </p:ext>
            </p:extLst>
          </p:nvPr>
        </p:nvGraphicFramePr>
        <p:xfrm>
          <a:off x="914400" y="1143000"/>
          <a:ext cx="7313612" cy="4464050"/>
        </p:xfrm>
        <a:graphic>
          <a:graphicData uri="http://schemas.openxmlformats.org/presentationml/2006/ole">
            <p:oleObj spid="_x0000_s19461" name="Document" r:id="rId3" imgW="7313400" imgH="44613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339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8191604"/>
              </p:ext>
            </p:extLst>
          </p:nvPr>
        </p:nvGraphicFramePr>
        <p:xfrm>
          <a:off x="914400" y="1143000"/>
          <a:ext cx="7313612" cy="2652713"/>
        </p:xfrm>
        <a:graphic>
          <a:graphicData uri="http://schemas.openxmlformats.org/presentationml/2006/ole">
            <p:oleObj spid="_x0000_s20485" name="Document" r:id="rId3" imgW="7313400" imgH="26512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34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9670557"/>
              </p:ext>
            </p:extLst>
          </p:nvPr>
        </p:nvGraphicFramePr>
        <p:xfrm>
          <a:off x="914400" y="1087437"/>
          <a:ext cx="7313612" cy="3255963"/>
        </p:xfrm>
        <a:graphic>
          <a:graphicData uri="http://schemas.openxmlformats.org/presentationml/2006/ole">
            <p:oleObj spid="_x0000_s21509" name="Document" r:id="rId3" imgW="7313400" imgH="32538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542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UML diagram for two classes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use composition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524000"/>
            <a:ext cx="6483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24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dice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3992194"/>
              </p:ext>
            </p:extLst>
          </p:nvPr>
        </p:nvGraphicFramePr>
        <p:xfrm>
          <a:off x="914400" y="1143000"/>
          <a:ext cx="7313612" cy="4060825"/>
        </p:xfrm>
        <a:graphic>
          <a:graphicData uri="http://schemas.openxmlformats.org/presentationml/2006/ole">
            <p:oleObj spid="_x0000_s22533" name="Document" r:id="rId3" imgW="7313400" imgH="40583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759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Dice 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8235799"/>
              </p:ext>
            </p:extLst>
          </p:nvPr>
        </p:nvGraphicFramePr>
        <p:xfrm>
          <a:off x="914400" y="1143000"/>
          <a:ext cx="7313612" cy="2709863"/>
        </p:xfrm>
        <a:graphic>
          <a:graphicData uri="http://schemas.openxmlformats.org/presentationml/2006/ole">
            <p:oleObj spid="_x0000_s23557" name="Document" r:id="rId3" imgW="7313400" imgH="27080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74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dice_roller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2755148"/>
              </p:ext>
            </p:extLst>
          </p:nvPr>
        </p:nvGraphicFramePr>
        <p:xfrm>
          <a:off x="914400" y="1143000"/>
          <a:ext cx="7313612" cy="2852737"/>
        </p:xfrm>
        <a:graphic>
          <a:graphicData uri="http://schemas.openxmlformats.org/presentationml/2006/ole">
            <p:oleObj spid="_x0000_s24581" name="Document" r:id="rId3" imgW="7313400" imgH="28509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33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8782100"/>
              </p:ext>
            </p:extLst>
          </p:nvPr>
        </p:nvGraphicFramePr>
        <p:xfrm>
          <a:off x="914400" y="1261294"/>
          <a:ext cx="7301323" cy="4072706"/>
        </p:xfrm>
        <a:graphic>
          <a:graphicData uri="http://schemas.openxmlformats.org/presentationml/2006/ole">
            <p:oleObj spid="_x0000_s48130" name="Document" r:id="rId3" imgW="7301323" imgH="407270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377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dice_roller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7617876"/>
              </p:ext>
            </p:extLst>
          </p:nvPr>
        </p:nvGraphicFramePr>
        <p:xfrm>
          <a:off x="914400" y="1143000"/>
          <a:ext cx="7313612" cy="3054350"/>
        </p:xfrm>
        <a:graphic>
          <a:graphicData uri="http://schemas.openxmlformats.org/presentationml/2006/ole">
            <p:oleObj spid="_x0000_s25605" name="Document" r:id="rId3" imgW="7313400" imgH="30524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952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Die class that uses methods </a:t>
            </a:r>
            <a:br>
              <a:rPr lang="en-US" dirty="0"/>
            </a:br>
            <a:r>
              <a:rPr lang="en-US" dirty="0"/>
              <a:t>to provide encapsulation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371600"/>
            <a:ext cx="6482715" cy="159067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0042347"/>
              </p:ext>
            </p:extLst>
          </p:nvPr>
        </p:nvGraphicFramePr>
        <p:xfrm>
          <a:off x="914400" y="3200400"/>
          <a:ext cx="7315200" cy="2582862"/>
        </p:xfrm>
        <a:graphic>
          <a:graphicData uri="http://schemas.openxmlformats.org/presentationml/2006/ole">
            <p:oleObj spid="_x0000_s26629" name="Document" r:id="rId4" imgW="7313400" imgH="258324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576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Die class that uses properties </a:t>
            </a:r>
            <a:br>
              <a:rPr lang="en-US" dirty="0"/>
            </a:br>
            <a:r>
              <a:rPr lang="en-US" dirty="0"/>
              <a:t>to provide encapsulation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9535" y="1447800"/>
            <a:ext cx="4050665" cy="14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46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Die class with a public attribute named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4563820"/>
              </p:ext>
            </p:extLst>
          </p:nvPr>
        </p:nvGraphicFramePr>
        <p:xfrm>
          <a:off x="914400" y="1066800"/>
          <a:ext cx="7313400" cy="3040890"/>
        </p:xfrm>
        <a:graphic>
          <a:graphicData uri="http://schemas.openxmlformats.org/presentationml/2006/ole">
            <p:oleObj spid="_x0000_s27653" name="Document" r:id="rId3" imgW="7313400" imgH="304089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211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Die class </a:t>
            </a:r>
            <a:br>
              <a:rPr lang="en-US" dirty="0"/>
            </a:br>
            <a:r>
              <a:rPr lang="en-US" dirty="0"/>
              <a:t>with a private attribute named __value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8265137"/>
              </p:ext>
            </p:extLst>
          </p:nvPr>
        </p:nvGraphicFramePr>
        <p:xfrm>
          <a:off x="914400" y="1219200"/>
          <a:ext cx="7313612" cy="4565650"/>
        </p:xfrm>
        <a:graphic>
          <a:graphicData uri="http://schemas.openxmlformats.org/presentationml/2006/ole">
            <p:oleObj spid="_x0000_s28677" name="Document" r:id="rId3" imgW="7313400" imgH="45627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628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Die class with methods </a:t>
            </a:r>
            <a:br>
              <a:rPr lang="en-US" dirty="0"/>
            </a:br>
            <a:r>
              <a:rPr lang="en-US" dirty="0"/>
              <a:t>that access a private attribute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7398164"/>
              </p:ext>
            </p:extLst>
          </p:nvPr>
        </p:nvGraphicFramePr>
        <p:xfrm>
          <a:off x="914400" y="1295400"/>
          <a:ext cx="7313400" cy="3680945"/>
        </p:xfrm>
        <a:graphic>
          <a:graphicData uri="http://schemas.openxmlformats.org/presentationml/2006/ole">
            <p:oleObj spid="_x0000_s29701" name="Document" r:id="rId3" imgW="7313400" imgH="36809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423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getter and setter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2262887"/>
              </p:ext>
            </p:extLst>
          </p:nvPr>
        </p:nvGraphicFramePr>
        <p:xfrm>
          <a:off x="914400" y="1066800"/>
          <a:ext cx="7313400" cy="1600317"/>
        </p:xfrm>
        <a:graphic>
          <a:graphicData uri="http://schemas.openxmlformats.org/presentationml/2006/ole">
            <p:oleObj spid="_x0000_s30725" name="Document" r:id="rId3" imgW="7313400" imgH="160031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86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attempts to use the </a:t>
            </a:r>
            <a:r>
              <a:rPr lang="en-US" dirty="0" err="1"/>
              <a:t>setValue</a:t>
            </a:r>
            <a:r>
              <a:rPr lang="en-US" dirty="0"/>
              <a:t>() method to set invalid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6744870"/>
              </p:ext>
            </p:extLst>
          </p:nvPr>
        </p:nvGraphicFramePr>
        <p:xfrm>
          <a:off x="914400" y="1219200"/>
          <a:ext cx="7313400" cy="1720845"/>
        </p:xfrm>
        <a:graphic>
          <a:graphicData uri="http://schemas.openxmlformats.org/presentationml/2006/ole">
            <p:oleObj spid="_x0000_s31749" name="Document" r:id="rId3" imgW="7313400" imgH="17208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855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annotations for getting and setting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8968433"/>
              </p:ext>
            </p:extLst>
          </p:nvPr>
        </p:nvGraphicFramePr>
        <p:xfrm>
          <a:off x="914400" y="1143000"/>
          <a:ext cx="7313400" cy="727482"/>
        </p:xfrm>
        <a:graphic>
          <a:graphicData uri="http://schemas.openxmlformats.org/presentationml/2006/ole">
            <p:oleObj spid="_x0000_s32773" name="Document" r:id="rId3" imgW="7313400" imgH="7274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414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Die class that uses a property </a:t>
            </a:r>
            <a:br>
              <a:rPr lang="en-US" dirty="0"/>
            </a:br>
            <a:r>
              <a:rPr lang="en-US" dirty="0"/>
              <a:t>to access a private attribute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3841116"/>
              </p:ext>
            </p:extLst>
          </p:nvPr>
        </p:nvGraphicFramePr>
        <p:xfrm>
          <a:off x="914400" y="1295400"/>
          <a:ext cx="7313400" cy="3450684"/>
        </p:xfrm>
        <a:graphic>
          <a:graphicData uri="http://schemas.openxmlformats.org/presentationml/2006/ole">
            <p:oleObj spid="_x0000_s33797" name="Document" r:id="rId3" imgW="7313400" imgH="34506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227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diagram of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4300" y="1295400"/>
            <a:ext cx="6235700" cy="2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40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the value property to get </a:t>
            </a:r>
            <a:br>
              <a:rPr lang="en-US" dirty="0"/>
            </a:br>
            <a:r>
              <a:rPr lang="en-US" dirty="0"/>
              <a:t>and set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1260865"/>
              </p:ext>
            </p:extLst>
          </p:nvPr>
        </p:nvGraphicFramePr>
        <p:xfrm>
          <a:off x="914400" y="1219200"/>
          <a:ext cx="7313400" cy="1600317"/>
        </p:xfrm>
        <a:graphic>
          <a:graphicData uri="http://schemas.openxmlformats.org/presentationml/2006/ole">
            <p:oleObj spid="_x0000_s34820" name="Document" r:id="rId3" imgW="7313400" imgH="160031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899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attempts to use the value property </a:t>
            </a:r>
            <a:br>
              <a:rPr lang="en-US" dirty="0"/>
            </a:br>
            <a:r>
              <a:rPr lang="en-US" dirty="0"/>
              <a:t>to set invalid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7289570"/>
              </p:ext>
            </p:extLst>
          </p:nvPr>
        </p:nvGraphicFramePr>
        <p:xfrm>
          <a:off x="914400" y="1219200"/>
          <a:ext cx="7313400" cy="1720845"/>
        </p:xfrm>
        <a:graphic>
          <a:graphicData uri="http://schemas.openxmlformats.org/presentationml/2006/ole">
            <p:oleObj spid="_x0000_s35844" name="Document" r:id="rId3" imgW="7313400" imgH="17208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638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UML diagram for two classes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use encapsulation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3190" y="1447800"/>
            <a:ext cx="4855210" cy="15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38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dice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3913986"/>
              </p:ext>
            </p:extLst>
          </p:nvPr>
        </p:nvGraphicFramePr>
        <p:xfrm>
          <a:off x="914400" y="1066800"/>
          <a:ext cx="7313400" cy="2760619"/>
        </p:xfrm>
        <a:graphic>
          <a:graphicData uri="http://schemas.openxmlformats.org/presentationml/2006/ole">
            <p:oleObj spid="_x0000_s36867" name="Document" r:id="rId3" imgW="7313400" imgH="276061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610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dice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6854025"/>
              </p:ext>
            </p:extLst>
          </p:nvPr>
        </p:nvGraphicFramePr>
        <p:xfrm>
          <a:off x="914400" y="1121316"/>
          <a:ext cx="7313400" cy="3450684"/>
        </p:xfrm>
        <a:graphic>
          <a:graphicData uri="http://schemas.openxmlformats.org/presentationml/2006/ole">
            <p:oleObj spid="_x0000_s37891" name="Document" r:id="rId3" imgW="7313400" imgH="34506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7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UML diagram for a Product class </a:t>
            </a:r>
            <a:br>
              <a:rPr lang="en-US" dirty="0"/>
            </a:br>
            <a:r>
              <a:rPr lang="en-US" dirty="0"/>
              <a:t>that uses some encapsulation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460500"/>
            <a:ext cx="466344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83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8134198"/>
              </p:ext>
            </p:extLst>
          </p:nvPr>
        </p:nvGraphicFramePr>
        <p:xfrm>
          <a:off x="914400" y="1066800"/>
          <a:ext cx="7313400" cy="4140749"/>
        </p:xfrm>
        <a:graphic>
          <a:graphicData uri="http://schemas.openxmlformats.org/presentationml/2006/ole">
            <p:oleObj spid="_x0000_s38915" name="Document" r:id="rId3" imgW="7313400" imgH="41407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333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2004118"/>
              </p:ext>
            </p:extLst>
          </p:nvPr>
        </p:nvGraphicFramePr>
        <p:xfrm>
          <a:off x="914400" y="1135772"/>
          <a:ext cx="7313400" cy="1150228"/>
        </p:xfrm>
        <a:graphic>
          <a:graphicData uri="http://schemas.openxmlformats.org/presentationml/2006/ole">
            <p:oleObj spid="_x0000_s39939" name="Document" r:id="rId3" imgW="7313400" imgH="11502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40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attempts to use the price property </a:t>
            </a:r>
            <a:br>
              <a:rPr lang="en-US" dirty="0"/>
            </a:br>
            <a:r>
              <a:rPr lang="en-US" dirty="0"/>
              <a:t>to set invalid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9695606"/>
              </p:ext>
            </p:extLst>
          </p:nvPr>
        </p:nvGraphicFramePr>
        <p:xfrm>
          <a:off x="914400" y="1219200"/>
          <a:ext cx="7313400" cy="2917844"/>
        </p:xfrm>
        <a:graphic>
          <a:graphicData uri="http://schemas.openxmlformats.org/presentationml/2006/ole">
            <p:oleObj spid="_x0000_s40963" name="Document" r:id="rId3" imgW="7313400" imgH="291784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959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Pig Dice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824793"/>
              </p:ext>
            </p:extLst>
          </p:nvPr>
        </p:nvGraphicFramePr>
        <p:xfrm>
          <a:off x="914400" y="1146175"/>
          <a:ext cx="7313612" cy="4721225"/>
        </p:xfrm>
        <a:graphic>
          <a:graphicData uri="http://schemas.openxmlformats.org/presentationml/2006/ole">
            <p:oleObj spid="_x0000_s41987" name="Document" r:id="rId3" imgW="7313400" imgH="472179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883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relationship between a class and its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1090" y="1371600"/>
            <a:ext cx="6899910" cy="34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7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game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5691354"/>
              </p:ext>
            </p:extLst>
          </p:nvPr>
        </p:nvGraphicFramePr>
        <p:xfrm>
          <a:off x="914400" y="1066800"/>
          <a:ext cx="7313612" cy="4678362"/>
        </p:xfrm>
        <a:graphic>
          <a:graphicData uri="http://schemas.openxmlformats.org/presentationml/2006/ole">
            <p:oleObj spid="_x0000_s43011" name="Document" r:id="rId3" imgW="7313400" imgH="46753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342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pig_dice</a:t>
            </a:r>
            <a:r>
              <a:rPr lang="en-US" dirty="0"/>
              <a:t> module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0670682"/>
              </p:ext>
            </p:extLst>
          </p:nvPr>
        </p:nvGraphicFramePr>
        <p:xfrm>
          <a:off x="914400" y="1114425"/>
          <a:ext cx="7313612" cy="3457575"/>
        </p:xfrm>
        <a:graphic>
          <a:graphicData uri="http://schemas.openxmlformats.org/presentationml/2006/ole">
            <p:oleObj spid="_x0000_s44035" name="Document" r:id="rId3" imgW="7313400" imgH="34553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791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pig_dice</a:t>
            </a:r>
            <a:r>
              <a:rPr lang="en-US" dirty="0"/>
              <a:t> module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1460353"/>
              </p:ext>
            </p:extLst>
          </p:nvPr>
        </p:nvGraphicFramePr>
        <p:xfrm>
          <a:off x="914400" y="1147762"/>
          <a:ext cx="7313612" cy="4262438"/>
        </p:xfrm>
        <a:graphic>
          <a:graphicData uri="http://schemas.openxmlformats.org/presentationml/2006/ole">
            <p:oleObj spid="_x0000_s45059" name="Document" r:id="rId3" imgW="7313400" imgH="42598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237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pig_dice</a:t>
            </a:r>
            <a:r>
              <a:rPr lang="en-US" dirty="0"/>
              <a:t> module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8899188"/>
              </p:ext>
            </p:extLst>
          </p:nvPr>
        </p:nvGraphicFramePr>
        <p:xfrm>
          <a:off x="914400" y="1143000"/>
          <a:ext cx="7313612" cy="2652713"/>
        </p:xfrm>
        <a:graphic>
          <a:graphicData uri="http://schemas.openxmlformats.org/presentationml/2006/ole">
            <p:oleObj spid="_x0000_s46083" name="Document" r:id="rId3" imgW="7313400" imgH="26512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951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UML diagramming notes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8134450"/>
              </p:ext>
            </p:extLst>
          </p:nvPr>
        </p:nvGraphicFramePr>
        <p:xfrm>
          <a:off x="914400" y="1143000"/>
          <a:ext cx="7313400" cy="1648168"/>
        </p:xfrm>
        <a:graphic>
          <a:graphicData uri="http://schemas.openxmlformats.org/presentationml/2006/ole">
            <p:oleObj spid="_x0000_s2054" name="Document" r:id="rId3" imgW="7313400" imgH="16481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686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class in the module named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1344994"/>
              </p:ext>
            </p:extLst>
          </p:nvPr>
        </p:nvGraphicFramePr>
        <p:xfrm>
          <a:off x="914400" y="1066800"/>
          <a:ext cx="7313612" cy="2852737"/>
        </p:xfrm>
        <a:graphic>
          <a:graphicData uri="http://schemas.openxmlformats.org/presentationml/2006/ole">
            <p:oleObj spid="_x0000_s3077" name="Document" r:id="rId3" imgW="7313400" imgH="28509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65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script that creates and uses a Product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2828303"/>
              </p:ext>
            </p:extLst>
          </p:nvPr>
        </p:nvGraphicFramePr>
        <p:xfrm>
          <a:off x="914400" y="1066800"/>
          <a:ext cx="7313612" cy="4935538"/>
        </p:xfrm>
        <a:graphic>
          <a:graphicData uri="http://schemas.openxmlformats.org/presentationml/2006/ole">
            <p:oleObj spid="_x0000_s4101" name="Document" r:id="rId3" imgW="7313400" imgH="493263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905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a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1570238"/>
              </p:ext>
            </p:extLst>
          </p:nvPr>
        </p:nvGraphicFramePr>
        <p:xfrm>
          <a:off x="914400" y="1066800"/>
          <a:ext cx="7313400" cy="1424743"/>
        </p:xfrm>
        <a:graphic>
          <a:graphicData uri="http://schemas.openxmlformats.org/presentationml/2006/ole">
            <p:oleObj spid="_x0000_s5125" name="Document" r:id="rId3" imgW="7313400" imgH="142474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337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1220</Words>
  <Application>Microsoft Office PowerPoint</Application>
  <PresentationFormat>On-screen Show (4:3)</PresentationFormat>
  <Paragraphs>265</Paragraphs>
  <Slides>53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Master slides_with_titles_logo</vt:lpstr>
      <vt:lpstr>Document</vt:lpstr>
      <vt:lpstr>Chapter 14</vt:lpstr>
      <vt:lpstr>Objectives</vt:lpstr>
      <vt:lpstr>Objectives (cont.)</vt:lpstr>
      <vt:lpstr>A diagram of the Product class</vt:lpstr>
      <vt:lpstr>The relationship between a class and its objects</vt:lpstr>
      <vt:lpstr>UML diagramming notes</vt:lpstr>
      <vt:lpstr>The Product class in the module named objects</vt:lpstr>
      <vt:lpstr>A script that creates and uses a Product object</vt:lpstr>
      <vt:lpstr>How to import a class</vt:lpstr>
      <vt:lpstr>How to create an object</vt:lpstr>
      <vt:lpstr>How to access the attributes of an object</vt:lpstr>
      <vt:lpstr>How to call the methods of an object</vt:lpstr>
      <vt:lpstr>The syntax for coding a constructor</vt:lpstr>
      <vt:lpstr>A constructor with no parameters</vt:lpstr>
      <vt:lpstr>A constructor with three parameters</vt:lpstr>
      <vt:lpstr>A constructor with default values for parameters</vt:lpstr>
      <vt:lpstr>The syntax for coding a method</vt:lpstr>
      <vt:lpstr>A method that calls another method of the class</vt:lpstr>
      <vt:lpstr>A method of the Product class  that accepts a parameter</vt:lpstr>
      <vt:lpstr>The error that’s displayed if you forget  to code the self parameter</vt:lpstr>
      <vt:lpstr>The console for the Product Viewer</vt:lpstr>
      <vt:lpstr>The objects module</vt:lpstr>
      <vt:lpstr>The product_viewer module</vt:lpstr>
      <vt:lpstr>The product_viewer module (cont.)</vt:lpstr>
      <vt:lpstr>The product_viewer module (cont.)</vt:lpstr>
      <vt:lpstr>A UML diagram for two classes  that use composition</vt:lpstr>
      <vt:lpstr>The dice module</vt:lpstr>
      <vt:lpstr>The console for the Dice Roller</vt:lpstr>
      <vt:lpstr>The dice_roller module</vt:lpstr>
      <vt:lpstr>The dice_roller module (cont.)</vt:lpstr>
      <vt:lpstr>A Die class that uses methods  to provide encapsulation</vt:lpstr>
      <vt:lpstr>A Die class that uses properties  to provide encapsulation</vt:lpstr>
      <vt:lpstr>The Die class with a public attribute named value</vt:lpstr>
      <vt:lpstr>The Die class  with a private attribute named __value</vt:lpstr>
      <vt:lpstr>The Die class with methods  that access a private attribute</vt:lpstr>
      <vt:lpstr>Code that uses the getter and setter methods</vt:lpstr>
      <vt:lpstr>Code that attempts to use the setValue() method to set invalid data</vt:lpstr>
      <vt:lpstr>Two annotations for getting and setting properties</vt:lpstr>
      <vt:lpstr>A Die class that uses a property  to access a private attribute</vt:lpstr>
      <vt:lpstr>Code that uses the value property to get  and set data</vt:lpstr>
      <vt:lpstr>Code that attempts to use the value property  to set invalid data</vt:lpstr>
      <vt:lpstr>A UML diagram for two classes  that use encapsulation</vt:lpstr>
      <vt:lpstr>The dice module</vt:lpstr>
      <vt:lpstr>The dice module (cont.)</vt:lpstr>
      <vt:lpstr>A UML diagram for a Product class  that uses some encapsulation</vt:lpstr>
      <vt:lpstr>The code for the Product class</vt:lpstr>
      <vt:lpstr>The code for the Product class (cont.)</vt:lpstr>
      <vt:lpstr>Code that attempts to use the price property  to set invalid data</vt:lpstr>
      <vt:lpstr>The console for the Pig Dice game</vt:lpstr>
      <vt:lpstr>The game module</vt:lpstr>
      <vt:lpstr>The pig_dice module (continued)</vt:lpstr>
      <vt:lpstr>The pig_dice module (continued)</vt:lpstr>
      <vt:lpstr>The pig_dice module (continued)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13</cp:revision>
  <cp:lastPrinted>2016-01-14T23:03:16Z</cp:lastPrinted>
  <dcterms:created xsi:type="dcterms:W3CDTF">2016-10-24T17:55:21Z</dcterms:created>
  <dcterms:modified xsi:type="dcterms:W3CDTF">2018-01-15T04:48:08Z</dcterms:modified>
</cp:coreProperties>
</file>