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323" r:id="rId2"/>
    <p:sldId id="324" r:id="rId3"/>
    <p:sldId id="356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15" autoAdjust="0"/>
    <p:restoredTop sz="86452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1/15/2018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3314700"/>
              </p:ext>
            </p:extLst>
          </p:nvPr>
        </p:nvGraphicFramePr>
        <p:xfrm>
          <a:off x="914400" y="1600200"/>
          <a:ext cx="7313400" cy="1782008"/>
        </p:xfrm>
        <a:graphic>
          <a:graphicData uri="http://schemas.openxmlformats.org/presentationml/2006/ole">
            <p:oleObj spid="_x0000_s1031" name="Document" r:id="rId3" imgW="7313400" imgH="178200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versions of the </a:t>
            </a:r>
            <a:r>
              <a:rPr lang="en-US" dirty="0" err="1"/>
              <a:t>getDescription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9439546"/>
              </p:ext>
            </p:extLst>
          </p:nvPr>
        </p:nvGraphicFramePr>
        <p:xfrm>
          <a:off x="914400" y="1066800"/>
          <a:ext cx="7313612" cy="2890837"/>
        </p:xfrm>
        <a:graphic>
          <a:graphicData uri="http://schemas.openxmlformats.org/presentationml/2006/ole">
            <p:oleObj spid="_x0000_s7172" name="Document" r:id="rId3" imgW="7313400" imgH="28890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777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overridden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2170087"/>
              </p:ext>
            </p:extLst>
          </p:nvPr>
        </p:nvGraphicFramePr>
        <p:xfrm>
          <a:off x="914400" y="1066800"/>
          <a:ext cx="7313612" cy="4648200"/>
        </p:xfrm>
        <a:graphic>
          <a:graphicData uri="http://schemas.openxmlformats.org/presentationml/2006/ole">
            <p:oleObj spid="_x0000_s8196" name="Document" r:id="rId3" imgW="7313400" imgH="46455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402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for checking an object’s type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7045380"/>
              </p:ext>
            </p:extLst>
          </p:nvPr>
        </p:nvGraphicFramePr>
        <p:xfrm>
          <a:off x="914400" y="1143000"/>
          <a:ext cx="7313612" cy="1111250"/>
        </p:xfrm>
        <a:graphic>
          <a:graphicData uri="http://schemas.openxmlformats.org/presentationml/2006/ole">
            <p:oleObj spid="_x0000_s9220" name="Document" r:id="rId3" imgW="7313400" imgH="111065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605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isinstance</a:t>
            </a:r>
            <a:r>
              <a:rPr lang="en-US" dirty="0"/>
              <a:t>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8194978"/>
              </p:ext>
            </p:extLst>
          </p:nvPr>
        </p:nvGraphicFramePr>
        <p:xfrm>
          <a:off x="914400" y="1066800"/>
          <a:ext cx="7313612" cy="4665662"/>
        </p:xfrm>
        <a:graphic>
          <a:graphicData uri="http://schemas.openxmlformats.org/presentationml/2006/ole">
            <p:oleObj spid="_x0000_s10244" name="Document" r:id="rId3" imgW="7313400" imgH="46627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0207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5078500"/>
              </p:ext>
            </p:extLst>
          </p:nvPr>
        </p:nvGraphicFramePr>
        <p:xfrm>
          <a:off x="914400" y="1143000"/>
          <a:ext cx="7313612" cy="1817687"/>
        </p:xfrm>
        <a:graphic>
          <a:graphicData uri="http://schemas.openxmlformats.org/presentationml/2006/ole">
            <p:oleObj spid="_x0000_s11268" name="Document" r:id="rId3" imgW="7313400" imgH="18165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626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objects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0538221"/>
              </p:ext>
            </p:extLst>
          </p:nvPr>
        </p:nvGraphicFramePr>
        <p:xfrm>
          <a:off x="914400" y="1066800"/>
          <a:ext cx="7313612" cy="2852737"/>
        </p:xfrm>
        <a:graphic>
          <a:graphicData uri="http://schemas.openxmlformats.org/presentationml/2006/ole">
            <p:oleObj spid="_x0000_s12292" name="Document" r:id="rId3" imgW="7313400" imgH="2850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953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objects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1744072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p:oleObj spid="_x0000_s13316" name="Document" r:id="rId3" imgW="7313400" imgH="38583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211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the Product Viewer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8662857"/>
              </p:ext>
            </p:extLst>
          </p:nvPr>
        </p:nvGraphicFramePr>
        <p:xfrm>
          <a:off x="914400" y="1143000"/>
          <a:ext cx="7313612" cy="2420937"/>
        </p:xfrm>
        <a:graphic>
          <a:graphicData uri="http://schemas.openxmlformats.org/presentationml/2006/ole">
            <p:oleObj spid="_x0000_s14340" name="Document" r:id="rId3" imgW="7313400" imgH="241954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81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2438988"/>
              </p:ext>
            </p:extLst>
          </p:nvPr>
        </p:nvGraphicFramePr>
        <p:xfrm>
          <a:off x="914400" y="1143000"/>
          <a:ext cx="7313612" cy="3860800"/>
        </p:xfrm>
        <a:graphic>
          <a:graphicData uri="http://schemas.openxmlformats.org/presentationml/2006/ole">
            <p:oleObj spid="_x0000_s15364" name="Document" r:id="rId3" imgW="7313400" imgH="385831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155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7945487"/>
              </p:ext>
            </p:extLst>
          </p:nvPr>
        </p:nvGraphicFramePr>
        <p:xfrm>
          <a:off x="914400" y="1066800"/>
          <a:ext cx="7313612" cy="4865688"/>
        </p:xfrm>
        <a:graphic>
          <a:graphicData uri="http://schemas.openxmlformats.org/presentationml/2006/ole">
            <p:oleObj spid="_x0000_s16387" name="Document" r:id="rId3" imgW="7313400" imgH="48628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513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0628636"/>
              </p:ext>
            </p:extLst>
          </p:nvPr>
        </p:nvGraphicFramePr>
        <p:xfrm>
          <a:off x="914400" y="1066800"/>
          <a:ext cx="7301323" cy="3227991"/>
        </p:xfrm>
        <a:graphic>
          <a:graphicData uri="http://schemas.openxmlformats.org/presentationml/2006/ole">
            <p:oleObj spid="_x0000_s32771" name="Document" r:id="rId3" imgW="7301323" imgH="32279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product_viewer</a:t>
            </a:r>
            <a:r>
              <a:rPr lang="en-US" dirty="0"/>
              <a:t>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0349690"/>
              </p:ext>
            </p:extLst>
          </p:nvPr>
        </p:nvGraphicFramePr>
        <p:xfrm>
          <a:off x="914400" y="1143000"/>
          <a:ext cx="7313612" cy="438150"/>
        </p:xfrm>
        <a:graphic>
          <a:graphicData uri="http://schemas.openxmlformats.org/presentationml/2006/ole">
            <p:oleObj spid="_x0000_s17411" name="Document" r:id="rId3" imgW="7313400" imgH="43785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320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of the object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2058802"/>
              </p:ext>
            </p:extLst>
          </p:nvPr>
        </p:nvGraphicFramePr>
        <p:xfrm>
          <a:off x="914400" y="1143000"/>
          <a:ext cx="7313612" cy="593725"/>
        </p:xfrm>
        <a:graphic>
          <a:graphicData uri="http://schemas.openxmlformats.org/presentationml/2006/ole">
            <p:oleObj spid="_x0000_s18435" name="Document" r:id="rId3" imgW="7313400" imgH="59328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70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overriding the __</a:t>
            </a:r>
            <a:r>
              <a:rPr lang="en-US" dirty="0" err="1"/>
              <a:t>str</a:t>
            </a:r>
            <a:r>
              <a:rPr lang="en-US" dirty="0"/>
              <a:t>__()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2064205"/>
              </p:ext>
            </p:extLst>
          </p:nvPr>
        </p:nvGraphicFramePr>
        <p:xfrm>
          <a:off x="914400" y="1066800"/>
          <a:ext cx="7313612" cy="4206875"/>
        </p:xfrm>
        <a:graphic>
          <a:graphicData uri="http://schemas.openxmlformats.org/presentationml/2006/ole">
            <p:oleObj spid="_x0000_s19459" name="Document" r:id="rId3" imgW="7313400" imgH="42044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381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more methods of the object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6158806"/>
              </p:ext>
            </p:extLst>
          </p:nvPr>
        </p:nvGraphicFramePr>
        <p:xfrm>
          <a:off x="914400" y="1143000"/>
          <a:ext cx="7313400" cy="727482"/>
        </p:xfrm>
        <a:graphic>
          <a:graphicData uri="http://schemas.openxmlformats.org/presentationml/2006/ole">
            <p:oleObj spid="_x0000_s20483" name="Document" r:id="rId3" imgW="7313400" imgH="7274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526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constructor for a Dice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8531688"/>
              </p:ext>
            </p:extLst>
          </p:nvPr>
        </p:nvGraphicFramePr>
        <p:xfrm>
          <a:off x="914400" y="1143000"/>
          <a:ext cx="7313612" cy="3268663"/>
        </p:xfrm>
        <a:graphic>
          <a:graphicData uri="http://schemas.openxmlformats.org/presentationml/2006/ole">
            <p:oleObj spid="_x0000_s21507" name="Document" r:id="rId3" imgW="7313400" imgH="32668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603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Dice object that contains five Die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2553352"/>
              </p:ext>
            </p:extLst>
          </p:nvPr>
        </p:nvGraphicFramePr>
        <p:xfrm>
          <a:off x="914400" y="1066800"/>
          <a:ext cx="7313612" cy="3322637"/>
        </p:xfrm>
        <a:graphic>
          <a:graphicData uri="http://schemas.openxmlformats.org/presentationml/2006/ole">
            <p:oleObj spid="_x0000_s22531" name="Document" r:id="rId3" imgW="7313400" imgH="33208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604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dice module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3187701"/>
              </p:ext>
            </p:extLst>
          </p:nvPr>
        </p:nvGraphicFramePr>
        <p:xfrm>
          <a:off x="914400" y="1087437"/>
          <a:ext cx="7313612" cy="3255963"/>
        </p:xfrm>
        <a:graphic>
          <a:graphicData uri="http://schemas.openxmlformats.org/presentationml/2006/ole">
            <p:oleObj spid="_x0000_s23555" name="Document" r:id="rId3" imgW="7313400" imgH="32538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435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dice module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8400870"/>
              </p:ext>
            </p:extLst>
          </p:nvPr>
        </p:nvGraphicFramePr>
        <p:xfrm>
          <a:off x="914400" y="1125538"/>
          <a:ext cx="7313612" cy="4665662"/>
        </p:xfrm>
        <a:graphic>
          <a:graphicData uri="http://schemas.openxmlformats.org/presentationml/2006/ole">
            <p:oleObj spid="_x0000_s24579" name="Document" r:id="rId3" imgW="7313400" imgH="46627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058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hierarchy for six common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5644384"/>
              </p:ext>
            </p:extLst>
          </p:nvPr>
        </p:nvGraphicFramePr>
        <p:xfrm>
          <a:off x="914400" y="1066800"/>
          <a:ext cx="7313400" cy="1380130"/>
        </p:xfrm>
        <a:graphic>
          <a:graphicData uri="http://schemas.openxmlformats.org/presentationml/2006/ole">
            <p:oleObj spid="_x0000_s25603" name="Document" r:id="rId3" imgW="7313400" imgH="138013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35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creating your own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5088160"/>
              </p:ext>
            </p:extLst>
          </p:nvPr>
        </p:nvGraphicFramePr>
        <p:xfrm>
          <a:off x="914400" y="1066800"/>
          <a:ext cx="7313400" cy="1536995"/>
        </p:xfrm>
        <a:graphic>
          <a:graphicData uri="http://schemas.openxmlformats.org/presentationml/2006/ole">
            <p:oleObj spid="_x0000_s26627" name="Document" r:id="rId3" imgW="7313400" imgH="153699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353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6388426"/>
              </p:ext>
            </p:extLst>
          </p:nvPr>
        </p:nvGraphicFramePr>
        <p:xfrm>
          <a:off x="914400" y="1066800"/>
          <a:ext cx="7301323" cy="3937321"/>
        </p:xfrm>
        <a:graphic>
          <a:graphicData uri="http://schemas.openxmlformats.org/presentationml/2006/ole">
            <p:oleObj spid="_x0000_s33794" name="Document" r:id="rId3" imgW="7301323" imgH="393732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337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module that uses the </a:t>
            </a:r>
            <a:r>
              <a:rPr lang="en-US" dirty="0" err="1"/>
              <a:t>DataAccessError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5056532"/>
              </p:ext>
            </p:extLst>
          </p:nvPr>
        </p:nvGraphicFramePr>
        <p:xfrm>
          <a:off x="914400" y="1109663"/>
          <a:ext cx="7313612" cy="2852737"/>
        </p:xfrm>
        <a:graphic>
          <a:graphicData uri="http://schemas.openxmlformats.org/presentationml/2006/ole">
            <p:oleObj spid="_x0000_s27651" name="Document" r:id="rId3" imgW="7313400" imgH="2850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668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handles a custom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7039861"/>
              </p:ext>
            </p:extLst>
          </p:nvPr>
        </p:nvGraphicFramePr>
        <p:xfrm>
          <a:off x="914400" y="1066800"/>
          <a:ext cx="7313400" cy="2903093"/>
        </p:xfrm>
        <a:graphic>
          <a:graphicData uri="http://schemas.openxmlformats.org/presentationml/2006/ole">
            <p:oleObj spid="_x0000_s28675" name="Document" r:id="rId3" imgW="7313400" imgH="290309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161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It makes sense to use inheritance when…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5823218"/>
              </p:ext>
            </p:extLst>
          </p:nvPr>
        </p:nvGraphicFramePr>
        <p:xfrm>
          <a:off x="914400" y="1143000"/>
          <a:ext cx="7313400" cy="1158863"/>
        </p:xfrm>
        <a:graphic>
          <a:graphicData uri="http://schemas.openxmlformats.org/presentationml/2006/ole">
            <p:oleObj spid="_x0000_s29699" name="Document" r:id="rId3" imgW="7313400" imgH="11588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900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Dice class that inherits the list class </a:t>
            </a:r>
            <a:br>
              <a:rPr lang="en-US" dirty="0"/>
            </a:br>
            <a:r>
              <a:rPr lang="en-US" dirty="0"/>
              <a:t>(not recommended)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8597125"/>
              </p:ext>
            </p:extLst>
          </p:nvPr>
        </p:nvGraphicFramePr>
        <p:xfrm>
          <a:off x="914400" y="1295400"/>
          <a:ext cx="7313400" cy="3472990"/>
        </p:xfrm>
        <a:graphic>
          <a:graphicData uri="http://schemas.openxmlformats.org/presentationml/2006/ole">
            <p:oleObj spid="_x0000_s30723" name="Document" r:id="rId3" imgW="7313400" imgH="347299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098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few of the problems with this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9134648"/>
              </p:ext>
            </p:extLst>
          </p:nvPr>
        </p:nvGraphicFramePr>
        <p:xfrm>
          <a:off x="914400" y="1141432"/>
          <a:ext cx="7313400" cy="4573568"/>
        </p:xfrm>
        <a:graphic>
          <a:graphicData uri="http://schemas.openxmlformats.org/presentationml/2006/ole">
            <p:oleObj spid="_x0000_s31747" name="Document" r:id="rId3" imgW="7313400" imgH="45735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464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UML diagram for three classes </a:t>
            </a:r>
            <a:br>
              <a:rPr lang="en-US" dirty="0"/>
            </a:br>
            <a:r>
              <a:rPr lang="en-US" dirty="0"/>
              <a:t>that use inheritance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1371600"/>
            <a:ext cx="6025515" cy="437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63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UML diagramming note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5066677"/>
              </p:ext>
            </p:extLst>
          </p:nvPr>
        </p:nvGraphicFramePr>
        <p:xfrm>
          <a:off x="914400" y="1143000"/>
          <a:ext cx="7313612" cy="3228975"/>
        </p:xfrm>
        <a:graphic>
          <a:graphicData uri="http://schemas.openxmlformats.org/presentationml/2006/ole">
            <p:oleObj spid="_x0000_s2055" name="Document" r:id="rId3" imgW="7313400" imgH="322689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80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working with subclasses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4277288"/>
              </p:ext>
            </p:extLst>
          </p:nvPr>
        </p:nvGraphicFramePr>
        <p:xfrm>
          <a:off x="914400" y="1066800"/>
          <a:ext cx="7313612" cy="1427163"/>
        </p:xfrm>
        <a:graphic>
          <a:graphicData uri="http://schemas.openxmlformats.org/presentationml/2006/ole">
            <p:oleObj spid="_x0000_s3076" name="Document" r:id="rId3" imgW="7313400" imgH="142618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304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superclass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7001216"/>
              </p:ext>
            </p:extLst>
          </p:nvPr>
        </p:nvGraphicFramePr>
        <p:xfrm>
          <a:off x="914400" y="1066800"/>
          <a:ext cx="7313612" cy="2852737"/>
        </p:xfrm>
        <a:graphic>
          <a:graphicData uri="http://schemas.openxmlformats.org/presentationml/2006/ole">
            <p:oleObj spid="_x0000_s4100" name="Document" r:id="rId3" imgW="7313400" imgH="285092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761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Book subclass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0682753"/>
              </p:ext>
            </p:extLst>
          </p:nvPr>
        </p:nvGraphicFramePr>
        <p:xfrm>
          <a:off x="914400" y="1143000"/>
          <a:ext cx="7313612" cy="2652713"/>
        </p:xfrm>
        <a:graphic>
          <a:graphicData uri="http://schemas.openxmlformats.org/presentationml/2006/ole">
            <p:oleObj spid="_x0000_s5124" name="Document" r:id="rId3" imgW="7313400" imgH="26512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8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When coding a subclass…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9792462"/>
              </p:ext>
            </p:extLst>
          </p:nvPr>
        </p:nvGraphicFramePr>
        <p:xfrm>
          <a:off x="914400" y="1143000"/>
          <a:ext cx="7313400" cy="2712768"/>
        </p:xfrm>
        <a:graphic>
          <a:graphicData uri="http://schemas.openxmlformats.org/presentationml/2006/ole">
            <p:oleObj spid="_x0000_s6148" name="Document" r:id="rId3" imgW="7313400" imgH="2712768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195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772</Words>
  <Application>Microsoft Office PowerPoint</Application>
  <PresentationFormat>On-screen Show (4:3)</PresentationFormat>
  <Paragraphs>170</Paragraphs>
  <Slides>34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Master slides_with_titles_logo</vt:lpstr>
      <vt:lpstr>Document</vt:lpstr>
      <vt:lpstr>Chapter 15</vt:lpstr>
      <vt:lpstr>Objectives</vt:lpstr>
      <vt:lpstr>Objectives (cont.)</vt:lpstr>
      <vt:lpstr>A UML diagram for three classes  that use inheritance</vt:lpstr>
      <vt:lpstr>UML diagramming note</vt:lpstr>
      <vt:lpstr>The syntax for working with subclasses</vt:lpstr>
      <vt:lpstr>The code for the Product superclass</vt:lpstr>
      <vt:lpstr>The code for the Book subclass</vt:lpstr>
      <vt:lpstr>When coding a subclass…</vt:lpstr>
      <vt:lpstr>Three versions of the getDescription() method</vt:lpstr>
      <vt:lpstr>Code that uses the overridden methods</vt:lpstr>
      <vt:lpstr>A function for checking an object’s type</vt:lpstr>
      <vt:lpstr>Code that uses the isinstance() method</vt:lpstr>
      <vt:lpstr>The console</vt:lpstr>
      <vt:lpstr>The objects module</vt:lpstr>
      <vt:lpstr>The objects module (cont.)</vt:lpstr>
      <vt:lpstr>The user interface for the Product Viewer</vt:lpstr>
      <vt:lpstr>The product_viewer module</vt:lpstr>
      <vt:lpstr>The product_viewer module (cont.)</vt:lpstr>
      <vt:lpstr>The product_viewer module (cont.)</vt:lpstr>
      <vt:lpstr>A method of the object class</vt:lpstr>
      <vt:lpstr>The syntax for overriding the __str__() method</vt:lpstr>
      <vt:lpstr>Two more methods of the object class</vt:lpstr>
      <vt:lpstr>The constructor for a Dice class</vt:lpstr>
      <vt:lpstr>A Dice object that contains five Die objects</vt:lpstr>
      <vt:lpstr>The dice module</vt:lpstr>
      <vt:lpstr>The dice module (cont.)</vt:lpstr>
      <vt:lpstr>The hierarchy for six common exceptions</vt:lpstr>
      <vt:lpstr>The syntax for creating your own exceptions</vt:lpstr>
      <vt:lpstr>A module that uses the DataAccessError class</vt:lpstr>
      <vt:lpstr>Code that handles a custom exception</vt:lpstr>
      <vt:lpstr>It makes sense to use inheritance when…</vt:lpstr>
      <vt:lpstr>A Dice class that inherits the list class  (not recommended)</vt:lpstr>
      <vt:lpstr>A few of the problems with this approach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Dell</cp:lastModifiedBy>
  <cp:revision>15</cp:revision>
  <cp:lastPrinted>2016-01-14T23:03:16Z</cp:lastPrinted>
  <dcterms:created xsi:type="dcterms:W3CDTF">2016-10-24T17:55:21Z</dcterms:created>
  <dcterms:modified xsi:type="dcterms:W3CDTF">2018-01-15T04:48:39Z</dcterms:modified>
</cp:coreProperties>
</file>