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323" r:id="rId2"/>
    <p:sldId id="324" r:id="rId3"/>
    <p:sldId id="349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615" autoAdjust="0"/>
    <p:restoredTop sz="86452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1/15/2018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6609699"/>
              </p:ext>
            </p:extLst>
          </p:nvPr>
        </p:nvGraphicFramePr>
        <p:xfrm>
          <a:off x="914400" y="1600200"/>
          <a:ext cx="7313400" cy="2482506"/>
        </p:xfrm>
        <a:graphic>
          <a:graphicData uri="http://schemas.openxmlformats.org/presentationml/2006/ole">
            <p:oleObj spid="_x0000_s4100" name="Document" r:id="rId3" imgW="7313400" imgH="248250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address that’s divided into its components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1295400"/>
            <a:ext cx="664325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7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Possible classes and attributes </a:t>
            </a:r>
            <a:br>
              <a:rPr lang="en-US" dirty="0"/>
            </a:br>
            <a:r>
              <a:rPr lang="en-US" dirty="0"/>
              <a:t>for a Shopping Cart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6499100"/>
              </p:ext>
            </p:extLst>
          </p:nvPr>
        </p:nvGraphicFramePr>
        <p:xfrm>
          <a:off x="914400" y="1295400"/>
          <a:ext cx="7389812" cy="3503613"/>
        </p:xfrm>
        <a:graphic>
          <a:graphicData uri="http://schemas.openxmlformats.org/presentationml/2006/ole">
            <p:oleObj spid="_x0000_s3077" name="Document" r:id="rId3" imgW="7389702" imgH="350285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296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UML diagram for the classes </a:t>
            </a:r>
            <a:br>
              <a:rPr lang="en-US" dirty="0"/>
            </a:br>
            <a:r>
              <a:rPr lang="en-US" dirty="0"/>
              <a:t>of the Shopping Cart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1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8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three-tier architecture of an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5-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9535" y="1143000"/>
            <a:ext cx="2831465" cy="4585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90659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business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1401726"/>
              </p:ext>
            </p:extLst>
          </p:nvPr>
        </p:nvGraphicFramePr>
        <p:xfrm>
          <a:off x="915988" y="1096963"/>
          <a:ext cx="7313612" cy="4665662"/>
        </p:xfrm>
        <a:graphic>
          <a:graphicData uri="http://schemas.openxmlformats.org/presentationml/2006/ole">
            <p:oleObj spid="_x0000_s5124" name="Document" r:id="rId3" imgW="7313400" imgH="466279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404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business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0569649"/>
              </p:ext>
            </p:extLst>
          </p:nvPr>
        </p:nvGraphicFramePr>
        <p:xfrm>
          <a:off x="914400" y="1143000"/>
          <a:ext cx="7313612" cy="3860800"/>
        </p:xfrm>
        <a:graphic>
          <a:graphicData uri="http://schemas.openxmlformats.org/presentationml/2006/ole">
            <p:oleObj spid="_x0000_s6148" name="Document" r:id="rId3" imgW="7313400" imgH="385831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076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business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60525660"/>
              </p:ext>
            </p:extLst>
          </p:nvPr>
        </p:nvGraphicFramePr>
        <p:xfrm>
          <a:off x="914400" y="1143000"/>
          <a:ext cx="7313612" cy="2047875"/>
        </p:xfrm>
        <a:graphic>
          <a:graphicData uri="http://schemas.openxmlformats.org/presentationml/2006/ole">
            <p:oleObj spid="_x0000_s7172" name="Document" r:id="rId3" imgW="7313400" imgH="204680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266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products.csv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9432016"/>
              </p:ext>
            </p:extLst>
          </p:nvPr>
        </p:nvGraphicFramePr>
        <p:xfrm>
          <a:off x="914400" y="1143000"/>
          <a:ext cx="7313612" cy="639763"/>
        </p:xfrm>
        <a:graphic>
          <a:graphicData uri="http://schemas.openxmlformats.org/presentationml/2006/ole">
            <p:oleObj spid="_x0000_s8196" name="Document" r:id="rId3" imgW="7313400" imgH="63933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686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117606"/>
              </p:ext>
            </p:extLst>
          </p:nvPr>
        </p:nvGraphicFramePr>
        <p:xfrm>
          <a:off x="914400" y="1143000"/>
          <a:ext cx="7313612" cy="2852737"/>
        </p:xfrm>
        <a:graphic>
          <a:graphicData uri="http://schemas.openxmlformats.org/presentationml/2006/ole">
            <p:oleObj spid="_x0000_s9220" name="Document" r:id="rId3" imgW="7313400" imgH="285092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702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tests the database and business layers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4944794"/>
              </p:ext>
            </p:extLst>
          </p:nvPr>
        </p:nvGraphicFramePr>
        <p:xfrm>
          <a:off x="914400" y="1136650"/>
          <a:ext cx="7313612" cy="4044950"/>
        </p:xfrm>
        <a:graphic>
          <a:graphicData uri="http://schemas.openxmlformats.org/presentationml/2006/ole">
            <p:oleObj spid="_x0000_s10244" name="Document" r:id="rId3" imgW="7313400" imgH="404252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564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6207964"/>
              </p:ext>
            </p:extLst>
          </p:nvPr>
        </p:nvGraphicFramePr>
        <p:xfrm>
          <a:off x="914400" y="1066800"/>
          <a:ext cx="7301323" cy="2116828"/>
        </p:xfrm>
        <a:graphic>
          <a:graphicData uri="http://schemas.openxmlformats.org/presentationml/2006/ole">
            <p:oleObj spid="_x0000_s19459" name="Document" r:id="rId3" imgW="7301323" imgH="211682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35564705"/>
              </p:ext>
            </p:extLst>
          </p:nvPr>
        </p:nvGraphicFramePr>
        <p:xfrm>
          <a:off x="914400" y="1143000"/>
          <a:ext cx="7313612" cy="4391025"/>
        </p:xfrm>
        <a:graphic>
          <a:graphicData uri="http://schemas.openxmlformats.org/presentationml/2006/ole">
            <p:oleObj spid="_x0000_s11268" name="Document" r:id="rId3" imgW="7313400" imgH="438828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616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71731256"/>
              </p:ext>
            </p:extLst>
          </p:nvPr>
        </p:nvGraphicFramePr>
        <p:xfrm>
          <a:off x="914400" y="1160463"/>
          <a:ext cx="7313612" cy="3182937"/>
        </p:xfrm>
        <a:graphic>
          <a:graphicData uri="http://schemas.openxmlformats.org/presentationml/2006/ole">
            <p:oleObj spid="_x0000_s12292" name="Document" r:id="rId3" imgW="7313400" imgH="318084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894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shopping_cart</a:t>
            </a:r>
            <a:r>
              <a:rPr lang="en-US" dirty="0"/>
              <a:t>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1908810"/>
              </p:ext>
            </p:extLst>
          </p:nvPr>
        </p:nvGraphicFramePr>
        <p:xfrm>
          <a:off x="914400" y="1109663"/>
          <a:ext cx="7313612" cy="2852737"/>
        </p:xfrm>
        <a:graphic>
          <a:graphicData uri="http://schemas.openxmlformats.org/presentationml/2006/ole">
            <p:oleObj spid="_x0000_s13316" name="Document" r:id="rId3" imgW="7313400" imgH="285092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276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shopping_cart</a:t>
            </a:r>
            <a:r>
              <a:rPr lang="en-US" dirty="0"/>
              <a:t>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6208425"/>
              </p:ext>
            </p:extLst>
          </p:nvPr>
        </p:nvGraphicFramePr>
        <p:xfrm>
          <a:off x="914400" y="1109663"/>
          <a:ext cx="7313612" cy="2852737"/>
        </p:xfrm>
        <a:graphic>
          <a:graphicData uri="http://schemas.openxmlformats.org/presentationml/2006/ole">
            <p:oleObj spid="_x0000_s14340" name="Document" r:id="rId3" imgW="7313400" imgH="285092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767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shopping_cart</a:t>
            </a:r>
            <a:r>
              <a:rPr lang="en-US" dirty="0"/>
              <a:t>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0049408"/>
              </p:ext>
            </p:extLst>
          </p:nvPr>
        </p:nvGraphicFramePr>
        <p:xfrm>
          <a:off x="914400" y="1143000"/>
          <a:ext cx="7313612" cy="3860800"/>
        </p:xfrm>
        <a:graphic>
          <a:graphicData uri="http://schemas.openxmlformats.org/presentationml/2006/ole">
            <p:oleObj spid="_x0000_s15364" name="Document" r:id="rId3" imgW="7313400" imgH="385831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030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shopping_cart</a:t>
            </a:r>
            <a:r>
              <a:rPr lang="en-US" dirty="0"/>
              <a:t>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1949063"/>
              </p:ext>
            </p:extLst>
          </p:nvPr>
        </p:nvGraphicFramePr>
        <p:xfrm>
          <a:off x="914400" y="1143000"/>
          <a:ext cx="7313612" cy="4865688"/>
        </p:xfrm>
        <a:graphic>
          <a:graphicData uri="http://schemas.openxmlformats.org/presentationml/2006/ole">
            <p:oleObj spid="_x0000_s16388" name="Document" r:id="rId3" imgW="7313400" imgH="486283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206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shopping_cart</a:t>
            </a:r>
            <a:r>
              <a:rPr lang="en-US" dirty="0"/>
              <a:t>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6814431"/>
              </p:ext>
            </p:extLst>
          </p:nvPr>
        </p:nvGraphicFramePr>
        <p:xfrm>
          <a:off x="914400" y="1143000"/>
          <a:ext cx="7313612" cy="4665662"/>
        </p:xfrm>
        <a:graphic>
          <a:graphicData uri="http://schemas.openxmlformats.org/presentationml/2006/ole">
            <p:oleObj spid="_x0000_s17412" name="Document" r:id="rId3" imgW="7313400" imgH="466279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574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shopping_cart</a:t>
            </a:r>
            <a:r>
              <a:rPr lang="en-US" dirty="0"/>
              <a:t>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93584512"/>
              </p:ext>
            </p:extLst>
          </p:nvPr>
        </p:nvGraphicFramePr>
        <p:xfrm>
          <a:off x="914400" y="1143000"/>
          <a:ext cx="7313612" cy="438150"/>
        </p:xfrm>
        <a:graphic>
          <a:graphicData uri="http://schemas.openxmlformats.org/presentationml/2006/ole">
            <p:oleObj spid="_x0000_s18436" name="Document" r:id="rId3" imgW="7313400" imgH="43785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40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98661495"/>
              </p:ext>
            </p:extLst>
          </p:nvPr>
        </p:nvGraphicFramePr>
        <p:xfrm>
          <a:off x="914400" y="1066800"/>
          <a:ext cx="7301323" cy="4313950"/>
        </p:xfrm>
        <a:graphic>
          <a:graphicData uri="http://schemas.openxmlformats.org/presentationml/2006/ole">
            <p:oleObj spid="_x0000_s20482" name="Document" r:id="rId3" imgW="7301323" imgH="431395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711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 object-oriented program is modeled </a:t>
            </a:r>
            <a:br>
              <a:rPr lang="en-US" dirty="0"/>
            </a:br>
            <a:r>
              <a:rPr lang="en-US" dirty="0"/>
              <a:t>after a real-world system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1524000"/>
            <a:ext cx="6815455" cy="28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9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Five steps for designing </a:t>
            </a:r>
            <a:br>
              <a:rPr lang="en-US" dirty="0"/>
            </a:br>
            <a:r>
              <a:rPr lang="en-US" dirty="0"/>
              <a:t>an object-oriented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65737898"/>
              </p:ext>
            </p:extLst>
          </p:nvPr>
        </p:nvGraphicFramePr>
        <p:xfrm>
          <a:off x="914400" y="1371600"/>
          <a:ext cx="7313400" cy="1840293"/>
        </p:xfrm>
        <a:graphic>
          <a:graphicData uri="http://schemas.openxmlformats.org/presentationml/2006/ole">
            <p:oleObj spid="_x0000_s1030" name="Document" r:id="rId3" imgW="7313400" imgH="184029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347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screen capture that can be used </a:t>
            </a:r>
            <a:br>
              <a:rPr lang="en-US" dirty="0"/>
            </a:br>
            <a:r>
              <a:rPr lang="en-US" dirty="0"/>
              <a:t>to identify data attributes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4775" y="1447800"/>
            <a:ext cx="3121025" cy="177673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116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Another screen capture that can be used </a:t>
            </a:r>
            <a:br>
              <a:rPr lang="en-US" dirty="0"/>
            </a:br>
            <a:r>
              <a:rPr lang="en-US" dirty="0"/>
              <a:t>to identify data attributes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6990" y="1371600"/>
            <a:ext cx="5160010" cy="33081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2388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data attributes identified </a:t>
            </a:r>
            <a:br>
              <a:rPr lang="en-US" dirty="0"/>
            </a:br>
            <a:r>
              <a:rPr lang="en-US" dirty="0"/>
              <a:t>from the screen captures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11436990"/>
              </p:ext>
            </p:extLst>
          </p:nvPr>
        </p:nvGraphicFramePr>
        <p:xfrm>
          <a:off x="914400" y="1371600"/>
          <a:ext cx="7313400" cy="1548508"/>
        </p:xfrm>
        <a:graphic>
          <a:graphicData uri="http://schemas.openxmlformats.org/presentationml/2006/ole">
            <p:oleObj spid="_x0000_s2053" name="Document" r:id="rId3" imgW="7313400" imgH="154850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4120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customer name divided into first and last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1371600"/>
            <a:ext cx="646697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25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596</Words>
  <Application>Microsoft Office PowerPoint</Application>
  <PresentationFormat>On-screen Show (4:3)</PresentationFormat>
  <Paragraphs>135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Master slides_with_titles_logo</vt:lpstr>
      <vt:lpstr>Document</vt:lpstr>
      <vt:lpstr>Chapter 16</vt:lpstr>
      <vt:lpstr>Objectives</vt:lpstr>
      <vt:lpstr>Objectives (cont.)</vt:lpstr>
      <vt:lpstr>An object-oriented program is modeled  after a real-world system</vt:lpstr>
      <vt:lpstr>Five steps for designing  an object-oriented program</vt:lpstr>
      <vt:lpstr>A screen capture that can be used  to identify data attributes</vt:lpstr>
      <vt:lpstr>Another screen capture that can be used  to identify data attributes</vt:lpstr>
      <vt:lpstr>The data attributes identified  from the screen captures</vt:lpstr>
      <vt:lpstr>A customer name divided into first and last name</vt:lpstr>
      <vt:lpstr>An address that’s divided into its components</vt:lpstr>
      <vt:lpstr>Possible classes and attributes  for a Shopping Cart program</vt:lpstr>
      <vt:lpstr>The UML diagram for the classes  of the Shopping Cart program</vt:lpstr>
      <vt:lpstr>The three-tier architecture of an application</vt:lpstr>
      <vt:lpstr>The business module</vt:lpstr>
      <vt:lpstr>The business module (cont.)</vt:lpstr>
      <vt:lpstr>The business module (cont.)</vt:lpstr>
      <vt:lpstr>The products.csv file</vt:lpstr>
      <vt:lpstr>The db module</vt:lpstr>
      <vt:lpstr>Code that tests the database and business layers</vt:lpstr>
      <vt:lpstr>The user interface</vt:lpstr>
      <vt:lpstr>The user interface (cont.)</vt:lpstr>
      <vt:lpstr>The shopping_cart module</vt:lpstr>
      <vt:lpstr>The shopping_cart module (cont.)</vt:lpstr>
      <vt:lpstr>The shopping_cart module (cont.)</vt:lpstr>
      <vt:lpstr>The shopping_cart module (cont.)</vt:lpstr>
      <vt:lpstr>The shopping_cart module (cont.)</vt:lpstr>
      <vt:lpstr>The shopping_cart module (cont.)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Dell</cp:lastModifiedBy>
  <cp:revision>11</cp:revision>
  <cp:lastPrinted>2016-01-14T23:03:16Z</cp:lastPrinted>
  <dcterms:created xsi:type="dcterms:W3CDTF">2016-10-24T17:55:21Z</dcterms:created>
  <dcterms:modified xsi:type="dcterms:W3CDTF">2018-01-15T04:49:10Z</dcterms:modified>
</cp:coreProperties>
</file>