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0"/>
  </p:notesMasterIdLst>
  <p:handoutMasterIdLst>
    <p:handoutMasterId r:id="rId51"/>
  </p:handoutMasterIdLst>
  <p:sldIdLst>
    <p:sldId id="323" r:id="rId2"/>
    <p:sldId id="324" r:id="rId3"/>
    <p:sldId id="370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92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779054"/>
              </p:ext>
            </p:extLst>
          </p:nvPr>
        </p:nvGraphicFramePr>
        <p:xfrm>
          <a:off x="914400" y="1600200"/>
          <a:ext cx="7313400" cy="1782008"/>
        </p:xfrm>
        <a:graphic>
          <a:graphicData uri="http://schemas.openxmlformats.org/presentationml/2006/ole">
            <p:oleObj spid="_x0000_s1028" name="Document" r:id="rId3" imgW="7313400" imgH="17820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SQLite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3901199"/>
              </p:ext>
            </p:extLst>
          </p:nvPr>
        </p:nvGraphicFramePr>
        <p:xfrm>
          <a:off x="914400" y="1143000"/>
          <a:ext cx="7313400" cy="1454965"/>
        </p:xfrm>
        <a:graphic>
          <a:graphicData uri="http://schemas.openxmlformats.org/presentationml/2006/ole">
            <p:oleObj spid="_x0000_s8196" name="Document" r:id="rId3" imgW="7313400" imgH="145496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620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gets all columns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2233509"/>
              </p:ext>
            </p:extLst>
          </p:nvPr>
        </p:nvGraphicFramePr>
        <p:xfrm>
          <a:off x="914400" y="1295400"/>
          <a:ext cx="7302500" cy="3224213"/>
        </p:xfrm>
        <a:graphic>
          <a:graphicData uri="http://schemas.openxmlformats.org/presentationml/2006/ole">
            <p:oleObj spid="_x0000_s9220" name="Document" r:id="rId3" imgW="7313400" imgH="32333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8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gets selected columns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5792583"/>
              </p:ext>
            </p:extLst>
          </p:nvPr>
        </p:nvGraphicFramePr>
        <p:xfrm>
          <a:off x="914400" y="1295400"/>
          <a:ext cx="7302500" cy="3905250"/>
        </p:xfrm>
        <a:graphic>
          <a:graphicData uri="http://schemas.openxmlformats.org/presentationml/2006/ole">
            <p:oleObj spid="_x0000_s10244" name="Document" r:id="rId3" imgW="7313400" imgH="390904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565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joins two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53361"/>
              </p:ext>
            </p:extLst>
          </p:nvPr>
        </p:nvGraphicFramePr>
        <p:xfrm>
          <a:off x="914400" y="1295400"/>
          <a:ext cx="7466012" cy="3797300"/>
        </p:xfrm>
        <a:graphic>
          <a:graphicData uri="http://schemas.openxmlformats.org/presentationml/2006/ole">
            <p:oleObj spid="_x0000_s11268" name="Document" r:id="rId3" imgW="7456285" imgH="380938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181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the INSERT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0888940"/>
              </p:ext>
            </p:extLst>
          </p:nvPr>
        </p:nvGraphicFramePr>
        <p:xfrm>
          <a:off x="914400" y="1066800"/>
          <a:ext cx="7313400" cy="2344709"/>
        </p:xfrm>
        <a:graphic>
          <a:graphicData uri="http://schemas.openxmlformats.org/presentationml/2006/ole">
            <p:oleObj spid="_x0000_s12292" name="Document" r:id="rId3" imgW="7313400" imgH="234470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689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the UPDATE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3294635"/>
              </p:ext>
            </p:extLst>
          </p:nvPr>
        </p:nvGraphicFramePr>
        <p:xfrm>
          <a:off x="914400" y="1066800"/>
          <a:ext cx="7313400" cy="1862599"/>
        </p:xfrm>
        <a:graphic>
          <a:graphicData uri="http://schemas.openxmlformats.org/presentationml/2006/ole">
            <p:oleObj spid="_x0000_s13317" name="Document" r:id="rId3" imgW="7313400" imgH="186259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871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the DELETE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6399134"/>
              </p:ext>
            </p:extLst>
          </p:nvPr>
        </p:nvGraphicFramePr>
        <p:xfrm>
          <a:off x="914400" y="1066800"/>
          <a:ext cx="7313400" cy="2344709"/>
        </p:xfrm>
        <a:graphic>
          <a:graphicData uri="http://schemas.openxmlformats.org/presentationml/2006/ole">
            <p:oleObj spid="_x0000_s14340" name="Document" r:id="rId3" imgW="7313400" imgH="234470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149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SQLite Manager’s Browse &amp; Search tab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 descr="17-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248862" cy="472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2528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connect to a SQLite database </a:t>
            </a:r>
            <a:br>
              <a:rPr lang="en-US" dirty="0"/>
            </a:br>
            <a:r>
              <a:rPr lang="en-US" dirty="0"/>
              <a:t>and view a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8746940"/>
              </p:ext>
            </p:extLst>
          </p:nvPr>
        </p:nvGraphicFramePr>
        <p:xfrm>
          <a:off x="914400" y="1295400"/>
          <a:ext cx="7313400" cy="2424221"/>
        </p:xfrm>
        <a:graphic>
          <a:graphicData uri="http://schemas.openxmlformats.org/presentationml/2006/ole">
            <p:oleObj spid="_x0000_s15364" name="Document" r:id="rId3" imgW="7313400" imgH="24242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154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Execute SQL tab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 descr="17-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15200" cy="4759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409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1501779"/>
              </p:ext>
            </p:extLst>
          </p:nvPr>
        </p:nvGraphicFramePr>
        <p:xfrm>
          <a:off x="914400" y="1066800"/>
          <a:ext cx="7301323" cy="4591921"/>
        </p:xfrm>
        <a:graphic>
          <a:graphicData uri="http://schemas.openxmlformats.org/presentationml/2006/ole">
            <p:oleObj spid="_x0000_s46083" name="Document" r:id="rId3" imgW="7301323" imgH="45919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SQLite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8666959"/>
              </p:ext>
            </p:extLst>
          </p:nvPr>
        </p:nvGraphicFramePr>
        <p:xfrm>
          <a:off x="914400" y="1066800"/>
          <a:ext cx="7313612" cy="4032250"/>
        </p:xfrm>
        <a:graphic>
          <a:graphicData uri="http://schemas.openxmlformats.org/presentationml/2006/ole">
            <p:oleObj spid="_x0000_s16388" name="Document" r:id="rId3" imgW="7313400" imgH="40299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255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close a connection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614280"/>
              </p:ext>
            </p:extLst>
          </p:nvPr>
        </p:nvGraphicFramePr>
        <p:xfrm>
          <a:off x="914400" y="1143000"/>
          <a:ext cx="7313612" cy="438150"/>
        </p:xfrm>
        <a:graphic>
          <a:graphicData uri="http://schemas.openxmlformats.org/presentationml/2006/ole">
            <p:oleObj spid="_x0000_s17412" name="Document" r:id="rId3" imgW="7313400" imgH="43785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371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cursor() method of the connection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2164689"/>
              </p:ext>
            </p:extLst>
          </p:nvPr>
        </p:nvGraphicFramePr>
        <p:xfrm>
          <a:off x="914400" y="1066800"/>
          <a:ext cx="7313400" cy="1268237"/>
        </p:xfrm>
        <a:graphic>
          <a:graphicData uri="http://schemas.openxmlformats.org/presentationml/2006/ole">
            <p:oleObj spid="_x0000_s18436" name="Document" r:id="rId3" imgW="7313400" imgH="12682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50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get a cursor from the connection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3832662"/>
              </p:ext>
            </p:extLst>
          </p:nvPr>
        </p:nvGraphicFramePr>
        <p:xfrm>
          <a:off x="914400" y="1066800"/>
          <a:ext cx="7313400" cy="2885464"/>
        </p:xfrm>
        <a:graphic>
          <a:graphicData uri="http://schemas.openxmlformats.org/presentationml/2006/ole">
            <p:oleObj spid="_x0000_s19460" name="Document" r:id="rId3" imgW="7313400" imgH="288546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898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automatically close the cursor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0310194"/>
              </p:ext>
            </p:extLst>
          </p:nvPr>
        </p:nvGraphicFramePr>
        <p:xfrm>
          <a:off x="914400" y="1066800"/>
          <a:ext cx="7313400" cy="2827179"/>
        </p:xfrm>
        <a:graphic>
          <a:graphicData uri="http://schemas.openxmlformats.org/presentationml/2006/ole">
            <p:oleObj spid="_x0000_s20484" name="Document" r:id="rId3" imgW="7313400" imgH="282717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14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fetchone</a:t>
            </a:r>
            <a:r>
              <a:rPr lang="en-US" dirty="0"/>
              <a:t>() and </a:t>
            </a:r>
            <a:r>
              <a:rPr lang="en-US" dirty="0" err="1"/>
              <a:t>fetchall</a:t>
            </a:r>
            <a:r>
              <a:rPr lang="en-US" dirty="0"/>
              <a:t>() methods </a:t>
            </a:r>
            <a:br>
              <a:rPr lang="en-US" dirty="0"/>
            </a:br>
            <a:r>
              <a:rPr lang="en-US" dirty="0"/>
              <a:t>of the cursor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7824527"/>
              </p:ext>
            </p:extLst>
          </p:nvPr>
        </p:nvGraphicFramePr>
        <p:xfrm>
          <a:off x="914400" y="1253855"/>
          <a:ext cx="7313400" cy="955945"/>
        </p:xfrm>
        <a:graphic>
          <a:graphicData uri="http://schemas.openxmlformats.org/presentationml/2006/ole">
            <p:oleObj spid="_x0000_s21508" name="Document" r:id="rId3" imgW="7313400" imgH="9559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78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fetchone</a:t>
            </a:r>
            <a:r>
              <a:rPr lang="en-US" dirty="0"/>
              <a:t>() method to get a row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2590960"/>
              </p:ext>
            </p:extLst>
          </p:nvPr>
        </p:nvGraphicFramePr>
        <p:xfrm>
          <a:off x="914400" y="1143000"/>
          <a:ext cx="7313400" cy="1150228"/>
        </p:xfrm>
        <a:graphic>
          <a:graphicData uri="http://schemas.openxmlformats.org/presentationml/2006/ole">
            <p:oleObj spid="_x0000_s22532" name="Document" r:id="rId3" imgW="7313400" imgH="11502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905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access columns by index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0630891"/>
              </p:ext>
            </p:extLst>
          </p:nvPr>
        </p:nvGraphicFramePr>
        <p:xfrm>
          <a:off x="914400" y="1066800"/>
          <a:ext cx="7313400" cy="3115725"/>
        </p:xfrm>
        <a:graphic>
          <a:graphicData uri="http://schemas.openxmlformats.org/presentationml/2006/ole">
            <p:oleObj spid="_x0000_s23556" name="Document" r:id="rId3" imgW="7313400" imgH="31157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692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fetchall</a:t>
            </a:r>
            <a:r>
              <a:rPr lang="en-US" dirty="0"/>
              <a:t>() method to get all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1016836"/>
              </p:ext>
            </p:extLst>
          </p:nvPr>
        </p:nvGraphicFramePr>
        <p:xfrm>
          <a:off x="914400" y="1066800"/>
          <a:ext cx="7313612" cy="3638550"/>
        </p:xfrm>
        <a:graphic>
          <a:graphicData uri="http://schemas.openxmlformats.org/presentationml/2006/ole">
            <p:oleObj spid="_x0000_s24580" name="Document" r:id="rId3" imgW="7313400" imgH="363633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031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commit() method of the connection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137951"/>
              </p:ext>
            </p:extLst>
          </p:nvPr>
        </p:nvGraphicFramePr>
        <p:xfrm>
          <a:off x="914400" y="1066800"/>
          <a:ext cx="7313612" cy="363537"/>
        </p:xfrm>
        <a:graphic>
          <a:graphicData uri="http://schemas.openxmlformats.org/presentationml/2006/ole">
            <p:oleObj spid="_x0000_s25604" name="Document" r:id="rId3" imgW="7313400" imgH="36374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887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6256591"/>
              </p:ext>
            </p:extLst>
          </p:nvPr>
        </p:nvGraphicFramePr>
        <p:xfrm>
          <a:off x="914400" y="1219200"/>
          <a:ext cx="7301323" cy="4593361"/>
        </p:xfrm>
        <a:graphic>
          <a:graphicData uri="http://schemas.openxmlformats.org/presentationml/2006/ole">
            <p:oleObj spid="_x0000_s47106" name="Document" r:id="rId4" imgW="7301323" imgH="45933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689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execute an INSERT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2808955"/>
              </p:ext>
            </p:extLst>
          </p:nvPr>
        </p:nvGraphicFramePr>
        <p:xfrm>
          <a:off x="914400" y="1066800"/>
          <a:ext cx="7313400" cy="2760619"/>
        </p:xfrm>
        <a:graphic>
          <a:graphicData uri="http://schemas.openxmlformats.org/presentationml/2006/ole">
            <p:oleObj spid="_x0000_s26628" name="Document" r:id="rId3" imgW="7313400" imgH="27606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981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execute an UPDATE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7110954"/>
              </p:ext>
            </p:extLst>
          </p:nvPr>
        </p:nvGraphicFramePr>
        <p:xfrm>
          <a:off x="914400" y="1143000"/>
          <a:ext cx="7313400" cy="2070554"/>
        </p:xfrm>
        <a:graphic>
          <a:graphicData uri="http://schemas.openxmlformats.org/presentationml/2006/ole">
            <p:oleObj spid="_x0000_s27652" name="Document" r:id="rId3" imgW="7313400" imgH="207055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51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execute a DELETE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7551673"/>
              </p:ext>
            </p:extLst>
          </p:nvPr>
        </p:nvGraphicFramePr>
        <p:xfrm>
          <a:off x="914400" y="1066800"/>
          <a:ext cx="7313400" cy="1610391"/>
        </p:xfrm>
        <a:graphic>
          <a:graphicData uri="http://schemas.openxmlformats.org/presentationml/2006/ole">
            <p:oleObj spid="_x0000_s28676" name="Document" r:id="rId3" imgW="7313400" imgH="16103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301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tests the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2761601"/>
              </p:ext>
            </p:extLst>
          </p:nvPr>
        </p:nvGraphicFramePr>
        <p:xfrm>
          <a:off x="914400" y="1066800"/>
          <a:ext cx="7313400" cy="4140749"/>
        </p:xfrm>
        <a:graphic>
          <a:graphicData uri="http://schemas.openxmlformats.org/presentationml/2006/ole">
            <p:oleObj spid="_x0000_s29701" name="Document" r:id="rId3" imgW="7313400" imgH="41407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35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tests the database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0113641"/>
              </p:ext>
            </p:extLst>
          </p:nvPr>
        </p:nvGraphicFramePr>
        <p:xfrm>
          <a:off x="914400" y="1114088"/>
          <a:ext cx="7313400" cy="4600912"/>
        </p:xfrm>
        <a:graphic>
          <a:graphicData uri="http://schemas.openxmlformats.org/presentationml/2006/ole">
            <p:oleObj spid="_x0000_s30724" name="Document" r:id="rId3" imgW="7313400" imgH="460091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58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tests the database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0369888"/>
              </p:ext>
            </p:extLst>
          </p:nvPr>
        </p:nvGraphicFramePr>
        <p:xfrm>
          <a:off x="914400" y="1066800"/>
          <a:ext cx="7313612" cy="3665537"/>
        </p:xfrm>
        <a:graphic>
          <a:graphicData uri="http://schemas.openxmlformats.org/presentationml/2006/ole">
            <p:oleObj spid="_x0000_s31748" name="Document" r:id="rId3" imgW="7313400" imgH="36633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75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4703951"/>
              </p:ext>
            </p:extLst>
          </p:nvPr>
        </p:nvGraphicFramePr>
        <p:xfrm>
          <a:off x="914400" y="1143000"/>
          <a:ext cx="7402512" cy="4457700"/>
        </p:xfrm>
        <a:graphic>
          <a:graphicData uri="http://schemas.openxmlformats.org/presentationml/2006/ole">
            <p:oleObj spid="_x0000_s32772" name="Document" r:id="rId3" imgW="7402299" imgH="445519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363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6070843"/>
              </p:ext>
            </p:extLst>
          </p:nvPr>
        </p:nvGraphicFramePr>
        <p:xfrm>
          <a:off x="914400" y="1219200"/>
          <a:ext cx="7402512" cy="3249613"/>
        </p:xfrm>
        <a:graphic>
          <a:graphicData uri="http://schemas.openxmlformats.org/presentationml/2006/ole">
            <p:oleObj spid="_x0000_s33796" name="Document" r:id="rId3" imgW="7402299" imgH="324776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84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objects module for the business tier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9410052"/>
              </p:ext>
            </p:extLst>
          </p:nvPr>
        </p:nvGraphicFramePr>
        <p:xfrm>
          <a:off x="914400" y="1143000"/>
          <a:ext cx="7313612" cy="2652713"/>
        </p:xfrm>
        <a:graphic>
          <a:graphicData uri="http://schemas.openxmlformats.org/presentationml/2006/ole">
            <p:oleObj spid="_x0000_s34820" name="Document" r:id="rId3" imgW="7313400" imgH="26512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218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3961998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p:oleObj spid="_x0000_s35844" name="Document" r:id="rId3" imgW="7313400" imgH="426271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15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2281654"/>
              </p:ext>
            </p:extLst>
          </p:nvPr>
        </p:nvGraphicFramePr>
        <p:xfrm>
          <a:off x="1143000" y="1127125"/>
          <a:ext cx="7291388" cy="4511675"/>
        </p:xfrm>
        <a:graphic>
          <a:graphicData uri="http://schemas.openxmlformats.org/presentationml/2006/ole">
            <p:oleObj spid="_x0000_s2052" name="Document" r:id="rId3" imgW="7314120" imgH="45296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71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9881719"/>
              </p:ext>
            </p:extLst>
          </p:nvPr>
        </p:nvGraphicFramePr>
        <p:xfrm>
          <a:off x="914400" y="1125538"/>
          <a:ext cx="7313612" cy="4665662"/>
        </p:xfrm>
        <a:graphic>
          <a:graphicData uri="http://schemas.openxmlformats.org/presentationml/2006/ole">
            <p:oleObj spid="_x0000_s36868" name="Document" r:id="rId3" imgW="7313400" imgH="46627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378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8545729"/>
              </p:ext>
            </p:extLst>
          </p:nvPr>
        </p:nvGraphicFramePr>
        <p:xfrm>
          <a:off x="914400" y="1120775"/>
          <a:ext cx="7313612" cy="4060825"/>
        </p:xfrm>
        <a:graphic>
          <a:graphicData uri="http://schemas.openxmlformats.org/presentationml/2006/ole">
            <p:oleObj spid="_x0000_s37892" name="Document" r:id="rId3" imgW="7313400" imgH="40583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904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7977525"/>
              </p:ext>
            </p:extLst>
          </p:nvPr>
        </p:nvGraphicFramePr>
        <p:xfrm>
          <a:off x="914400" y="1066800"/>
          <a:ext cx="7313612" cy="4060825"/>
        </p:xfrm>
        <a:graphic>
          <a:graphicData uri="http://schemas.openxmlformats.org/presentationml/2006/ole">
            <p:oleObj spid="_x0000_s38916" name="Document" r:id="rId3" imgW="7313400" imgH="40583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061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6969374"/>
              </p:ext>
            </p:extLst>
          </p:nvPr>
        </p:nvGraphicFramePr>
        <p:xfrm>
          <a:off x="914400" y="1066800"/>
          <a:ext cx="7313612" cy="2652713"/>
        </p:xfrm>
        <a:graphic>
          <a:graphicData uri="http://schemas.openxmlformats.org/presentationml/2006/ole">
            <p:oleObj spid="_x0000_s39940" name="Document" r:id="rId3" imgW="7313400" imgH="26512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71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9627209"/>
              </p:ext>
            </p:extLst>
          </p:nvPr>
        </p:nvGraphicFramePr>
        <p:xfrm>
          <a:off x="914400" y="1143000"/>
          <a:ext cx="7313612" cy="3659187"/>
        </p:xfrm>
        <a:graphic>
          <a:graphicData uri="http://schemas.openxmlformats.org/presentationml/2006/ole">
            <p:oleObj spid="_x0000_s40964" name="Document" r:id="rId3" imgW="7313400" imgH="36568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516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7873374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p:oleObj spid="_x0000_s41987" name="Document" r:id="rId3" imgW="7313400" imgH="38583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943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3347981"/>
              </p:ext>
            </p:extLst>
          </p:nvPr>
        </p:nvGraphicFramePr>
        <p:xfrm>
          <a:off x="914400" y="1136650"/>
          <a:ext cx="7313612" cy="3054350"/>
        </p:xfrm>
        <a:graphic>
          <a:graphicData uri="http://schemas.openxmlformats.org/presentationml/2006/ole">
            <p:oleObj spid="_x0000_s43011" name="Document" r:id="rId3" imgW="7313400" imgH="30524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707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5695245"/>
              </p:ext>
            </p:extLst>
          </p:nvPr>
        </p:nvGraphicFramePr>
        <p:xfrm>
          <a:off x="914400" y="1066800"/>
          <a:ext cx="7313612" cy="4262438"/>
        </p:xfrm>
        <a:graphic>
          <a:graphicData uri="http://schemas.openxmlformats.org/presentationml/2006/ole">
            <p:oleObj spid="_x0000_s44035" name="Document" r:id="rId3" imgW="7313400" imgH="42598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18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8761516"/>
              </p:ext>
            </p:extLst>
          </p:nvPr>
        </p:nvGraphicFramePr>
        <p:xfrm>
          <a:off x="914400" y="1066800"/>
          <a:ext cx="7313612" cy="4865688"/>
        </p:xfrm>
        <a:graphic>
          <a:graphicData uri="http://schemas.openxmlformats.org/presentationml/2006/ole">
            <p:oleObj spid="_x0000_s45059" name="Document" r:id="rId3" imgW="7313400" imgH="48628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027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6475918"/>
              </p:ext>
            </p:extLst>
          </p:nvPr>
        </p:nvGraphicFramePr>
        <p:xfrm>
          <a:off x="914400" y="1117600"/>
          <a:ext cx="7313612" cy="4597400"/>
        </p:xfrm>
        <a:graphic>
          <a:graphicData uri="http://schemas.openxmlformats.org/presentationml/2006/ole">
            <p:oleObj spid="_x0000_s3077" name="Document" r:id="rId3" imgW="7313400" imgH="459155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97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relationship between two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7332691"/>
              </p:ext>
            </p:extLst>
          </p:nvPr>
        </p:nvGraphicFramePr>
        <p:xfrm>
          <a:off x="1384300" y="1066800"/>
          <a:ext cx="7302500" cy="5300662"/>
        </p:xfrm>
        <a:graphic>
          <a:graphicData uri="http://schemas.openxmlformats.org/presentationml/2006/ole">
            <p:oleObj spid="_x0000_s4100" name="Document" r:id="rId3" imgW="7313400" imgH="530860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458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3684195"/>
              </p:ext>
            </p:extLst>
          </p:nvPr>
        </p:nvGraphicFramePr>
        <p:xfrm>
          <a:off x="914400" y="1083009"/>
          <a:ext cx="7313400" cy="4403391"/>
        </p:xfrm>
        <a:graphic>
          <a:graphicData uri="http://schemas.openxmlformats.org/presentationml/2006/ole">
            <p:oleObj spid="_x0000_s5124" name="Document" r:id="rId3" imgW="7313400" imgH="44033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588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columns of the Category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8788311"/>
              </p:ext>
            </p:extLst>
          </p:nvPr>
        </p:nvGraphicFramePr>
        <p:xfrm>
          <a:off x="914400" y="1143000"/>
          <a:ext cx="7389812" cy="1328737"/>
        </p:xfrm>
        <a:graphic>
          <a:graphicData uri="http://schemas.openxmlformats.org/presentationml/2006/ole">
            <p:oleObj spid="_x0000_s6148" name="Document" r:id="rId3" imgW="7389702" imgH="13283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54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columns of the Movie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9953199"/>
              </p:ext>
            </p:extLst>
          </p:nvPr>
        </p:nvGraphicFramePr>
        <p:xfrm>
          <a:off x="914400" y="1143000"/>
          <a:ext cx="7389812" cy="2246313"/>
        </p:xfrm>
        <a:graphic>
          <a:graphicData uri="http://schemas.openxmlformats.org/presentationml/2006/ole">
            <p:oleObj spid="_x0000_s7172" name="Document" r:id="rId3" imgW="7389702" imgH="224684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363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944</Words>
  <Application>Microsoft Office PowerPoint</Application>
  <PresentationFormat>On-screen Show (4:3)</PresentationFormat>
  <Paragraphs>145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Master slides_with_titles_logo</vt:lpstr>
      <vt:lpstr>Document</vt:lpstr>
      <vt:lpstr>Chapter 17</vt:lpstr>
      <vt:lpstr>Objectives</vt:lpstr>
      <vt:lpstr>Objectives (cont.)</vt:lpstr>
      <vt:lpstr>The Movie table</vt:lpstr>
      <vt:lpstr>Concepts</vt:lpstr>
      <vt:lpstr>The relationship between two tables</vt:lpstr>
      <vt:lpstr>Concepts</vt:lpstr>
      <vt:lpstr>The columns of the Category table</vt:lpstr>
      <vt:lpstr>The columns of the Movie table</vt:lpstr>
      <vt:lpstr>Common SQLite data types</vt:lpstr>
      <vt:lpstr>The syntax for a SELECT statement  that gets all columns</vt:lpstr>
      <vt:lpstr>The syntax for a SELECT statement  that gets selected columns</vt:lpstr>
      <vt:lpstr>The syntax for a SELECT statement  that joins two tables</vt:lpstr>
      <vt:lpstr>The syntax for the INSERT statement</vt:lpstr>
      <vt:lpstr>The syntax for the UPDATE statement</vt:lpstr>
      <vt:lpstr>The syntax for the DELETE statement</vt:lpstr>
      <vt:lpstr>SQLite Manager’s Browse &amp; Search tab</vt:lpstr>
      <vt:lpstr>How to connect to a SQLite database  and view a table</vt:lpstr>
      <vt:lpstr>The Execute SQL tab</vt:lpstr>
      <vt:lpstr>How to import the SQLite module</vt:lpstr>
      <vt:lpstr>How to close a connection object</vt:lpstr>
      <vt:lpstr>The cursor() method of the connection object</vt:lpstr>
      <vt:lpstr>How to get a cursor from the connection object</vt:lpstr>
      <vt:lpstr>How to automatically close the cursor object</vt:lpstr>
      <vt:lpstr>The fetchone() and fetchall() methods  of the cursor object</vt:lpstr>
      <vt:lpstr>How to use the fetchone() method to get a row</vt:lpstr>
      <vt:lpstr>How to access columns by index</vt:lpstr>
      <vt:lpstr>How to use the fetchall() method to get all rows</vt:lpstr>
      <vt:lpstr>The commit() method of the connection object</vt:lpstr>
      <vt:lpstr>How to execute an INSERT statement</vt:lpstr>
      <vt:lpstr>How to execute an UPDATE statement</vt:lpstr>
      <vt:lpstr>How to execute a DELETE statement</vt:lpstr>
      <vt:lpstr>Code that tests the database</vt:lpstr>
      <vt:lpstr>Code that tests the database (cont.)</vt:lpstr>
      <vt:lpstr>Code that tests the database (cont.)</vt:lpstr>
      <vt:lpstr>The user interface for the Movie List program</vt:lpstr>
      <vt:lpstr>The user interface (cont.)</vt:lpstr>
      <vt:lpstr>The objects module for the business tier</vt:lpstr>
      <vt:lpstr>The db module for the database tier</vt:lpstr>
      <vt:lpstr>The db module for the database tier (cont.)</vt:lpstr>
      <vt:lpstr>The db module for the database tier (cont.)</vt:lpstr>
      <vt:lpstr>The db module for the database tier (cont.)</vt:lpstr>
      <vt:lpstr>The db module for the database tier (cont.)</vt:lpstr>
      <vt:lpstr>The ui module for the presentation tier</vt:lpstr>
      <vt:lpstr>The ui module for the presentation tier (cont.)</vt:lpstr>
      <vt:lpstr>The ui module for the presentation tier (cont.)</vt:lpstr>
      <vt:lpstr>The ui module for the presentation tier (cont.)</vt:lpstr>
      <vt:lpstr>The ui module for the presentation tier (cont.)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13</cp:revision>
  <cp:lastPrinted>2016-01-14T23:03:16Z</cp:lastPrinted>
  <dcterms:created xsi:type="dcterms:W3CDTF">2016-10-24T17:55:21Z</dcterms:created>
  <dcterms:modified xsi:type="dcterms:W3CDTF">2018-01-15T04:49:50Z</dcterms:modified>
</cp:coreProperties>
</file>