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8247649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p:oleObj spid="_x0000_s1029" name="Document" r:id="rId3" imgW="7313400" imgH="1782008" progId="Word.Document.12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connect two buttons to callback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7470895"/>
              </p:ext>
            </p:extLst>
          </p:nvPr>
        </p:nvGraphicFramePr>
        <p:xfrm>
          <a:off x="914400" y="1066800"/>
          <a:ext cx="7313400" cy="5055678"/>
        </p:xfrm>
        <a:graphic>
          <a:graphicData uri="http://schemas.openxmlformats.org/presentationml/2006/ole">
            <p:oleObj spid="_x0000_s8197" name="Document" r:id="rId3" imgW="7313400" imgH="5055678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6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window with labels and text entry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1120" y="1219200"/>
            <a:ext cx="4297680" cy="2166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9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for labels and text entry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1816135"/>
              </p:ext>
            </p:extLst>
          </p:nvPr>
        </p:nvGraphicFramePr>
        <p:xfrm>
          <a:off x="914400" y="1143000"/>
          <a:ext cx="7313400" cy="727482"/>
        </p:xfrm>
        <a:graphic>
          <a:graphicData uri="http://schemas.openxmlformats.org/presentationml/2006/ole">
            <p:oleObj spid="_x0000_s9221" name="Document" r:id="rId3" imgW="7313400" imgH="727482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9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label and display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8184084"/>
              </p:ext>
            </p:extLst>
          </p:nvPr>
        </p:nvGraphicFramePr>
        <p:xfrm>
          <a:off x="914400" y="1066800"/>
          <a:ext cx="7313400" cy="1402436"/>
        </p:xfrm>
        <a:graphic>
          <a:graphicData uri="http://schemas.openxmlformats.org/presentationml/2006/ole">
            <p:oleObj spid="_x0000_s10245" name="Document" r:id="rId3" imgW="7313400" imgH="1402436" progId="Word.Document.12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9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Constructors and methods of the </a:t>
            </a:r>
            <a:r>
              <a:rPr lang="en-US" dirty="0" err="1"/>
              <a:t>StringVar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5077134"/>
              </p:ext>
            </p:extLst>
          </p:nvPr>
        </p:nvGraphicFramePr>
        <p:xfrm>
          <a:off x="914400" y="1118577"/>
          <a:ext cx="7313400" cy="1091223"/>
        </p:xfrm>
        <a:graphic>
          <a:graphicData uri="http://schemas.openxmlformats.org/presentationml/2006/ole">
            <p:oleObj spid="_x0000_s11269" name="Document" r:id="rId3" imgW="7313400" imgH="1091223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2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bind a text entry field to a </a:t>
            </a:r>
            <a:r>
              <a:rPr lang="en-US" dirty="0" err="1"/>
              <a:t>StringVar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5934595"/>
              </p:ext>
            </p:extLst>
          </p:nvPr>
        </p:nvGraphicFramePr>
        <p:xfrm>
          <a:off x="914400" y="1066800"/>
          <a:ext cx="7313400" cy="3073990"/>
        </p:xfrm>
        <a:graphic>
          <a:graphicData uri="http://schemas.openxmlformats.org/presentationml/2006/ole">
            <p:oleObj spid="_x0000_s12293" name="Document" r:id="rId3" imgW="7313400" imgH="3073990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6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Eight components in a grid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3670" y="1207134"/>
            <a:ext cx="4443730" cy="2221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9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arguments of the grid()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1180709"/>
              </p:ext>
            </p:extLst>
          </p:nvPr>
        </p:nvGraphicFramePr>
        <p:xfrm>
          <a:off x="914400" y="1143000"/>
          <a:ext cx="7313400" cy="2546188"/>
        </p:xfrm>
        <a:graphic>
          <a:graphicData uri="http://schemas.openxmlformats.org/presentationml/2006/ole">
            <p:oleObj spid="_x0000_s13317" name="Document" r:id="rId3" imgW="7313400" imgH="2546188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4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lay out components in a grid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0434667"/>
              </p:ext>
            </p:extLst>
          </p:nvPr>
        </p:nvGraphicFramePr>
        <p:xfrm>
          <a:off x="914400" y="1066800"/>
          <a:ext cx="7313400" cy="3377288"/>
        </p:xfrm>
        <a:graphic>
          <a:graphicData uri="http://schemas.openxmlformats.org/presentationml/2006/ole">
            <p:oleObj spid="_x0000_s14341" name="Document" r:id="rId3" imgW="7313400" imgH="3377288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6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window that contains a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0645" y="1219200"/>
            <a:ext cx="5659755" cy="1179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6826340"/>
              </p:ext>
            </p:extLst>
          </p:nvPr>
        </p:nvGraphicFramePr>
        <p:xfrm>
          <a:off x="914399" y="1066800"/>
          <a:ext cx="7275318" cy="5690920"/>
        </p:xfrm>
        <a:graphic>
          <a:graphicData uri="http://schemas.openxmlformats.org/presentationml/2006/ole">
            <p:oleObj spid="_x0000_s22531" name="Document" r:id="rId3" imgW="7275318" imgH="569092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defines a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2579753"/>
              </p:ext>
            </p:extLst>
          </p:nvPr>
        </p:nvGraphicFramePr>
        <p:xfrm>
          <a:off x="914400" y="1066800"/>
          <a:ext cx="7313612" cy="3860800"/>
        </p:xfrm>
        <a:graphic>
          <a:graphicData uri="http://schemas.openxmlformats.org/presentationml/2006/ole">
            <p:oleObj spid="_x0000_s15365" name="Document" r:id="rId3" imgW="7313400" imgH="3858319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9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defines a frame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8883022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p:oleObj spid="_x0000_s16388" name="Document" r:id="rId3" imgW="7313400" imgH="3052403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9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GUI for the Future Value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6365" y="1228725"/>
            <a:ext cx="447103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1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business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4615508"/>
              </p:ext>
            </p:extLst>
          </p:nvPr>
        </p:nvGraphicFramePr>
        <p:xfrm>
          <a:off x="914400" y="1066800"/>
          <a:ext cx="7313612" cy="3659187"/>
        </p:xfrm>
        <a:graphic>
          <a:graphicData uri="http://schemas.openxmlformats.org/presentationml/2006/ole">
            <p:oleObj spid="_x0000_s17412" name="Document" r:id="rId3" imgW="7313400" imgH="3656840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5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4613311"/>
              </p:ext>
            </p:extLst>
          </p:nvPr>
        </p:nvGraphicFramePr>
        <p:xfrm>
          <a:off x="914400" y="1098550"/>
          <a:ext cx="7313612" cy="4464050"/>
        </p:xfrm>
        <a:graphic>
          <a:graphicData uri="http://schemas.openxmlformats.org/presentationml/2006/ole">
            <p:oleObj spid="_x0000_s18436" name="Document" r:id="rId3" imgW="7313400" imgH="4461316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8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9649936"/>
              </p:ext>
            </p:extLst>
          </p:nvPr>
        </p:nvGraphicFramePr>
        <p:xfrm>
          <a:off x="914400" y="1143000"/>
          <a:ext cx="7313612" cy="3659187"/>
        </p:xfrm>
        <a:graphic>
          <a:graphicData uri="http://schemas.openxmlformats.org/presentationml/2006/ole">
            <p:oleObj spid="_x0000_s19460" name="Document" r:id="rId3" imgW="7313400" imgH="3656840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5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6053246"/>
              </p:ext>
            </p:extLst>
          </p:nvPr>
        </p:nvGraphicFramePr>
        <p:xfrm>
          <a:off x="914400" y="1120775"/>
          <a:ext cx="7313612" cy="4060825"/>
        </p:xfrm>
        <a:graphic>
          <a:graphicData uri="http://schemas.openxmlformats.org/presentationml/2006/ole">
            <p:oleObj spid="_x0000_s20484" name="Document" r:id="rId3" imgW="7313400" imgH="4058358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1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ui</a:t>
            </a:r>
            <a:r>
              <a:rPr lang="en-US" dirty="0"/>
              <a:t> module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3700835"/>
              </p:ext>
            </p:extLst>
          </p:nvPr>
        </p:nvGraphicFramePr>
        <p:xfrm>
          <a:off x="914400" y="1143000"/>
          <a:ext cx="7313612" cy="3054350"/>
        </p:xfrm>
        <a:graphic>
          <a:graphicData uri="http://schemas.openxmlformats.org/presentationml/2006/ole">
            <p:oleObj spid="_x0000_s21508" name="Document" r:id="rId3" imgW="7313400" imgH="3052403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window with ten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6365" y="1219200"/>
            <a:ext cx="4471035" cy="2733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2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constructor of the root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0844658"/>
              </p:ext>
            </p:extLst>
          </p:nvPr>
        </p:nvGraphicFramePr>
        <p:xfrm>
          <a:off x="914400" y="1066800"/>
          <a:ext cx="7313400" cy="1995359"/>
        </p:xfrm>
        <a:graphic>
          <a:graphicData uri="http://schemas.openxmlformats.org/presentationml/2006/ole">
            <p:oleObj spid="_x0000_s2054" name="Document" r:id="rId3" imgW="7313400" imgH="1995359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3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tkinter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4686326"/>
              </p:ext>
            </p:extLst>
          </p:nvPr>
        </p:nvGraphicFramePr>
        <p:xfrm>
          <a:off x="915988" y="1058099"/>
          <a:ext cx="7313400" cy="4885501"/>
        </p:xfrm>
        <a:graphic>
          <a:graphicData uri="http://schemas.openxmlformats.org/presentationml/2006/ole">
            <p:oleObj spid="_x0000_s3077" name="Document" r:id="rId3" imgW="7313400" imgH="4885501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constructors of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8308541"/>
              </p:ext>
            </p:extLst>
          </p:nvPr>
        </p:nvGraphicFramePr>
        <p:xfrm>
          <a:off x="914400" y="1066800"/>
          <a:ext cx="7313400" cy="1631978"/>
        </p:xfrm>
        <a:graphic>
          <a:graphicData uri="http://schemas.openxmlformats.org/presentationml/2006/ole">
            <p:oleObj spid="_x0000_s4101" name="Document" r:id="rId3" imgW="7313400" imgH="1631978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6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ttk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821040"/>
              </p:ext>
            </p:extLst>
          </p:nvPr>
        </p:nvGraphicFramePr>
        <p:xfrm>
          <a:off x="914400" y="1066800"/>
          <a:ext cx="7313400" cy="1307094"/>
        </p:xfrm>
        <a:graphic>
          <a:graphicData uri="http://schemas.openxmlformats.org/presentationml/2006/ole">
            <p:oleObj spid="_x0000_s5125" name="Document" r:id="rId3" imgW="7313400" imgH="1307094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two buttons to the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7990807"/>
              </p:ext>
            </p:extLst>
          </p:nvPr>
        </p:nvGraphicFramePr>
        <p:xfrm>
          <a:off x="914400" y="1066800"/>
          <a:ext cx="7302500" cy="4164013"/>
        </p:xfrm>
        <a:graphic>
          <a:graphicData uri="http://schemas.openxmlformats.org/presentationml/2006/ole">
            <p:oleObj spid="_x0000_s6149" name="Document" r:id="rId3" imgW="7313400" imgH="4172050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argument of the Button constructor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4724631"/>
              </p:ext>
            </p:extLst>
          </p:nvPr>
        </p:nvGraphicFramePr>
        <p:xfrm>
          <a:off x="914400" y="1066800"/>
          <a:ext cx="7313400" cy="1268237"/>
        </p:xfrm>
        <a:graphic>
          <a:graphicData uri="http://schemas.openxmlformats.org/presentationml/2006/ole">
            <p:oleObj spid="_x0000_s7173" name="Document" r:id="rId3" imgW="7313400" imgH="1268237" progId="Word.Document.12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7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626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Master slides_with_titles_logo</vt:lpstr>
      <vt:lpstr>Document</vt:lpstr>
      <vt:lpstr>Chapter 18</vt:lpstr>
      <vt:lpstr>Objectives</vt:lpstr>
      <vt:lpstr>A window with ten components</vt:lpstr>
      <vt:lpstr>The constructor of the root window</vt:lpstr>
      <vt:lpstr>How to import the tkinter module</vt:lpstr>
      <vt:lpstr>Two constructors of the ttk module</vt:lpstr>
      <vt:lpstr>How to import the ttk module</vt:lpstr>
      <vt:lpstr>How to add two buttons to the frame</vt:lpstr>
      <vt:lpstr>An argument of the Button constructor</vt:lpstr>
      <vt:lpstr>How to connect two buttons to callback functions</vt:lpstr>
      <vt:lpstr>A window with labels and text entry fields</vt:lpstr>
      <vt:lpstr>Constructors for labels and text entry fields</vt:lpstr>
      <vt:lpstr>How to create a label and display it</vt:lpstr>
      <vt:lpstr>Constructors and methods of the StringVar class</vt:lpstr>
      <vt:lpstr>How to bind a text entry field to a StringVar object</vt:lpstr>
      <vt:lpstr>Eight components in a grid</vt:lpstr>
      <vt:lpstr>Some arguments of the grid() method</vt:lpstr>
      <vt:lpstr>How to lay out components in a grid</vt:lpstr>
      <vt:lpstr>A window that contains a frame</vt:lpstr>
      <vt:lpstr>A class that defines a frame</vt:lpstr>
      <vt:lpstr>A class that defines a frame (cont.)</vt:lpstr>
      <vt:lpstr>The GUI for the Future Value Calculator</vt:lpstr>
      <vt:lpstr>The business module</vt:lpstr>
      <vt:lpstr>The ui module</vt:lpstr>
      <vt:lpstr>The ui module (continued)</vt:lpstr>
      <vt:lpstr>The ui module (continued)</vt:lpstr>
      <vt:lpstr>The ui module (continued)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12</cp:revision>
  <cp:lastPrinted>2016-01-14T23:03:16Z</cp:lastPrinted>
  <dcterms:created xsi:type="dcterms:W3CDTF">2016-10-24T17:55:21Z</dcterms:created>
  <dcterms:modified xsi:type="dcterms:W3CDTF">2018-01-15T04:50:15Z</dcterms:modified>
</cp:coreProperties>
</file>