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323" r:id="rId2"/>
    <p:sldId id="324" r:id="rId3"/>
    <p:sldId id="371" r:id="rId4"/>
    <p:sldId id="372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0785681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1029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Test Scores program with comments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7266391"/>
              </p:ext>
            </p:extLst>
          </p:nvPr>
        </p:nvGraphicFramePr>
        <p:xfrm>
          <a:off x="914400" y="1143000"/>
          <a:ext cx="7301323" cy="2532704"/>
        </p:xfrm>
        <a:graphic>
          <a:graphicData uri="http://schemas.openxmlformats.org/presentationml/2006/ole">
            <p:oleObj spid="_x0000_s7172" name="Document" r:id="rId3" imgW="7301323" imgH="25327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9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Guidelines for using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2282045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p:oleObj spid="_x0000_s8196" name="Document" r:id="rId3" imgW="7301323" imgH="20361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28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calling any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8246151"/>
              </p:ext>
            </p:extLst>
          </p:nvPr>
        </p:nvGraphicFramePr>
        <p:xfrm>
          <a:off x="914400" y="1066800"/>
          <a:ext cx="7301323" cy="3833982"/>
        </p:xfrm>
        <a:graphic>
          <a:graphicData uri="http://schemas.openxmlformats.org/presentationml/2006/ole">
            <p:oleObj spid="_x0000_s9220" name="Document" r:id="rId3" imgW="7301323" imgH="38339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481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Python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5782076"/>
              </p:ext>
            </p:extLst>
          </p:nvPr>
        </p:nvGraphicFramePr>
        <p:xfrm>
          <a:off x="914400" y="1143000"/>
          <a:ext cx="7301323" cy="2175158"/>
        </p:xfrm>
        <a:graphic>
          <a:graphicData uri="http://schemas.openxmlformats.org/presentationml/2006/ole">
            <p:oleObj spid="_x0000_s10244" name="Document" r:id="rId3" imgW="7301323" imgH="21751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40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initializes variables and assigns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3993104"/>
              </p:ext>
            </p:extLst>
          </p:nvPr>
        </p:nvGraphicFramePr>
        <p:xfrm>
          <a:off x="914400" y="1066800"/>
          <a:ext cx="7301323" cy="3306846"/>
        </p:xfrm>
        <a:graphic>
          <a:graphicData uri="http://schemas.openxmlformats.org/presentationml/2006/ole">
            <p:oleObj spid="_x0000_s11268" name="Document" r:id="rId3" imgW="7301323" imgH="33068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literal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5085125"/>
              </p:ext>
            </p:extLst>
          </p:nvPr>
        </p:nvGraphicFramePr>
        <p:xfrm>
          <a:off x="914400" y="1093738"/>
          <a:ext cx="7301323" cy="1649462"/>
        </p:xfrm>
        <a:graphic>
          <a:graphicData uri="http://schemas.openxmlformats.org/presentationml/2006/ole">
            <p:oleObj spid="_x0000_s12292" name="Document" r:id="rId3" imgW="7301323" imgH="16494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14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3086197"/>
              </p:ext>
            </p:extLst>
          </p:nvPr>
        </p:nvGraphicFramePr>
        <p:xfrm>
          <a:off x="914400" y="1143000"/>
          <a:ext cx="7301323" cy="2422524"/>
        </p:xfrm>
        <a:graphic>
          <a:graphicData uri="http://schemas.openxmlformats.org/presentationml/2006/ole">
            <p:oleObj spid="_x0000_s13316" name="Document" r:id="rId3" imgW="7301323" imgH="24225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58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1608688"/>
              </p:ext>
            </p:extLst>
          </p:nvPr>
        </p:nvGraphicFramePr>
        <p:xfrm>
          <a:off x="914400" y="1143000"/>
          <a:ext cx="7301323" cy="2302262"/>
        </p:xfrm>
        <a:graphic>
          <a:graphicData uri="http://schemas.openxmlformats.org/presentationml/2006/ole">
            <p:oleObj spid="_x0000_s14340" name="Document" r:id="rId3" imgW="7301323" imgH="23022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81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naming styles for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3299166"/>
              </p:ext>
            </p:extLst>
          </p:nvPr>
        </p:nvGraphicFramePr>
        <p:xfrm>
          <a:off x="914400" y="1066800"/>
          <a:ext cx="7301323" cy="2624161"/>
        </p:xfrm>
        <a:graphic>
          <a:graphicData uri="http://schemas.openxmlformats.org/presentationml/2006/ole">
            <p:oleObj spid="_x0000_s15364" name="Document" r:id="rId3" imgW="7301323" imgH="26241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5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Python’s arithmetic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3629515"/>
              </p:ext>
            </p:extLst>
          </p:nvPr>
        </p:nvGraphicFramePr>
        <p:xfrm>
          <a:off x="914400" y="1066800"/>
          <a:ext cx="7300912" cy="2990850"/>
        </p:xfrm>
        <a:graphic>
          <a:graphicData uri="http://schemas.openxmlformats.org/presentationml/2006/ole">
            <p:oleObj spid="_x0000_s16388" name="Document" r:id="rId3" imgW="7301323" imgH="29914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13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1275145"/>
              </p:ext>
            </p:extLst>
          </p:nvPr>
        </p:nvGraphicFramePr>
        <p:xfrm>
          <a:off x="914400" y="1040934"/>
          <a:ext cx="7301323" cy="4293066"/>
        </p:xfrm>
        <a:graphic>
          <a:graphicData uri="http://schemas.openxmlformats.org/presentationml/2006/ole">
            <p:oleObj spid="_x0000_s47107" name="Document" r:id="rId3" imgW="7301323" imgH="42930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with two operands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9606245"/>
              </p:ext>
            </p:extLst>
          </p:nvPr>
        </p:nvGraphicFramePr>
        <p:xfrm>
          <a:off x="914400" y="1087437"/>
          <a:ext cx="7300912" cy="2417763"/>
        </p:xfrm>
        <a:graphic>
          <a:graphicData uri="http://schemas.openxmlformats.org/presentationml/2006/ole">
            <p:oleObj spid="_x0000_s17412" name="Document" r:id="rId3" imgW="7301323" imgH="24182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718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order of precedence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58845"/>
              </p:ext>
            </p:extLst>
          </p:nvPr>
        </p:nvGraphicFramePr>
        <p:xfrm>
          <a:off x="914400" y="1109663"/>
          <a:ext cx="7300912" cy="1557337"/>
        </p:xfrm>
        <a:graphic>
          <a:graphicData uri="http://schemas.openxmlformats.org/presentationml/2006/ole">
            <p:oleObj spid="_x0000_s18436" name="Document" r:id="rId3" imgW="7301323" imgH="15576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40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Examples that show the order of precedence </a:t>
            </a:r>
            <a:br>
              <a:rPr lang="en-US" dirty="0"/>
            </a:br>
            <a:r>
              <a:rPr lang="en-US" dirty="0"/>
              <a:t>and use of parentheses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9023193"/>
              </p:ext>
            </p:extLst>
          </p:nvPr>
        </p:nvGraphicFramePr>
        <p:xfrm>
          <a:off x="914400" y="1295400"/>
          <a:ext cx="7300912" cy="1200150"/>
        </p:xfrm>
        <a:graphic>
          <a:graphicData uri="http://schemas.openxmlformats.org/presentationml/2006/ole">
            <p:oleObj spid="_x0000_s19460" name="Document" r:id="rId3" imgW="7301323" imgH="12004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03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calculates sales 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2695450"/>
              </p:ext>
            </p:extLst>
          </p:nvPr>
        </p:nvGraphicFramePr>
        <p:xfrm>
          <a:off x="914400" y="1066800"/>
          <a:ext cx="7301323" cy="2228808"/>
        </p:xfrm>
        <a:graphic>
          <a:graphicData uri="http://schemas.openxmlformats.org/presentationml/2006/ole">
            <p:oleObj spid="_x0000_s20484" name="Document" r:id="rId3" imgW="7301323" imgH="22288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121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6299046"/>
              </p:ext>
            </p:extLst>
          </p:nvPr>
        </p:nvGraphicFramePr>
        <p:xfrm>
          <a:off x="914400" y="1066800"/>
          <a:ext cx="7301323" cy="3545569"/>
        </p:xfrm>
        <a:graphic>
          <a:graphicData uri="http://schemas.openxmlformats.org/presentationml/2006/ole">
            <p:oleObj spid="_x0000_s21508" name="Document" r:id="rId3" imgW="7301323" imgH="35455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493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compound assignment operator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734550"/>
              </p:ext>
            </p:extLst>
          </p:nvPr>
        </p:nvGraphicFramePr>
        <p:xfrm>
          <a:off x="914400" y="1133387"/>
          <a:ext cx="7301323" cy="1381213"/>
        </p:xfrm>
        <a:graphic>
          <a:graphicData uri="http://schemas.openxmlformats.org/presentationml/2006/ole">
            <p:oleObj spid="_x0000_s22532" name="Document" r:id="rId3" imgW="7301323" imgH="13812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150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5296849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p:oleObj spid="_x0000_s24580" name="Document" r:id="rId3" imgW="7301323" imgH="4605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71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shell after some numeric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8755" y="1228725"/>
            <a:ext cx="4627245" cy="441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877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2884003"/>
              </p:ext>
            </p:extLst>
          </p:nvPr>
        </p:nvGraphicFramePr>
        <p:xfrm>
          <a:off x="914400" y="1066800"/>
          <a:ext cx="7301323" cy="3591298"/>
        </p:xfrm>
        <a:graphic>
          <a:graphicData uri="http://schemas.openxmlformats.org/presentationml/2006/ole">
            <p:oleObj spid="_x0000_s25604" name="Document" r:id="rId3" imgW="7301323" imgH="35912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62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assign strings to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5317859"/>
              </p:ext>
            </p:extLst>
          </p:nvPr>
        </p:nvGraphicFramePr>
        <p:xfrm>
          <a:off x="914400" y="1066800"/>
          <a:ext cx="7301323" cy="1768284"/>
        </p:xfrm>
        <a:graphic>
          <a:graphicData uri="http://schemas.openxmlformats.org/presentationml/2006/ole">
            <p:oleObj spid="_x0000_s23557" name="Document" r:id="rId3" imgW="7301323" imgH="17682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4506426"/>
              </p:ext>
            </p:extLst>
          </p:nvPr>
        </p:nvGraphicFramePr>
        <p:xfrm>
          <a:off x="914400" y="1035049"/>
          <a:ext cx="7301323" cy="4750350"/>
        </p:xfrm>
        <a:graphic>
          <a:graphicData uri="http://schemas.openxmlformats.org/presentationml/2006/ole">
            <p:oleObj spid="_x0000_s48130" name="Document" r:id="rId3" imgW="7301323" imgH="47503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12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715266"/>
              </p:ext>
            </p:extLst>
          </p:nvPr>
        </p:nvGraphicFramePr>
        <p:xfrm>
          <a:off x="914400" y="1066800"/>
          <a:ext cx="7300912" cy="2998787"/>
        </p:xfrm>
        <a:graphic>
          <a:graphicData uri="http://schemas.openxmlformats.org/presentationml/2006/ole">
            <p:oleObj spid="_x0000_s26628" name="Document" r:id="rId3" imgW="7301323" imgH="29993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21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8134785"/>
              </p:ext>
            </p:extLst>
          </p:nvPr>
        </p:nvGraphicFramePr>
        <p:xfrm>
          <a:off x="914400" y="1143000"/>
          <a:ext cx="7377112" cy="2632075"/>
        </p:xfrm>
        <a:graphic>
          <a:graphicData uri="http://schemas.openxmlformats.org/presentationml/2006/ole">
            <p:oleObj spid="_x0000_s27652" name="Document" r:id="rId3" imgW="7377498" imgH="26328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2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new line character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5740772"/>
              </p:ext>
            </p:extLst>
          </p:nvPr>
        </p:nvGraphicFramePr>
        <p:xfrm>
          <a:off x="914400" y="1066800"/>
          <a:ext cx="7301323" cy="3128973"/>
        </p:xfrm>
        <a:graphic>
          <a:graphicData uri="http://schemas.openxmlformats.org/presentationml/2006/ole">
            <p:oleObj spid="_x0000_s28676" name="Document" r:id="rId3" imgW="7301323" imgH="31289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75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backslash in a Windows 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4433398"/>
              </p:ext>
            </p:extLst>
          </p:nvPr>
        </p:nvGraphicFramePr>
        <p:xfrm>
          <a:off x="914400" y="1066800"/>
          <a:ext cx="7301323" cy="2564030"/>
        </p:xfrm>
        <a:graphic>
          <a:graphicData uri="http://schemas.openxmlformats.org/presentationml/2006/ole">
            <p:oleObj spid="_x0000_s29700" name="Document" r:id="rId3" imgW="7301323" imgH="25640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28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Implicit continuation of a string over several lines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08543"/>
              </p:ext>
            </p:extLst>
          </p:nvPr>
        </p:nvGraphicFramePr>
        <p:xfrm>
          <a:off x="914400" y="1143000"/>
          <a:ext cx="7301323" cy="921049"/>
        </p:xfrm>
        <a:graphic>
          <a:graphicData uri="http://schemas.openxmlformats.org/presentationml/2006/ole">
            <p:oleObj spid="_x0000_s30724" name="Document" r:id="rId3" imgW="7301323" imgH="9210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820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shell with string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143000"/>
            <a:ext cx="5867400" cy="4182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055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5405161"/>
              </p:ext>
            </p:extLst>
          </p:nvPr>
        </p:nvGraphicFramePr>
        <p:xfrm>
          <a:off x="914400" y="1126027"/>
          <a:ext cx="7301323" cy="2912573"/>
        </p:xfrm>
        <a:graphic>
          <a:graphicData uri="http://schemas.openxmlformats.org/presentationml/2006/ole">
            <p:oleObj spid="_x0000_s31748" name="Document" r:id="rId3" imgW="7301323" imgH="29125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948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print()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4367109"/>
              </p:ext>
            </p:extLst>
          </p:nvPr>
        </p:nvGraphicFramePr>
        <p:xfrm>
          <a:off x="914400" y="1128798"/>
          <a:ext cx="7301323" cy="1538202"/>
        </p:xfrm>
        <a:graphic>
          <a:graphicData uri="http://schemas.openxmlformats.org/presentationml/2006/ole">
            <p:oleObj spid="_x0000_s32772" name="Document" r:id="rId3" imgW="7301323" imgH="15382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51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get the same result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2066895"/>
              </p:ext>
            </p:extLst>
          </p:nvPr>
        </p:nvGraphicFramePr>
        <p:xfrm>
          <a:off x="914400" y="1050547"/>
          <a:ext cx="7301323" cy="2911853"/>
        </p:xfrm>
        <a:graphic>
          <a:graphicData uri="http://schemas.openxmlformats.org/presentationml/2006/ole">
            <p:oleObj spid="_x0000_s33796" name="Document" r:id="rId3" imgW="7301323" imgH="29118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70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the </a:t>
            </a:r>
            <a:r>
              <a:rPr lang="en-US" dirty="0" err="1"/>
              <a:t>sep</a:t>
            </a:r>
            <a:r>
              <a:rPr lang="en-US" dirty="0"/>
              <a:t> and end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3681787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p:oleObj spid="_x0000_s34820" name="Document" r:id="rId3" imgW="7301323" imgH="4605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6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1553268"/>
              </p:ext>
            </p:extLst>
          </p:nvPr>
        </p:nvGraphicFramePr>
        <p:xfrm>
          <a:off x="914400" y="1219200"/>
          <a:ext cx="7301323" cy="4750710"/>
        </p:xfrm>
        <a:graphic>
          <a:graphicData uri="http://schemas.openxmlformats.org/presentationml/2006/ole">
            <p:oleObj spid="_x0000_s49154" name="Document" r:id="rId3" imgW="7301323" imgH="47507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791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input()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3664371"/>
              </p:ext>
            </p:extLst>
          </p:nvPr>
        </p:nvGraphicFramePr>
        <p:xfrm>
          <a:off x="914400" y="1066800"/>
          <a:ext cx="7301323" cy="2391198"/>
        </p:xfrm>
        <a:graphic>
          <a:graphicData uri="http://schemas.openxmlformats.org/presentationml/2006/ole">
            <p:oleObj spid="_x0000_s35844" name="Document" r:id="rId3" imgW="7301323" imgH="23911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05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to get input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2547456"/>
              </p:ext>
            </p:extLst>
          </p:nvPr>
        </p:nvGraphicFramePr>
        <p:xfrm>
          <a:off x="914400" y="1066800"/>
          <a:ext cx="7301323" cy="1946516"/>
        </p:xfrm>
        <a:graphic>
          <a:graphicData uri="http://schemas.openxmlformats.org/presentationml/2006/ole">
            <p:oleObj spid="_x0000_s36868" name="Document" r:id="rId3" imgW="7301323" imgH="19465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3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attempts to get numeric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7844396"/>
              </p:ext>
            </p:extLst>
          </p:nvPr>
        </p:nvGraphicFramePr>
        <p:xfrm>
          <a:off x="914400" y="1136351"/>
          <a:ext cx="7301323" cy="921049"/>
        </p:xfrm>
        <a:graphic>
          <a:graphicData uri="http://schemas.openxmlformats.org/presentationml/2006/ole">
            <p:oleObj spid="_x0000_s37892" name="Document" r:id="rId3" imgW="7301323" imgH="9210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36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functions for working with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4204022"/>
              </p:ext>
            </p:extLst>
          </p:nvPr>
        </p:nvGraphicFramePr>
        <p:xfrm>
          <a:off x="914400" y="1066800"/>
          <a:ext cx="7301323" cy="3496960"/>
        </p:xfrm>
        <a:graphic>
          <a:graphicData uri="http://schemas.openxmlformats.org/presentationml/2006/ole">
            <p:oleObj spid="_x0000_s38916" name="Document" r:id="rId3" imgW="7301323" imgH="34969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2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an </a:t>
            </a:r>
            <a:r>
              <a:rPr lang="en-US" dirty="0" err="1"/>
              <a:t>int</a:t>
            </a:r>
            <a:r>
              <a:rPr lang="en-US" dirty="0"/>
              <a:t> value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7007918"/>
              </p:ext>
            </p:extLst>
          </p:nvPr>
        </p:nvGraphicFramePr>
        <p:xfrm>
          <a:off x="914400" y="1066800"/>
          <a:ext cx="7301323" cy="1173455"/>
        </p:xfrm>
        <a:graphic>
          <a:graphicData uri="http://schemas.openxmlformats.org/presentationml/2006/ole">
            <p:oleObj spid="_x0000_s39939" name="Document" r:id="rId3" imgW="7301323" imgH="11734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28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a float value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772834"/>
              </p:ext>
            </p:extLst>
          </p:nvPr>
        </p:nvGraphicFramePr>
        <p:xfrm>
          <a:off x="914400" y="1066800"/>
          <a:ext cx="7301323" cy="1173455"/>
        </p:xfrm>
        <a:graphic>
          <a:graphicData uri="http://schemas.openxmlformats.org/presentationml/2006/ole">
            <p:oleObj spid="_x0000_s40963" name="Document" r:id="rId3" imgW="7301323" imgH="11734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22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round()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4834602"/>
              </p:ext>
            </p:extLst>
          </p:nvPr>
        </p:nvGraphicFramePr>
        <p:xfrm>
          <a:off x="914400" y="1066800"/>
          <a:ext cx="7301323" cy="1633979"/>
        </p:xfrm>
        <a:graphic>
          <a:graphicData uri="http://schemas.openxmlformats.org/presentationml/2006/ole">
            <p:oleObj spid="_x0000_s41987" name="Document" r:id="rId3" imgW="7301323" imgH="16339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09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6170946"/>
              </p:ext>
            </p:extLst>
          </p:nvPr>
        </p:nvGraphicFramePr>
        <p:xfrm>
          <a:off x="914400" y="1143000"/>
          <a:ext cx="7301323" cy="1924552"/>
        </p:xfrm>
        <a:graphic>
          <a:graphicData uri="http://schemas.openxmlformats.org/presentationml/2006/ole">
            <p:oleObj spid="_x0000_s43011" name="Document" r:id="rId3" imgW="7301323" imgH="19245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7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9851476"/>
              </p:ext>
            </p:extLst>
          </p:nvPr>
        </p:nvGraphicFramePr>
        <p:xfrm>
          <a:off x="914400" y="1143000"/>
          <a:ext cx="7301323" cy="3827501"/>
        </p:xfrm>
        <a:graphic>
          <a:graphicData uri="http://schemas.openxmlformats.org/presentationml/2006/ole">
            <p:oleObj spid="_x0000_s44035" name="Document" r:id="rId3" imgW="7301323" imgH="38275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9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0789983"/>
              </p:ext>
            </p:extLst>
          </p:nvPr>
        </p:nvGraphicFramePr>
        <p:xfrm>
          <a:off x="914400" y="1143000"/>
          <a:ext cx="7301323" cy="2845241"/>
        </p:xfrm>
        <a:graphic>
          <a:graphicData uri="http://schemas.openxmlformats.org/presentationml/2006/ole">
            <p:oleObj spid="_x0000_s45059" name="Document" r:id="rId3" imgW="7301323" imgH="28452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824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code for a Test Scores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6603161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p:oleObj spid="_x0000_s2053" name="Document" r:id="rId3" imgW="7301323" imgH="36838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402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8237190"/>
              </p:ext>
            </p:extLst>
          </p:nvPr>
        </p:nvGraphicFramePr>
        <p:xfrm>
          <a:off x="914400" y="1122362"/>
          <a:ext cx="7300912" cy="4668838"/>
        </p:xfrm>
        <a:graphic>
          <a:graphicData uri="http://schemas.openxmlformats.org/presentationml/2006/ole">
            <p:oleObj spid="_x0000_s46083" name="Document" r:id="rId3" imgW="7301323" imgH="46696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79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indentation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4294761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p:oleObj spid="_x0000_s3076" name="Document" r:id="rId3" imgW="7301323" imgH="4605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24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ways to continue one statement over two </a:t>
            </a:r>
            <a:br>
              <a:rPr lang="en-US" dirty="0"/>
            </a:br>
            <a:r>
              <a:rPr lang="en-US" dirty="0"/>
              <a:t>or more lines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3653430"/>
              </p:ext>
            </p:extLst>
          </p:nvPr>
        </p:nvGraphicFramePr>
        <p:xfrm>
          <a:off x="914400" y="1295400"/>
          <a:ext cx="7301323" cy="1886385"/>
        </p:xfrm>
        <a:graphic>
          <a:graphicData uri="http://schemas.openxmlformats.org/presentationml/2006/ole">
            <p:oleObj spid="_x0000_s4100" name="Document" r:id="rId3" imgW="7301323" imgH="18863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72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7655899"/>
              </p:ext>
            </p:extLst>
          </p:nvPr>
        </p:nvGraphicFramePr>
        <p:xfrm>
          <a:off x="914400" y="1143000"/>
          <a:ext cx="7301323" cy="2714897"/>
        </p:xfrm>
        <a:graphic>
          <a:graphicData uri="http://schemas.openxmlformats.org/presentationml/2006/ole">
            <p:oleObj spid="_x0000_s5124" name="Document" r:id="rId3" imgW="7301323" imgH="271489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4106517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p:oleObj spid="_x0000_s6148" name="Document" r:id="rId3" imgW="7301323" imgH="36838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340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1108</Words>
  <Application>Microsoft Office PowerPoint</Application>
  <PresentationFormat>On-screen Show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Master slides_with_titles_logo</vt:lpstr>
      <vt:lpstr>Document</vt:lpstr>
      <vt:lpstr>Chapter 2</vt:lpstr>
      <vt:lpstr>Objectives</vt:lpstr>
      <vt:lpstr>Objectives (cont.)</vt:lpstr>
      <vt:lpstr>Objectives (cont.)</vt:lpstr>
      <vt:lpstr>The Python code for a Test Scores program</vt:lpstr>
      <vt:lpstr>An indentation error</vt:lpstr>
      <vt:lpstr>Two ways to continue one statement over two  or more lines</vt:lpstr>
      <vt:lpstr>Coding rules</vt:lpstr>
      <vt:lpstr>The Test Scores program with comments</vt:lpstr>
      <vt:lpstr>The Test Scores program with comments (cont.)</vt:lpstr>
      <vt:lpstr>Guidelines for using comments</vt:lpstr>
      <vt:lpstr>The syntax for calling any function</vt:lpstr>
      <vt:lpstr>Three Python data types</vt:lpstr>
      <vt:lpstr>Code that initializes variables and assigns data</vt:lpstr>
      <vt:lpstr>How to code literal values</vt:lpstr>
      <vt:lpstr>Rules for naming variables</vt:lpstr>
      <vt:lpstr>Python keywords</vt:lpstr>
      <vt:lpstr>Two naming styles for variables</vt:lpstr>
      <vt:lpstr>Python’s arithmetic operators</vt:lpstr>
      <vt:lpstr>Examples with two operands</vt:lpstr>
      <vt:lpstr>The order of precedence</vt:lpstr>
      <vt:lpstr>Examples that show the order of precedence  and use of parentheses</vt:lpstr>
      <vt:lpstr>Code that calculates sales tax</vt:lpstr>
      <vt:lpstr>The most useful compound assignment operators</vt:lpstr>
      <vt:lpstr>More compound assignment operator examples</vt:lpstr>
      <vt:lpstr>A floating-point result that isn’t precise</vt:lpstr>
      <vt:lpstr>The Python shell after some numeric testing</vt:lpstr>
      <vt:lpstr>How to use the shell</vt:lpstr>
      <vt:lpstr>How to assign strings to variables</vt:lpstr>
      <vt:lpstr>The str() function</vt:lpstr>
      <vt:lpstr>Common escape sequences</vt:lpstr>
      <vt:lpstr>The new line character</vt:lpstr>
      <vt:lpstr>The backslash in a Windows path</vt:lpstr>
      <vt:lpstr>Implicit continuation of a string over several lines</vt:lpstr>
      <vt:lpstr>The Python shell with string testing</vt:lpstr>
      <vt:lpstr>How to use the shell</vt:lpstr>
      <vt:lpstr>The syntax of the print() function</vt:lpstr>
      <vt:lpstr>Two ways to get the same result</vt:lpstr>
      <vt:lpstr>Examples that use the sep and end arguments</vt:lpstr>
      <vt:lpstr>The input() function</vt:lpstr>
      <vt:lpstr>Another way to get input from the user</vt:lpstr>
      <vt:lpstr>Code that attempts to get numeric input</vt:lpstr>
      <vt:lpstr>Three functions for working with numbers</vt:lpstr>
      <vt:lpstr>Code that gets an int value from the user</vt:lpstr>
      <vt:lpstr>Code that gets a float value from the user</vt:lpstr>
      <vt:lpstr>Code that uses the round() function</vt:lpstr>
      <vt:lpstr>The console</vt:lpstr>
      <vt:lpstr>The code</vt:lpstr>
      <vt:lpstr>The console</vt:lpstr>
      <vt:lpstr>The 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9</cp:revision>
  <cp:lastPrinted>2016-01-14T23:03:16Z</cp:lastPrinted>
  <dcterms:created xsi:type="dcterms:W3CDTF">2016-10-24T17:55:21Z</dcterms:created>
  <dcterms:modified xsi:type="dcterms:W3CDTF">2018-01-15T04:41:24Z</dcterms:modified>
</cp:coreProperties>
</file>