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9"/>
  </p:notesMasterIdLst>
  <p:handoutMasterIdLst>
    <p:handoutMasterId r:id="rId50"/>
  </p:handoutMasterIdLst>
  <p:sldIdLst>
    <p:sldId id="323" r:id="rId2"/>
    <p:sldId id="324" r:id="rId3"/>
    <p:sldId id="368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69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6" d="100"/>
          <a:sy n="76" d="100"/>
        </p:scale>
        <p:origin x="108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6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4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685704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the lower() method can simplify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604362"/>
              </p:ext>
            </p:extLst>
          </p:nvPr>
        </p:nvGraphicFramePr>
        <p:xfrm>
          <a:off x="914400" y="1066800"/>
          <a:ext cx="7300912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3" imgW="7301323" imgH="1567007" progId="Word.Document.12">
                  <p:embed/>
                </p:oleObj>
              </mc:Choice>
              <mc:Fallback>
                <p:oleObj name="Document" r:id="rId3" imgW="7301323" imgH="1567007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0912" cy="156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36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the if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611618"/>
              </p:ext>
            </p:extLst>
          </p:nvPr>
        </p:nvGraphicFramePr>
        <p:xfrm>
          <a:off x="914400" y="1143000"/>
          <a:ext cx="7301323" cy="13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3" imgW="7301323" imgH="1381213" progId="Word.Document.12">
                  <p:embed/>
                </p:oleObj>
              </mc:Choice>
              <mc:Fallback>
                <p:oleObj name="Document" r:id="rId3" imgW="7301323" imgH="1381213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138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2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Only an if clause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399031"/>
              </p:ext>
            </p:extLst>
          </p:nvPr>
        </p:nvGraphicFramePr>
        <p:xfrm>
          <a:off x="914400" y="1066800"/>
          <a:ext cx="7301323" cy="445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3" imgW="7301323" imgH="4457976" progId="Word.Document.12">
                  <p:embed/>
                </p:oleObj>
              </mc:Choice>
              <mc:Fallback>
                <p:oleObj name="Document" r:id="rId3" imgW="7301323" imgH="4457976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44579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26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operation of an if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582692"/>
              </p:ext>
            </p:extLst>
          </p:nvPr>
        </p:nvGraphicFramePr>
        <p:xfrm>
          <a:off x="914400" y="1066800"/>
          <a:ext cx="7301323" cy="456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3" imgW="7301323" imgH="4562035" progId="Word.Document.12">
                  <p:embed/>
                </p:oleObj>
              </mc:Choice>
              <mc:Fallback>
                <p:oleObj name="Document" r:id="rId3" imgW="7301323" imgH="456203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45620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1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if statement used for grading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35658"/>
              </p:ext>
            </p:extLst>
          </p:nvPr>
        </p:nvGraphicFramePr>
        <p:xfrm>
          <a:off x="914400" y="10699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9975"/>
                        <a:ext cx="7300912" cy="494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8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if statement that validates the range of a score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369475"/>
              </p:ext>
            </p:extLst>
          </p:nvPr>
        </p:nvGraphicFramePr>
        <p:xfrm>
          <a:off x="914400" y="1066800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3" imgW="7301323" imgH="1151131" progId="Word.Document.12">
                  <p:embed/>
                </p:oleObj>
              </mc:Choice>
              <mc:Fallback>
                <p:oleObj name="Document" r:id="rId3" imgW="7301323" imgH="115113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11511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08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if statement that validates the customer type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6843"/>
              </p:ext>
            </p:extLst>
          </p:nvPr>
        </p:nvGraphicFramePr>
        <p:xfrm>
          <a:off x="914400" y="1066800"/>
          <a:ext cx="7301323" cy="161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Document" r:id="rId3" imgW="7301323" imgH="1611655" progId="Word.Document.12">
                  <p:embed/>
                </p:oleObj>
              </mc:Choice>
              <mc:Fallback>
                <p:oleObj name="Document" r:id="rId3" imgW="7301323" imgH="161165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16116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1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table that summarizes the discount rules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184645"/>
              </p:ext>
            </p:extLst>
          </p:nvPr>
        </p:nvGraphicFramePr>
        <p:xfrm>
          <a:off x="914400" y="1106487"/>
          <a:ext cx="7300912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3" imgW="7301323" imgH="1865502" progId="Word.Document.12">
                  <p:embed/>
                </p:oleObj>
              </mc:Choice>
              <mc:Fallback>
                <p:oleObj name="Document" r:id="rId3" imgW="7301323" imgH="1865502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6487"/>
                        <a:ext cx="7300912" cy="186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57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408755"/>
              </p:ext>
            </p:extLst>
          </p:nvPr>
        </p:nvGraphicFramePr>
        <p:xfrm>
          <a:off x="914400" y="1120090"/>
          <a:ext cx="7301323" cy="322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3" imgW="7301323" imgH="3223310" progId="Word.Document.12">
                  <p:embed/>
                </p:oleObj>
              </mc:Choice>
              <mc:Fallback>
                <p:oleObj name="Document" r:id="rId3" imgW="7301323" imgH="3223310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0090"/>
                        <a:ext cx="7301323" cy="3223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9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if statement that gets the same results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970602"/>
              </p:ext>
            </p:extLst>
          </p:nvPr>
        </p:nvGraphicFramePr>
        <p:xfrm>
          <a:off x="914400" y="1143000"/>
          <a:ext cx="7301323" cy="368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3" imgW="7301323" imgH="3683835" progId="Word.Document.12">
                  <p:embed/>
                </p:oleObj>
              </mc:Choice>
              <mc:Fallback>
                <p:oleObj name="Document" r:id="rId3" imgW="7301323" imgH="368383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3683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4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411122"/>
              </p:ext>
            </p:extLst>
          </p:nvPr>
        </p:nvGraphicFramePr>
        <p:xfrm>
          <a:off x="914400" y="914400"/>
          <a:ext cx="7301323" cy="3473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Document" r:id="rId3" imgW="7301323" imgH="3473916" progId="Word.Document.12">
                  <p:embed/>
                </p:oleObj>
              </mc:Choice>
              <mc:Fallback>
                <p:oleObj name="Document" r:id="rId3" imgW="7301323" imgH="347391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301323" cy="3473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for customer discounts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755695"/>
              </p:ext>
            </p:extLst>
          </p:nvPr>
        </p:nvGraphicFramePr>
        <p:xfrm>
          <a:off x="914400" y="1066800"/>
          <a:ext cx="7300912" cy="48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3" imgW="7301323" imgH="4869892" progId="Word.Document.12">
                  <p:embed/>
                </p:oleObj>
              </mc:Choice>
              <mc:Fallback>
                <p:oleObj name="Document" r:id="rId3" imgW="7301323" imgH="4869892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0912" cy="486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364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for test score entries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547089"/>
              </p:ext>
            </p:extLst>
          </p:nvPr>
        </p:nvGraphicFramePr>
        <p:xfrm>
          <a:off x="914400" y="1066800"/>
          <a:ext cx="7300912" cy="440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3" imgW="7301323" imgH="4402886" progId="Word.Document.12">
                  <p:embed/>
                </p:oleObj>
              </mc:Choice>
              <mc:Fallback>
                <p:oleObj name="Document" r:id="rId3" imgW="7301323" imgH="4402886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0912" cy="440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48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with invalid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373748"/>
              </p:ext>
            </p:extLst>
          </p:nvPr>
        </p:nvGraphicFramePr>
        <p:xfrm>
          <a:off x="914400" y="1122363"/>
          <a:ext cx="7300912" cy="360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3" imgW="7301323" imgH="3602820" progId="Word.Document.12">
                  <p:embed/>
                </p:oleObj>
              </mc:Choice>
              <mc:Fallback>
                <p:oleObj name="Document" r:id="rId3" imgW="7301323" imgH="3602820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2363"/>
                        <a:ext cx="7300912" cy="360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315434"/>
              </p:ext>
            </p:extLst>
          </p:nvPr>
        </p:nvGraphicFramePr>
        <p:xfrm>
          <a:off x="914400" y="1090613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Document" r:id="rId3" imgW="7301323" imgH="3863147" progId="Word.Document.12">
                  <p:embed/>
                </p:oleObj>
              </mc:Choice>
              <mc:Fallback>
                <p:oleObj name="Document" r:id="rId3" imgW="7301323" imgH="3863147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90613"/>
                        <a:ext cx="7300912" cy="3862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07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Another way the if statement could be coded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266254"/>
              </p:ext>
            </p:extLst>
          </p:nvPr>
        </p:nvGraphicFramePr>
        <p:xfrm>
          <a:off x="914400" y="1143000"/>
          <a:ext cx="7300912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3" imgW="7301323" imgH="1043111" progId="Word.Document.12">
                  <p:embed/>
                </p:oleObj>
              </mc:Choice>
              <mc:Fallback>
                <p:oleObj name="Document" r:id="rId3" imgW="7301323" imgH="104311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0912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74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389432"/>
              </p:ext>
            </p:extLst>
          </p:nvPr>
        </p:nvGraphicFramePr>
        <p:xfrm>
          <a:off x="914400" y="1143000"/>
          <a:ext cx="7300912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3" imgW="7301323" imgH="2097384" progId="Word.Document.12">
                  <p:embed/>
                </p:oleObj>
              </mc:Choice>
              <mc:Fallback>
                <p:oleObj name="Document" r:id="rId3" imgW="7301323" imgH="209738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0912" cy="209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7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467885"/>
              </p:ext>
            </p:extLst>
          </p:nvPr>
        </p:nvGraphicFramePr>
        <p:xfrm>
          <a:off x="914400" y="1150937"/>
          <a:ext cx="7300912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3" imgW="7301323" imgH="2049855" progId="Word.Document.12">
                  <p:embed/>
                </p:oleObj>
              </mc:Choice>
              <mc:Fallback>
                <p:oleObj name="Document" r:id="rId3" imgW="7301323" imgH="204985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50937"/>
                        <a:ext cx="7300912" cy="204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185710"/>
              </p:ext>
            </p:extLst>
          </p:nvPr>
        </p:nvGraphicFramePr>
        <p:xfrm>
          <a:off x="914400" y="11176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3" imgW="7301323" imgH="4064784" progId="Word.Document.12">
                  <p:embed/>
                </p:oleObj>
              </mc:Choice>
              <mc:Fallback>
                <p:oleObj name="Document" r:id="rId3" imgW="7301323" imgH="406478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7600"/>
                        <a:ext cx="7300912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0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064575"/>
              </p:ext>
            </p:extLst>
          </p:nvPr>
        </p:nvGraphicFramePr>
        <p:xfrm>
          <a:off x="914400" y="1101725"/>
          <a:ext cx="7300912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3" imgW="7301323" imgH="2251492" progId="Word.Document.12">
                  <p:embed/>
                </p:oleObj>
              </mc:Choice>
              <mc:Fallback>
                <p:oleObj name="Document" r:id="rId3" imgW="7301323" imgH="2251492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1725"/>
                        <a:ext cx="7300912" cy="225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02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the while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660451"/>
              </p:ext>
            </p:extLst>
          </p:nvPr>
        </p:nvGraphicFramePr>
        <p:xfrm>
          <a:off x="906463" y="1104900"/>
          <a:ext cx="7307262" cy="42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3" imgW="7325688" imgH="4293891" progId="Word.Document.12">
                  <p:embed/>
                </p:oleObj>
              </mc:Choice>
              <mc:Fallback>
                <p:oleObj name="Document" r:id="rId3" imgW="7325688" imgH="429389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1104900"/>
                        <a:ext cx="7307262" cy="429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4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695340"/>
              </p:ext>
            </p:extLst>
          </p:nvPr>
        </p:nvGraphicFramePr>
        <p:xfrm>
          <a:off x="914400" y="914400"/>
          <a:ext cx="7301323" cy="5182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Document" r:id="rId3" imgW="7301323" imgH="5182069" progId="Word.Document.12">
                  <p:embed/>
                </p:oleObj>
              </mc:Choice>
              <mc:Fallback>
                <p:oleObj name="Document" r:id="rId3" imgW="7301323" imgH="518206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301323" cy="5182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6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295400"/>
            <a:ext cx="670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 while loop that continues as long as the user enters ‘y’ or ‘Y’:</a:t>
            </a:r>
          </a:p>
          <a:p>
            <a:endParaRPr lang="en-US" b="1" dirty="0" smtClean="0"/>
          </a:p>
          <a:p>
            <a:r>
              <a:rPr lang="en-US" b="1" dirty="0" smtClean="0"/>
              <a:t>choice = "y"</a:t>
            </a:r>
          </a:p>
          <a:p>
            <a:r>
              <a:rPr lang="en-US" b="1" dirty="0" smtClean="0"/>
              <a:t>while </a:t>
            </a:r>
            <a:r>
              <a:rPr lang="en-US" b="1" dirty="0" err="1" smtClean="0"/>
              <a:t>choice.lower</a:t>
            </a:r>
            <a:r>
              <a:rPr lang="en-US" b="1" dirty="0" smtClean="0"/>
              <a:t>() == "y":</a:t>
            </a:r>
          </a:p>
          <a:p>
            <a:r>
              <a:rPr lang="en-US" b="1" dirty="0" smtClean="0"/>
              <a:t>print("Hello!")</a:t>
            </a:r>
          </a:p>
          <a:p>
            <a:r>
              <a:rPr lang="en-US" b="1" dirty="0" smtClean="0"/>
              <a:t>choice = input("Say hello again? (y/n): ")</a:t>
            </a:r>
          </a:p>
          <a:p>
            <a:r>
              <a:rPr lang="en-US" b="1" dirty="0" smtClean="0"/>
              <a:t>print("Bye!")  # runs when loop ends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while loop that prints the numbers 0 through 4 to the console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912863"/>
              </p:ext>
            </p:extLst>
          </p:nvPr>
        </p:nvGraphicFramePr>
        <p:xfrm>
          <a:off x="914400" y="1252537"/>
          <a:ext cx="7300912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Document" r:id="rId3" imgW="7301323" imgH="2176959" progId="Word.Document.12">
                  <p:embed/>
                </p:oleObj>
              </mc:Choice>
              <mc:Fallback>
                <p:oleObj name="Document" r:id="rId3" imgW="7301323" imgH="2176959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52537"/>
                        <a:ext cx="7300912" cy="217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2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causes an infinite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939934"/>
              </p:ext>
            </p:extLst>
          </p:nvPr>
        </p:nvGraphicFramePr>
        <p:xfrm>
          <a:off x="914400" y="1124930"/>
          <a:ext cx="7301323" cy="169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Document" r:id="rId3" imgW="7301323" imgH="1694470" progId="Word.Document.12">
                  <p:embed/>
                </p:oleObj>
              </mc:Choice>
              <mc:Fallback>
                <p:oleObj name="Document" r:id="rId3" imgW="7301323" imgH="169447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4930"/>
                        <a:ext cx="7301323" cy="16944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39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a for loop with the range()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056621"/>
              </p:ext>
            </p:extLst>
          </p:nvPr>
        </p:nvGraphicFramePr>
        <p:xfrm>
          <a:off x="903288" y="484188"/>
          <a:ext cx="7272337" cy="481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Document" r:id="rId3" imgW="7325688" imgH="4151397" progId="Word.Document.12">
                  <p:embed/>
                </p:oleObj>
              </mc:Choice>
              <mc:Fallback>
                <p:oleObj name="Document" r:id="rId3" imgW="7325688" imgH="4151397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84188"/>
                        <a:ext cx="7272337" cy="481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14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for loop that prints the numbers 0 through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087927"/>
              </p:ext>
            </p:extLst>
          </p:nvPr>
        </p:nvGraphicFramePr>
        <p:xfrm>
          <a:off x="914400" y="1066800"/>
          <a:ext cx="7301323" cy="4050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Document" r:id="rId3" imgW="7301323" imgH="4050022" progId="Word.Document.12">
                  <p:embed/>
                </p:oleObj>
              </mc:Choice>
              <mc:Fallback>
                <p:oleObj name="Document" r:id="rId3" imgW="7301323" imgH="4050022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40500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4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break statement that exits an infinite while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303246"/>
              </p:ext>
            </p:extLst>
          </p:nvPr>
        </p:nvGraphicFramePr>
        <p:xfrm>
          <a:off x="914400" y="1066800"/>
          <a:ext cx="7300912" cy="470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Document" r:id="rId3" imgW="7301323" imgH="4709302" progId="Word.Document.12">
                  <p:embed/>
                </p:oleObj>
              </mc:Choice>
              <mc:Fallback>
                <p:oleObj name="Document" r:id="rId3" imgW="7301323" imgH="4709302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0912" cy="470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47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continue statement that jumps to the beginning of a while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256488"/>
              </p:ext>
            </p:extLst>
          </p:nvPr>
        </p:nvGraphicFramePr>
        <p:xfrm>
          <a:off x="914400" y="1295400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Document" r:id="rId3" imgW="7301323" imgH="3661510" progId="Word.Document.12">
                  <p:embed/>
                </p:oleObj>
              </mc:Choice>
              <mc:Fallback>
                <p:oleObj name="Document" r:id="rId3" imgW="7301323" imgH="3661510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7300912" cy="366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2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for loop that calculates the future value </a:t>
            </a:r>
            <a:br>
              <a:rPr lang="en-US" dirty="0"/>
            </a:br>
            <a:r>
              <a:rPr lang="en-US" dirty="0"/>
              <a:t>of a one-time investment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5879"/>
              </p:ext>
            </p:extLst>
          </p:nvPr>
        </p:nvGraphicFramePr>
        <p:xfrm>
          <a:off x="914400" y="1250526"/>
          <a:ext cx="7301323" cy="3245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Document" r:id="rId3" imgW="7301323" imgH="3245274" progId="Word.Document.12">
                  <p:embed/>
                </p:oleObj>
              </mc:Choice>
              <mc:Fallback>
                <p:oleObj name="Document" r:id="rId3" imgW="7301323" imgH="324527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50526"/>
                        <a:ext cx="7301323" cy="32452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0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for loop that calculates the future value </a:t>
            </a:r>
            <a:br>
              <a:rPr lang="en-US" dirty="0"/>
            </a:br>
            <a:r>
              <a:rPr lang="en-US" dirty="0"/>
              <a:t>of a monthly investment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840591"/>
              </p:ext>
            </p:extLst>
          </p:nvPr>
        </p:nvGraphicFramePr>
        <p:xfrm>
          <a:off x="914400" y="1295400"/>
          <a:ext cx="7301323" cy="230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Document" r:id="rId3" imgW="7301323" imgH="2302262" progId="Word.Document.12">
                  <p:embed/>
                </p:oleObj>
              </mc:Choice>
              <mc:Fallback>
                <p:oleObj name="Document" r:id="rId3" imgW="7301323" imgH="2302262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7301323" cy="230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1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Nested loops that get the total </a:t>
            </a:r>
            <a:br>
              <a:rPr lang="en-US" dirty="0"/>
            </a:br>
            <a:r>
              <a:rPr lang="en-US" dirty="0"/>
              <a:t>of 3 valid test scores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144651"/>
              </p:ext>
            </p:extLst>
          </p:nvPr>
        </p:nvGraphicFramePr>
        <p:xfrm>
          <a:off x="914400" y="1295400"/>
          <a:ext cx="7300912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Document" r:id="rId3" imgW="7301323" imgH="4191888" progId="Word.Document.12">
                  <p:embed/>
                </p:oleObj>
              </mc:Choice>
              <mc:Fallback>
                <p:oleObj name="Document" r:id="rId3" imgW="7301323" imgH="419188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7300912" cy="419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2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497519"/>
              </p:ext>
            </p:extLst>
          </p:nvPr>
        </p:nvGraphicFramePr>
        <p:xfrm>
          <a:off x="914400" y="1143000"/>
          <a:ext cx="7301323" cy="277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7301323" imgH="2775028" progId="Word.Document.12">
                  <p:embed/>
                </p:oleObj>
              </mc:Choice>
              <mc:Fallback>
                <p:oleObj name="Document" r:id="rId3" imgW="7301323" imgH="2775028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27750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for a Test Scores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667583"/>
              </p:ext>
            </p:extLst>
          </p:nvPr>
        </p:nvGraphicFramePr>
        <p:xfrm>
          <a:off x="914400" y="1112302"/>
          <a:ext cx="7301323" cy="315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Document" r:id="rId3" imgW="7301323" imgH="3154898" progId="Word.Document.12">
                  <p:embed/>
                </p:oleObj>
              </mc:Choice>
              <mc:Fallback>
                <p:oleObj name="Document" r:id="rId3" imgW="7301323" imgH="315489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2302"/>
                        <a:ext cx="7301323" cy="31548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1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690875"/>
              </p:ext>
            </p:extLst>
          </p:nvPr>
        </p:nvGraphicFramePr>
        <p:xfrm>
          <a:off x="914400" y="1143000"/>
          <a:ext cx="7300912" cy="30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Document" r:id="rId3" imgW="7301323" imgH="3075683" progId="Word.Document.12">
                  <p:embed/>
                </p:oleObj>
              </mc:Choice>
              <mc:Fallback>
                <p:oleObj name="Document" r:id="rId3" imgW="7301323" imgH="3075683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0912" cy="307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38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797144"/>
              </p:ext>
            </p:extLst>
          </p:nvPr>
        </p:nvGraphicFramePr>
        <p:xfrm>
          <a:off x="914400" y="1143000"/>
          <a:ext cx="73009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Document" r:id="rId3" imgW="7301323" imgH="2453129" progId="Word.Document.12">
                  <p:embed/>
                </p:oleObj>
              </mc:Choice>
              <mc:Fallback>
                <p:oleObj name="Document" r:id="rId3" imgW="7301323" imgH="2453129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09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1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282407"/>
              </p:ext>
            </p:extLst>
          </p:nvPr>
        </p:nvGraphicFramePr>
        <p:xfrm>
          <a:off x="914400" y="11430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Document" r:id="rId3" imgW="7301323" imgH="4064784" progId="Word.Document.12">
                  <p:embed/>
                </p:oleObj>
              </mc:Choice>
              <mc:Fallback>
                <p:oleObj name="Document" r:id="rId3" imgW="7301323" imgH="406478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0912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5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for a Future Value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863741"/>
              </p:ext>
            </p:extLst>
          </p:nvPr>
        </p:nvGraphicFramePr>
        <p:xfrm>
          <a:off x="914400" y="1143000"/>
          <a:ext cx="7301323" cy="341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Document" r:id="rId3" imgW="7301323" imgH="3417746" progId="Word.Document.12">
                  <p:embed/>
                </p:oleObj>
              </mc:Choice>
              <mc:Fallback>
                <p:oleObj name="Document" r:id="rId3" imgW="7301323" imgH="3417746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34177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0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044277"/>
              </p:ext>
            </p:extLst>
          </p:nvPr>
        </p:nvGraphicFramePr>
        <p:xfrm>
          <a:off x="914400" y="1143000"/>
          <a:ext cx="7300912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Document" r:id="rId3" imgW="7301323" imgH="1924552" progId="Word.Document.12">
                  <p:embed/>
                </p:oleObj>
              </mc:Choice>
              <mc:Fallback>
                <p:oleObj name="Document" r:id="rId3" imgW="7301323" imgH="1924552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0912" cy="192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1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580792"/>
              </p:ext>
            </p:extLst>
          </p:nvPr>
        </p:nvGraphicFramePr>
        <p:xfrm>
          <a:off x="914400" y="11176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Document" r:id="rId3" imgW="7301323" imgH="4064784" progId="Word.Document.12">
                  <p:embed/>
                </p:oleObj>
              </mc:Choice>
              <mc:Fallback>
                <p:oleObj name="Document" r:id="rId3" imgW="7301323" imgH="406478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7600"/>
                        <a:ext cx="7300912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17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410585"/>
              </p:ext>
            </p:extLst>
          </p:nvPr>
        </p:nvGraphicFramePr>
        <p:xfrm>
          <a:off x="914400" y="10668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0912" cy="346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15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047132"/>
              </p:ext>
            </p:extLst>
          </p:nvPr>
        </p:nvGraphicFramePr>
        <p:xfrm>
          <a:off x="914400" y="1066800"/>
          <a:ext cx="7300912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3" imgW="7301323" imgH="3473916" progId="Word.Document.12">
                  <p:embed/>
                </p:oleObj>
              </mc:Choice>
              <mc:Fallback>
                <p:oleObj name="Document" r:id="rId3" imgW="7301323" imgH="347391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0912" cy="347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797202"/>
              </p:ext>
            </p:extLst>
          </p:nvPr>
        </p:nvGraphicFramePr>
        <p:xfrm>
          <a:off x="914400" y="1066800"/>
          <a:ext cx="7301323" cy="3233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3" imgW="7301323" imgH="3233752" progId="Word.Document.12">
                  <p:embed/>
                </p:oleObj>
              </mc:Choice>
              <mc:Fallback>
                <p:oleObj name="Document" r:id="rId3" imgW="7301323" imgH="3233752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3233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5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Boolean expressions that use logical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307782"/>
              </p:ext>
            </p:extLst>
          </p:nvPr>
        </p:nvGraphicFramePr>
        <p:xfrm>
          <a:off x="914400" y="11176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3" imgW="7301323" imgH="4064784" progId="Word.Document.12">
                  <p:embed/>
                </p:oleObj>
              </mc:Choice>
              <mc:Fallback>
                <p:oleObj name="Document" r:id="rId3" imgW="7301323" imgH="406478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7600"/>
                        <a:ext cx="7300912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6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string comparisons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492396"/>
              </p:ext>
            </p:extLst>
          </p:nvPr>
        </p:nvGraphicFramePr>
        <p:xfrm>
          <a:off x="914400" y="1066800"/>
          <a:ext cx="7301323" cy="3409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3" imgW="7301323" imgH="3409104" progId="Word.Document.12">
                  <p:embed/>
                </p:oleObj>
              </mc:Choice>
              <mc:Fallback>
                <p:oleObj name="Document" r:id="rId3" imgW="7301323" imgH="340910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3409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0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string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973881"/>
              </p:ext>
            </p:extLst>
          </p:nvPr>
        </p:nvGraphicFramePr>
        <p:xfrm>
          <a:off x="914400" y="1066800"/>
          <a:ext cx="7301323" cy="3306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3" imgW="7301323" imgH="3306846" progId="Word.Document.12">
                  <p:embed/>
                </p:oleObj>
              </mc:Choice>
              <mc:Fallback>
                <p:oleObj name="Document" r:id="rId3" imgW="7301323" imgH="3306846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3306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39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1100</Words>
  <Application>Microsoft Office PowerPoint</Application>
  <PresentationFormat>On-screen Show (4:3)</PresentationFormat>
  <Paragraphs>241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Arial Narrow</vt:lpstr>
      <vt:lpstr>Times New Roman</vt:lpstr>
      <vt:lpstr>Master slides_with_titles_logo</vt:lpstr>
      <vt:lpstr>Document</vt:lpstr>
      <vt:lpstr>Chapter 3</vt:lpstr>
      <vt:lpstr>Objectives</vt:lpstr>
      <vt:lpstr>Objectives (cont.)</vt:lpstr>
      <vt:lpstr>Relational operators</vt:lpstr>
      <vt:lpstr>Boolean expressions</vt:lpstr>
      <vt:lpstr>Logical operators</vt:lpstr>
      <vt:lpstr>Boolean expressions that use logical operators</vt:lpstr>
      <vt:lpstr>Some string comparisons</vt:lpstr>
      <vt:lpstr>Two string methods</vt:lpstr>
      <vt:lpstr>How the lower() method can simplify code</vt:lpstr>
      <vt:lpstr>The syntax of the if statement</vt:lpstr>
      <vt:lpstr>Only an if clause</vt:lpstr>
      <vt:lpstr>The operation of an if statement</vt:lpstr>
      <vt:lpstr>An if statement used for grading</vt:lpstr>
      <vt:lpstr>An if statement that validates the range of a score</vt:lpstr>
      <vt:lpstr>An if statement that validates the customer type</vt:lpstr>
      <vt:lpstr>A table that summarizes the discount rules</vt:lpstr>
      <vt:lpstr>Nested if statements</vt:lpstr>
      <vt:lpstr>An if statement that gets the same results</vt:lpstr>
      <vt:lpstr>Pseudocode for customer discounts</vt:lpstr>
      <vt:lpstr>Pseudocode for test score entries</vt:lpstr>
      <vt:lpstr>The user interface with invalid data</vt:lpstr>
      <vt:lpstr>The code</vt:lpstr>
      <vt:lpstr>Another way the if statement could be coded</vt:lpstr>
      <vt:lpstr>The user interface</vt:lpstr>
      <vt:lpstr>The code</vt:lpstr>
      <vt:lpstr>The code (cont.)</vt:lpstr>
      <vt:lpstr>The code (cont.)</vt:lpstr>
      <vt:lpstr>The syntax of the while statement</vt:lpstr>
      <vt:lpstr>PowerPoint Presentation</vt:lpstr>
      <vt:lpstr>A while loop that prints the numbers 0 through 4 to the console</vt:lpstr>
      <vt:lpstr>Code that causes an infinite loop</vt:lpstr>
      <vt:lpstr>The syntax of a for loop with the range() function</vt:lpstr>
      <vt:lpstr>A for loop that prints the numbers 0 through 4</vt:lpstr>
      <vt:lpstr>A break statement that exits an infinite while loop</vt:lpstr>
      <vt:lpstr>A continue statement that jumps to the beginning of a while loop</vt:lpstr>
      <vt:lpstr>A for loop that calculates the future value  of a one-time investment</vt:lpstr>
      <vt:lpstr>A for loop that calculates the future value  of a monthly investment</vt:lpstr>
      <vt:lpstr>Nested loops that get the total  of 3 valid test scores</vt:lpstr>
      <vt:lpstr>Pseudocode for a Test Scores program</vt:lpstr>
      <vt:lpstr>The user interface</vt:lpstr>
      <vt:lpstr>The code</vt:lpstr>
      <vt:lpstr>The code</vt:lpstr>
      <vt:lpstr>Pseudocode for a Future Value program</vt:lpstr>
      <vt:lpstr>The user interface</vt:lpstr>
      <vt:lpstr>The code</vt:lpstr>
      <vt:lpstr>The code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Manjula Ramannavar</cp:lastModifiedBy>
  <cp:revision>19</cp:revision>
  <cp:lastPrinted>2016-01-14T23:03:16Z</cp:lastPrinted>
  <dcterms:created xsi:type="dcterms:W3CDTF">2016-10-24T17:55:21Z</dcterms:created>
  <dcterms:modified xsi:type="dcterms:W3CDTF">2019-08-22T04:12:05Z</dcterms:modified>
</cp:coreProperties>
</file>