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323" r:id="rId2"/>
    <p:sldId id="324" r:id="rId3"/>
    <p:sldId id="34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76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42878423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p:oleObj spid="_x0000_s1031" name="Document" r:id="rId3" imgW="7301323" imgH="248445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9227980"/>
              </p:ext>
            </p:extLst>
          </p:nvPr>
        </p:nvGraphicFramePr>
        <p:xfrm>
          <a:off x="914400" y="1143000"/>
          <a:ext cx="7301323" cy="1444945"/>
        </p:xfrm>
        <a:graphic>
          <a:graphicData uri="http://schemas.openxmlformats.org/presentationml/2006/ole">
            <p:oleObj spid="_x0000_s8199" name="Document" r:id="rId3" imgW="7301323" imgH="144494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378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6121989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p:oleObj spid="_x0000_s9223" name="Document" r:id="rId3" imgW="7301323" imgH="305804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9141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764317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10247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4365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0595342"/>
              </p:ext>
            </p:extLst>
          </p:nvPr>
        </p:nvGraphicFramePr>
        <p:xfrm>
          <a:off x="914400" y="1143000"/>
          <a:ext cx="7300912" cy="1646237"/>
        </p:xfrm>
        <a:graphic>
          <a:graphicData uri="http://schemas.openxmlformats.org/presentationml/2006/ole">
            <p:oleObj spid="_x0000_s11271" name="Document" r:id="rId3" imgW="7301323" imgH="164658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4770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with a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5100683"/>
              </p:ext>
            </p:extLst>
          </p:nvPr>
        </p:nvGraphicFramePr>
        <p:xfrm>
          <a:off x="914400" y="1143000"/>
          <a:ext cx="7301323" cy="3453392"/>
        </p:xfrm>
        <a:graphic>
          <a:graphicData uri="http://schemas.openxmlformats.org/presentationml/2006/ole">
            <p:oleObj spid="_x0000_s12294" name="Document" r:id="rId3" imgW="7301323" imgH="345339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7664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function and use its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2921309"/>
              </p:ext>
            </p:extLst>
          </p:nvPr>
        </p:nvGraphicFramePr>
        <p:xfrm>
          <a:off x="914400" y="1066800"/>
          <a:ext cx="7301323" cy="943013"/>
        </p:xfrm>
        <a:graphic>
          <a:graphicData uri="http://schemas.openxmlformats.org/presentationml/2006/ole">
            <p:oleObj spid="_x0000_s13318" name="Document" r:id="rId3" imgW="7301323" imgH="94301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8434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default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your function definitions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6292946"/>
              </p:ext>
            </p:extLst>
          </p:nvPr>
        </p:nvGraphicFramePr>
        <p:xfrm>
          <a:off x="914400" y="1295400"/>
          <a:ext cx="7301323" cy="2233849"/>
        </p:xfrm>
        <a:graphic>
          <a:graphicData uri="http://schemas.openxmlformats.org/presentationml/2006/ole">
            <p:oleObj spid="_x0000_s14342" name="Document" r:id="rId3" imgW="7301323" imgH="22338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7449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function with named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20138640"/>
              </p:ext>
            </p:extLst>
          </p:nvPr>
        </p:nvGraphicFramePr>
        <p:xfrm>
          <a:off x="914400" y="1066800"/>
          <a:ext cx="7301323" cy="921049"/>
        </p:xfrm>
        <a:graphic>
          <a:graphicData uri="http://schemas.openxmlformats.org/presentationml/2006/ole">
            <p:oleObj spid="_x0000_s15366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2494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named arguments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your calling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32250929"/>
              </p:ext>
            </p:extLst>
          </p:nvPr>
        </p:nvGraphicFramePr>
        <p:xfrm>
          <a:off x="914400" y="1295400"/>
          <a:ext cx="7301323" cy="3883311"/>
        </p:xfrm>
        <a:graphic>
          <a:graphicData uri="http://schemas.openxmlformats.org/presentationml/2006/ole">
            <p:oleObj spid="_x0000_s16390" name="Document" r:id="rId3" imgW="7301323" imgH="388331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9152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Functions that use local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3039947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p:oleObj spid="_x0000_s17414" name="Document" r:id="rId3" imgW="7301323" imgH="161165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017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56737947"/>
              </p:ext>
            </p:extLst>
          </p:nvPr>
        </p:nvGraphicFramePr>
        <p:xfrm>
          <a:off x="914400" y="990600"/>
          <a:ext cx="7301323" cy="5317454"/>
        </p:xfrm>
        <a:graphic>
          <a:graphicData uri="http://schemas.openxmlformats.org/presentationml/2006/ole">
            <p:oleObj spid="_x0000_s21510" name="Document" r:id="rId3" imgW="7301323" imgH="531745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changes a global variable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51289152"/>
              </p:ext>
            </p:extLst>
          </p:nvPr>
        </p:nvGraphicFramePr>
        <p:xfrm>
          <a:off x="914400" y="1295400"/>
          <a:ext cx="7301323" cy="2072179"/>
        </p:xfrm>
        <a:graphic>
          <a:graphicData uri="http://schemas.openxmlformats.org/presentationml/2006/ole">
            <p:oleObj spid="_x0000_s18438" name="Document" r:id="rId3" imgW="7301323" imgH="207217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5488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local variable that shadows a global variable 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8419531"/>
              </p:ext>
            </p:extLst>
          </p:nvPr>
        </p:nvGraphicFramePr>
        <p:xfrm>
          <a:off x="914400" y="1295400"/>
          <a:ext cx="7301323" cy="2072179"/>
        </p:xfrm>
        <a:graphic>
          <a:graphicData uri="http://schemas.openxmlformats.org/presentationml/2006/ole">
            <p:oleObj spid="_x0000_s19462" name="Document" r:id="rId3" imgW="7301323" imgH="207217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7353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uses a global constant (okay)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1001118"/>
              </p:ext>
            </p:extLst>
          </p:nvPr>
        </p:nvGraphicFramePr>
        <p:xfrm>
          <a:off x="914400" y="1143000"/>
          <a:ext cx="7301323" cy="921049"/>
        </p:xfrm>
        <a:graphic>
          <a:graphicData uri="http://schemas.openxmlformats.org/presentationml/2006/ole">
            <p:oleObj spid="_x0000_s20486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6219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14600"/>
            <a:ext cx="7315200" cy="369332"/>
          </a:xfrm>
        </p:spPr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temperature.py file (temperature module)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2380141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p:oleObj spid="_x0000_s23556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174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when you run this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5652069"/>
              </p:ext>
            </p:extLst>
          </p:nvPr>
        </p:nvGraphicFramePr>
        <p:xfrm>
          <a:off x="914400" y="1219200"/>
          <a:ext cx="7313400" cy="2133876"/>
        </p:xfrm>
        <a:graphic>
          <a:graphicData uri="http://schemas.openxmlformats.org/presentationml/2006/ole">
            <p:oleObj spid="_x0000_s24580" name="Document" r:id="rId3" imgW="7313400" imgH="213387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4672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temperature module with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5017479"/>
              </p:ext>
            </p:extLst>
          </p:nvPr>
        </p:nvGraphicFramePr>
        <p:xfrm>
          <a:off x="914400" y="1066800"/>
          <a:ext cx="7313612" cy="4060825"/>
        </p:xfrm>
        <a:graphic>
          <a:graphicData uri="http://schemas.openxmlformats.org/presentationml/2006/ole">
            <p:oleObj spid="_x0000_s25604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7101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documentation for a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9217312"/>
              </p:ext>
            </p:extLst>
          </p:nvPr>
        </p:nvGraphicFramePr>
        <p:xfrm>
          <a:off x="914400" y="1143000"/>
          <a:ext cx="7313612" cy="4089400"/>
        </p:xfrm>
        <a:graphic>
          <a:graphicData uri="http://schemas.openxmlformats.org/presentationml/2006/ole">
            <p:oleObj spid="_x0000_s26628" name="Document" r:id="rId3" imgW="7313400" imgH="408930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3629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importing a module into a local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88019694"/>
              </p:ext>
            </p:extLst>
          </p:nvPr>
        </p:nvGraphicFramePr>
        <p:xfrm>
          <a:off x="914400" y="1219200"/>
          <a:ext cx="7313400" cy="3808668"/>
        </p:xfrm>
        <a:graphic>
          <a:graphicData uri="http://schemas.openxmlformats.org/presentationml/2006/ole">
            <p:oleObj spid="_x0000_s27652" name="Document" r:id="rId3" imgW="7313400" imgH="380866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5297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importing into the global namespace 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6403418"/>
              </p:ext>
            </p:extLst>
          </p:nvPr>
        </p:nvGraphicFramePr>
        <p:xfrm>
          <a:off x="914400" y="1219200"/>
          <a:ext cx="7313400" cy="4038570"/>
        </p:xfrm>
        <a:graphic>
          <a:graphicData uri="http://schemas.openxmlformats.org/presentationml/2006/ole">
            <p:oleObj spid="_x0000_s28676" name="Document" r:id="rId3" imgW="7313400" imgH="403857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523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2768585"/>
              </p:ext>
            </p:extLst>
          </p:nvPr>
        </p:nvGraphicFramePr>
        <p:xfrm>
          <a:off x="914400" y="1219200"/>
          <a:ext cx="7301323" cy="4936504"/>
        </p:xfrm>
        <a:graphic>
          <a:graphicData uri="http://schemas.openxmlformats.org/presentationml/2006/ole">
            <p:oleObj spid="_x0000_s22533" name="Document" r:id="rId3" imgW="7301323" imgH="493794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938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5477771"/>
              </p:ext>
            </p:extLst>
          </p:nvPr>
        </p:nvGraphicFramePr>
        <p:xfrm>
          <a:off x="914400" y="1142724"/>
          <a:ext cx="7313400" cy="2133876"/>
        </p:xfrm>
        <a:graphic>
          <a:graphicData uri="http://schemas.openxmlformats.org/presentationml/2006/ole">
            <p:oleObj spid="_x0000_s29700" name="Document" r:id="rId3" imgW="7313400" imgH="213387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3326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0950407"/>
              </p:ext>
            </p:extLst>
          </p:nvPr>
        </p:nvGraphicFramePr>
        <p:xfrm>
          <a:off x="914400" y="1066800"/>
          <a:ext cx="7313612" cy="4464050"/>
        </p:xfrm>
        <a:graphic>
          <a:graphicData uri="http://schemas.openxmlformats.org/presentationml/2006/ole">
            <p:oleObj spid="_x0000_s30724" name="Document" r:id="rId3" imgW="7313400" imgH="446131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48097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2795882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p:oleObj spid="_x0000_s31748" name="Document" r:id="rId3" imgW="7313400" imgH="244976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9639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of the standard modules presented </a:t>
            </a:r>
            <a:br>
              <a:rPr lang="en-US" dirty="0"/>
            </a:br>
            <a:r>
              <a:rPr lang="en-US" dirty="0"/>
              <a:t>in this book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0501570"/>
              </p:ext>
            </p:extLst>
          </p:nvPr>
        </p:nvGraphicFramePr>
        <p:xfrm>
          <a:off x="914400" y="1295400"/>
          <a:ext cx="7313400" cy="2182447"/>
        </p:xfrm>
        <a:graphic>
          <a:graphicData uri="http://schemas.openxmlformats.org/presentationml/2006/ole">
            <p:oleObj spid="_x0000_s32772" name="Document" r:id="rId3" imgW="7313400" imgH="218244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0542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functions of the random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6221496"/>
              </p:ext>
            </p:extLst>
          </p:nvPr>
        </p:nvGraphicFramePr>
        <p:xfrm>
          <a:off x="914400" y="1143000"/>
          <a:ext cx="7313400" cy="1091223"/>
        </p:xfrm>
        <a:graphic>
          <a:graphicData uri="http://schemas.openxmlformats.org/presentationml/2006/ole">
            <p:oleObj spid="_x0000_s33796" name="Document" r:id="rId3" imgW="7313400" imgH="109122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32157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statement that imports the random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4951699"/>
              </p:ext>
            </p:extLst>
          </p:nvPr>
        </p:nvGraphicFramePr>
        <p:xfrm>
          <a:off x="914400" y="1066800"/>
          <a:ext cx="7313400" cy="4297614"/>
        </p:xfrm>
        <a:graphic>
          <a:graphicData uri="http://schemas.openxmlformats.org/presentationml/2006/ole">
            <p:oleObj spid="_x0000_s34820" name="Document" r:id="rId3" imgW="7313400" imgH="429761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82977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simulates rolling a pair of dice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69431885"/>
              </p:ext>
            </p:extLst>
          </p:nvPr>
        </p:nvGraphicFramePr>
        <p:xfrm>
          <a:off x="914400" y="1066800"/>
          <a:ext cx="7313400" cy="690065"/>
        </p:xfrm>
        <a:graphic>
          <a:graphicData uri="http://schemas.openxmlformats.org/presentationml/2006/ole">
            <p:oleObj spid="_x0000_s35844" name="Document" r:id="rId3" imgW="7313400" imgH="69006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6943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2731472"/>
              </p:ext>
            </p:extLst>
          </p:nvPr>
        </p:nvGraphicFramePr>
        <p:xfrm>
          <a:off x="914400" y="1143000"/>
          <a:ext cx="7313400" cy="2823941"/>
        </p:xfrm>
        <a:graphic>
          <a:graphicData uri="http://schemas.openxmlformats.org/presentationml/2006/ole">
            <p:oleObj spid="_x0000_s36868" name="Document" r:id="rId3" imgW="7313400" imgH="282394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618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4488325"/>
              </p:ext>
            </p:extLst>
          </p:nvPr>
        </p:nvGraphicFramePr>
        <p:xfrm>
          <a:off x="914400" y="1077912"/>
          <a:ext cx="7313612" cy="4865688"/>
        </p:xfrm>
        <a:graphic>
          <a:graphicData uri="http://schemas.openxmlformats.org/presentationml/2006/ole">
            <p:oleObj spid="_x0000_s37892" name="Document" r:id="rId3" imgW="7313400" imgH="486283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5872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0413283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p:oleObj spid="_x0000_s38916" name="Document" r:id="rId3" imgW="7313400" imgH="244976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369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defining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173373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p:oleObj spid="_x0000_s2056" name="Document" r:id="rId3" imgW="7301323" imgH="46052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23336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hierarchy chart for the Convert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Temperatures </a:t>
            </a:r>
            <a:r>
              <a:rPr lang="en-US" dirty="0"/>
              <a:t>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0344030"/>
              </p:ext>
            </p:extLst>
          </p:nvPr>
        </p:nvGraphicFramePr>
        <p:xfrm>
          <a:off x="914400" y="1295400"/>
          <a:ext cx="7313612" cy="3960813"/>
        </p:xfrm>
        <a:graphic>
          <a:graphicData uri="http://schemas.openxmlformats.org/presentationml/2006/ole">
            <p:oleObj spid="_x0000_s39940" name="Document" r:id="rId3" imgW="7313400" imgH="395833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3122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the Guess the Number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3733800" cy="20059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9933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build a hierarchy chart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0847696"/>
              </p:ext>
            </p:extLst>
          </p:nvPr>
        </p:nvGraphicFramePr>
        <p:xfrm>
          <a:off x="914400" y="1115655"/>
          <a:ext cx="7313400" cy="2618145"/>
        </p:xfrm>
        <a:graphic>
          <a:graphicData uri="http://schemas.openxmlformats.org/presentationml/2006/ole">
            <p:oleObj spid="_x0000_s40964" name="Document" r:id="rId3" imgW="7313400" imgH="261814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06898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Guidelines for creating hierarchy charts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101807"/>
              </p:ext>
            </p:extLst>
          </p:nvPr>
        </p:nvGraphicFramePr>
        <p:xfrm>
          <a:off x="914400" y="1066800"/>
          <a:ext cx="7313400" cy="1940313"/>
        </p:xfrm>
        <a:graphic>
          <a:graphicData uri="http://schemas.openxmlformats.org/presentationml/2006/ole">
            <p:oleObj spid="_x0000_s41988" name="Document" r:id="rId3" imgW="7313400" imgH="194031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38599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 for a Pig Dice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21265813"/>
              </p:ext>
            </p:extLst>
          </p:nvPr>
        </p:nvGraphicFramePr>
        <p:xfrm>
          <a:off x="914400" y="1066800"/>
          <a:ext cx="7313400" cy="3193439"/>
        </p:xfrm>
        <a:graphic>
          <a:graphicData uri="http://schemas.openxmlformats.org/presentationml/2006/ole">
            <p:oleObj spid="_x0000_s43011" name="Document" r:id="rId3" imgW="7313400" imgH="319343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8607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the Pig Dice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4" y="1219200"/>
            <a:ext cx="4452316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0657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7296746"/>
              </p:ext>
            </p:extLst>
          </p:nvPr>
        </p:nvGraphicFramePr>
        <p:xfrm>
          <a:off x="914400" y="1143000"/>
          <a:ext cx="7313400" cy="3284104"/>
        </p:xfrm>
        <a:graphic>
          <a:graphicData uri="http://schemas.openxmlformats.org/presentationml/2006/ole">
            <p:oleObj spid="_x0000_s44035" name="Document" r:id="rId3" imgW="7313400" imgH="328410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0418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5791493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p:oleObj spid="_x0000_s45059" name="Document" r:id="rId3" imgW="7313400" imgH="425983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2598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7354459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p:oleObj spid="_x0000_s46083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2105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4183992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p:oleObj spid="_x0000_s47107" name="Document" r:id="rId3" imgW="7313400" imgH="486283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322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doesn’t accept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40129214"/>
              </p:ext>
            </p:extLst>
          </p:nvPr>
        </p:nvGraphicFramePr>
        <p:xfrm>
          <a:off x="914400" y="990600"/>
          <a:ext cx="7301323" cy="1886385"/>
        </p:xfrm>
        <a:graphic>
          <a:graphicData uri="http://schemas.openxmlformats.org/presentationml/2006/ole">
            <p:oleObj spid="_x0000_s3079" name="Document" r:id="rId3" imgW="7301323" imgH="188638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9216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028255"/>
              </p:ext>
            </p:extLst>
          </p:nvPr>
        </p:nvGraphicFramePr>
        <p:xfrm>
          <a:off x="914400" y="1066800"/>
          <a:ext cx="7313612" cy="639763"/>
        </p:xfrm>
        <a:graphic>
          <a:graphicData uri="http://schemas.openxmlformats.org/presentationml/2006/ole">
            <p:oleObj spid="_x0000_s48131" name="Document" r:id="rId3" imgW="7313400" imgH="63933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00552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5260841"/>
              </p:ext>
            </p:extLst>
          </p:nvPr>
        </p:nvGraphicFramePr>
        <p:xfrm>
          <a:off x="914400" y="1066800"/>
          <a:ext cx="7313612" cy="2047875"/>
        </p:xfrm>
        <a:graphic>
          <a:graphicData uri="http://schemas.openxmlformats.org/presentationml/2006/ole">
            <p:oleObj spid="_x0000_s49155" name="Document" r:id="rId3" imgW="7313400" imgH="204680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6220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008896"/>
              </p:ext>
            </p:extLst>
          </p:nvPr>
        </p:nvGraphicFramePr>
        <p:xfrm>
          <a:off x="914400" y="1066800"/>
          <a:ext cx="7313612" cy="3054350"/>
        </p:xfrm>
        <a:graphic>
          <a:graphicData uri="http://schemas.openxmlformats.org/presentationml/2006/ole">
            <p:oleObj spid="_x0000_s50179" name="Document" r:id="rId3" imgW="7313400" imgH="305240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44160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67734674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p:oleObj spid="_x0000_s51203" name="Document" r:id="rId3" imgW="7313400" imgH="244976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97533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7349038"/>
              </p:ext>
            </p:extLst>
          </p:nvPr>
        </p:nvGraphicFramePr>
        <p:xfrm>
          <a:off x="914400" y="1130300"/>
          <a:ext cx="7313612" cy="2451100"/>
        </p:xfrm>
        <a:graphic>
          <a:graphicData uri="http://schemas.openxmlformats.org/presentationml/2006/ole">
            <p:oleObj spid="_x0000_s52227" name="Document" r:id="rId3" imgW="7313400" imgH="244976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8816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has one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94931785"/>
              </p:ext>
            </p:extLst>
          </p:nvPr>
        </p:nvGraphicFramePr>
        <p:xfrm>
          <a:off x="914400" y="990600"/>
          <a:ext cx="7301323" cy="2116468"/>
        </p:xfrm>
        <a:graphic>
          <a:graphicData uri="http://schemas.openxmlformats.org/presentationml/2006/ole">
            <p:oleObj spid="_x0000_s4103" name="Document" r:id="rId3" imgW="7301323" imgH="211646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52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accepts two arguments </a:t>
            </a:r>
            <a:br>
              <a:rPr lang="en-US" dirty="0"/>
            </a:br>
            <a:r>
              <a:rPr lang="en-US" dirty="0"/>
              <a:t>and returns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9981005"/>
              </p:ext>
            </p:extLst>
          </p:nvPr>
        </p:nvGraphicFramePr>
        <p:xfrm>
          <a:off x="914400" y="1219200"/>
          <a:ext cx="7301323" cy="2576992"/>
        </p:xfrm>
        <a:graphic>
          <a:graphicData uri="http://schemas.openxmlformats.org/presentationml/2006/ole">
            <p:oleObj spid="_x0000_s5127" name="Document" r:id="rId3" imgW="7301323" imgH="257699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862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main() function that calls another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7475102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p:oleObj spid="_x0000_s6151" name="Document" r:id="rId3" imgW="7301323" imgH="406478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688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call a main()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2088768"/>
              </p:ext>
            </p:extLst>
          </p:nvPr>
        </p:nvGraphicFramePr>
        <p:xfrm>
          <a:off x="914400" y="1066800"/>
          <a:ext cx="7301323" cy="1948317"/>
        </p:xfrm>
        <a:graphic>
          <a:graphicData uri="http://schemas.openxmlformats.org/presentationml/2006/ole">
            <p:oleObj spid="_x0000_s7175" name="Document" r:id="rId3" imgW="7301323" imgH="194831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350903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1245</Words>
  <Application>Microsoft Office PowerPoint</Application>
  <PresentationFormat>On-screen Show (4:3)</PresentationFormat>
  <Paragraphs>270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Master slides_with_titles_logo</vt:lpstr>
      <vt:lpstr>Document</vt:lpstr>
      <vt:lpstr>Chapter 4</vt:lpstr>
      <vt:lpstr>Objectives</vt:lpstr>
      <vt:lpstr>Objectives</vt:lpstr>
      <vt:lpstr>The syntax for defining a function</vt:lpstr>
      <vt:lpstr>A function that doesn’t accept arguments</vt:lpstr>
      <vt:lpstr>A function that has one argument</vt:lpstr>
      <vt:lpstr>A function that accepts two arguments  and returns a value</vt:lpstr>
      <vt:lpstr>A main() function that calls another function</vt:lpstr>
      <vt:lpstr>Two ways to call a main() function</vt:lpstr>
      <vt:lpstr>The user interface</vt:lpstr>
      <vt:lpstr>The code</vt:lpstr>
      <vt:lpstr>The code (cont.)</vt:lpstr>
      <vt:lpstr>The code (cont.)</vt:lpstr>
      <vt:lpstr>A function with a default value</vt:lpstr>
      <vt:lpstr>How to call the function and use its default value</vt:lpstr>
      <vt:lpstr>How to use default values  in your function definitions</vt:lpstr>
      <vt:lpstr>How to call the function with named arguments</vt:lpstr>
      <vt:lpstr>How to use named arguments  in your calling statements</vt:lpstr>
      <vt:lpstr>Functions that use local variables</vt:lpstr>
      <vt:lpstr>A function that changes a global variable  (not recommended)</vt:lpstr>
      <vt:lpstr>A local variable that shadows a global variable (not recommended)</vt:lpstr>
      <vt:lpstr>A function that uses a global constant (okay)</vt:lpstr>
      <vt:lpstr>MODULES</vt:lpstr>
      <vt:lpstr>The temperature.py file (temperature module)</vt:lpstr>
      <vt:lpstr>The console when you run this module</vt:lpstr>
      <vt:lpstr>The temperature module with documentation</vt:lpstr>
      <vt:lpstr>How to view the documentation for a module</vt:lpstr>
      <vt:lpstr>The syntax for importing a module into a local namespace</vt:lpstr>
      <vt:lpstr>The syntax for importing into the global namespace (not recommended)</vt:lpstr>
      <vt:lpstr>The user interface</vt:lpstr>
      <vt:lpstr>The code</vt:lpstr>
      <vt:lpstr>The code</vt:lpstr>
      <vt:lpstr>Some of the standard modules presented  in this book</vt:lpstr>
      <vt:lpstr>Three functions of the random module</vt:lpstr>
      <vt:lpstr>A statement that imports the random module</vt:lpstr>
      <vt:lpstr>Code that simulates rolling a pair of dice</vt:lpstr>
      <vt:lpstr>The user interface</vt:lpstr>
      <vt:lpstr>The code</vt:lpstr>
      <vt:lpstr>The code (cont.)</vt:lpstr>
      <vt:lpstr>A hierarchy chart for the Convert  Temperatures program</vt:lpstr>
      <vt:lpstr>A hierarchy chart for the Guess the Number game</vt:lpstr>
      <vt:lpstr>How to build a hierarchy chart</vt:lpstr>
      <vt:lpstr>Guidelines for creating hierarchy charts</vt:lpstr>
      <vt:lpstr>The rules for a Pig Dice game</vt:lpstr>
      <vt:lpstr>A hierarchy chart for the Pig Dice game</vt:lpstr>
      <vt:lpstr>The user interface</vt:lpstr>
      <vt:lpstr>The code with global variables</vt:lpstr>
      <vt:lpstr>The code with global variables (cont.)</vt:lpstr>
      <vt:lpstr>The code with global variables (cont.)</vt:lpstr>
      <vt:lpstr>The code with global variables (cont.)</vt:lpstr>
      <vt:lpstr>The functions with local variables instead</vt:lpstr>
      <vt:lpstr>The functions with local variables instead (cont.)</vt:lpstr>
      <vt:lpstr>The functions with local variables instead (cont.)</vt:lpstr>
      <vt:lpstr>The functions with local variables instead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2018-08-28T03:10:35Z</dcterms:modified>
</cp:coreProperties>
</file>