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3"/>
  </p:notesMasterIdLst>
  <p:handoutMasterIdLst>
    <p:handoutMasterId r:id="rId34"/>
  </p:handoutMasterIdLst>
  <p:sldIdLst>
    <p:sldId id="323" r:id="rId2"/>
    <p:sldId id="324" r:id="rId3"/>
    <p:sldId id="353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615" autoAdjust="0"/>
    <p:restoredTop sz="86452" autoAdjust="0"/>
  </p:normalViewPr>
  <p:slideViewPr>
    <p:cSldViewPr>
      <p:cViewPr varScale="1">
        <p:scale>
          <a:sx n="63" d="100"/>
          <a:sy n="63" d="100"/>
        </p:scale>
        <p:origin x="-13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1/15/2018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37078245"/>
              </p:ext>
            </p:extLst>
          </p:nvPr>
        </p:nvGraphicFramePr>
        <p:xfrm>
          <a:off x="914400" y="1600200"/>
          <a:ext cx="7301323" cy="2484455"/>
        </p:xfrm>
        <a:graphic>
          <a:graphicData uri="http://schemas.openxmlformats.org/presentationml/2006/ole">
            <p:oleObj spid="_x0000_s1030" name="Document" r:id="rId3" imgW="7301323" imgH="248445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Problem with floating-point arithmetic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86182791"/>
              </p:ext>
            </p:extLst>
          </p:nvPr>
        </p:nvGraphicFramePr>
        <p:xfrm>
          <a:off x="914400" y="1066800"/>
          <a:ext cx="7301323" cy="3730283"/>
        </p:xfrm>
        <a:graphic>
          <a:graphicData uri="http://schemas.openxmlformats.org/presentationml/2006/ole">
            <p:oleObj spid="_x0000_s8198" name="Document" r:id="rId3" imgW="7301323" imgH="373028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082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Miles Per Gallon program with valid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77382399"/>
              </p:ext>
            </p:extLst>
          </p:nvPr>
        </p:nvGraphicFramePr>
        <p:xfrm>
          <a:off x="914400" y="1143000"/>
          <a:ext cx="7300912" cy="2022475"/>
        </p:xfrm>
        <a:graphic>
          <a:graphicData uri="http://schemas.openxmlformats.org/presentationml/2006/ole">
            <p:oleObj spid="_x0000_s9222" name="Document" r:id="rId3" imgW="7301323" imgH="202285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577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Starting to test the Future Value program </a:t>
            </a:r>
            <a:br>
              <a:rPr lang="en-US" dirty="0"/>
            </a:br>
            <a:r>
              <a:rPr lang="en-US" dirty="0"/>
              <a:t>with invalid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86938199"/>
              </p:ext>
            </p:extLst>
          </p:nvPr>
        </p:nvGraphicFramePr>
        <p:xfrm>
          <a:off x="914400" y="1295400"/>
          <a:ext cx="7300912" cy="2022475"/>
        </p:xfrm>
        <a:graphic>
          <a:graphicData uri="http://schemas.openxmlformats.org/presentationml/2006/ole">
            <p:oleObj spid="_x0000_s10246" name="Document" r:id="rId3" imgW="7301323" imgH="202285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6203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Future Value program as it’s tested </a:t>
            </a:r>
            <a:br>
              <a:rPr lang="en-US" dirty="0"/>
            </a:br>
            <a:r>
              <a:rPr lang="en-US" dirty="0"/>
              <a:t>with valid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19591134"/>
              </p:ext>
            </p:extLst>
          </p:nvPr>
        </p:nvGraphicFramePr>
        <p:xfrm>
          <a:off x="914400" y="1295400"/>
          <a:ext cx="7300912" cy="1331913"/>
        </p:xfrm>
        <a:graphic>
          <a:graphicData uri="http://schemas.openxmlformats.org/presentationml/2006/ole">
            <p:oleObj spid="_x0000_s11270" name="Document" r:id="rId3" imgW="7301323" imgH="133224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206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two critical test phases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94173459"/>
              </p:ext>
            </p:extLst>
          </p:nvPr>
        </p:nvGraphicFramePr>
        <p:xfrm>
          <a:off x="914400" y="1143000"/>
          <a:ext cx="7301323" cy="1321082"/>
        </p:xfrm>
        <a:graphic>
          <a:graphicData uri="http://schemas.openxmlformats.org/presentationml/2006/ole">
            <p:oleObj spid="_x0000_s12294" name="Document" r:id="rId3" imgW="7301323" imgH="132108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3838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make a test plan for the critical phases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26107701"/>
              </p:ext>
            </p:extLst>
          </p:nvPr>
        </p:nvGraphicFramePr>
        <p:xfrm>
          <a:off x="914400" y="1066800"/>
          <a:ext cx="7301323" cy="1613095"/>
        </p:xfrm>
        <a:graphic>
          <a:graphicData uri="http://schemas.openxmlformats.org/presentationml/2006/ole">
            <p:oleObj spid="_x0000_s13318" name="Document" r:id="rId3" imgW="7301323" imgH="161309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488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common testing problems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3873603"/>
              </p:ext>
            </p:extLst>
          </p:nvPr>
        </p:nvGraphicFramePr>
        <p:xfrm>
          <a:off x="914400" y="1066800"/>
          <a:ext cx="7301323" cy="1065435"/>
        </p:xfrm>
        <a:graphic>
          <a:graphicData uri="http://schemas.openxmlformats.org/presentationml/2006/ole">
            <p:oleObj spid="_x0000_s14342" name="Document" r:id="rId3" imgW="7301323" imgH="106543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2002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function that uses print() functions </a:t>
            </a:r>
            <a:br>
              <a:rPr lang="en-US" dirty="0"/>
            </a:br>
            <a:r>
              <a:rPr lang="en-US" dirty="0"/>
              <a:t>to trace execution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846965"/>
              </p:ext>
            </p:extLst>
          </p:nvPr>
        </p:nvGraphicFramePr>
        <p:xfrm>
          <a:off x="914400" y="1295400"/>
          <a:ext cx="7300912" cy="3057525"/>
        </p:xfrm>
        <a:graphic>
          <a:graphicData uri="http://schemas.openxmlformats.org/presentationml/2006/ole">
            <p:oleObj spid="_x0000_s15366" name="Document" r:id="rId3" imgW="7301323" imgH="305804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793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data that’s printed to the console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97351543"/>
              </p:ext>
            </p:extLst>
          </p:nvPr>
        </p:nvGraphicFramePr>
        <p:xfrm>
          <a:off x="914400" y="1143000"/>
          <a:ext cx="7300912" cy="4008437"/>
        </p:xfrm>
        <a:graphic>
          <a:graphicData uri="http://schemas.openxmlformats.org/presentationml/2006/ole">
            <p:oleObj spid="_x0000_s16390" name="Document" r:id="rId3" imgW="7301323" imgH="400933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407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hierarchy chart for a Future Value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8105" y="1267460"/>
            <a:ext cx="4519295" cy="193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173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64549833"/>
              </p:ext>
            </p:extLst>
          </p:nvPr>
        </p:nvGraphicFramePr>
        <p:xfrm>
          <a:off x="914400" y="1066800"/>
          <a:ext cx="7301323" cy="5025440"/>
        </p:xfrm>
        <a:graphic>
          <a:graphicData uri="http://schemas.openxmlformats.org/presentationml/2006/ole">
            <p:oleObj spid="_x0000_s25603" name="Document" r:id="rId3" imgW="7301323" imgH="502544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Testing phase 1: </a:t>
            </a:r>
            <a:br>
              <a:rPr lang="en-US" dirty="0"/>
            </a:br>
            <a:r>
              <a:rPr lang="en-US" dirty="0"/>
              <a:t>The main() function and the calculate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15162183"/>
              </p:ext>
            </p:extLst>
          </p:nvPr>
        </p:nvGraphicFramePr>
        <p:xfrm>
          <a:off x="914400" y="1295400"/>
          <a:ext cx="7301323" cy="1744159"/>
        </p:xfrm>
        <a:graphic>
          <a:graphicData uri="http://schemas.openxmlformats.org/presentationml/2006/ole">
            <p:oleObj spid="_x0000_s17414" name="Document" r:id="rId3" imgW="7301323" imgH="174415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8462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Testing phase 2: </a:t>
            </a:r>
            <a:br>
              <a:rPr lang="en-US" dirty="0"/>
            </a:br>
            <a:r>
              <a:rPr lang="en-US" dirty="0"/>
              <a:t>Add data validation for float entries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51340840"/>
              </p:ext>
            </p:extLst>
          </p:nvPr>
        </p:nvGraphicFramePr>
        <p:xfrm>
          <a:off x="914400" y="1295400"/>
          <a:ext cx="7301323" cy="1451786"/>
        </p:xfrm>
        <a:graphic>
          <a:graphicData uri="http://schemas.openxmlformats.org/presentationml/2006/ole">
            <p:oleObj spid="_x0000_s18438" name="Document" r:id="rId3" imgW="7301323" imgH="145178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2909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Testing phase 3: </a:t>
            </a:r>
            <a:br>
              <a:rPr lang="en-US" dirty="0"/>
            </a:br>
            <a:r>
              <a:rPr lang="en-US" dirty="0"/>
              <a:t>Add data validation for </a:t>
            </a:r>
            <a:r>
              <a:rPr lang="en-US" dirty="0" err="1"/>
              <a:t>int</a:t>
            </a:r>
            <a:r>
              <a:rPr lang="en-US" dirty="0"/>
              <a:t> entries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37965453"/>
              </p:ext>
            </p:extLst>
          </p:nvPr>
        </p:nvGraphicFramePr>
        <p:xfrm>
          <a:off x="914400" y="1295400"/>
          <a:ext cx="7301323" cy="1451786"/>
        </p:xfrm>
        <a:graphic>
          <a:graphicData uri="http://schemas.openxmlformats.org/presentationml/2006/ole">
            <p:oleObj spid="_x0000_s19461" name="Document" r:id="rId3" imgW="7301323" imgH="145178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2257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Testing phase 4: </a:t>
            </a:r>
            <a:br>
              <a:rPr lang="en-US" dirty="0"/>
            </a:br>
            <a:r>
              <a:rPr lang="en-US" dirty="0"/>
              <a:t>Add the finishing touches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65033533"/>
              </p:ext>
            </p:extLst>
          </p:nvPr>
        </p:nvGraphicFramePr>
        <p:xfrm>
          <a:off x="914400" y="1295400"/>
          <a:ext cx="7300912" cy="2179637"/>
        </p:xfrm>
        <a:graphic>
          <a:graphicData uri="http://schemas.openxmlformats.org/presentationml/2006/ole">
            <p:oleObj spid="_x0000_s20485" name="Document" r:id="rId3" imgW="7301323" imgH="218019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75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Testing the functions of the Future Value program in the Python shell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1267127"/>
              </p:ext>
            </p:extLst>
          </p:nvPr>
        </p:nvGraphicFramePr>
        <p:xfrm>
          <a:off x="914400" y="1295400"/>
          <a:ext cx="7408862" cy="4411662"/>
        </p:xfrm>
        <a:graphic>
          <a:graphicData uri="http://schemas.openxmlformats.org/presentationml/2006/ole">
            <p:oleObj spid="_x0000_s21509" name="Document" r:id="rId3" imgW="7409118" imgH="441260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498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Testing the functions of the temperature module in the shell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82208739"/>
              </p:ext>
            </p:extLst>
          </p:nvPr>
        </p:nvGraphicFramePr>
        <p:xfrm>
          <a:off x="914400" y="1295400"/>
          <a:ext cx="7408862" cy="2252663"/>
        </p:xfrm>
        <a:graphic>
          <a:graphicData uri="http://schemas.openxmlformats.org/presentationml/2006/ole">
            <p:oleObj spid="_x0000_s22533" name="Document" r:id="rId3" imgW="7409118" imgH="225293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2481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Testing the functions of the Convert Temperatures program in the shell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19329687"/>
              </p:ext>
            </p:extLst>
          </p:nvPr>
        </p:nvGraphicFramePr>
        <p:xfrm>
          <a:off x="914400" y="1295400"/>
          <a:ext cx="7408862" cy="2022475"/>
        </p:xfrm>
        <a:graphic>
          <a:graphicData uri="http://schemas.openxmlformats.org/presentationml/2006/ole">
            <p:oleObj spid="_x0000_s23557" name="Document" r:id="rId3" imgW="7409118" imgH="202285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7842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IDLE editor window with a breakpoint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7938"/>
          <a:stretch/>
        </p:blipFill>
        <p:spPr bwMode="auto">
          <a:xfrm>
            <a:off x="914400" y="1219200"/>
            <a:ext cx="7162800" cy="164451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26808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IDLE Debug Control window </a:t>
            </a:r>
            <a:br>
              <a:rPr lang="en-US" dirty="0"/>
            </a:br>
            <a:r>
              <a:rPr lang="en-US" dirty="0"/>
              <a:t>when the Future Value program starts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1600" y="1371599"/>
            <a:ext cx="4724400" cy="4339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56875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IDLE Debugger </a:t>
            </a:r>
            <a:br>
              <a:rPr lang="en-US" dirty="0"/>
            </a:br>
            <a:r>
              <a:rPr lang="en-US" dirty="0"/>
              <a:t>when the Future Value program is running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1600" y="1396365"/>
            <a:ext cx="4495800" cy="4345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4818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91813228"/>
              </p:ext>
            </p:extLst>
          </p:nvPr>
        </p:nvGraphicFramePr>
        <p:xfrm>
          <a:off x="914400" y="1221519"/>
          <a:ext cx="7301323" cy="5026881"/>
        </p:xfrm>
        <a:graphic>
          <a:graphicData uri="http://schemas.openxmlformats.org/presentationml/2006/ole">
            <p:oleObj spid="_x0000_s26626" name="Document" r:id="rId3" imgW="7301323" imgH="502688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9686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of the buttons on the Debug toolbar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69167867"/>
              </p:ext>
            </p:extLst>
          </p:nvPr>
        </p:nvGraphicFramePr>
        <p:xfrm>
          <a:off x="914400" y="1143000"/>
          <a:ext cx="7301323" cy="1841737"/>
        </p:xfrm>
        <a:graphic>
          <a:graphicData uri="http://schemas.openxmlformats.org/presentationml/2006/ole">
            <p:oleObj spid="_x0000_s24581" name="Document" r:id="rId3" imgW="7301323" imgH="184173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9629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debugging session </a:t>
            </a:r>
            <a:br>
              <a:rPr lang="en-US" dirty="0"/>
            </a:br>
            <a:r>
              <a:rPr lang="en-US" dirty="0"/>
              <a:t>with the Stack Viewer window displayed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8585" y="1371600"/>
            <a:ext cx="4793615" cy="39223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17399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Future Value program with a logic </a:t>
            </a:r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07845671"/>
              </p:ext>
            </p:extLst>
          </p:nvPr>
        </p:nvGraphicFramePr>
        <p:xfrm>
          <a:off x="914400" y="1143000"/>
          <a:ext cx="7300912" cy="1792287"/>
        </p:xfrm>
        <a:graphic>
          <a:graphicData uri="http://schemas.openxmlformats.org/presentationml/2006/ole">
            <p:oleObj spid="_x0000_s2055" name="Document" r:id="rId3" imgW="7301323" imgH="179276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0720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goal of testing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32499761"/>
              </p:ext>
            </p:extLst>
          </p:nvPr>
        </p:nvGraphicFramePr>
        <p:xfrm>
          <a:off x="914400" y="1066800"/>
          <a:ext cx="7301323" cy="1314241"/>
        </p:xfrm>
        <a:graphic>
          <a:graphicData uri="http://schemas.openxmlformats.org/presentationml/2006/ole">
            <p:oleObj spid="_x0000_s3078" name="Document" r:id="rId3" imgW="7301323" imgH="131424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248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three types of errors that can occur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40410390"/>
              </p:ext>
            </p:extLst>
          </p:nvPr>
        </p:nvGraphicFramePr>
        <p:xfrm>
          <a:off x="914400" y="1066800"/>
          <a:ext cx="7301323" cy="3788974"/>
        </p:xfrm>
        <a:graphic>
          <a:graphicData uri="http://schemas.openxmlformats.org/presentationml/2006/ole">
            <p:oleObj spid="_x0000_s4102" name="Document" r:id="rId3" imgW="7301323" imgH="378897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847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Python function that contains errors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38531092"/>
              </p:ext>
            </p:extLst>
          </p:nvPr>
        </p:nvGraphicFramePr>
        <p:xfrm>
          <a:off x="914400" y="1066800"/>
          <a:ext cx="7300912" cy="2855913"/>
        </p:xfrm>
        <a:graphic>
          <a:graphicData uri="http://schemas.openxmlformats.org/presentationml/2006/ole">
            <p:oleObj spid="_x0000_s5126" name="Document" r:id="rId3" imgW="7301323" imgH="285640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15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syntax errors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3423559"/>
              </p:ext>
            </p:extLst>
          </p:nvPr>
        </p:nvGraphicFramePr>
        <p:xfrm>
          <a:off x="914400" y="1066800"/>
          <a:ext cx="7301323" cy="2809234"/>
        </p:xfrm>
        <a:graphic>
          <a:graphicData uri="http://schemas.openxmlformats.org/presentationml/2006/ole">
            <p:oleObj spid="_x0000_s6151" name="Document" r:id="rId3" imgW="7301323" imgH="280923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250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Problems with names and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5816477"/>
              </p:ext>
            </p:extLst>
          </p:nvPr>
        </p:nvGraphicFramePr>
        <p:xfrm>
          <a:off x="914400" y="1066800"/>
          <a:ext cx="7301323" cy="2036173"/>
        </p:xfrm>
        <a:graphic>
          <a:graphicData uri="http://schemas.openxmlformats.org/presentationml/2006/ole">
            <p:oleObj spid="_x0000_s7174" name="Document" r:id="rId3" imgW="7301323" imgH="203617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0386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710</Words>
  <Application>Microsoft Office PowerPoint</Application>
  <PresentationFormat>On-screen Show (4:3)</PresentationFormat>
  <Paragraphs>155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Master slides_with_titles_logo</vt:lpstr>
      <vt:lpstr>Document</vt:lpstr>
      <vt:lpstr>Chapter 5</vt:lpstr>
      <vt:lpstr>Objectives</vt:lpstr>
      <vt:lpstr>Objectives (cont.)</vt:lpstr>
      <vt:lpstr>The Future Value program with a logic error</vt:lpstr>
      <vt:lpstr>The goal of testing</vt:lpstr>
      <vt:lpstr>The three types of errors that can occur</vt:lpstr>
      <vt:lpstr>A Python function that contains errors</vt:lpstr>
      <vt:lpstr>Common syntax errors</vt:lpstr>
      <vt:lpstr>Problems with names and values</vt:lpstr>
      <vt:lpstr>Problem with floating-point arithmetic</vt:lpstr>
      <vt:lpstr>The Miles Per Gallon program with valid data</vt:lpstr>
      <vt:lpstr>Starting to test the Future Value program  with invalid data</vt:lpstr>
      <vt:lpstr>The Future Value program as it’s tested  with valid data</vt:lpstr>
      <vt:lpstr>The two critical test phases</vt:lpstr>
      <vt:lpstr>How to make a test plan for the critical phases</vt:lpstr>
      <vt:lpstr>Two common testing problems</vt:lpstr>
      <vt:lpstr>A function that uses print() functions  to trace execution</vt:lpstr>
      <vt:lpstr>The data that’s printed to the console</vt:lpstr>
      <vt:lpstr>A hierarchy chart for a Future Value program</vt:lpstr>
      <vt:lpstr>Testing phase 1:  The main() function and the calculate function</vt:lpstr>
      <vt:lpstr>Testing phase 2:  Add data validation for float entries</vt:lpstr>
      <vt:lpstr>Testing phase 3:  Add data validation for int entries</vt:lpstr>
      <vt:lpstr>Testing phase 4:  Add the finishing touches</vt:lpstr>
      <vt:lpstr>Testing the functions of the Future Value program in the Python shell</vt:lpstr>
      <vt:lpstr>Testing the functions of the temperature module in the shell</vt:lpstr>
      <vt:lpstr>Testing the functions of the Convert Temperatures program in the shell</vt:lpstr>
      <vt:lpstr>The IDLE editor window with a breakpoint</vt:lpstr>
      <vt:lpstr>The IDLE Debug Control window  when the Future Value program starts</vt:lpstr>
      <vt:lpstr>The IDLE Debugger  when the Future Value program is running</vt:lpstr>
      <vt:lpstr>Some of the buttons on the Debug toolbar</vt:lpstr>
      <vt:lpstr>A debugging session  with the Stack Viewer window displayed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Dell</cp:lastModifiedBy>
  <cp:revision>7</cp:revision>
  <cp:lastPrinted>2016-01-14T23:03:16Z</cp:lastPrinted>
  <dcterms:created xsi:type="dcterms:W3CDTF">2016-10-24T17:55:21Z</dcterms:created>
  <dcterms:modified xsi:type="dcterms:W3CDTF">2018-01-15T04:42:55Z</dcterms:modified>
</cp:coreProperties>
</file>