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56" r:id="rId20"/>
    <p:sldId id="341" r:id="rId21"/>
    <p:sldId id="342" r:id="rId22"/>
    <p:sldId id="354" r:id="rId23"/>
    <p:sldId id="355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4373595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2052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2444026"/>
              </p:ext>
            </p:extLst>
          </p:nvPr>
        </p:nvGraphicFramePr>
        <p:xfrm>
          <a:off x="914400" y="1117720"/>
          <a:ext cx="7301323" cy="1092080"/>
        </p:xfrm>
        <a:graphic>
          <a:graphicData uri="http://schemas.openxmlformats.org/presentationml/2006/ole">
            <p:oleObj spid="_x0000_s10244" name="Document" r:id="rId3" imgW="7301323" imgH="109208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82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89073608"/>
              </p:ext>
            </p:extLst>
          </p:nvPr>
        </p:nvGraphicFramePr>
        <p:xfrm>
          <a:off x="914400" y="1066800"/>
          <a:ext cx="7300912" cy="3600450"/>
        </p:xfrm>
        <a:graphic>
          <a:graphicData uri="http://schemas.openxmlformats.org/presentationml/2006/ole">
            <p:oleObj spid="_x0000_s11268" name="Document" r:id="rId3" imgW="7301323" imgH="360101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591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3109225"/>
              </p:ext>
            </p:extLst>
          </p:nvPr>
        </p:nvGraphicFramePr>
        <p:xfrm>
          <a:off x="914400" y="1066800"/>
          <a:ext cx="7300912" cy="4060825"/>
        </p:xfrm>
        <a:graphic>
          <a:graphicData uri="http://schemas.openxmlformats.org/presentationml/2006/ole">
            <p:oleObj spid="_x0000_s12292" name="Document" r:id="rId3" imgW="7301323" imgH="406154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747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87062907"/>
              </p:ext>
            </p:extLst>
          </p:nvPr>
        </p:nvGraphicFramePr>
        <p:xfrm>
          <a:off x="914400" y="1066800"/>
          <a:ext cx="7301323" cy="4043901"/>
        </p:xfrm>
        <a:graphic>
          <a:graphicData uri="http://schemas.openxmlformats.org/presentationml/2006/ole">
            <p:oleObj spid="_x0000_s13316" name="Document" r:id="rId3" imgW="7301323" imgH="404390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36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7527313"/>
              </p:ext>
            </p:extLst>
          </p:nvPr>
        </p:nvGraphicFramePr>
        <p:xfrm>
          <a:off x="914400" y="1066800"/>
          <a:ext cx="7301323" cy="4504425"/>
        </p:xfrm>
        <a:graphic>
          <a:graphicData uri="http://schemas.openxmlformats.org/presentationml/2006/ole">
            <p:oleObj spid="_x0000_s1029" name="Document" r:id="rId3" imgW="7301323" imgH="450442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56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3582418"/>
              </p:ext>
            </p:extLst>
          </p:nvPr>
        </p:nvGraphicFramePr>
        <p:xfrm>
          <a:off x="914400" y="1143000"/>
          <a:ext cx="7300912" cy="4552950"/>
        </p:xfrm>
        <a:graphic>
          <a:graphicData uri="http://schemas.openxmlformats.org/presentationml/2006/ole">
            <p:oleObj spid="_x0000_s14340" name="Document" r:id="rId3" imgW="7301323" imgH="455375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83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8668765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p:oleObj spid="_x0000_s15364" name="Document" r:id="rId3" imgW="7301323" imgH="406478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5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8231184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p:oleObj spid="_x0000_s16388" name="Document" r:id="rId3" imgW="7301323" imgH="426642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674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03137234"/>
              </p:ext>
            </p:extLst>
          </p:nvPr>
        </p:nvGraphicFramePr>
        <p:xfrm>
          <a:off x="914400" y="1143000"/>
          <a:ext cx="7301323" cy="3827501"/>
        </p:xfrm>
        <a:graphic>
          <a:graphicData uri="http://schemas.openxmlformats.org/presentationml/2006/ole">
            <p:oleObj spid="_x0000_s17412" name="Document" r:id="rId3" imgW="7301323" imgH="382750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25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7772400" cy="830997"/>
          </a:xfrm>
        </p:spPr>
        <p:txBody>
          <a:bodyPr/>
          <a:lstStyle/>
          <a:p>
            <a:r>
              <a:rPr lang="en-US" sz="5400" dirty="0" smtClean="0"/>
              <a:t>CSV files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239087"/>
              </p:ext>
            </p:extLst>
          </p:nvPr>
        </p:nvGraphicFramePr>
        <p:xfrm>
          <a:off x="914400" y="1066800"/>
          <a:ext cx="7301323" cy="4635849"/>
        </p:xfrm>
        <a:graphic>
          <a:graphicData uri="http://schemas.openxmlformats.org/presentationml/2006/ole">
            <p:oleObj spid="_x0000_s31747" name="Document" r:id="rId3" imgW="7301323" imgH="46358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315200" cy="369332"/>
          </a:xfrm>
        </p:spPr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177601"/>
              </p:ext>
            </p:extLst>
          </p:nvPr>
        </p:nvGraphicFramePr>
        <p:xfrm>
          <a:off x="149225" y="831850"/>
          <a:ext cx="8961438" cy="4538663"/>
        </p:xfrm>
        <a:graphic>
          <a:graphicData uri="http://schemas.openxmlformats.org/presentationml/2006/ole">
            <p:oleObj spid="_x0000_s18436" name="Document" r:id="rId3" imgW="7373276" imgH="372139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377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23487397"/>
              </p:ext>
            </p:extLst>
          </p:nvPr>
        </p:nvGraphicFramePr>
        <p:xfrm>
          <a:off x="914400" y="1116012"/>
          <a:ext cx="7300912" cy="4217988"/>
        </p:xfrm>
        <a:graphic>
          <a:graphicData uri="http://schemas.openxmlformats.org/presentationml/2006/ole">
            <p:oleObj spid="_x0000_s19461" name="Document" r:id="rId3" imgW="7301323" imgH="421889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45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066800" y="1905000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Returns a CSV reader object for 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 file. 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This 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reader object gets the data from the CSV file. </a:t>
            </a: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066800" y="7773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reader() function of the csv module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447800"/>
            <a:ext cx="1663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reader(</a:t>
            </a:r>
            <a:r>
              <a:rPr lang="en-US" b="1" i="1" dirty="0" smtClean="0"/>
              <a:t>file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2424016"/>
              </p:ext>
            </p:extLst>
          </p:nvPr>
        </p:nvGraphicFramePr>
        <p:xfrm>
          <a:off x="914400" y="1092200"/>
          <a:ext cx="7300912" cy="2870200"/>
        </p:xfrm>
        <a:graphic>
          <a:graphicData uri="http://schemas.openxmlformats.org/presentationml/2006/ole">
            <p:oleObj spid="_x0000_s38914" name="Document" r:id="rId3" imgW="7306580" imgH="286895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341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6442910"/>
              </p:ext>
            </p:extLst>
          </p:nvPr>
        </p:nvGraphicFramePr>
        <p:xfrm>
          <a:off x="914400" y="1295400"/>
          <a:ext cx="7301323" cy="2268775"/>
        </p:xfrm>
        <a:graphic>
          <a:graphicData uri="http://schemas.openxmlformats.org/presentationml/2006/ole">
            <p:oleObj spid="_x0000_s21508" name="Document" r:id="rId3" imgW="7301323" imgH="226877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001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79298243"/>
              </p:ext>
            </p:extLst>
          </p:nvPr>
        </p:nvGraphicFramePr>
        <p:xfrm>
          <a:off x="914400" y="1143000"/>
          <a:ext cx="7300912" cy="4725988"/>
        </p:xfrm>
        <a:graphic>
          <a:graphicData uri="http://schemas.openxmlformats.org/presentationml/2006/ole">
            <p:oleObj spid="_x0000_s22532" name="Document" r:id="rId3" imgW="7301323" imgH="472694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291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69736333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p:oleObj spid="_x0000_s23556" name="Document" r:id="rId3" imgW="7301323" imgH="487133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15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9909039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p:oleObj spid="_x0000_s24580" name="Document" r:id="rId3" imgW="7301323" imgH="487133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73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64162422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p:oleObj spid="_x0000_s25604" name="Document" r:id="rId3" imgW="7301323" imgH="386314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2529185"/>
              </p:ext>
            </p:extLst>
          </p:nvPr>
        </p:nvGraphicFramePr>
        <p:xfrm>
          <a:off x="914400" y="1143000"/>
          <a:ext cx="7301323" cy="728053"/>
        </p:xfrm>
        <a:graphic>
          <a:graphicData uri="http://schemas.openxmlformats.org/presentationml/2006/ole">
            <p:oleObj spid="_x0000_s26628" name="Document" r:id="rId3" imgW="7301323" imgH="72805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807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367648"/>
              </p:ext>
            </p:extLst>
          </p:nvPr>
        </p:nvGraphicFramePr>
        <p:xfrm>
          <a:off x="914400" y="990600"/>
          <a:ext cx="7301323" cy="4560955"/>
        </p:xfrm>
        <a:graphic>
          <a:graphicData uri="http://schemas.openxmlformats.org/presentationml/2006/ole">
            <p:oleObj spid="_x0000_s3077" name="Document" r:id="rId3" imgW="7301323" imgH="456095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253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618593"/>
              </p:ext>
            </p:extLst>
          </p:nvPr>
        </p:nvGraphicFramePr>
        <p:xfrm>
          <a:off x="914400" y="1066800"/>
          <a:ext cx="7301323" cy="2615879"/>
        </p:xfrm>
        <a:graphic>
          <a:graphicData uri="http://schemas.openxmlformats.org/presentationml/2006/ole">
            <p:oleObj spid="_x0000_s27652" name="Document" r:id="rId3" imgW="7301323" imgH="261587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863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69620611"/>
              </p:ext>
            </p:extLst>
          </p:nvPr>
        </p:nvGraphicFramePr>
        <p:xfrm>
          <a:off x="914400" y="1066800"/>
          <a:ext cx="7301323" cy="2062098"/>
        </p:xfrm>
        <a:graphic>
          <a:graphicData uri="http://schemas.openxmlformats.org/presentationml/2006/ole">
            <p:oleObj spid="_x0000_s28675" name="Document" r:id="rId3" imgW="7301323" imgH="206209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985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17585230"/>
              </p:ext>
            </p:extLst>
          </p:nvPr>
        </p:nvGraphicFramePr>
        <p:xfrm>
          <a:off x="914400" y="1143000"/>
          <a:ext cx="7300912" cy="2998787"/>
        </p:xfrm>
        <a:graphic>
          <a:graphicData uri="http://schemas.openxmlformats.org/presentationml/2006/ole">
            <p:oleObj spid="_x0000_s29699" name="Document" r:id="rId3" imgW="7301323" imgH="29993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891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9359185"/>
              </p:ext>
            </p:extLst>
          </p:nvPr>
        </p:nvGraphicFramePr>
        <p:xfrm>
          <a:off x="914400" y="1066800"/>
          <a:ext cx="7300912" cy="4479925"/>
        </p:xfrm>
        <a:graphic>
          <a:graphicData uri="http://schemas.openxmlformats.org/presentationml/2006/ole">
            <p:oleObj spid="_x0000_s30723" name="Document" r:id="rId3" imgW="7301323" imgH="448066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053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0671171"/>
              </p:ext>
            </p:extLst>
          </p:nvPr>
        </p:nvGraphicFramePr>
        <p:xfrm>
          <a:off x="914400" y="1104758"/>
          <a:ext cx="7301323" cy="1105042"/>
        </p:xfrm>
        <a:graphic>
          <a:graphicData uri="http://schemas.openxmlformats.org/presentationml/2006/ole">
            <p:oleObj spid="_x0000_s4100" name="Document" r:id="rId3" imgW="7301323" imgH="110504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791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8768223"/>
              </p:ext>
            </p:extLst>
          </p:nvPr>
        </p:nvGraphicFramePr>
        <p:xfrm>
          <a:off x="914400" y="1066800"/>
          <a:ext cx="7301323" cy="3744686"/>
        </p:xfrm>
        <a:graphic>
          <a:graphicData uri="http://schemas.openxmlformats.org/presentationml/2006/ole">
            <p:oleObj spid="_x0000_s5124" name="Document" r:id="rId3" imgW="7301323" imgH="374468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515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51601979"/>
              </p:ext>
            </p:extLst>
          </p:nvPr>
        </p:nvGraphicFramePr>
        <p:xfrm>
          <a:off x="914400" y="1295400"/>
          <a:ext cx="7301323" cy="690606"/>
        </p:xfrm>
        <a:graphic>
          <a:graphicData uri="http://schemas.openxmlformats.org/presentationml/2006/ole">
            <p:oleObj spid="_x0000_s6148" name="Document" r:id="rId3" imgW="7301323" imgH="69060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049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6334225"/>
              </p:ext>
            </p:extLst>
          </p:nvPr>
        </p:nvGraphicFramePr>
        <p:xfrm>
          <a:off x="914400" y="1234415"/>
          <a:ext cx="7301323" cy="3413785"/>
        </p:xfrm>
        <a:graphic>
          <a:graphicData uri="http://schemas.openxmlformats.org/presentationml/2006/ole">
            <p:oleObj spid="_x0000_s7172" name="Document" r:id="rId3" imgW="7301323" imgH="341378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55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1197692"/>
              </p:ext>
            </p:extLst>
          </p:nvPr>
        </p:nvGraphicFramePr>
        <p:xfrm>
          <a:off x="914400" y="1066800"/>
          <a:ext cx="7301323" cy="2385797"/>
        </p:xfrm>
        <a:graphic>
          <a:graphicData uri="http://schemas.openxmlformats.org/presentationml/2006/ole">
            <p:oleObj spid="_x0000_s8196" name="Document" r:id="rId3" imgW="7301323" imgH="238579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307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15751"/>
              </p:ext>
            </p:extLst>
          </p:nvPr>
        </p:nvGraphicFramePr>
        <p:xfrm>
          <a:off x="914400" y="1295400"/>
          <a:ext cx="7300912" cy="2016125"/>
        </p:xfrm>
        <a:graphic>
          <a:graphicData uri="http://schemas.openxmlformats.org/presentationml/2006/ole">
            <p:oleObj spid="_x0000_s9220" name="Document" r:id="rId3" imgW="7301323" imgH="201636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072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808</Words>
  <Application>Microsoft Office PowerPoint</Application>
  <PresentationFormat>On-screen Show (4:3)</PresentationFormat>
  <Paragraphs>168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Master slides_with_titles_logo</vt:lpstr>
      <vt:lpstr>Document</vt:lpstr>
      <vt:lpstr>Microsoft Office Word Document</vt:lpstr>
      <vt:lpstr>Chapter 7</vt:lpstr>
      <vt:lpstr>Objectives</vt:lpstr>
      <vt:lpstr>Two types of files</vt:lpstr>
      <vt:lpstr>The sequence of file operations</vt:lpstr>
      <vt:lpstr>The built-in open() function</vt:lpstr>
      <vt:lpstr>How to open a file in write mode  and close the file manually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</vt:lpstr>
      <vt:lpstr>The code (cont.)</vt:lpstr>
      <vt:lpstr>The code (cont.)</vt:lpstr>
      <vt:lpstr>CSV files</vt:lpstr>
      <vt:lpstr>The writer() function of the CSV module</vt:lpstr>
      <vt:lpstr>A 2-dimensional list with 3 rows and 2 columns</vt:lpstr>
      <vt:lpstr>Slide 22</vt:lpstr>
      <vt:lpstr>The reader() function of the csv module</vt:lpstr>
      <vt:lpstr>Some optional arguments that can be used  to change the CSV format</vt:lpstr>
      <vt:lpstr>The user interface for the Movie List 2.0 program</vt:lpstr>
      <vt:lpstr>The code</vt:lpstr>
      <vt:lpstr>The code (cont.)</vt:lpstr>
      <vt:lpstr>The code (cont.)</vt:lpstr>
      <vt:lpstr>Two methods of the pickle module</vt:lpstr>
      <vt:lpstr>A 2-dimensional list with 3 rows and 2 columns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23</cp:revision>
  <cp:lastPrinted>2016-01-14T23:03:16Z</cp:lastPrinted>
  <dcterms:created xsi:type="dcterms:W3CDTF">2016-10-24T17:55:21Z</dcterms:created>
  <dcterms:modified xsi:type="dcterms:W3CDTF">2018-03-01T05:37:54Z</dcterms:modified>
</cp:coreProperties>
</file>