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3"/>
  </p:notesMasterIdLst>
  <p:handoutMasterIdLst>
    <p:handoutMasterId r:id="rId34"/>
  </p:handoutMasterIdLst>
  <p:sldIdLst>
    <p:sldId id="323" r:id="rId2"/>
    <p:sldId id="324" r:id="rId3"/>
    <p:sldId id="353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452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1/15/2018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3496587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p:oleObj spid="_x0000_s1028" name="Document" r:id="rId3" imgW="7301323" imgH="178340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Total </a:t>
            </a:r>
            <a:r>
              <a:rPr lang="en-US" dirty="0" smtClean="0"/>
              <a:t>Calculator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18808611"/>
              </p:ext>
            </p:extLst>
          </p:nvPr>
        </p:nvGraphicFramePr>
        <p:xfrm>
          <a:off x="914400" y="1109663"/>
          <a:ext cx="7300912" cy="2624137"/>
        </p:xfrm>
        <a:graphic>
          <a:graphicData uri="http://schemas.openxmlformats.org/presentationml/2006/ole">
            <p:oleObj spid="_x0000_s8196" name="Document" r:id="rId3" imgW="7301323" imgH="262452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932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4265815"/>
              </p:ext>
            </p:extLst>
          </p:nvPr>
        </p:nvGraphicFramePr>
        <p:xfrm>
          <a:off x="914400" y="1143000"/>
          <a:ext cx="7300912" cy="3057525"/>
        </p:xfrm>
        <a:graphic>
          <a:graphicData uri="http://schemas.openxmlformats.org/presentationml/2006/ole">
            <p:oleObj spid="_x0000_s9220" name="Document" r:id="rId3" imgW="7301323" imgH="305804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988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7855815"/>
              </p:ext>
            </p:extLst>
          </p:nvPr>
        </p:nvGraphicFramePr>
        <p:xfrm>
          <a:off x="914400" y="1066800"/>
          <a:ext cx="7300912" cy="3660775"/>
        </p:xfrm>
        <a:graphic>
          <a:graphicData uri="http://schemas.openxmlformats.org/presentationml/2006/ole">
            <p:oleObj spid="_x0000_s10244" name="Document" r:id="rId3" imgW="7301323" imgH="366151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0532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hierarchy for five common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1259567"/>
              </p:ext>
            </p:extLst>
          </p:nvPr>
        </p:nvGraphicFramePr>
        <p:xfrm>
          <a:off x="914400" y="1066800"/>
          <a:ext cx="7301323" cy="1151131"/>
        </p:xfrm>
        <a:graphic>
          <a:graphicData uri="http://schemas.openxmlformats.org/presentationml/2006/ole">
            <p:oleObj spid="_x0000_s11268" name="Document" r:id="rId3" imgW="7301323" imgH="115113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0547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a try statement </a:t>
            </a:r>
            <a:br>
              <a:rPr lang="en-US" dirty="0"/>
            </a:br>
            <a:r>
              <a:rPr lang="en-US" dirty="0"/>
              <a:t>with multiple except blocks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7970651"/>
              </p:ext>
            </p:extLst>
          </p:nvPr>
        </p:nvGraphicFramePr>
        <p:xfrm>
          <a:off x="914400" y="1295400"/>
          <a:ext cx="7301323" cy="1381213"/>
        </p:xfrm>
        <a:graphic>
          <a:graphicData uri="http://schemas.openxmlformats.org/presentationml/2006/ole">
            <p:oleObj spid="_x0000_s12292" name="Document" r:id="rId3" imgW="7301323" imgH="138121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909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handles multiple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92243554"/>
              </p:ext>
            </p:extLst>
          </p:nvPr>
        </p:nvGraphicFramePr>
        <p:xfrm>
          <a:off x="914400" y="1066800"/>
          <a:ext cx="7300912" cy="4865688"/>
        </p:xfrm>
        <a:graphic>
          <a:graphicData uri="http://schemas.openxmlformats.org/presentationml/2006/ole">
            <p:oleObj spid="_x0000_s13316" name="Document" r:id="rId3" imgW="7301323" imgH="486665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1531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built-in type()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7460220"/>
              </p:ext>
            </p:extLst>
          </p:nvPr>
        </p:nvGraphicFramePr>
        <p:xfrm>
          <a:off x="914400" y="1092968"/>
          <a:ext cx="7301323" cy="1269232"/>
        </p:xfrm>
        <a:graphic>
          <a:graphicData uri="http://schemas.openxmlformats.org/presentationml/2006/ole">
            <p:oleObj spid="_x0000_s14340" name="Document" r:id="rId3" imgW="7301323" imgH="126923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575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complete syntax for the except clause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19558393"/>
              </p:ext>
            </p:extLst>
          </p:nvPr>
        </p:nvGraphicFramePr>
        <p:xfrm>
          <a:off x="914400" y="1066800"/>
          <a:ext cx="7300912" cy="4738688"/>
        </p:xfrm>
        <a:graphic>
          <a:graphicData uri="http://schemas.openxmlformats.org/presentationml/2006/ole">
            <p:oleObj spid="_x0000_s15364" name="Document" r:id="rId3" imgW="7301323" imgH="473954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112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when a </a:t>
            </a:r>
            <a:r>
              <a:rPr lang="en-US" dirty="0" err="1"/>
              <a:t>FileNotFoundError</a:t>
            </a:r>
            <a:r>
              <a:rPr lang="en-US" dirty="0"/>
              <a:t> occurs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0618639"/>
              </p:ext>
            </p:extLst>
          </p:nvPr>
        </p:nvGraphicFramePr>
        <p:xfrm>
          <a:off x="914400" y="1143000"/>
          <a:ext cx="7300912" cy="1352550"/>
        </p:xfrm>
        <a:graphic>
          <a:graphicData uri="http://schemas.openxmlformats.org/presentationml/2006/ole">
            <p:oleObj spid="_x0000_s16388" name="Document" r:id="rId3" imgW="7301323" imgH="135276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652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user interface for the Movie List 2.0 program </a:t>
            </a:r>
            <a:br>
              <a:rPr lang="en-US" dirty="0"/>
            </a:br>
            <a:r>
              <a:rPr lang="en-US" dirty="0"/>
              <a:t>with exception handling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9389183"/>
              </p:ext>
            </p:extLst>
          </p:nvPr>
        </p:nvGraphicFramePr>
        <p:xfrm>
          <a:off x="914400" y="1295400"/>
          <a:ext cx="7300912" cy="4235450"/>
        </p:xfrm>
        <a:graphic>
          <a:graphicData uri="http://schemas.openxmlformats.org/presentationml/2006/ole">
            <p:oleObj spid="_x0000_s17411" name="Document" r:id="rId3" imgW="7301323" imgH="423617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297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76019329"/>
              </p:ext>
            </p:extLst>
          </p:nvPr>
        </p:nvGraphicFramePr>
        <p:xfrm>
          <a:off x="914400" y="1066800"/>
          <a:ext cx="7301323" cy="4657093"/>
        </p:xfrm>
        <a:graphic>
          <a:graphicData uri="http://schemas.openxmlformats.org/presentationml/2006/ole">
            <p:oleObj spid="_x0000_s30723" name="Document" r:id="rId3" imgW="7301323" imgH="465709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console that handles a file I/O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79135418"/>
              </p:ext>
            </p:extLst>
          </p:nvPr>
        </p:nvGraphicFramePr>
        <p:xfrm>
          <a:off x="914400" y="1143000"/>
          <a:ext cx="7300912" cy="1819275"/>
        </p:xfrm>
        <a:graphic>
          <a:graphicData uri="http://schemas.openxmlformats.org/presentationml/2006/ole">
            <p:oleObj spid="_x0000_s18435" name="Document" r:id="rId3" imgW="7301323" imgH="181977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314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44306076"/>
              </p:ext>
            </p:extLst>
          </p:nvPr>
        </p:nvGraphicFramePr>
        <p:xfrm>
          <a:off x="914400" y="1090613"/>
          <a:ext cx="7300912" cy="3862387"/>
        </p:xfrm>
        <a:graphic>
          <a:graphicData uri="http://schemas.openxmlformats.org/presentationml/2006/ole">
            <p:oleObj spid="_x0000_s19459" name="Document" r:id="rId3" imgW="7301323" imgH="386314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575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4430049"/>
              </p:ext>
            </p:extLst>
          </p:nvPr>
        </p:nvGraphicFramePr>
        <p:xfrm>
          <a:off x="914400" y="1143000"/>
          <a:ext cx="7300912" cy="2452687"/>
        </p:xfrm>
        <a:graphic>
          <a:graphicData uri="http://schemas.openxmlformats.org/presentationml/2006/ole">
            <p:oleObj spid="_x0000_s20483" name="Document" r:id="rId3" imgW="7301323" imgH="245312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011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495088"/>
              </p:ext>
            </p:extLst>
          </p:nvPr>
        </p:nvGraphicFramePr>
        <p:xfrm>
          <a:off x="914400" y="1143000"/>
          <a:ext cx="7300912" cy="3460750"/>
        </p:xfrm>
        <a:graphic>
          <a:graphicData uri="http://schemas.openxmlformats.org/presentationml/2006/ole">
            <p:oleObj spid="_x0000_s21507" name="Document" r:id="rId3" imgW="7301323" imgH="346131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250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87753254"/>
              </p:ext>
            </p:extLst>
          </p:nvPr>
        </p:nvGraphicFramePr>
        <p:xfrm>
          <a:off x="914400" y="1143000"/>
          <a:ext cx="7300912" cy="3259137"/>
        </p:xfrm>
        <a:graphic>
          <a:graphicData uri="http://schemas.openxmlformats.org/presentationml/2006/ole">
            <p:oleObj spid="_x0000_s22531" name="Document" r:id="rId3" imgW="7301323" imgH="325967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820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complete syntax for a try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85358245"/>
              </p:ext>
            </p:extLst>
          </p:nvPr>
        </p:nvGraphicFramePr>
        <p:xfrm>
          <a:off x="914400" y="1143000"/>
          <a:ext cx="7301323" cy="1841737"/>
        </p:xfrm>
        <a:graphic>
          <a:graphicData uri="http://schemas.openxmlformats.org/presentationml/2006/ole">
            <p:oleObj spid="_x0000_s23555" name="Document" r:id="rId3" imgW="7301323" imgH="184173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5567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that uses a with statement </a:t>
            </a:r>
            <a:br>
              <a:rPr lang="en-US" dirty="0"/>
            </a:br>
            <a:r>
              <a:rPr lang="en-US" dirty="0"/>
              <a:t>to clean up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25013132"/>
              </p:ext>
            </p:extLst>
          </p:nvPr>
        </p:nvGraphicFramePr>
        <p:xfrm>
          <a:off x="914400" y="1295400"/>
          <a:ext cx="7301323" cy="2302262"/>
        </p:xfrm>
        <a:graphic>
          <a:graphicData uri="http://schemas.openxmlformats.org/presentationml/2006/ole">
            <p:oleObj spid="_x0000_s24579" name="Document" r:id="rId3" imgW="7301323" imgH="230226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646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that uses a finally clause </a:t>
            </a:r>
            <a:br>
              <a:rPr lang="en-US" dirty="0"/>
            </a:br>
            <a:r>
              <a:rPr lang="en-US" dirty="0"/>
              <a:t>to clean up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20352325"/>
              </p:ext>
            </p:extLst>
          </p:nvPr>
        </p:nvGraphicFramePr>
        <p:xfrm>
          <a:off x="914400" y="1295400"/>
          <a:ext cx="7301323" cy="3453392"/>
        </p:xfrm>
        <a:graphic>
          <a:graphicData uri="http://schemas.openxmlformats.org/presentationml/2006/ole">
            <p:oleObj spid="_x0000_s25603" name="Document" r:id="rId3" imgW="7301323" imgH="345339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9590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the raise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1799390"/>
              </p:ext>
            </p:extLst>
          </p:nvPr>
        </p:nvGraphicFramePr>
        <p:xfrm>
          <a:off x="914400" y="1143000"/>
          <a:ext cx="7300912" cy="1055687"/>
        </p:xfrm>
        <a:graphic>
          <a:graphicData uri="http://schemas.openxmlformats.org/presentationml/2006/ole">
            <p:oleObj spid="_x0000_s26627" name="Document" r:id="rId3" imgW="7301323" imgH="105571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57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Raising an exception </a:t>
            </a:r>
            <a:br>
              <a:rPr lang="en-US" dirty="0"/>
            </a:br>
            <a:r>
              <a:rPr lang="en-US" dirty="0"/>
              <a:t>for testing an exception handler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9300609"/>
              </p:ext>
            </p:extLst>
          </p:nvPr>
        </p:nvGraphicFramePr>
        <p:xfrm>
          <a:off x="914400" y="1295400"/>
          <a:ext cx="7300912" cy="2251075"/>
        </p:xfrm>
        <a:graphic>
          <a:graphicData uri="http://schemas.openxmlformats.org/presentationml/2006/ole">
            <p:oleObj spid="_x0000_s27651" name="Document" r:id="rId3" imgW="7301323" imgH="225149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647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5634806"/>
              </p:ext>
            </p:extLst>
          </p:nvPr>
        </p:nvGraphicFramePr>
        <p:xfrm>
          <a:off x="914400" y="1219200"/>
          <a:ext cx="7301323" cy="4658533"/>
        </p:xfrm>
        <a:graphic>
          <a:graphicData uri="http://schemas.openxmlformats.org/presentationml/2006/ole">
            <p:oleObj spid="_x0000_s31746" name="Document" r:id="rId3" imgW="7301323" imgH="465853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412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Raising an exception that should be handled </a:t>
            </a:r>
            <a:br>
              <a:rPr lang="en-US" dirty="0"/>
            </a:br>
            <a:r>
              <a:rPr lang="en-US" dirty="0"/>
              <a:t>by the calling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3711987"/>
              </p:ext>
            </p:extLst>
          </p:nvPr>
        </p:nvGraphicFramePr>
        <p:xfrm>
          <a:off x="914400" y="1295400"/>
          <a:ext cx="7300912" cy="1847850"/>
        </p:xfrm>
        <a:graphic>
          <a:graphicData uri="http://schemas.openxmlformats.org/presentationml/2006/ole">
            <p:oleObj spid="_x0000_s28675" name="Document" r:id="rId3" imgW="7301323" imgH="184821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061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Logging an exception and raising </a:t>
            </a:r>
            <a:br>
              <a:rPr lang="en-US" dirty="0"/>
            </a:br>
            <a:r>
              <a:rPr lang="en-US" dirty="0"/>
              <a:t>it for the calling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92383543"/>
              </p:ext>
            </p:extLst>
          </p:nvPr>
        </p:nvGraphicFramePr>
        <p:xfrm>
          <a:off x="914400" y="1295400"/>
          <a:ext cx="7300912" cy="2251075"/>
        </p:xfrm>
        <a:graphic>
          <a:graphicData uri="http://schemas.openxmlformats.org/presentationml/2006/ole">
            <p:oleObj spid="_x0000_s29699" name="Document" r:id="rId3" imgW="7301323" imgH="225149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118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can cause a </a:t>
            </a:r>
            <a:r>
              <a:rPr lang="en-US" dirty="0" err="1"/>
              <a:t>ValueError</a:t>
            </a:r>
            <a:r>
              <a:rPr lang="en-US" dirty="0"/>
              <a:t>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20730638"/>
              </p:ext>
            </p:extLst>
          </p:nvPr>
        </p:nvGraphicFramePr>
        <p:xfrm>
          <a:off x="914400" y="1066800"/>
          <a:ext cx="7301323" cy="3711200"/>
        </p:xfrm>
        <a:graphic>
          <a:graphicData uri="http://schemas.openxmlformats.org/presentationml/2006/ole">
            <p:oleObj spid="_x0000_s2053" name="Document" r:id="rId3" imgW="7301323" imgH="371120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365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Two functions that can cause a </a:t>
            </a:r>
            <a:r>
              <a:rPr lang="en-US" dirty="0" err="1"/>
              <a:t>ValueError</a:t>
            </a:r>
            <a:r>
              <a:rPr lang="en-US" dirty="0"/>
              <a:t>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8076525"/>
              </p:ext>
            </p:extLst>
          </p:nvPr>
        </p:nvGraphicFramePr>
        <p:xfrm>
          <a:off x="914400" y="1295400"/>
          <a:ext cx="7301323" cy="1231425"/>
        </p:xfrm>
        <a:graphic>
          <a:graphicData uri="http://schemas.openxmlformats.org/presentationml/2006/ole">
            <p:oleObj spid="_x0000_s3076" name="Document" r:id="rId3" imgW="7301323" imgH="123142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7644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a try statement </a:t>
            </a:r>
            <a:br>
              <a:rPr lang="en-US" dirty="0"/>
            </a:br>
            <a:r>
              <a:rPr lang="en-US" dirty="0"/>
              <a:t>that catches an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2076580"/>
              </p:ext>
            </p:extLst>
          </p:nvPr>
        </p:nvGraphicFramePr>
        <p:xfrm>
          <a:off x="914400" y="1295400"/>
          <a:ext cx="7301323" cy="921049"/>
        </p:xfrm>
        <a:graphic>
          <a:graphicData uri="http://schemas.openxmlformats.org/presentationml/2006/ole">
            <p:oleObj spid="_x0000_s4100" name="Document" r:id="rId3" imgW="7301323" imgH="92104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610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handle a </a:t>
            </a:r>
            <a:r>
              <a:rPr lang="en-US" dirty="0" err="1"/>
              <a:t>ValueError</a:t>
            </a:r>
            <a:r>
              <a:rPr lang="en-US" dirty="0"/>
              <a:t>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5945727"/>
              </p:ext>
            </p:extLst>
          </p:nvPr>
        </p:nvGraphicFramePr>
        <p:xfrm>
          <a:off x="914400" y="1066800"/>
          <a:ext cx="7351712" cy="3652837"/>
        </p:xfrm>
        <a:graphic>
          <a:graphicData uri="http://schemas.openxmlformats.org/presentationml/2006/ole">
            <p:oleObj spid="_x0000_s5124" name="Document" r:id="rId3" imgW="7351987" imgH="365358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333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for a valid integer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36282200"/>
              </p:ext>
            </p:extLst>
          </p:nvPr>
        </p:nvGraphicFramePr>
        <p:xfrm>
          <a:off x="914400" y="1066800"/>
          <a:ext cx="7300912" cy="1962150"/>
        </p:xfrm>
        <a:graphic>
          <a:graphicData uri="http://schemas.openxmlformats.org/presentationml/2006/ole">
            <p:oleObj spid="_x0000_s6148" name="Document" r:id="rId3" imgW="7301323" imgH="196235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915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Total Calculator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48239484"/>
              </p:ext>
            </p:extLst>
          </p:nvPr>
        </p:nvGraphicFramePr>
        <p:xfrm>
          <a:off x="914400" y="1143000"/>
          <a:ext cx="7351712" cy="1244600"/>
        </p:xfrm>
        <a:graphic>
          <a:graphicData uri="http://schemas.openxmlformats.org/presentationml/2006/ole">
            <p:oleObj spid="_x0000_s7173" name="Document" r:id="rId3" imgW="7351987" imgH="124474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932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702</Words>
  <Application>Microsoft Office PowerPoint</Application>
  <PresentationFormat>On-screen Show (4:3)</PresentationFormat>
  <Paragraphs>155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Master slides_with_titles_logo</vt:lpstr>
      <vt:lpstr>Document</vt:lpstr>
      <vt:lpstr>Chapter 8</vt:lpstr>
      <vt:lpstr>Objectives</vt:lpstr>
      <vt:lpstr>Objectives (cont.)</vt:lpstr>
      <vt:lpstr>Code that can cause a ValueError exception</vt:lpstr>
      <vt:lpstr>Two functions that can cause a ValueError exception</vt:lpstr>
      <vt:lpstr>The syntax for a try statement  that catches an exception</vt:lpstr>
      <vt:lpstr>How to handle a ValueError exception</vt:lpstr>
      <vt:lpstr>The console for a valid integer</vt:lpstr>
      <vt:lpstr>The user interface for the Total Calculator</vt:lpstr>
      <vt:lpstr>The user interface for the Total Calculator (cont.)</vt:lpstr>
      <vt:lpstr>The code</vt:lpstr>
      <vt:lpstr>The code (cont.)</vt:lpstr>
      <vt:lpstr>The hierarchy for five common exceptions</vt:lpstr>
      <vt:lpstr>The syntax for a try statement  with multiple except blocks</vt:lpstr>
      <vt:lpstr>Code that handles multiple exceptions</vt:lpstr>
      <vt:lpstr>The built-in type() function</vt:lpstr>
      <vt:lpstr>The complete syntax for the except clause</vt:lpstr>
      <vt:lpstr>The console when a FileNotFoundError occurs</vt:lpstr>
      <vt:lpstr>The user interface for the Movie List 2.0 program  with exception handling</vt:lpstr>
      <vt:lpstr>A console that handles a file I/O exception</vt:lpstr>
      <vt:lpstr>The code</vt:lpstr>
      <vt:lpstr>The code (cont.)</vt:lpstr>
      <vt:lpstr>The code (cont.)</vt:lpstr>
      <vt:lpstr>The code (cont.)</vt:lpstr>
      <vt:lpstr>The complete syntax for a try statement</vt:lpstr>
      <vt:lpstr>A function that uses a with statement  to clean up resources</vt:lpstr>
      <vt:lpstr>A function that uses a finally clause  to clean up resources</vt:lpstr>
      <vt:lpstr>The syntax for the raise statement</vt:lpstr>
      <vt:lpstr>Raising an exception  for testing an exception handler</vt:lpstr>
      <vt:lpstr>Raising an exception that should be handled  by the calling function</vt:lpstr>
      <vt:lpstr>Logging an exception and raising  it for the calling function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Dell</cp:lastModifiedBy>
  <cp:revision>12</cp:revision>
  <cp:lastPrinted>2016-01-14T23:03:16Z</cp:lastPrinted>
  <dcterms:created xsi:type="dcterms:W3CDTF">2016-10-24T17:55:21Z</dcterms:created>
  <dcterms:modified xsi:type="dcterms:W3CDTF">2018-01-15T04:44:17Z</dcterms:modified>
</cp:coreProperties>
</file>