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6301166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p:oleObj spid="_x0000_s2052" name="Document" r:id="rId3" imgW="7301323" imgH="17834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format()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8508453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p:oleObj spid="_x0000_s10244" name="Document" r:id="rId3" imgW="7301323" imgH="34613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69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field widths to align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6802303"/>
              </p:ext>
            </p:extLst>
          </p:nvPr>
        </p:nvGraphicFramePr>
        <p:xfrm>
          <a:off x="914400" y="1066800"/>
          <a:ext cx="7300912" cy="1955800"/>
        </p:xfrm>
        <a:graphic>
          <a:graphicData uri="http://schemas.openxmlformats.org/presentationml/2006/ole">
            <p:oleObj spid="_x0000_s11268" name="Document" r:id="rId3" imgW="7301323" imgH="19562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56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Commonly used functions of the locale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9471088"/>
              </p:ext>
            </p:extLst>
          </p:nvPr>
        </p:nvGraphicFramePr>
        <p:xfrm>
          <a:off x="914400" y="1143000"/>
          <a:ext cx="7301323" cy="1092080"/>
        </p:xfrm>
        <a:graphic>
          <a:graphicData uri="http://schemas.openxmlformats.org/presentationml/2006/ole">
            <p:oleObj spid="_x0000_s12292" name="Document" r:id="rId3" imgW="7301323" imgH="10920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68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Codes for working with locales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9984237"/>
              </p:ext>
            </p:extLst>
          </p:nvPr>
        </p:nvGraphicFramePr>
        <p:xfrm>
          <a:off x="914400" y="1143000"/>
          <a:ext cx="7302500" cy="1990725"/>
        </p:xfrm>
        <a:graphic>
          <a:graphicData uri="http://schemas.openxmlformats.org/presentationml/2006/ole">
            <p:oleObj spid="_x0000_s13316" name="Document" r:id="rId3" imgW="7301323" imgH="19972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46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import the locale module </a:t>
            </a:r>
            <a:br>
              <a:rPr lang="en-US" dirty="0"/>
            </a:br>
            <a:r>
              <a:rPr lang="en-US" dirty="0"/>
              <a:t>into the </a:t>
            </a:r>
            <a:r>
              <a:rPr lang="en-US" dirty="0" err="1"/>
              <a:t>lc</a:t>
            </a:r>
            <a:r>
              <a:rPr lang="en-US" dirty="0"/>
              <a:t>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8511985"/>
              </p:ext>
            </p:extLst>
          </p:nvPr>
        </p:nvGraphicFramePr>
        <p:xfrm>
          <a:off x="914400" y="1295400"/>
          <a:ext cx="7300912" cy="2679700"/>
        </p:xfrm>
        <a:graphic>
          <a:graphicData uri="http://schemas.openxmlformats.org/presentationml/2006/ole">
            <p:oleObj spid="_x0000_s14340" name="Document" r:id="rId3" imgW="7301323" imgH="26803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25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currency()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0589805"/>
              </p:ext>
            </p:extLst>
          </p:nvPr>
        </p:nvGraphicFramePr>
        <p:xfrm>
          <a:off x="914400" y="1066800"/>
          <a:ext cx="7300912" cy="1257300"/>
        </p:xfrm>
        <a:graphic>
          <a:graphicData uri="http://schemas.openxmlformats.org/presentationml/2006/ole">
            <p:oleObj spid="_x0000_s15364" name="Document" r:id="rId3" imgW="7301323" imgH="12577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13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incorrect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413019"/>
              </p:ext>
            </p:extLst>
          </p:nvPr>
        </p:nvGraphicFramePr>
        <p:xfrm>
          <a:off x="914400" y="1295400"/>
          <a:ext cx="7300912" cy="1789113"/>
        </p:xfrm>
        <a:graphic>
          <a:graphicData uri="http://schemas.openxmlformats.org/presentationml/2006/ole">
            <p:oleObj spid="_x0000_s1029" name="Document" r:id="rId3" imgW="7301323" imgH="17895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34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yields incorrect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9915029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p:oleObj spid="_x0000_s16388" name="Document" r:id="rId3" imgW="7301323" imgH="48713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71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fixes this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5534022"/>
              </p:ext>
            </p:extLst>
          </p:nvPr>
        </p:nvGraphicFramePr>
        <p:xfrm>
          <a:off x="914400" y="1143000"/>
          <a:ext cx="7300912" cy="1042987"/>
        </p:xfrm>
        <a:graphic>
          <a:graphicData uri="http://schemas.openxmlformats.org/presentationml/2006/ole">
            <p:oleObj spid="_x0000_s17411" name="Document" r:id="rId3" imgW="7301323" imgH="104311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481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correct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3624827"/>
              </p:ext>
            </p:extLst>
          </p:nvPr>
        </p:nvGraphicFramePr>
        <p:xfrm>
          <a:off x="914400" y="1295400"/>
          <a:ext cx="7300912" cy="2249487"/>
        </p:xfrm>
        <a:graphic>
          <a:graphicData uri="http://schemas.openxmlformats.org/presentationml/2006/ole">
            <p:oleObj spid="_x0000_s18435" name="Document" r:id="rId3" imgW="7301323" imgH="22500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228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6946047"/>
              </p:ext>
            </p:extLst>
          </p:nvPr>
        </p:nvGraphicFramePr>
        <p:xfrm>
          <a:off x="914400" y="1066800"/>
          <a:ext cx="7301323" cy="5165146"/>
        </p:xfrm>
        <a:graphic>
          <a:graphicData uri="http://schemas.openxmlformats.org/presentationml/2006/ole">
            <p:oleObj spid="_x0000_s27651" name="Document" r:id="rId3" imgW="7301323" imgH="51651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Decimal objects </a:t>
            </a:r>
            <a:br>
              <a:rPr lang="en-US" dirty="0"/>
            </a:br>
            <a:r>
              <a:rPr lang="en-US" dirty="0"/>
              <a:t>and use them in calculations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6344520"/>
              </p:ext>
            </p:extLst>
          </p:nvPr>
        </p:nvGraphicFramePr>
        <p:xfrm>
          <a:off x="914400" y="1371600"/>
          <a:ext cx="7300912" cy="2654300"/>
        </p:xfrm>
        <a:graphic>
          <a:graphicData uri="http://schemas.openxmlformats.org/presentationml/2006/ole">
            <p:oleObj spid="_x0000_s19459" name="Document" r:id="rId3" imgW="7301323" imgH="26547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568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of the quantize() method </a:t>
            </a:r>
            <a:br>
              <a:rPr lang="en-US" dirty="0"/>
            </a:br>
            <a:r>
              <a:rPr lang="en-US" dirty="0"/>
              <a:t>of a Decimal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8560516"/>
              </p:ext>
            </p:extLst>
          </p:nvPr>
        </p:nvGraphicFramePr>
        <p:xfrm>
          <a:off x="914400" y="1295400"/>
          <a:ext cx="7300912" cy="4189412"/>
        </p:xfrm>
        <a:graphic>
          <a:graphicData uri="http://schemas.openxmlformats.org/presentationml/2006/ole">
            <p:oleObj spid="_x0000_s20483" name="Document" r:id="rId3" imgW="7301323" imgH="41900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182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2089645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p:oleObj spid="_x0000_s21507" name="Document" r:id="rId3" imgW="7301323" imgH="38631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834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9006305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p:oleObj spid="_x0000_s22531" name="Document" r:id="rId3" imgW="7301323" imgH="44680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587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Future Value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2242628"/>
              </p:ext>
            </p:extLst>
          </p:nvPr>
        </p:nvGraphicFramePr>
        <p:xfrm>
          <a:off x="914400" y="1143000"/>
          <a:ext cx="7300912" cy="2481263"/>
        </p:xfrm>
        <a:graphic>
          <a:graphicData uri="http://schemas.openxmlformats.org/presentationml/2006/ole">
            <p:oleObj spid="_x0000_s23555" name="Document" r:id="rId3" imgW="7301323" imgH="24815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574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3922018"/>
              </p:ext>
            </p:extLst>
          </p:nvPr>
        </p:nvGraphicFramePr>
        <p:xfrm>
          <a:off x="914400" y="1143000"/>
          <a:ext cx="7300912" cy="2654300"/>
        </p:xfrm>
        <a:graphic>
          <a:graphicData uri="http://schemas.openxmlformats.org/presentationml/2006/ole">
            <p:oleObj spid="_x0000_s24579" name="Document" r:id="rId3" imgW="7301323" imgH="26547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747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5308302"/>
              </p:ext>
            </p:extLst>
          </p:nvPr>
        </p:nvGraphicFramePr>
        <p:xfrm>
          <a:off x="914400" y="1143000"/>
          <a:ext cx="7300912" cy="2855913"/>
        </p:xfrm>
        <a:graphic>
          <a:graphicData uri="http://schemas.openxmlformats.org/presentationml/2006/ole">
            <p:oleObj spid="_x0000_s25603" name="Document" r:id="rId3" imgW="7301323" imgH="2856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96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6395820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p:oleObj spid="_x0000_s26627" name="Document" r:id="rId3" imgW="7301323" imgH="34613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90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numeric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2584541"/>
              </p:ext>
            </p:extLst>
          </p:nvPr>
        </p:nvGraphicFramePr>
        <p:xfrm>
          <a:off x="914400" y="1066800"/>
          <a:ext cx="7301323" cy="3848385"/>
        </p:xfrm>
        <a:graphic>
          <a:graphicData uri="http://schemas.openxmlformats.org/presentationml/2006/ole">
            <p:oleObj spid="_x0000_s3077" name="Document" r:id="rId3" imgW="7301323" imgH="38483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73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example of a floating-point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9909434"/>
              </p:ext>
            </p:extLst>
          </p:nvPr>
        </p:nvGraphicFramePr>
        <p:xfrm>
          <a:off x="914400" y="1066800"/>
          <a:ext cx="7301323" cy="3551330"/>
        </p:xfrm>
        <a:graphic>
          <a:graphicData uri="http://schemas.openxmlformats.org/presentationml/2006/ole">
            <p:oleObj spid="_x0000_s4100" name="Document" r:id="rId3" imgW="7301323" imgH="35513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400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common functions of the math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7281158"/>
              </p:ext>
            </p:extLst>
          </p:nvPr>
        </p:nvGraphicFramePr>
        <p:xfrm>
          <a:off x="914400" y="1144248"/>
          <a:ext cx="7301323" cy="2360952"/>
        </p:xfrm>
        <a:graphic>
          <a:graphicData uri="http://schemas.openxmlformats.org/presentationml/2006/ole">
            <p:oleObj spid="_x0000_s5124" name="Document" r:id="rId3" imgW="7301323" imgH="23609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37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math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5017045"/>
              </p:ext>
            </p:extLst>
          </p:nvPr>
        </p:nvGraphicFramePr>
        <p:xfrm>
          <a:off x="914400" y="1066800"/>
          <a:ext cx="7301323" cy="3076403"/>
        </p:xfrm>
        <a:graphic>
          <a:graphicData uri="http://schemas.openxmlformats.org/presentationml/2006/ole">
            <p:oleObj spid="_x0000_s6148" name="Document" r:id="rId3" imgW="7301323" imgH="3076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41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floor() and ceil()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6908681"/>
              </p:ext>
            </p:extLst>
          </p:nvPr>
        </p:nvGraphicFramePr>
        <p:xfrm>
          <a:off x="914400" y="1066800"/>
          <a:ext cx="7301323" cy="3536928"/>
        </p:xfrm>
        <a:graphic>
          <a:graphicData uri="http://schemas.openxmlformats.org/presentationml/2006/ole">
            <p:oleObj spid="_x0000_s7172" name="Document" r:id="rId3" imgW="7301323" imgH="35369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18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string format()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9324634"/>
              </p:ext>
            </p:extLst>
          </p:nvPr>
        </p:nvGraphicFramePr>
        <p:xfrm>
          <a:off x="914400" y="1066800"/>
          <a:ext cx="7301323" cy="943013"/>
        </p:xfrm>
        <a:graphic>
          <a:graphicData uri="http://schemas.openxmlformats.org/presentationml/2006/ole">
            <p:oleObj spid="_x0000_s8196" name="Document" r:id="rId3" imgW="7301323" imgH="9430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527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type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8598974"/>
              </p:ext>
            </p:extLst>
          </p:nvPr>
        </p:nvGraphicFramePr>
        <p:xfrm>
          <a:off x="914400" y="1066800"/>
          <a:ext cx="7301323" cy="2010968"/>
        </p:xfrm>
        <a:graphic>
          <a:graphicData uri="http://schemas.openxmlformats.org/presentationml/2006/ole">
            <p:oleObj spid="_x0000_s9220" name="Document" r:id="rId3" imgW="7301323" imgH="20109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43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602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Master slides_with_titles_logo</vt:lpstr>
      <vt:lpstr>Document</vt:lpstr>
      <vt:lpstr>Chapter 9</vt:lpstr>
      <vt:lpstr>Objectives</vt:lpstr>
      <vt:lpstr>Two numeric data types</vt:lpstr>
      <vt:lpstr>An example of a floating-point error</vt:lpstr>
      <vt:lpstr>Some common functions of the math module</vt:lpstr>
      <vt:lpstr>How to import the math module</vt:lpstr>
      <vt:lpstr>The floor() and ceil() functions</vt:lpstr>
      <vt:lpstr>The syntax for the string format() method</vt:lpstr>
      <vt:lpstr>Common type codes</vt:lpstr>
      <vt:lpstr>The format() method</vt:lpstr>
      <vt:lpstr>How to use field widths to align results</vt:lpstr>
      <vt:lpstr>Commonly used functions of the locale module</vt:lpstr>
      <vt:lpstr>Codes for working with locales</vt:lpstr>
      <vt:lpstr>How to import the locale module  into the lc namespace</vt:lpstr>
      <vt:lpstr>The currency() function</vt:lpstr>
      <vt:lpstr>The user interface for the Invoice program with incorrect results</vt:lpstr>
      <vt:lpstr>The code that yields incorrect results</vt:lpstr>
      <vt:lpstr>The code that fixes this problem</vt:lpstr>
      <vt:lpstr>The user interface for the Invoice program with correct results</vt:lpstr>
      <vt:lpstr>How to create Decimal objects  and use them in calculations</vt:lpstr>
      <vt:lpstr>The syntax of the quantize() method  of a Decimal object</vt:lpstr>
      <vt:lpstr>The code</vt:lpstr>
      <vt:lpstr>The code (cont.)</vt:lpstr>
      <vt:lpstr>The user interface for the Future Value program</vt:lpstr>
      <vt:lpstr>The code</vt:lpstr>
      <vt:lpstr>The code (cont.)</vt:lpstr>
      <vt:lpstr>The code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11</cp:revision>
  <cp:lastPrinted>2016-01-14T23:03:16Z</cp:lastPrinted>
  <dcterms:created xsi:type="dcterms:W3CDTF">2016-10-24T17:55:21Z</dcterms:created>
  <dcterms:modified xsi:type="dcterms:W3CDTF">2018-01-15T04:44:44Z</dcterms:modified>
</cp:coreProperties>
</file>