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7" r:id="rId2"/>
    <p:sldId id="549" r:id="rId3"/>
    <p:sldId id="548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50" r:id="rId21"/>
    <p:sldId id="511" r:id="rId22"/>
    <p:sldId id="512" r:id="rId23"/>
    <p:sldId id="513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51" r:id="rId40"/>
    <p:sldId id="552" r:id="rId41"/>
    <p:sldId id="530" r:id="rId42"/>
    <p:sldId id="531" r:id="rId43"/>
    <p:sldId id="532" r:id="rId44"/>
    <p:sldId id="553" r:id="rId45"/>
    <p:sldId id="554" r:id="rId46"/>
    <p:sldId id="555" r:id="rId47"/>
    <p:sldId id="556" r:id="rId48"/>
    <p:sldId id="557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58" r:id="rId58"/>
    <p:sldId id="559" r:id="rId59"/>
    <p:sldId id="543" r:id="rId60"/>
    <p:sldId id="544" r:id="rId61"/>
    <p:sldId id="561" r:id="rId62"/>
    <p:sldId id="545" r:id="rId63"/>
    <p:sldId id="562" r:id="rId64"/>
    <p:sldId id="563" r:id="rId65"/>
    <p:sldId id="560" r:id="rId66"/>
    <p:sldId id="546" r:id="rId67"/>
    <p:sldId id="564" r:id="rId68"/>
    <p:sldId id="565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1646" y="6575552"/>
            <a:ext cx="2565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/>
              <a:t>UNIT – 4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6172200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Signals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Signals: The UNIX Kernel Support for Signals,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Signal Mask,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/>
              <a:t>sigaction</a:t>
            </a:r>
            <a:r>
              <a:rPr lang="en-IN" sz="2400" dirty="0"/>
              <a:t>,</a:t>
            </a:r>
            <a:r>
              <a:rPr lang="en-IN" sz="2400" b="1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The SIGCHLD Signal and </a:t>
            </a:r>
            <a:r>
              <a:rPr lang="en-IN" sz="2400" dirty="0" err="1"/>
              <a:t>waitpid</a:t>
            </a:r>
            <a:r>
              <a:rPr lang="en-IN" sz="2400" dirty="0"/>
              <a:t> API,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 The </a:t>
            </a:r>
            <a:r>
              <a:rPr lang="en-IN" sz="2400" dirty="0" err="1"/>
              <a:t>sigsetjmp</a:t>
            </a:r>
            <a:r>
              <a:rPr lang="en-IN" sz="2400" dirty="0"/>
              <a:t> and </a:t>
            </a:r>
            <a:r>
              <a:rPr lang="en-IN" sz="2400" dirty="0" err="1"/>
              <a:t>siglongjmp</a:t>
            </a:r>
            <a:r>
              <a:rPr lang="en-IN" sz="2400" dirty="0"/>
              <a:t> Functions,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 kill,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alarm,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Interval Timers.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747386"/>
            <a:ext cx="45720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Daemon Process :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Introduction,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Daemon Characteristics,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Coding Rules,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 Error Logging,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Client- Server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89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5855" cy="556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signal function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0" dirty="0">
                <a:latin typeface="Calibri"/>
                <a:cs typeface="Calibri"/>
              </a:rPr>
              <a:t>requires two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returns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(void).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 signal function's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argument, </a:t>
            </a:r>
            <a:r>
              <a:rPr sz="2400" spc="-15" dirty="0">
                <a:latin typeface="Calibri"/>
                <a:cs typeface="Calibri"/>
              </a:rPr>
              <a:t>sig_no,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integer.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nothing.</a:t>
            </a:r>
            <a:endParaRPr sz="2400">
              <a:latin typeface="Calibri"/>
              <a:cs typeface="Calibri"/>
            </a:endParaRPr>
          </a:p>
          <a:p>
            <a:pPr marL="342265" marR="889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function whose 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signal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(the final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(int)).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05262"/>
            <a:ext cx="10953115" cy="58019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tabLst>
                <a:tab pos="2244090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12700" marR="74295">
              <a:lnSpc>
                <a:spcPts val="528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examine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system's </a:t>
            </a:r>
            <a:r>
              <a:rPr sz="2400" spc="-5" dirty="0">
                <a:latin typeface="Calibri"/>
                <a:cs typeface="Calibri"/>
              </a:rPr>
              <a:t>header &lt;signal.h&gt;,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spc="-10" dirty="0">
                <a:latin typeface="Calibri"/>
                <a:cs typeface="Calibri"/>
              </a:rPr>
              <a:t>declarations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 </a:t>
            </a: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SIG_ERR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(*)())-1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SIG_DFL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SIG_IGN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(*)())1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"pointer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function that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and returns nothing,"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argument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return value 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values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5" dirty="0">
                <a:latin typeface="Calibri"/>
                <a:cs typeface="Calibri"/>
              </a:rPr>
              <a:t>need 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-1, 0,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three values that can never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declarable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0965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269875" algn="just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catch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SIGINT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endParaRPr sz="2400">
              <a:latin typeface="Calibri"/>
              <a:cs typeface="Calibri"/>
            </a:endParaRPr>
          </a:p>
          <a:p>
            <a:pPr marL="26987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signal. The pause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5" dirty="0">
                <a:latin typeface="Calibri"/>
                <a:cs typeface="Calibri"/>
              </a:rPr>
              <a:t>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interrupted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corresponding </a:t>
            </a:r>
            <a:r>
              <a:rPr sz="2400" spc="-5" dirty="0">
                <a:latin typeface="Calibri"/>
                <a:cs typeface="Calibri"/>
              </a:rPr>
              <a:t>signal handler does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return: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81884"/>
              </p:ext>
            </p:extLst>
          </p:nvPr>
        </p:nvGraphicFramePr>
        <p:xfrm>
          <a:off x="454025" y="2398014"/>
          <a:ext cx="11040109" cy="305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969">
                <a:tc>
                  <a:txBody>
                    <a:bodyPr/>
                    <a:lstStyle/>
                    <a:p>
                      <a:pPr marL="91440" marR="263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#include&lt;signal.h&gt;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 marR="1910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  void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catch_sig(int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(sig_num,catch_sig);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cout&lt;&lt;”catch_sig:”&lt;&lt;sig_num&lt;&lt;endl;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/*main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2059305">
                        <a:lnSpc>
                          <a:spcPct val="100000"/>
                        </a:lnSpc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3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4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5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signal(SIGINT,SIG_IGN);  signal(SIGSEGV,SIG_DFL);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 );/*wait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8126" y="5592953"/>
            <a:ext cx="9784715" cy="686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alibri"/>
                <a:cs typeface="Calibri"/>
              </a:rPr>
              <a:t>The SIG_IGN specifies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ignored, which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that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generated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will be </a:t>
            </a:r>
            <a:r>
              <a:rPr sz="2000" spc="-10" dirty="0">
                <a:latin typeface="Calibri"/>
                <a:cs typeface="Calibri"/>
              </a:rPr>
              <a:t>discarded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 interruption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" y="1115441"/>
          <a:ext cx="11040109" cy="484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6358">
                <a:tc>
                  <a:txBody>
                    <a:bodyPr/>
                    <a:lstStyle/>
                    <a:p>
                      <a:pPr marL="91440" marR="3028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18649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 function*/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sig_usr(int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1895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2530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%d\n",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57023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650" marR="480059" indent="-410209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(signal(SIGUSR1,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480059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(signal(SIGUSR2,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; ;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376" y="1261059"/>
            <a:ext cx="6235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 marL="68580" marR="5080" indent="-2032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job-control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spc="-5" dirty="0">
                <a:latin typeface="Calibri"/>
                <a:cs typeface="Calibri"/>
              </a:rPr>
              <a:t>job number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344" y="2724353"/>
            <a:ext cx="19900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11" y="1261059"/>
            <a:ext cx="22110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$ </a:t>
            </a:r>
            <a:r>
              <a:rPr sz="2400" spc="-15" dirty="0">
                <a:latin typeface="Calibri"/>
                <a:cs typeface="Calibri"/>
              </a:rPr>
              <a:t>./a.out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[1] 7216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</a:t>
            </a:r>
            <a:r>
              <a:rPr sz="2400" spc="-5" dirty="0">
                <a:latin typeface="Calibri"/>
                <a:cs typeface="Calibri"/>
              </a:rPr>
              <a:t>-USR1 7216  </a:t>
            </a: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-USR2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71" y="3456558"/>
            <a:ext cx="266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11" y="3822319"/>
            <a:ext cx="10809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z="2400" spc="-5" dirty="0">
                <a:latin typeface="Calibri"/>
                <a:cs typeface="Calibri"/>
              </a:rPr>
              <a:t>[1]+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Terminated	</a:t>
            </a:r>
            <a:r>
              <a:rPr sz="2400" spc="-15" dirty="0">
                <a:latin typeface="Calibri"/>
                <a:cs typeface="Calibri"/>
              </a:rPr>
              <a:t>./a.out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SIGTERM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terminated,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8503285" cy="580898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kill </a:t>
            </a:r>
            <a:r>
              <a:rPr sz="2400" spc="-5" dirty="0">
                <a:latin typeface="Calibri"/>
                <a:cs typeface="Calibri"/>
              </a:rPr>
              <a:t>function sends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raise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65100" marR="4851400">
              <a:lnSpc>
                <a:spcPct val="100000"/>
              </a:lnSpc>
              <a:tabLst>
                <a:tab pos="1751330" algn="l"/>
                <a:tab pos="27952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 kill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d_t pi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signo);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raise(int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 marR="4393565">
              <a:lnSpc>
                <a:spcPct val="1583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7105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raise(signo);</a:t>
            </a:r>
            <a:endParaRPr sz="2400">
              <a:latin typeface="Calibri"/>
              <a:cs typeface="Calibri"/>
            </a:endParaRPr>
          </a:p>
          <a:p>
            <a:pPr marL="643255" marR="5470525" indent="-4787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  kill(getpid(),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395" y="636574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480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254052"/>
            <a:ext cx="7905115" cy="254698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 &lt;signal.h&gt;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795270" algn="l"/>
              </a:tabLst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kill(pid_t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pid,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four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130" y="2833370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130" y="6521501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9130" y="2833370"/>
          <a:ext cx="11365865" cy="368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Pid &gt;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is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43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Pid&lt;0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98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absolute  value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pid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534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0231" y="6365747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721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00357" y="99733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7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025" y="1003680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0357" y="376809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6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025" y="6516725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230187" y="685800"/>
            <a:ext cx="479901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Void handler(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If((</a:t>
            </a:r>
            <a:r>
              <a:rPr lang="en-US" dirty="0" err="1"/>
              <a:t>pid</a:t>
            </a:r>
            <a:r>
              <a:rPr lang="en-US" dirty="0"/>
              <a:t>=fork())==0)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singal</a:t>
            </a:r>
            <a:r>
              <a:rPr lang="en-US" dirty="0"/>
              <a:t> (SIGINT,SIG_DFL);</a:t>
            </a:r>
          </a:p>
          <a:p>
            <a:r>
              <a:rPr lang="en-US" dirty="0"/>
              <a:t>Sleep(2);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kill(</a:t>
            </a:r>
            <a:r>
              <a:rPr lang="en-US" dirty="0" err="1"/>
              <a:t>pid</a:t>
            </a:r>
            <a:r>
              <a:rPr lang="en-US" dirty="0"/>
              <a:t>, SIGINT);</a:t>
            </a:r>
          </a:p>
          <a:p>
            <a:r>
              <a:rPr lang="en-US" dirty="0"/>
              <a:t> sleep(5);</a:t>
            </a:r>
          </a:p>
          <a:p>
            <a:r>
              <a:rPr lang="en-US" dirty="0" err="1"/>
              <a:t>Cout</a:t>
            </a:r>
            <a:r>
              <a:rPr lang="en-US" dirty="0"/>
              <a:t>&lt;“parent exiting”;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handler()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&lt;&lt;“signal received by child”;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11015980" cy="60223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expire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the timer </a:t>
            </a:r>
            <a:r>
              <a:rPr sz="2400" spc="-10" dirty="0">
                <a:latin typeface="Calibri"/>
                <a:cs typeface="Calibri"/>
              </a:rPr>
              <a:t>expires,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SIGALRM 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  <a:p>
            <a:pPr marL="165100" marR="22155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or don't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number of </a:t>
            </a:r>
            <a:r>
              <a:rPr sz="2400" spc="-10" dirty="0">
                <a:latin typeface="Calibri"/>
                <a:cs typeface="Calibri"/>
              </a:rPr>
              <a:t>seconds until previously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651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clock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future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 should  be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6615" cy="57829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50" dirty="0">
                <a:latin typeface="Calibri"/>
                <a:cs typeface="Calibri"/>
              </a:rPr>
              <a:t>If,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alarm,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spc="-5" dirty="0">
                <a:latin typeface="Calibri"/>
                <a:cs typeface="Calibri"/>
              </a:rPr>
              <a:t>alarm 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20" dirty="0">
                <a:latin typeface="Calibri"/>
                <a:cs typeface="Calibri"/>
              </a:rPr>
              <a:t>yet  </a:t>
            </a:r>
            <a:r>
              <a:rPr sz="2400" spc="-10" dirty="0">
                <a:latin typeface="Calibri"/>
                <a:cs typeface="Calibri"/>
              </a:rPr>
              <a:t>expired, </a:t>
            </a: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5080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10" dirty="0">
                <a:latin typeface="Calibri"/>
                <a:cs typeface="Calibri"/>
              </a:rPr>
              <a:t>That 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clock is </a:t>
            </a:r>
            <a:r>
              <a:rPr sz="2400" spc="-5" dirty="0">
                <a:latin typeface="Calibri"/>
                <a:cs typeface="Calibri"/>
              </a:rPr>
              <a:t>replaced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508000" marR="5080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15" dirty="0">
                <a:latin typeface="Calibri"/>
                <a:cs typeface="Calibri"/>
              </a:rPr>
              <a:t>yet expired </a:t>
            </a:r>
            <a:r>
              <a:rPr sz="2400" dirty="0">
                <a:latin typeface="Calibri"/>
                <a:cs typeface="Calibri"/>
              </a:rPr>
              <a:t>and if the 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0, the </a:t>
            </a:r>
            <a:r>
              <a:rPr sz="2400" spc="-10" dirty="0">
                <a:latin typeface="Calibri"/>
                <a:cs typeface="Calibri"/>
              </a:rPr>
              <a:t>previous </a:t>
            </a:r>
            <a:r>
              <a:rPr sz="2400" dirty="0">
                <a:latin typeface="Calibri"/>
                <a:cs typeface="Calibri"/>
              </a:rPr>
              <a:t>alarm clock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canceled.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previous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SIGALRM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processes  that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an alarm clock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115062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5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5635"/>
            <a:ext cx="11506200" cy="1200329"/>
          </a:xfrm>
        </p:spPr>
        <p:txBody>
          <a:bodyPr/>
          <a:lstStyle/>
          <a:p>
            <a:r>
              <a:rPr lang="en-IN" dirty="0"/>
              <a:t>This is very important in view of the exams…. Okay so don’t forget this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102092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Void sleep(</a:t>
            </a:r>
            <a:r>
              <a:rPr lang="en-US" dirty="0" err="1"/>
              <a:t>int</a:t>
            </a:r>
            <a:r>
              <a:rPr lang="en-US" dirty="0"/>
              <a:t> i);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alarm(i);</a:t>
            </a:r>
          </a:p>
          <a:p>
            <a:r>
              <a:rPr lang="en-US" dirty="0"/>
              <a:t> pause();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amit</a:t>
            </a:r>
            <a:r>
              <a:rPr lang="en-US" dirty="0"/>
              <a:t> is waiting”;</a:t>
            </a:r>
          </a:p>
          <a:p>
            <a:r>
              <a:rPr lang="en-US" dirty="0"/>
              <a:t> sleep(5);</a:t>
            </a:r>
          </a:p>
          <a:p>
            <a:r>
              <a:rPr lang="en-US" dirty="0" err="1"/>
              <a:t>Cout</a:t>
            </a:r>
            <a:r>
              <a:rPr lang="en-US" dirty="0"/>
              <a:t>&lt;“</a:t>
            </a:r>
            <a:r>
              <a:rPr lang="en-US" dirty="0" err="1"/>
              <a:t>amit</a:t>
            </a:r>
            <a:r>
              <a:rPr lang="en-US" dirty="0"/>
              <a:t> finished waiting”;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9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0779760" cy="45180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pause function 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 marR="8131809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5" dirty="0">
                <a:latin typeface="Calibri"/>
                <a:cs typeface="Calibri"/>
              </a:rPr>
              <a:t> pause(void);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only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case, 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7250" cy="19570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 marR="508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alarm and </a:t>
            </a:r>
            <a:r>
              <a:rPr sz="2400" spc="-5" dirty="0">
                <a:latin typeface="Calibri"/>
                <a:cs typeface="Calibri"/>
              </a:rPr>
              <a:t>pause,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amount of </a:t>
            </a:r>
            <a:r>
              <a:rPr sz="2400" dirty="0">
                <a:latin typeface="Calibri"/>
                <a:cs typeface="Calibri"/>
              </a:rPr>
              <a:t>time.  </a:t>
            </a:r>
            <a:r>
              <a:rPr sz="2400" spc="-5" dirty="0">
                <a:latin typeface="Calibri"/>
                <a:cs typeface="Calibri"/>
              </a:rPr>
              <a:t>The sleep()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implemented using </a:t>
            </a:r>
            <a:r>
              <a:rPr sz="2400" dirty="0">
                <a:latin typeface="Calibri"/>
                <a:cs typeface="Calibri"/>
              </a:rPr>
              <a:t>alarm() 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pause().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130" y="2513838"/>
          <a:ext cx="11039475" cy="338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254">
                <a:tc>
                  <a:txBody>
                    <a:bodyPr/>
                    <a:lstStyle/>
                    <a:p>
                      <a:pPr marL="91440" marR="1906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sig_alrm(int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5105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nothing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do,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just return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pause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nsecs)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1209040" indent="-5461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(signal(SIGALRM,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sig_alrm)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return(nsecs);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alarm(nsecs); 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timer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706755">
                        <a:lnSpc>
                          <a:spcPct val="100000"/>
                        </a:lnSpc>
                        <a:tabLst>
                          <a:tab pos="125793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	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caught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 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return(alarm(0));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 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timer,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unslept time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191750" cy="510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signals—a signal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POSIX.1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sigset_t </a:t>
            </a:r>
            <a:r>
              <a:rPr sz="2400" spc="-15" dirty="0">
                <a:latin typeface="Calibri"/>
                <a:cs typeface="Calibri"/>
              </a:rPr>
              <a:t>to 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set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five 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manipulate signal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2700" marR="6305550">
              <a:lnSpc>
                <a:spcPct val="100000"/>
              </a:lnSpc>
              <a:tabLst>
                <a:tab pos="2678430" algn="l"/>
                <a:tab pos="316611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sigfillset(sigset_t	*set);</a:t>
            </a:r>
            <a:endParaRPr sz="2400">
              <a:latin typeface="Calibri"/>
              <a:cs typeface="Calibri"/>
            </a:endParaRPr>
          </a:p>
          <a:p>
            <a:pPr marL="12700" marR="5346700">
              <a:lnSpc>
                <a:spcPct val="100000"/>
              </a:lnSpc>
              <a:tabLst>
                <a:tab pos="2745105" algn="l"/>
                <a:tab pos="2828925" algn="l"/>
                <a:tab pos="3903345" algn="l"/>
                <a:tab pos="39890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ad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	sign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sigdelset(sigset_t	*set,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646410" cy="6188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lang="en-US" sz="2400" b="1" u="heavy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lang="en-US" sz="24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 mask of a process is the set of signals currently blocked from delivery to that process.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initially inherits the </a:t>
            </a:r>
            <a:r>
              <a:rPr sz="2400" spc="-20" dirty="0">
                <a:latin typeface="Calibri"/>
                <a:cs typeface="Calibri"/>
              </a:rPr>
              <a:t>parent’s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when it is </a:t>
            </a:r>
            <a:r>
              <a:rPr sz="2400" spc="-10" dirty="0">
                <a:latin typeface="Calibri"/>
                <a:cs typeface="Calibri"/>
              </a:rPr>
              <a:t>created,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pending  signals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passed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5" dirty="0">
                <a:latin typeface="Calibri"/>
                <a:cs typeface="Calibri"/>
              </a:rPr>
              <a:t>or set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via the </a:t>
            </a:r>
            <a:r>
              <a:rPr sz="2400" spc="-10" dirty="0">
                <a:latin typeface="Calibri"/>
                <a:cs typeface="Calibri"/>
              </a:rPr>
              <a:t>sigprocmask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API: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3248025" algn="l"/>
                <a:tab pos="6773545" algn="l"/>
              </a:tabLst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sigprocmask(int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cmd,	</a:t>
            </a:r>
            <a:r>
              <a:rPr sz="2400" b="1" spc="-10" dirty="0">
                <a:latin typeface="Calibri"/>
                <a:cs typeface="Calibri"/>
              </a:rPr>
              <a:t>const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sigset_t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*new_mask,	sigset_t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*old_mask);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753725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new_mask argument defines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signals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set or </a:t>
            </a:r>
            <a:r>
              <a:rPr sz="2400" spc="-10" dirty="0">
                <a:latin typeface="Calibri"/>
                <a:cs typeface="Calibri"/>
              </a:rPr>
              <a:t>reset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mask, and the cmd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possible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cmd and the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064" y="3093466"/>
          <a:ext cx="10739120" cy="249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01981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Cmd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SIG_SETMASK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Overrides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mask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argument.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7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Adds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signals 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SIG_UNBLOCK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signals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signal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268" y="6400799"/>
            <a:ext cx="260985" cy="457200"/>
          </a:xfrm>
          <a:custGeom>
            <a:avLst/>
            <a:gdLst/>
            <a:ahLst/>
            <a:cxnLst/>
            <a:rect l="l" t="t" r="r" b="b"/>
            <a:pathLst>
              <a:path w="260984" h="457200">
                <a:moveTo>
                  <a:pt x="0" y="457199"/>
                </a:moveTo>
                <a:lnTo>
                  <a:pt x="260730" y="457199"/>
                </a:lnTo>
                <a:lnTo>
                  <a:pt x="26073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" y="6400799"/>
            <a:ext cx="457834" cy="457200"/>
          </a:xfrm>
          <a:custGeom>
            <a:avLst/>
            <a:gdLst/>
            <a:ahLst/>
            <a:cxnLst/>
            <a:rect l="l" t="t" r="r" b="b"/>
            <a:pathLst>
              <a:path w="457834" h="457200">
                <a:moveTo>
                  <a:pt x="0" y="457199"/>
                </a:moveTo>
                <a:lnTo>
                  <a:pt x="457327" y="457199"/>
                </a:lnTo>
                <a:lnTo>
                  <a:pt x="45732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1268" y="6333744"/>
            <a:ext cx="257810" cy="64135"/>
          </a:xfrm>
          <a:custGeom>
            <a:avLst/>
            <a:gdLst/>
            <a:ahLst/>
            <a:cxnLst/>
            <a:rect l="l" t="t" r="r" b="b"/>
            <a:pathLst>
              <a:path w="257809" h="64135">
                <a:moveTo>
                  <a:pt x="0" y="64007"/>
                </a:moveTo>
                <a:lnTo>
                  <a:pt x="257682" y="64007"/>
                </a:lnTo>
                <a:lnTo>
                  <a:pt x="25768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460375" cy="64135"/>
          </a:xfrm>
          <a:custGeom>
            <a:avLst/>
            <a:gdLst/>
            <a:ahLst/>
            <a:cxnLst/>
            <a:rect l="l" t="t" r="r" b="b"/>
            <a:pathLst>
              <a:path w="460375" h="64135">
                <a:moveTo>
                  <a:pt x="0" y="64007"/>
                </a:moveTo>
                <a:lnTo>
                  <a:pt x="460375" y="64007"/>
                </a:lnTo>
                <a:lnTo>
                  <a:pt x="46037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989" y="6588252"/>
            <a:ext cx="57499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543550" algn="l"/>
              </a:tabLst>
            </a:pPr>
            <a:r>
              <a:rPr lang="en-IN" sz="1350" baseline="3086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42" y="405262"/>
            <a:ext cx="11260455" cy="202183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checks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SIGINT 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 and adds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mask if it is </a:t>
            </a:r>
            <a:r>
              <a:rPr sz="2400" spc="-5" dirty="0">
                <a:latin typeface="Calibri"/>
                <a:cs typeface="Calibri"/>
              </a:rPr>
              <a:t>not there. Then clears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31268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47" y="2414270"/>
          <a:ext cx="12189459" cy="443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2350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084070">
                        <a:lnSpc>
                          <a:spcPct val="100000"/>
                        </a:lnSpc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(&amp;m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0, &amp;mask)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 marR="1036319" indent="-273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/*get current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  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409575" indent="2724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sigaddset(&amp;mask, SIGINT); /*set SIGINT flag*/  sigdelset(&amp;mask,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/*clear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65125" marR="516255" indent="-2730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(sigprocmask(SIG_SETMASK,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mask*/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05262"/>
            <a:ext cx="10404475" cy="1290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9565" y="2056892"/>
          <a:ext cx="11471275" cy="3657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61">
                <a:tc>
                  <a:txBody>
                    <a:bodyPr/>
                    <a:lstStyle/>
                    <a:p>
                      <a:pPr marL="90805" marR="2350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203073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sigset;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t(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NULL,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perror("sigprocmask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843280" marR="2331085" indent="-7518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SIGINT))  printf("SIGINT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70230" marR="2123440" indent="-4787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SIGQUIT))  printf("SIGQUIT 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06120" marR="2094864" indent="-614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(sigismember(&amp;sigset, SIGUSR1))  printf("SIGUSR1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2011680" indent="-5461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SIGALRM))  printf("SIGALRM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45019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sigpending function 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 of signals that </a:t>
            </a:r>
            <a:r>
              <a:rPr sz="2400" spc="-10" dirty="0">
                <a:latin typeface="Calibri"/>
                <a:cs typeface="Calibri"/>
              </a:rPr>
              <a:t>are blocked from </a:t>
            </a:r>
            <a:r>
              <a:rPr sz="2400" spc="-5" dirty="0">
                <a:latin typeface="Calibri"/>
                <a:cs typeface="Calibri"/>
              </a:rPr>
              <a:t>delivery and 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5" dirty="0">
                <a:latin typeface="Calibri"/>
                <a:cs typeface="Calibri"/>
              </a:rPr>
              <a:t>pending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set of signals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3706190"/>
            <a:ext cx="3343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sigpending(sigset_t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907" y="4133469"/>
            <a:ext cx="85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t);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892" y="4928996"/>
            <a:ext cx="353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709371"/>
            <a:ext cx="1146937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40" dirty="0">
                <a:latin typeface="Calibri"/>
                <a:cs typeface="Calibri"/>
              </a:rPr>
              <a:t>SIGQUIT, </a:t>
            </a:r>
            <a:r>
              <a:rPr sz="2800" spc="-15" dirty="0">
                <a:latin typeface="Calibri"/>
                <a:cs typeface="Calibri"/>
              </a:rPr>
              <a:t>saving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signal mask (to </a:t>
            </a:r>
            <a:r>
              <a:rPr sz="2800" spc="-15" dirty="0">
                <a:latin typeface="Calibri"/>
                <a:cs typeface="Calibri"/>
              </a:rPr>
              <a:t>reset later),  </a:t>
            </a:r>
            <a:r>
              <a:rPr sz="2800" spc="-5" dirty="0">
                <a:latin typeface="Calibri"/>
                <a:cs typeface="Calibri"/>
              </a:rPr>
              <a:t>and then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sleep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seconds.</a:t>
            </a:r>
            <a:endParaRPr sz="2800">
              <a:latin typeface="Calibri"/>
              <a:cs typeface="Calibri"/>
            </a:endParaRPr>
          </a:p>
          <a:p>
            <a:pPr marL="469900" marR="8255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occurrence of the </a:t>
            </a:r>
            <a:r>
              <a:rPr sz="2800" spc="-10" dirty="0">
                <a:latin typeface="Calibri"/>
                <a:cs typeface="Calibri"/>
              </a:rPr>
              <a:t>quit signal during </a:t>
            </a:r>
            <a:r>
              <a:rPr sz="2800" spc="-5" dirty="0">
                <a:latin typeface="Calibri"/>
                <a:cs typeface="Calibri"/>
              </a:rPr>
              <a:t>this period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won't be  </a:t>
            </a:r>
            <a:r>
              <a:rPr sz="2800" spc="-15" dirty="0">
                <a:latin typeface="Calibri"/>
                <a:cs typeface="Calibri"/>
              </a:rPr>
              <a:t>delivered until </a:t>
            </a:r>
            <a:r>
              <a:rPr sz="2800" spc="-5" dirty="0">
                <a:latin typeface="Calibri"/>
                <a:cs typeface="Calibri"/>
              </a:rPr>
              <a:t>the signal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unblocked.</a:t>
            </a:r>
            <a:endParaRPr sz="2800">
              <a:latin typeface="Calibri"/>
              <a:cs typeface="Calibri"/>
            </a:endParaRPr>
          </a:p>
          <a:p>
            <a:pPr marL="469900" marR="8890" indent="-457834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5-second </a:t>
            </a:r>
            <a:r>
              <a:rPr sz="2800" spc="-10" dirty="0">
                <a:latin typeface="Calibri"/>
                <a:cs typeface="Calibri"/>
              </a:rPr>
              <a:t>sleep,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check whether the </a:t>
            </a:r>
            <a:r>
              <a:rPr sz="2800" spc="-10" dirty="0">
                <a:latin typeface="Calibri"/>
                <a:cs typeface="Calibri"/>
              </a:rPr>
              <a:t>signal is </a:t>
            </a:r>
            <a:r>
              <a:rPr sz="2800" spc="-5" dirty="0">
                <a:latin typeface="Calibri"/>
                <a:cs typeface="Calibri"/>
              </a:rPr>
              <a:t>pending  and </a:t>
            </a:r>
            <a:r>
              <a:rPr sz="2800" spc="-10" dirty="0">
                <a:latin typeface="Calibri"/>
                <a:cs typeface="Calibri"/>
              </a:rPr>
              <a:t>unblock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94537"/>
            <a:ext cx="11467465" cy="537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are 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interrupts.</a:t>
            </a:r>
            <a:endParaRPr sz="2800" dirty="0">
              <a:latin typeface="Calibri"/>
              <a:cs typeface="Calibri"/>
            </a:endParaRPr>
          </a:p>
          <a:p>
            <a:pPr marL="469900" marR="9715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15" dirty="0">
                <a:latin typeface="Calibri"/>
                <a:cs typeface="Calibri"/>
              </a:rPr>
              <a:t>asynchronous events: </a:t>
            </a:r>
            <a:r>
              <a:rPr sz="2800" spc="-5" dirty="0">
                <a:latin typeface="Calibri"/>
                <a:cs typeface="Calibri"/>
              </a:rPr>
              <a:t>a user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terminal  </a:t>
            </a:r>
            <a:r>
              <a:rPr sz="2800" spc="-5" dirty="0">
                <a:latin typeface="Calibri"/>
                <a:cs typeface="Calibri"/>
              </a:rPr>
              <a:t>typing the </a:t>
            </a:r>
            <a:r>
              <a:rPr sz="2800" spc="-10" dirty="0">
                <a:latin typeface="Calibri"/>
                <a:cs typeface="Calibri"/>
              </a:rPr>
              <a:t>interrupt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stop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pipeline  terminating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prematurely.</a:t>
            </a:r>
            <a:endParaRPr sz="2800" dirty="0">
              <a:latin typeface="Calibri"/>
              <a:cs typeface="Calibri"/>
            </a:endParaRPr>
          </a:p>
          <a:p>
            <a:pPr marL="469900" marR="180975" indent="-4572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 a signal is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process,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pending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handle it.  The </a:t>
            </a:r>
            <a:r>
              <a:rPr sz="2800" spc="-10" dirty="0">
                <a:latin typeface="Calibri"/>
                <a:cs typeface="Calibri"/>
              </a:rPr>
              <a:t>process can react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pending signals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ways:</a:t>
            </a:r>
            <a:endParaRPr sz="2800" dirty="0">
              <a:latin typeface="Calibri"/>
              <a:cs typeface="Calibri"/>
            </a:endParaRPr>
          </a:p>
          <a:p>
            <a:pPr marL="984885" marR="6350" lvl="1" indent="-5156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 signal. The signal </a:t>
            </a:r>
            <a:r>
              <a:rPr sz="2400" dirty="0">
                <a:latin typeface="Calibri"/>
                <a:cs typeface="Calibri"/>
              </a:rPr>
              <a:t>will be </a:t>
            </a:r>
            <a:r>
              <a:rPr sz="2400" spc="-10" dirty="0">
                <a:latin typeface="Calibri"/>
                <a:cs typeface="Calibri"/>
              </a:rPr>
              <a:t>discarded </a:t>
            </a:r>
            <a:r>
              <a:rPr sz="2400" dirty="0">
                <a:latin typeface="Calibri"/>
                <a:cs typeface="Calibri"/>
              </a:rPr>
              <a:t>and it </a:t>
            </a:r>
            <a:r>
              <a:rPr sz="2400" spc="-5" dirty="0">
                <a:latin typeface="Calibri"/>
                <a:cs typeface="Calibri"/>
              </a:rPr>
              <a:t>has no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10" dirty="0">
                <a:latin typeface="Calibri"/>
                <a:cs typeface="Calibri"/>
              </a:rPr>
              <a:t>whatsoever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AutoNum type="arabicPeriod" startAt="3"/>
              <a:tabLst>
                <a:tab pos="984885" algn="l"/>
                <a:tab pos="985519" algn="l"/>
                <a:tab pos="3995420" algn="l"/>
              </a:tabLst>
            </a:pP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function. The function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spc="-10" dirty="0">
                <a:latin typeface="Calibri"/>
                <a:cs typeface="Calibri"/>
              </a:rPr>
              <a:t>routine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caught </a:t>
            </a: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25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104" y="6588252"/>
            <a:ext cx="54470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240655" algn="l"/>
              </a:tabLst>
            </a:pP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266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7" y="935863"/>
          <a:ext cx="12188824" cy="588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sig_quit(int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printf("caught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SIG_DFL)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444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newmask,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sig_quit)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Block SIGQUIT and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81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sigemptyset(&amp;newmask);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(SIG_BLOCK, &amp;newmask,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&amp;oldmask) &lt;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489835" indent="3409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perror("SIG_BLOCK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  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 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remain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2330450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(sigpending(&amp;pendmask)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perror("sigpending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1322070" indent="-341630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(sigismember(&amp;pendmask, SIGQUIT))  printf("\nSIGQUIT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 which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unblocks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676275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sigprocmask(SIG_SETMASK,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&amp;oldmask, NULL) &lt;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perror("SIG_SETMASK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303145">
                        <a:lnSpc>
                          <a:spcPts val="288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printf("SIGQUIT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unblocked\n");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SIGQUIT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terminate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86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3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sigaddset(&amp;newmask,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8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592328"/>
            <a:ext cx="1135062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2505"/>
              </a:spcBef>
            </a:pPr>
            <a:r>
              <a:rPr sz="2400" b="1" spc="-5" dirty="0">
                <a:latin typeface="Calibri"/>
                <a:cs typeface="Calibri"/>
              </a:rPr>
              <a:t>Sigaction()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93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sigaction()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us </a:t>
            </a:r>
            <a:r>
              <a:rPr sz="2800" spc="-20" dirty="0">
                <a:latin typeface="Calibri"/>
                <a:cs typeface="Calibri"/>
              </a:rPr>
              <a:t>to examine </a:t>
            </a:r>
            <a:r>
              <a:rPr sz="2800" spc="-5" dirty="0">
                <a:latin typeface="Calibri"/>
                <a:cs typeface="Calibri"/>
              </a:rPr>
              <a:t>or modify (or </a:t>
            </a:r>
            <a:r>
              <a:rPr sz="2800" spc="-10" dirty="0">
                <a:latin typeface="Calibri"/>
                <a:cs typeface="Calibri"/>
              </a:rPr>
              <a:t>both) </a:t>
            </a:r>
            <a:r>
              <a:rPr sz="2800" spc="-5" dirty="0">
                <a:latin typeface="Calibri"/>
                <a:cs typeface="Calibri"/>
              </a:rPr>
              <a:t>the action 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32766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supersedes </a:t>
            </a:r>
            <a:r>
              <a:rPr sz="2800" spc="-5" dirty="0">
                <a:latin typeface="Calibri"/>
                <a:cs typeface="Calibri"/>
              </a:rPr>
              <a:t>the signal() function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spc="-10" dirty="0">
                <a:latin typeface="Calibri"/>
                <a:cs typeface="Calibri"/>
              </a:rPr>
              <a:t>releases </a:t>
            </a:r>
            <a:r>
              <a:rPr sz="2800" spc="-5" dirty="0">
                <a:latin typeface="Calibri"/>
                <a:cs typeface="Calibri"/>
              </a:rPr>
              <a:t>of the  UNIX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 dirty="0">
              <a:latin typeface="Calibri"/>
              <a:cs typeface="Calibri"/>
            </a:endParaRPr>
          </a:p>
          <a:p>
            <a:pPr marL="1875155" marR="2963545" indent="-1863089">
              <a:lnSpc>
                <a:spcPct val="100000"/>
              </a:lnSpc>
              <a:tabLst>
                <a:tab pos="4278630" algn="l"/>
              </a:tabLst>
            </a:pPr>
            <a:r>
              <a:rPr sz="2800" b="1" spc="-15" dirty="0">
                <a:latin typeface="Calibri"/>
                <a:cs typeface="Calibri"/>
              </a:rPr>
              <a:t>int </a:t>
            </a:r>
            <a:r>
              <a:rPr sz="2800" b="1" spc="-10" dirty="0">
                <a:latin typeface="Calibri"/>
                <a:cs typeface="Calibri"/>
              </a:rPr>
              <a:t>sigaction(int signo, </a:t>
            </a:r>
            <a:r>
              <a:rPr sz="2800" b="1" spc="-15" dirty="0">
                <a:latin typeface="Calibri"/>
                <a:cs typeface="Calibri"/>
              </a:rPr>
              <a:t>const </a:t>
            </a:r>
            <a:r>
              <a:rPr sz="2800" b="1" spc="-10" dirty="0">
                <a:latin typeface="Calibri"/>
                <a:cs typeface="Calibri"/>
              </a:rPr>
              <a:t>struct sigaction </a:t>
            </a:r>
            <a:r>
              <a:rPr sz="2800" b="1" spc="-15" dirty="0">
                <a:latin typeface="Calibri"/>
                <a:cs typeface="Calibri"/>
              </a:rPr>
              <a:t>*restrict </a:t>
            </a:r>
            <a:r>
              <a:rPr sz="2800" b="1" spc="-5" dirty="0">
                <a:latin typeface="Calibri"/>
                <a:cs typeface="Calibri"/>
              </a:rPr>
              <a:t>act,  </a:t>
            </a: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sigaction	</a:t>
            </a:r>
            <a:r>
              <a:rPr sz="2800" b="1" spc="-15" dirty="0">
                <a:latin typeface="Calibri"/>
                <a:cs typeface="Calibri"/>
              </a:rPr>
              <a:t>*restrict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oact);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Returns: </a:t>
            </a:r>
            <a:r>
              <a:rPr sz="2800" spc="-5" dirty="0">
                <a:latin typeface="Calibri"/>
                <a:cs typeface="Calibri"/>
              </a:rPr>
              <a:t>0 if </a:t>
            </a:r>
            <a:r>
              <a:rPr sz="2800" spc="-10" dirty="0">
                <a:latin typeface="Calibri"/>
                <a:cs typeface="Calibri"/>
              </a:rPr>
              <a:t>OK, </a:t>
            </a:r>
            <a:r>
              <a:rPr sz="2800" spc="-5" dirty="0">
                <a:latin typeface="Calibri"/>
                <a:cs typeface="Calibri"/>
              </a:rPr>
              <a:t>–1 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938529"/>
            <a:ext cx="1137348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469900" marR="233679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  <a:tab pos="1487805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a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spc="-5" dirty="0">
                <a:latin typeface="Calibri"/>
                <a:cs typeface="Calibri"/>
              </a:rPr>
              <a:t>API in the </a:t>
            </a:r>
            <a:r>
              <a:rPr sz="2800" spc="-20" dirty="0">
                <a:latin typeface="Calibri"/>
                <a:cs typeface="Calibri"/>
              </a:rPr>
              <a:t>latest </a:t>
            </a:r>
            <a:r>
              <a:rPr sz="2800" spc="-5" dirty="0">
                <a:latin typeface="Calibri"/>
                <a:cs typeface="Calibri"/>
              </a:rPr>
              <a:t>UNIX and  </a:t>
            </a:r>
            <a:r>
              <a:rPr sz="2800" spc="-10" dirty="0">
                <a:latin typeface="Calibri"/>
                <a:cs typeface="Calibri"/>
              </a:rPr>
              <a:t>POSIX	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469900" marR="30226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set up a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signal it </a:t>
            </a:r>
            <a:r>
              <a:rPr sz="2800" spc="-15" dirty="0">
                <a:latin typeface="Calibri"/>
                <a:cs typeface="Calibri"/>
              </a:rPr>
              <a:t>wants to </a:t>
            </a:r>
            <a:r>
              <a:rPr sz="2800" spc="-5" dirty="0">
                <a:latin typeface="Calibri"/>
                <a:cs typeface="Calibri"/>
              </a:rPr>
              <a:t>deal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sigaction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3488"/>
            <a:ext cx="97059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struct sigaction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in the &lt;signal.h&gt;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617723"/>
            <a:ext cx="348107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struct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sigaction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93345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(*sa_handler)(int);  </a:t>
            </a:r>
            <a:r>
              <a:rPr sz="2800" spc="-5" dirty="0">
                <a:latin typeface="Calibri"/>
                <a:cs typeface="Calibri"/>
              </a:rPr>
              <a:t>sigset_t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sa_mask;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sa_flags</a:t>
            </a:r>
            <a:r>
              <a:rPr sz="2800" spc="-5" dirty="0">
                <a:latin typeface="Calibri"/>
                <a:cs typeface="Calibri"/>
              </a:rPr>
              <a:t>;</a:t>
            </a:r>
            <a:endParaRPr lang="en-US" sz="2800" spc="-5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lang="en-US"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871" y="3471164"/>
            <a:ext cx="75666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/* addr of signal </a:t>
            </a:r>
            <a:r>
              <a:rPr sz="2800" spc="-40" dirty="0">
                <a:latin typeface="Calibri"/>
                <a:cs typeface="Calibri"/>
              </a:rPr>
              <a:t>handler, </a:t>
            </a:r>
            <a:r>
              <a:rPr sz="2800" spc="-5" dirty="0">
                <a:latin typeface="Calibri"/>
                <a:cs typeface="Calibri"/>
              </a:rPr>
              <a:t>or SIG_IGN, or </a:t>
            </a:r>
            <a:r>
              <a:rPr sz="2800" spc="-10" dirty="0">
                <a:latin typeface="Calibri"/>
                <a:cs typeface="Calibri"/>
              </a:rPr>
              <a:t>SIG_DFL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additional signals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signal options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270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64591"/>
            <a:ext cx="11468100" cy="542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69265" algn="l"/>
                <a:tab pos="469900" algn="l"/>
                <a:tab pos="1158875" algn="l"/>
                <a:tab pos="2911475" algn="l"/>
                <a:tab pos="3699510" algn="l"/>
                <a:tab pos="4358005" algn="l"/>
                <a:tab pos="4874260" algn="l"/>
                <a:tab pos="5461635" algn="l"/>
                <a:tab pos="5916930" algn="l"/>
                <a:tab pos="7354570" algn="l"/>
                <a:tab pos="8785860" algn="l"/>
                <a:tab pos="9248775" algn="l"/>
                <a:tab pos="9573895" algn="l"/>
                <a:tab pos="1035431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sa</a:t>
            </a:r>
            <a:r>
              <a:rPr sz="2800" spc="5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ndle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fiel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SIG_IGN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DF</a:t>
            </a:r>
            <a:r>
              <a:rPr sz="2800" spc="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fined  signal handler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69900" marR="88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sa_mask </a:t>
            </a:r>
            <a:r>
              <a:rPr sz="2800" spc="-10" dirty="0">
                <a:latin typeface="Calibri"/>
                <a:cs typeface="Calibri"/>
              </a:rPr>
              <a:t>field specifies </a:t>
            </a:r>
            <a:r>
              <a:rPr sz="2800" spc="-5" dirty="0">
                <a:latin typeface="Calibri"/>
                <a:cs typeface="Calibri"/>
              </a:rPr>
              <a:t>additional signals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wishes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  when </a:t>
            </a:r>
            <a:r>
              <a:rPr sz="2800" spc="-10" dirty="0">
                <a:latin typeface="Calibri"/>
                <a:cs typeface="Calibri"/>
              </a:rPr>
              <a:t>it is handling signo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1114425" algn="l"/>
              </a:tabLst>
            </a:pPr>
            <a:r>
              <a:rPr sz="2800" spc="-5" dirty="0">
                <a:latin typeface="Calibri"/>
                <a:cs typeface="Calibri"/>
              </a:rPr>
              <a:t>The signalno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designates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i="1" spc="-5" dirty="0">
                <a:latin typeface="Calibri"/>
                <a:cs typeface="Calibri"/>
              </a:rPr>
              <a:t>action </a:t>
            </a:r>
            <a:r>
              <a:rPr sz="2800" spc="-15" dirty="0">
                <a:latin typeface="Calibri"/>
                <a:cs typeface="Calibri"/>
              </a:rPr>
              <a:t>argument.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 </a:t>
            </a:r>
            <a:r>
              <a:rPr sz="2800" spc="-10" dirty="0">
                <a:latin typeface="Calibri"/>
                <a:cs typeface="Calibri"/>
              </a:rPr>
              <a:t>returned via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oldaction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if it is not </a:t>
            </a:r>
            <a:r>
              <a:rPr sz="2800" spc="-5" dirty="0">
                <a:latin typeface="Calibri"/>
                <a:cs typeface="Calibri"/>
              </a:rPr>
              <a:t>a NULL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810895" algn="l"/>
                <a:tab pos="1850389" algn="l"/>
                <a:tab pos="1879600" algn="l"/>
                <a:tab pos="3401060" algn="l"/>
                <a:tab pos="3766820" algn="l"/>
                <a:tab pos="4081779" algn="l"/>
                <a:tab pos="4982845" algn="l"/>
                <a:tab pos="6240145" algn="l"/>
                <a:tab pos="6866890" algn="l"/>
                <a:tab pos="7927975" algn="l"/>
                <a:tab pos="9387840" algn="l"/>
                <a:tab pos="1062672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gume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oce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5" dirty="0">
                <a:latin typeface="Calibri"/>
                <a:cs typeface="Calibri"/>
              </a:rPr>
              <a:t>‘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5" dirty="0">
                <a:latin typeface="Calibri"/>
                <a:cs typeface="Calibri"/>
              </a:rPr>
              <a:t>ignal  </a:t>
            </a:r>
            <a:r>
              <a:rPr sz="2800" spc="-10" dirty="0">
                <a:latin typeface="Calibri"/>
                <a:cs typeface="Calibri"/>
              </a:rPr>
              <a:t>handling		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unchanged.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676" y="959358"/>
          <a:ext cx="11769725" cy="4713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3351">
                <a:tc>
                  <a:txBody>
                    <a:bodyPr/>
                    <a:lstStyle/>
                    <a:p>
                      <a:pPr marL="90805" marR="1968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  #include &lt;iostream.h&gt;  void callme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&lt;&lt;“catch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signal:”&lt;&lt;sig_num&lt;&lt;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endl;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sigmask;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9334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sigaction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old_action;  sigemptyset(&amp;sigmask);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37083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SIGTERM)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	||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34645" marR="213995" indent="-242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 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perror(“Set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8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135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action.sa_handler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callme;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action.sa_flags =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705" marR="117475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(sigaction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(SIGINT,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&amp;action, &amp;old_action) 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perror(“sigaction”);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1162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  return 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61722"/>
            <a:ext cx="9616440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1077594"/>
            <a:ext cx="1072832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program,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signal </a:t>
            </a:r>
            <a:r>
              <a:rPr sz="2800" spc="-5" dirty="0">
                <a:latin typeface="Calibri"/>
                <a:cs typeface="Calibri"/>
              </a:rPr>
              <a:t>mask is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SIGTERM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signal handler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SIGINT </a:t>
            </a:r>
            <a:r>
              <a:rPr sz="2800" spc="-5" dirty="0">
                <a:latin typeface="Calibri"/>
                <a:cs typeface="Calibri"/>
              </a:rPr>
              <a:t>signal and also  </a:t>
            </a:r>
            <a:r>
              <a:rPr sz="2800" spc="-10" dirty="0">
                <a:latin typeface="Calibri"/>
                <a:cs typeface="Calibri"/>
              </a:rPr>
              <a:t>specifies 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SIGSEGV </a:t>
            </a:r>
            <a:r>
              <a:rPr sz="2800" spc="-5" dirty="0">
                <a:latin typeface="Calibri"/>
                <a:cs typeface="Calibri"/>
              </a:rPr>
              <a:t>signal 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5" dirty="0">
                <a:latin typeface="Calibri"/>
                <a:cs typeface="Calibri"/>
              </a:rPr>
              <a:t>the SIGINT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terminates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via the </a:t>
            </a:r>
            <a:r>
              <a:rPr sz="2800" spc="-10" dirty="0">
                <a:latin typeface="Calibri"/>
                <a:cs typeface="Calibri"/>
              </a:rPr>
              <a:t>pause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25139"/>
            <a:ext cx="11420475" cy="48304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 dirty="0">
              <a:latin typeface="Calibri"/>
              <a:cs typeface="Calibri"/>
            </a:endParaRPr>
          </a:p>
          <a:p>
            <a:pPr marL="12700" marR="35052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a child </a:t>
            </a:r>
            <a:r>
              <a:rPr sz="2400" spc="-10" dirty="0">
                <a:latin typeface="Calibri"/>
                <a:cs typeface="Calibri"/>
              </a:rPr>
              <a:t>process terminates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stops,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SIGCHLD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process. </a:t>
            </a: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5" dirty="0">
                <a:latin typeface="Calibri"/>
                <a:cs typeface="Calibri"/>
              </a:rPr>
              <a:t>sets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handling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 signal,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events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720" marR="4172585" indent="-299720" algn="r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accepts the </a:t>
            </a:r>
            <a:r>
              <a:rPr sz="2400" b="1" spc="-10" dirty="0">
                <a:latin typeface="Calibri"/>
                <a:cs typeface="Calibri"/>
              </a:rPr>
              <a:t>default </a:t>
            </a:r>
            <a:r>
              <a:rPr sz="2400" b="1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signal:</a:t>
            </a:r>
            <a:endParaRPr sz="2400" dirty="0">
              <a:latin typeface="Calibri"/>
              <a:cs typeface="Calibri"/>
            </a:endParaRPr>
          </a:p>
          <a:p>
            <a:pPr marL="342900" marR="4167504" lvl="1" indent="-342900" algn="r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42900" algn="l"/>
              </a:tabLst>
            </a:pPr>
            <a:r>
              <a:rPr sz="2400" spc="-5" dirty="0">
                <a:latin typeface="Calibri"/>
                <a:cs typeface="Calibri"/>
              </a:rPr>
              <a:t>SIGCHLD does </a:t>
            </a:r>
            <a:r>
              <a:rPr sz="2400" spc="-10" dirty="0">
                <a:latin typeface="Calibri"/>
                <a:cs typeface="Calibri"/>
              </a:rPr>
              <a:t>not 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awakened.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API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child’s </a:t>
            </a:r>
            <a:r>
              <a:rPr sz="2400" spc="-15" dirty="0">
                <a:latin typeface="Calibri"/>
                <a:cs typeface="Calibri"/>
              </a:rPr>
              <a:t>exit status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clear </a:t>
            </a:r>
            <a:r>
              <a:rPr sz="2400" spc="-5" dirty="0">
                <a:latin typeface="Calibri"/>
                <a:cs typeface="Calibri"/>
              </a:rPr>
              <a:t>up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slot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child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waitpid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0" dirty="0">
                <a:latin typeface="Calibri"/>
                <a:cs typeface="Calibri"/>
              </a:rPr>
              <a:t>repeatedly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wait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child 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340939"/>
            <a:ext cx="11253470" cy="59905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spcBef>
                <a:spcPts val="20"/>
              </a:spcBef>
              <a:buAutoNum type="arabicPeriod" startAt="2"/>
              <a:tabLst>
                <a:tab pos="74549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b="1" spc="-10" dirty="0">
                <a:latin typeface="Calibri"/>
                <a:cs typeface="Calibri"/>
              </a:rPr>
              <a:t>ignores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SIGCHLD signal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discarded.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disturbed </a:t>
            </a:r>
            <a:r>
              <a:rPr sz="2200" spc="-15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if it 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call.</a:t>
            </a:r>
            <a:endParaRPr sz="2200">
              <a:latin typeface="Calibri"/>
              <a:cs typeface="Calibri"/>
            </a:endParaRPr>
          </a:p>
          <a:p>
            <a:pPr marL="1269365" marR="72898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calls the waitpid </a:t>
            </a:r>
            <a:r>
              <a:rPr sz="2200" spc="-5" dirty="0">
                <a:latin typeface="Calibri"/>
                <a:cs typeface="Calibri"/>
              </a:rPr>
              <a:t>API, the API will suspend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spc="-5" dirty="0">
                <a:latin typeface="Calibri"/>
                <a:cs typeface="Calibri"/>
              </a:rPr>
              <a:t>all its child  </a:t>
            </a:r>
            <a:r>
              <a:rPr sz="2200" spc="-10" dirty="0">
                <a:latin typeface="Calibri"/>
                <a:cs typeface="Calibri"/>
              </a:rPr>
              <a:t>processes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Child process table </a:t>
            </a:r>
            <a:r>
              <a:rPr sz="2200" spc="-5" dirty="0">
                <a:latin typeface="Calibri"/>
                <a:cs typeface="Calibri"/>
              </a:rPr>
              <a:t>slots will be cleared up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API will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spc="-5" dirty="0">
                <a:latin typeface="Calibri"/>
                <a:cs typeface="Calibri"/>
              </a:rPr>
              <a:t>a -1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buAutoNum type="arabicPeriod" startAt="2"/>
              <a:tabLst>
                <a:tab pos="745490" algn="l"/>
              </a:tabLst>
            </a:pP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b="1" spc="-15" dirty="0">
                <a:latin typeface="Calibri"/>
                <a:cs typeface="Calibri"/>
              </a:rPr>
              <a:t>catches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The signal handler </a:t>
            </a:r>
            <a:r>
              <a:rPr sz="2200" spc="-5" dirty="0">
                <a:latin typeface="Calibri"/>
                <a:cs typeface="Calibri"/>
              </a:rPr>
              <a:t>function will be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whenever </a:t>
            </a:r>
            <a:r>
              <a:rPr sz="2200" spc="-5" dirty="0">
                <a:latin typeface="Calibri"/>
                <a:cs typeface="Calibri"/>
              </a:rPr>
              <a:t>a child </a:t>
            </a:r>
            <a:r>
              <a:rPr sz="2200" spc="-10" dirty="0">
                <a:latin typeface="Calibri"/>
                <a:cs typeface="Calibri"/>
              </a:rPr>
              <a:t>process  terminates.</a:t>
            </a:r>
            <a:endParaRPr sz="2200">
              <a:latin typeface="Calibri"/>
              <a:cs typeface="Calibri"/>
            </a:endParaRPr>
          </a:p>
          <a:p>
            <a:pPr marL="1269365" marR="1009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0" dirty="0">
                <a:latin typeface="Calibri"/>
                <a:cs typeface="Calibri"/>
              </a:rPr>
              <a:t>SIGCHLD arrives </a:t>
            </a:r>
            <a:r>
              <a:rPr sz="2200" spc="-5" dirty="0">
                <a:latin typeface="Calibri"/>
                <a:cs typeface="Calibri"/>
              </a:rPr>
              <a:t>while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call,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restarted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collect </a:t>
            </a:r>
            <a:r>
              <a:rPr sz="2200" spc="-5" dirty="0">
                <a:latin typeface="Calibri"/>
                <a:cs typeface="Calibri"/>
              </a:rPr>
              <a:t>the child </a:t>
            </a:r>
            <a:r>
              <a:rPr sz="2200" spc="-15" dirty="0">
                <a:latin typeface="Calibri"/>
                <a:cs typeface="Calibri"/>
              </a:rPr>
              <a:t>exit status </a:t>
            </a:r>
            <a:r>
              <a:rPr sz="2200" spc="-5" dirty="0">
                <a:latin typeface="Calibri"/>
                <a:cs typeface="Calibri"/>
              </a:rPr>
              <a:t>and clear its </a:t>
            </a:r>
            <a:r>
              <a:rPr sz="2200" spc="-10" dirty="0">
                <a:latin typeface="Calibri"/>
                <a:cs typeface="Calibri"/>
              </a:rPr>
              <a:t>process table  </a:t>
            </a:r>
            <a:r>
              <a:rPr sz="2200" spc="-5" dirty="0">
                <a:latin typeface="Calibri"/>
                <a:cs typeface="Calibri"/>
              </a:rPr>
              <a:t>slots.</a:t>
            </a:r>
            <a:endParaRPr sz="2200">
              <a:latin typeface="Calibri"/>
              <a:cs typeface="Calibri"/>
            </a:endParaRPr>
          </a:p>
          <a:p>
            <a:pPr marL="1269365" marR="49403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Depending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setup, the API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aborted </a:t>
            </a:r>
            <a:r>
              <a:rPr sz="2200" spc="-5" dirty="0">
                <a:latin typeface="Calibri"/>
                <a:cs typeface="Calibri"/>
              </a:rPr>
              <a:t>and child </a:t>
            </a:r>
            <a:r>
              <a:rPr sz="2200" spc="-10" dirty="0">
                <a:latin typeface="Calibri"/>
                <a:cs typeface="Calibri"/>
              </a:rPr>
              <a:t>process table </a:t>
            </a:r>
            <a:r>
              <a:rPr sz="2200" spc="-5" dirty="0">
                <a:latin typeface="Calibri"/>
                <a:cs typeface="Calibri"/>
              </a:rPr>
              <a:t>slot not  </a:t>
            </a:r>
            <a:r>
              <a:rPr sz="2200" spc="-10" dirty="0">
                <a:latin typeface="Calibri"/>
                <a:cs typeface="Calibri"/>
              </a:rPr>
              <a:t>freed.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algn="just"/>
            <a:r>
              <a:rPr lang="en-IN" u="none" dirty="0"/>
              <a:t>The </a:t>
            </a:r>
            <a:r>
              <a:rPr lang="en-IN" u="none" dirty="0" err="1"/>
              <a:t>sigsetjmp</a:t>
            </a:r>
            <a:r>
              <a:rPr lang="en-IN" u="none" dirty="0"/>
              <a:t> and </a:t>
            </a:r>
            <a:r>
              <a:rPr lang="en-IN" u="none" dirty="0" err="1"/>
              <a:t>siglongjmp</a:t>
            </a:r>
            <a:r>
              <a:rPr lang="en-IN" u="none" dirty="0"/>
              <a:t> APIs:</a:t>
            </a:r>
          </a:p>
          <a:p>
            <a:pPr algn="just"/>
            <a:endParaRPr lang="en-US" u="none" dirty="0"/>
          </a:p>
          <a:p>
            <a:pPr algn="just"/>
            <a:r>
              <a:rPr lang="en-IN" b="0" u="none" dirty="0"/>
              <a:t>The </a:t>
            </a:r>
            <a:r>
              <a:rPr lang="en-IN" b="0" i="1" u="none" dirty="0" err="1"/>
              <a:t>sigsetjmp</a:t>
            </a:r>
            <a:r>
              <a:rPr lang="en-IN" b="0" u="none" dirty="0"/>
              <a:t> and </a:t>
            </a:r>
            <a:r>
              <a:rPr lang="en-IN" b="0" i="1" u="none" dirty="0" err="1"/>
              <a:t>siglongjmp</a:t>
            </a:r>
            <a:r>
              <a:rPr lang="en-IN" b="0" i="1" u="none" dirty="0"/>
              <a:t> </a:t>
            </a:r>
            <a:r>
              <a:rPr lang="en-IN" b="0" u="none" dirty="0"/>
              <a:t>APIs have similar functions as their corresponding </a:t>
            </a:r>
            <a:r>
              <a:rPr lang="en-IN" b="0" i="1" u="none" dirty="0" err="1"/>
              <a:t>setjmp</a:t>
            </a:r>
            <a:r>
              <a:rPr lang="en-IN" b="0" u="none" dirty="0"/>
              <a:t> and </a:t>
            </a:r>
            <a:r>
              <a:rPr lang="en-IN" b="0" i="1" u="none" dirty="0" err="1"/>
              <a:t>longjmp</a:t>
            </a:r>
            <a:r>
              <a:rPr lang="en-IN" b="0" u="none" dirty="0"/>
              <a:t> APIs.</a:t>
            </a:r>
          </a:p>
          <a:p>
            <a:pPr algn="just"/>
            <a:r>
              <a:rPr lang="en-IN" b="0" u="none" dirty="0"/>
              <a:t> </a:t>
            </a:r>
          </a:p>
          <a:p>
            <a:pPr algn="just"/>
            <a:r>
              <a:rPr lang="en-IN" b="0" u="none" dirty="0"/>
              <a:t>	These are used to transfer control from one function to another hence they are called non-local </a:t>
            </a:r>
            <a:r>
              <a:rPr lang="en-IN" b="0" u="none" dirty="0" err="1"/>
              <a:t>goto</a:t>
            </a:r>
            <a:r>
              <a:rPr lang="en-IN" b="0" u="none" dirty="0"/>
              <a:t> statements. The function prototype of these functions are:</a:t>
            </a:r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 #include &lt;</a:t>
            </a:r>
            <a:r>
              <a:rPr lang="en-US" b="0" u="none" dirty="0" err="1"/>
              <a:t>setjmp.h</a:t>
            </a:r>
            <a:r>
              <a:rPr lang="en-US" b="0" u="none" dirty="0"/>
              <a:t>&gt;</a:t>
            </a:r>
            <a:endParaRPr lang="en-IN" b="0" u="none" dirty="0"/>
          </a:p>
          <a:p>
            <a:pPr algn="just"/>
            <a:r>
              <a:rPr lang="en-US" b="0" u="none" dirty="0"/>
              <a:t> 	  </a:t>
            </a:r>
            <a:r>
              <a:rPr lang="en-US" b="0" u="none" dirty="0" err="1"/>
              <a:t>int</a:t>
            </a:r>
            <a:r>
              <a:rPr lang="en-US" b="0" u="none" dirty="0"/>
              <a:t>     </a:t>
            </a:r>
            <a:r>
              <a:rPr lang="en-US" b="0" u="none" dirty="0" err="1"/>
              <a:t>sigsetjmp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i="1" u="none" dirty="0"/>
              <a:t>, </a:t>
            </a:r>
            <a:r>
              <a:rPr lang="en-US" b="0" i="1" u="none" dirty="0" err="1"/>
              <a:t>int</a:t>
            </a:r>
            <a:r>
              <a:rPr lang="en-US" b="0" i="1" u="none" dirty="0"/>
              <a:t> </a:t>
            </a:r>
            <a:r>
              <a:rPr lang="en-US" b="0" i="1" u="none" dirty="0" err="1"/>
              <a:t>save_sigmask</a:t>
            </a:r>
            <a:r>
              <a:rPr lang="en-US" b="0" i="1" u="none" dirty="0"/>
              <a:t> );</a:t>
            </a:r>
            <a:endParaRPr lang="en-IN" b="0" u="none" dirty="0"/>
          </a:p>
          <a:p>
            <a:pPr algn="just"/>
            <a:r>
              <a:rPr lang="en-US" b="0" u="none" dirty="0"/>
              <a:t>	  void  </a:t>
            </a:r>
            <a:r>
              <a:rPr lang="en-US" b="0" u="none" dirty="0" err="1"/>
              <a:t>longjmp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u="none" dirty="0"/>
              <a:t>, </a:t>
            </a:r>
            <a:r>
              <a:rPr lang="en-US" b="0" u="none" dirty="0" err="1"/>
              <a:t>int</a:t>
            </a:r>
            <a:r>
              <a:rPr lang="en-US" b="0" u="none" dirty="0"/>
              <a:t> </a:t>
            </a:r>
            <a:r>
              <a:rPr lang="en-US" b="0" u="none" dirty="0" err="1"/>
              <a:t>retval</a:t>
            </a:r>
            <a:r>
              <a:rPr lang="en-US" b="0" u="none" dirty="0"/>
              <a:t>)</a:t>
            </a:r>
            <a:r>
              <a:rPr lang="en-US" dirty="0"/>
              <a:t>;</a:t>
            </a:r>
            <a:endParaRPr lang="en-IN" dirty="0"/>
          </a:p>
          <a:p>
            <a:pPr algn="just"/>
            <a:endParaRPr lang="en-IN" u="none" dirty="0"/>
          </a:p>
        </p:txBody>
      </p:sp>
    </p:spTree>
    <p:extLst>
      <p:ext uri="{BB962C8B-B14F-4D97-AF65-F5344CB8AC3E}">
        <p14:creationId xmlns:p14="http://schemas.microsoft.com/office/powerpoint/2010/main" val="10950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1123" y="1181480"/>
          <a:ext cx="8100695" cy="4717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41465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320675"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SIGABRT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abnormal termination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abort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2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SIGALRM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timer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expired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alarm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SIGCHLD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status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child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SIGCONT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 stopped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SIGFPE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exception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asynchronous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I/O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SIGKILL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2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SIGPIPE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pipe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readers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SIGQUIT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quit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SIGSEGV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invalid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reference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SIGSTOP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stop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15052"/>
          </a:xfrm>
        </p:spPr>
        <p:txBody>
          <a:bodyPr/>
          <a:lstStyle/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sigsetjmp</a:t>
            </a:r>
            <a:r>
              <a:rPr lang="en-IN" sz="2400" b="0" i="1" u="none" dirty="0"/>
              <a:t> </a:t>
            </a:r>
            <a:r>
              <a:rPr lang="en-IN" sz="2400" b="0" u="none" dirty="0"/>
              <a:t>behaves similarly to the </a:t>
            </a:r>
            <a:r>
              <a:rPr lang="en-IN" sz="2400" b="0" i="1" u="none" dirty="0" err="1"/>
              <a:t>setjmp</a:t>
            </a:r>
            <a:r>
              <a:rPr lang="en-IN" sz="2400" b="0" u="none" dirty="0"/>
              <a:t> APIs, except that it has a second argument, </a:t>
            </a:r>
            <a:r>
              <a:rPr lang="en-IN" sz="2400" b="0" i="1" u="none" dirty="0" err="1"/>
              <a:t>save_sigmask</a:t>
            </a:r>
            <a:r>
              <a:rPr lang="en-IN" sz="2400" b="0" i="1" u="none" dirty="0"/>
              <a:t>, </a:t>
            </a:r>
            <a:r>
              <a:rPr lang="en-IN" sz="2400" b="0" u="none" dirty="0"/>
              <a:t>which allows a user to specify whether a calling process signal mask should be saved to the provided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Similarly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does all the operations as the </a:t>
            </a:r>
            <a:r>
              <a:rPr lang="en-IN" sz="2400" b="0" i="1" u="none" dirty="0" err="1"/>
              <a:t>longjmp</a:t>
            </a:r>
            <a:r>
              <a:rPr lang="en-IN" sz="2400" b="0" u="none" dirty="0" err="1"/>
              <a:t>API</a:t>
            </a:r>
            <a:r>
              <a:rPr lang="en-IN" sz="2400" b="0" u="none" dirty="0"/>
              <a:t>, but it also restores a calling process signal mask if the mask was saved in its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 </a:t>
            </a:r>
          </a:p>
          <a:p>
            <a:pPr algn="just"/>
            <a:endParaRPr lang="en-IN" sz="2400" b="0" u="none" dirty="0"/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retval</a:t>
            </a:r>
            <a:r>
              <a:rPr lang="en-IN" sz="2400" b="0" u="none" dirty="0"/>
              <a:t> argument specifies the return value of the corresponding </a:t>
            </a:r>
            <a:r>
              <a:rPr lang="en-IN" sz="2400" b="0" i="1" u="none" dirty="0" err="1"/>
              <a:t>sigsetjmp</a:t>
            </a:r>
            <a:r>
              <a:rPr lang="en-IN" sz="2400" b="0" u="none" dirty="0"/>
              <a:t> API when it is called by </a:t>
            </a:r>
            <a:r>
              <a:rPr lang="en-IN" sz="2400" b="0" i="1" u="none" dirty="0" err="1"/>
              <a:t>siglongjmp</a:t>
            </a:r>
            <a:r>
              <a:rPr lang="en-IN" sz="2400" b="0" i="1" u="none" dirty="0"/>
              <a:t>. </a:t>
            </a:r>
            <a:r>
              <a:rPr lang="en-IN" sz="2400" b="0" u="none" dirty="0"/>
              <a:t>It value should be a non-zero number, if it is zero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will reset it to 1.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is usually called from user defined signal handling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4855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844708"/>
            <a:ext cx="10888980" cy="49815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abort() 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abort </a:t>
            </a:r>
            <a:r>
              <a:rPr sz="2400" spc="-5" dirty="0">
                <a:latin typeface="Calibri"/>
                <a:cs typeface="Calibri"/>
              </a:rPr>
              <a:t>function causes </a:t>
            </a:r>
            <a:r>
              <a:rPr sz="2400" dirty="0">
                <a:latin typeface="Calibri"/>
                <a:cs typeface="Calibri"/>
              </a:rPr>
              <a:t>abnormal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48169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&lt;stdlib.h&gt;  </a:t>
            </a: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abort(void);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5027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sends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SIGABRT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caller.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ISO C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abort will </a:t>
            </a:r>
            <a:r>
              <a:rPr sz="2400" spc="-10" dirty="0">
                <a:latin typeface="Calibri"/>
                <a:cs typeface="Calibri"/>
              </a:rPr>
              <a:t>deliver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unsuccessful termination </a:t>
            </a:r>
            <a:r>
              <a:rPr sz="2400" spc="-10" dirty="0">
                <a:latin typeface="Calibri"/>
                <a:cs typeface="Calibri"/>
              </a:rPr>
              <a:t>notification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33470" algn="l"/>
              </a:tabLst>
            </a:pPr>
            <a:r>
              <a:rPr sz="2400" spc="-15" dirty="0">
                <a:latin typeface="Calibri"/>
                <a:cs typeface="Calibri"/>
              </a:rPr>
              <a:t>host environment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	</a:t>
            </a:r>
            <a:r>
              <a:rPr sz="2400" spc="-10" dirty="0">
                <a:latin typeface="Calibri"/>
                <a:cs typeface="Calibri"/>
              </a:rPr>
              <a:t>raise(SIGABRT).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94533"/>
            <a:ext cx="11317605" cy="57143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15" dirty="0">
                <a:latin typeface="Calibri"/>
                <a:cs typeface="Calibri"/>
              </a:rPr>
              <a:t>system()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system(const </a:t>
            </a:r>
            <a:r>
              <a:rPr sz="2400" b="1" spc="-5" dirty="0">
                <a:latin typeface="Calibri"/>
                <a:cs typeface="Calibri"/>
              </a:rPr>
              <a:t>char *command);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-1 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dirty="0">
                <a:latin typeface="Calibri"/>
                <a:cs typeface="Calibri"/>
              </a:rPr>
              <a:t>is NULL, </a:t>
            </a: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zero 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4544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b="1" spc="-15" dirty="0">
                <a:latin typeface="Calibri"/>
                <a:cs typeface="Calibri"/>
              </a:rPr>
              <a:t>/bin/sh </a:t>
            </a:r>
            <a:r>
              <a:rPr sz="2400" b="1" spc="-5" dirty="0">
                <a:latin typeface="Calibri"/>
                <a:cs typeface="Calibri"/>
              </a:rPr>
              <a:t>-c </a:t>
            </a:r>
            <a:r>
              <a:rPr sz="2400" i="1" spc="-10" dirty="0">
                <a:latin typeface="Calibri"/>
                <a:cs typeface="Calibri"/>
              </a:rPr>
              <a:t>command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returns 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command, </a:t>
            </a:r>
            <a:r>
              <a:rPr sz="2400" b="1" spc="-5" dirty="0">
                <a:latin typeface="Calibri"/>
                <a:cs typeface="Calibri"/>
              </a:rPr>
              <a:t>SIGCHLD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blocked,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SIGINT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SIGQUIT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5" dirty="0">
                <a:latin typeface="Calibri"/>
                <a:cs typeface="Calibri"/>
              </a:rPr>
              <a:t>system(“ls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–l”);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40254"/>
            <a:ext cx="8419465" cy="56254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sleep() 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 number 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sleep(unsigned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Returns: </a:t>
            </a:r>
            <a:r>
              <a:rPr sz="2400" b="1" dirty="0">
                <a:latin typeface="Calibri"/>
                <a:cs typeface="Calibri"/>
              </a:rPr>
              <a:t>0 or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unslept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seconds.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suspended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The amount of wall </a:t>
            </a:r>
            <a:r>
              <a:rPr sz="2400" dirty="0">
                <a:latin typeface="Calibri"/>
                <a:cs typeface="Calibri"/>
              </a:rPr>
              <a:t>clock time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 seconds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elapsed.</a:t>
            </a:r>
            <a:endParaRPr sz="2400" dirty="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caught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Eg:</a:t>
            </a: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sleep(60); </a:t>
            </a:r>
            <a:r>
              <a:rPr sz="2200" spc="-5" dirty="0">
                <a:latin typeface="Calibri"/>
                <a:cs typeface="Calibri"/>
              </a:rPr>
              <a:t>// suspend the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minute.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r>
              <a:rPr lang="en-US" dirty="0"/>
              <a:t>Interval timers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We know that, sleep( ) API is constructed using the alarm( ) and pause( ) APIs.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But sleep( ) API just suspends a process for a fixed amount of time.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Other than this, the alarm( ) API can also be used to set up an interval timer.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/>
              <a:t>The interval timer is used to schedule a process to do some tasks at a fixed time interval.</a:t>
            </a:r>
          </a:p>
          <a:p>
            <a:endParaRPr lang="en-US" b="0" u="none" dirty="0"/>
          </a:p>
          <a:p>
            <a:r>
              <a:rPr lang="en-IN" b="0" u="none" dirty="0"/>
              <a:t>#include &lt;sys/</a:t>
            </a:r>
            <a:r>
              <a:rPr lang="en-IN" b="0" u="none" dirty="0" err="1"/>
              <a:t>time.h</a:t>
            </a:r>
            <a:r>
              <a:rPr lang="en-IN" b="0" u="none" dirty="0"/>
              <a:t>&gt;</a:t>
            </a:r>
          </a:p>
          <a:p>
            <a:r>
              <a:rPr lang="en-IN" b="0" u="none" dirty="0"/>
              <a:t> 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getitimer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); </a:t>
            </a:r>
          </a:p>
          <a:p>
            <a:br>
              <a:rPr lang="en-IN" b="0" u="none" dirty="0"/>
            </a:b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setitimer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const</a:t>
            </a:r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 err="1"/>
              <a:t>ovalue</a:t>
            </a:r>
            <a:r>
              <a:rPr lang="en-IN" b="0" u="none" dirty="0"/>
              <a:t>);</a:t>
            </a:r>
          </a:p>
          <a:p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984661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739759"/>
          </a:xfrm>
        </p:spPr>
        <p:txBody>
          <a:bodyPr/>
          <a:lstStyle/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</a:t>
            </a:r>
          </a:p>
          <a:p>
            <a:r>
              <a:rPr lang="en-IN" b="0" u="none" dirty="0"/>
              <a:t>{ </a:t>
            </a:r>
          </a:p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it_interval</a:t>
            </a:r>
            <a:r>
              <a:rPr lang="en-IN" b="0" u="none" dirty="0"/>
              <a:t>; /* next value */</a:t>
            </a:r>
          </a:p>
          <a:p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it_value</a:t>
            </a:r>
            <a:r>
              <a:rPr lang="en-IN" b="0" u="none" dirty="0"/>
              <a:t>; /* current value */ </a:t>
            </a:r>
          </a:p>
          <a:p>
            <a:r>
              <a:rPr lang="en-IN" b="0" u="none" dirty="0"/>
              <a:t>};</a:t>
            </a:r>
          </a:p>
          <a:p>
            <a:endParaRPr lang="en-IN" b="0" u="none" dirty="0"/>
          </a:p>
          <a:p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endParaRPr lang="en-IN" b="0" u="none" dirty="0"/>
          </a:p>
          <a:p>
            <a:r>
              <a:rPr lang="en-IN" b="0" u="none" dirty="0"/>
              <a:t> {</a:t>
            </a:r>
          </a:p>
          <a:p>
            <a:r>
              <a:rPr lang="en-IN" b="0" u="none" dirty="0"/>
              <a:t> long </a:t>
            </a:r>
            <a:r>
              <a:rPr lang="en-IN" b="0" u="none" dirty="0" err="1"/>
              <a:t>tv_sec</a:t>
            </a:r>
            <a:r>
              <a:rPr lang="en-IN" b="0" u="none" dirty="0"/>
              <a:t>; /* seconds */ </a:t>
            </a:r>
          </a:p>
          <a:p>
            <a:r>
              <a:rPr lang="en-IN" b="0" u="none" dirty="0"/>
              <a:t>long </a:t>
            </a:r>
            <a:r>
              <a:rPr lang="en-IN" b="0" u="none" dirty="0" err="1"/>
              <a:t>tv_usec</a:t>
            </a:r>
            <a:r>
              <a:rPr lang="en-IN" b="0" u="none" dirty="0"/>
              <a:t>; /* microseconds */ </a:t>
            </a:r>
          </a:p>
          <a:p>
            <a:r>
              <a:rPr lang="en-IN" b="0" u="none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137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8186"/>
              </p:ext>
            </p:extLst>
          </p:nvPr>
        </p:nvGraphicFramePr>
        <p:xfrm>
          <a:off x="381000" y="1092834"/>
          <a:ext cx="11049000" cy="4241166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93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8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ITIMER_REAL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in real time, and delivers </a:t>
                      </a:r>
                      <a:r>
                        <a:rPr lang="en-IN" b="1">
                          <a:effectLst/>
                        </a:rPr>
                        <a:t>SIGALRM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ITIMER_VIRTUAL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only when the process is executing, and delivers </a:t>
                      </a:r>
                      <a:r>
                        <a:rPr lang="en-IN" b="1">
                          <a:effectLst/>
                        </a:rPr>
                        <a:t>SIGVTALRM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89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ITIMER_PROF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decrements both when the process executes and when the system is executing on behalf of the process. Coupled with </a:t>
                      </a:r>
                      <a:r>
                        <a:rPr lang="en-IN" b="1" dirty="0">
                          <a:effectLst/>
                        </a:rPr>
                        <a:t>ITIMER_VIRTUAL</a:t>
                      </a:r>
                      <a:r>
                        <a:rPr lang="en-IN" dirty="0"/>
                        <a:t>, this timer is usually used to profile the time spent by the application in user and kernel space. </a:t>
                      </a:r>
                      <a:r>
                        <a:rPr lang="en-IN" b="1" dirty="0">
                          <a:effectLst/>
                        </a:rPr>
                        <a:t>SIGPROF</a:t>
                      </a:r>
                      <a:r>
                        <a:rPr lang="en-IN" dirty="0"/>
                        <a:t> is delivered upon expiration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15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/>
              <a:t>Sample questions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706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0" u="none" dirty="0"/>
              <a:t>What is signal API? Explain the various signal names and their purpose.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What is </a:t>
            </a:r>
            <a:r>
              <a:rPr lang="en-US" b="0" u="none" dirty="0" err="1"/>
              <a:t>signalmask</a:t>
            </a:r>
            <a:r>
              <a:rPr lang="en-US" b="0" u="none" dirty="0"/>
              <a:t>? Explain with the syntax and a sample program.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</a:t>
            </a:r>
            <a:r>
              <a:rPr lang="en-US" b="0" u="none" dirty="0" err="1"/>
              <a:t>sigaction</a:t>
            </a:r>
            <a:r>
              <a:rPr lang="en-US" b="0" u="none" dirty="0"/>
              <a:t>( ) function.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various ways in which a parent can handle different signals when a child process terminates or stops.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With the syntax, explain the concept of </a:t>
            </a:r>
            <a:r>
              <a:rPr lang="en-US" b="0" u="none" dirty="0" err="1"/>
              <a:t>sigsetjmp</a:t>
            </a:r>
            <a:r>
              <a:rPr lang="en-US" b="0" u="none" dirty="0"/>
              <a:t> ( ) &amp; </a:t>
            </a:r>
            <a:r>
              <a:rPr lang="en-US" b="0" u="none" dirty="0" err="1"/>
              <a:t>siglongjmp</a:t>
            </a:r>
            <a:r>
              <a:rPr lang="en-US" b="0" u="none" dirty="0"/>
              <a:t> ( ) functions.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kill and alarm API with syntax.</a:t>
            </a:r>
          </a:p>
          <a:p>
            <a:pPr marL="514350" indent="-514350">
              <a:buAutoNum type="arabicPeriod"/>
            </a:pPr>
            <a:r>
              <a:rPr lang="en-US" b="0" u="none" dirty="0"/>
              <a:t>Write a note on interval times.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various signal sets with the </a:t>
            </a:r>
            <a:r>
              <a:rPr lang="en-US" b="0" u="none" dirty="0" err="1"/>
              <a:t>sytax</a:t>
            </a:r>
            <a:r>
              <a:rPr lang="en-US" b="0" u="none" dirty="0"/>
              <a:t>.</a:t>
            </a:r>
          </a:p>
          <a:p>
            <a:pPr marL="514350" indent="-514350">
              <a:buAutoNum type="arabicPeriod"/>
            </a:pPr>
            <a:r>
              <a:rPr lang="en-US" b="0" u="none" dirty="0"/>
              <a:t>Explain the sleep and abort API with syntax.</a:t>
            </a:r>
          </a:p>
          <a:p>
            <a:pPr marL="514350" indent="-514350">
              <a:buAutoNum type="arabicPeriod"/>
            </a:pP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345861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b="1" dirty="0"/>
              <a:t>DAEMON PROCESSES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18819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Daemon characteristics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Coding rules for creating daemons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Error Logging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/>
              <a:t>Client – Server Model</a:t>
            </a:r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1738766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932179"/>
            <a:ext cx="11465560" cy="295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processes that live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bootstrapped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shut down.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Because they 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that they </a:t>
            </a:r>
            <a:r>
              <a:rPr sz="2400" dirty="0">
                <a:latin typeface="Calibri"/>
                <a:cs typeface="Calibri"/>
              </a:rPr>
              <a:t>run in 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0" dirty="0">
                <a:latin typeface="Calibri"/>
                <a:cs typeface="Calibri"/>
              </a:rPr>
              <a:t>systems have </a:t>
            </a:r>
            <a:r>
              <a:rPr sz="2400" spc="-5" dirty="0">
                <a:latin typeface="Calibri"/>
                <a:cs typeface="Calibri"/>
              </a:rPr>
              <a:t>numerous daemons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spc="-15" dirty="0">
                <a:latin typeface="Calibri"/>
                <a:cs typeface="Calibri"/>
              </a:rPr>
              <a:t>day-to-day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3208" y="1550416"/>
          <a:ext cx="8990329" cy="25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542290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225107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SIGTTOU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write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control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SIGTERM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882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SIGTSTP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terminal stop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character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read from control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642619"/>
            <a:ext cx="3501390" cy="146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-15" dirty="0">
                <a:latin typeface="Calibri"/>
                <a:cs typeface="Calibri"/>
              </a:rPr>
              <a:t> 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$ps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-axj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066800"/>
            <a:ext cx="7146035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688340"/>
            <a:ext cx="550227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super-user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don’t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5" dirty="0">
                <a:latin typeface="Calibri"/>
                <a:cs typeface="Calibri"/>
              </a:rPr>
              <a:t> terminal.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session and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670636"/>
            <a:ext cx="114674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 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0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bootstrap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Kernel processes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generally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 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run with </a:t>
            </a:r>
            <a:r>
              <a:rPr sz="2400" spc="-5" dirty="0">
                <a:latin typeface="Calibri"/>
                <a:cs typeface="Calibri"/>
              </a:rPr>
              <a:t>superuser </a:t>
            </a:r>
            <a:r>
              <a:rPr sz="2400" spc="-10" dirty="0">
                <a:latin typeface="Calibri"/>
                <a:cs typeface="Calibri"/>
              </a:rPr>
              <a:t>privileges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 and no command  line.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208407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676910" algn="l"/>
                <a:tab pos="1009015" algn="l"/>
                <a:tab pos="1299210" algn="l"/>
                <a:tab pos="2301875" algn="l"/>
                <a:tab pos="3467735" algn="l"/>
                <a:tab pos="5038090" algn="l"/>
                <a:tab pos="5584825" algn="l"/>
                <a:tab pos="6581775" algn="l"/>
                <a:tab pos="7406640" algn="l"/>
                <a:tab pos="8380095" algn="l"/>
                <a:tab pos="9464040" algn="l"/>
                <a:tab pos="1046670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esponsible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among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thing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397891"/>
            <a:ext cx="11468100" cy="5193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keventd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provides process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scheduled functions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kswapd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pageout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daemon.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supports </a:t>
            </a:r>
            <a:r>
              <a:rPr sz="2400" dirty="0">
                <a:latin typeface="Calibri"/>
                <a:cs typeface="Calibri"/>
              </a:rPr>
              <a:t>the virtual memory </a:t>
            </a:r>
            <a:r>
              <a:rPr sz="2400" spc="-20" dirty="0">
                <a:latin typeface="Calibri"/>
                <a:cs typeface="Calibri"/>
              </a:rPr>
              <a:t>subsystem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writing dirty </a:t>
            </a:r>
            <a:r>
              <a:rPr sz="2400" spc="-10" dirty="0">
                <a:latin typeface="Calibri"/>
                <a:cs typeface="Calibri"/>
              </a:rPr>
              <a:t>pages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disk slowly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time,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pages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reclaimed.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72819" algn="l"/>
                <a:tab pos="1769745" algn="l"/>
                <a:tab pos="2949575" algn="l"/>
                <a:tab pos="4060825" algn="l"/>
                <a:tab pos="5003165" algn="l"/>
                <a:tab pos="5480050" algn="l"/>
                <a:tab pos="6051550" algn="l"/>
                <a:tab pos="7251065" algn="l"/>
                <a:tab pos="8439785" algn="l"/>
                <a:tab pos="9814560" algn="l"/>
                <a:tab pos="1032383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in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d)	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em's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nfsd, lockd, </a:t>
            </a:r>
            <a:r>
              <a:rPr sz="2400" dirty="0">
                <a:latin typeface="Calibri"/>
                <a:cs typeface="Calibri"/>
              </a:rPr>
              <a:t>and rpciod </a:t>
            </a: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Network File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(NFS).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cron </a:t>
            </a:r>
            <a:r>
              <a:rPr sz="2400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(crond)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times. </a:t>
            </a:r>
            <a:r>
              <a:rPr sz="2400" spc="-10" dirty="0">
                <a:latin typeface="Calibri"/>
                <a:cs typeface="Calibri"/>
              </a:rPr>
              <a:t>Numerous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administration tasks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10" dirty="0">
                <a:latin typeface="Calibri"/>
                <a:cs typeface="Calibri"/>
              </a:rPr>
              <a:t>by having </a:t>
            </a:r>
            <a:r>
              <a:rPr sz="2400" spc="-15" dirty="0">
                <a:latin typeface="Calibri"/>
                <a:cs typeface="Calibri"/>
              </a:rPr>
              <a:t>programs executed </a:t>
            </a:r>
            <a:r>
              <a:rPr sz="2400" spc="-5" dirty="0">
                <a:latin typeface="Calibri"/>
                <a:cs typeface="Calibri"/>
              </a:rPr>
              <a:t>regularly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cupsd daemon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spooler;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spc="-10" dirty="0">
                <a:latin typeface="Calibri"/>
                <a:cs typeface="Calibri"/>
              </a:rPr>
              <a:t>print requests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1329"/>
            <a:ext cx="11469370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9134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spcBef>
                <a:spcPts val="5"/>
              </a:spcBef>
              <a:buFontTx/>
              <a:buAutoNum type="arabicPeriod"/>
              <a:tabLst>
                <a:tab pos="528320" algn="l"/>
              </a:tabLst>
            </a:pPr>
            <a:r>
              <a:rPr lang="en-IN" sz="2800" b="1" spc="-5" dirty="0">
                <a:cs typeface="Calibri"/>
              </a:rPr>
              <a:t>Call </a:t>
            </a:r>
            <a:r>
              <a:rPr lang="en-IN" sz="2800" b="1" spc="-15" dirty="0">
                <a:cs typeface="Calibri"/>
              </a:rPr>
              <a:t>fork </a:t>
            </a:r>
            <a:r>
              <a:rPr lang="en-IN" sz="2800" b="1" spc="-10" dirty="0">
                <a:cs typeface="Calibri"/>
              </a:rPr>
              <a:t>and </a:t>
            </a:r>
            <a:r>
              <a:rPr lang="en-IN" sz="2800" b="1" spc="-20" dirty="0">
                <a:cs typeface="Calibri"/>
              </a:rPr>
              <a:t>have </a:t>
            </a:r>
            <a:r>
              <a:rPr lang="en-IN" sz="2800" b="1" spc="-5" dirty="0">
                <a:cs typeface="Calibri"/>
              </a:rPr>
              <a:t>the </a:t>
            </a:r>
            <a:r>
              <a:rPr lang="en-IN" sz="2800" b="1" spc="-10" dirty="0">
                <a:cs typeface="Calibri"/>
              </a:rPr>
              <a:t>parent </a:t>
            </a:r>
            <a:r>
              <a:rPr lang="en-IN" sz="2800" b="1" spc="-15" dirty="0">
                <a:cs typeface="Calibri"/>
              </a:rPr>
              <a:t>exit</a:t>
            </a:r>
            <a:r>
              <a:rPr lang="en-IN" sz="2800" spc="-15" dirty="0">
                <a:cs typeface="Calibri"/>
              </a:rPr>
              <a:t>. </a:t>
            </a:r>
            <a:r>
              <a:rPr lang="en-IN" sz="2800" spc="-5" dirty="0">
                <a:cs typeface="Calibri"/>
              </a:rPr>
              <a:t>This does </a:t>
            </a:r>
            <a:r>
              <a:rPr lang="en-IN" sz="2800" spc="-20" dirty="0">
                <a:cs typeface="Calibri"/>
              </a:rPr>
              <a:t>several </a:t>
            </a:r>
            <a:r>
              <a:rPr lang="en-IN" sz="2800" spc="-5" dirty="0">
                <a:cs typeface="Calibri"/>
              </a:rPr>
              <a:t>things. </a:t>
            </a:r>
            <a:r>
              <a:rPr lang="en-IN" sz="2800" spc="-20" dirty="0">
                <a:cs typeface="Calibri"/>
              </a:rPr>
              <a:t>First, </a:t>
            </a:r>
            <a:r>
              <a:rPr lang="en-IN" sz="2800" dirty="0">
                <a:cs typeface="Calibri"/>
              </a:rPr>
              <a:t>if </a:t>
            </a:r>
            <a:r>
              <a:rPr lang="en-IN" sz="2800" spc="-5" dirty="0">
                <a:cs typeface="Calibri"/>
              </a:rPr>
              <a:t>the  </a:t>
            </a:r>
            <a:r>
              <a:rPr lang="en-IN" sz="2800" spc="-10" dirty="0">
                <a:cs typeface="Calibri"/>
              </a:rPr>
              <a:t>daemon </a:t>
            </a:r>
            <a:r>
              <a:rPr lang="en-IN" sz="2800" spc="-15" dirty="0">
                <a:cs typeface="Calibri"/>
              </a:rPr>
              <a:t>was</a:t>
            </a:r>
            <a:r>
              <a:rPr lang="en-IN" sz="2800" spc="600" dirty="0">
                <a:cs typeface="Calibri"/>
              </a:rPr>
              <a:t> </a:t>
            </a:r>
            <a:r>
              <a:rPr lang="en-IN" sz="2800" spc="-15" dirty="0">
                <a:cs typeface="Calibri"/>
              </a:rPr>
              <a:t>started </a:t>
            </a:r>
            <a:r>
              <a:rPr lang="en-IN" sz="2800" spc="-5" dirty="0">
                <a:cs typeface="Calibri"/>
              </a:rPr>
              <a:t>as a </a:t>
            </a:r>
            <a:r>
              <a:rPr lang="en-IN" sz="2800" spc="-10" dirty="0">
                <a:cs typeface="Calibri"/>
              </a:rPr>
              <a:t>simple </a:t>
            </a:r>
            <a:r>
              <a:rPr lang="en-IN" sz="2800" spc="-5" dirty="0">
                <a:cs typeface="Calibri"/>
              </a:rPr>
              <a:t>shell </a:t>
            </a:r>
            <a:r>
              <a:rPr lang="en-IN" sz="2800" spc="-10" dirty="0">
                <a:cs typeface="Calibri"/>
              </a:rPr>
              <a:t>command, </a:t>
            </a:r>
            <a:r>
              <a:rPr lang="en-IN" sz="2800" spc="-15" dirty="0">
                <a:cs typeface="Calibri"/>
              </a:rPr>
              <a:t>having 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5" dirty="0">
                <a:cs typeface="Calibri"/>
              </a:rPr>
              <a:t>parent  terminate </a:t>
            </a:r>
            <a:r>
              <a:rPr lang="en-IN" sz="2800" spc="-20" dirty="0">
                <a:cs typeface="Calibri"/>
              </a:rPr>
              <a:t>makes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shell </a:t>
            </a:r>
            <a:r>
              <a:rPr lang="en-IN" sz="2800" spc="-5" dirty="0">
                <a:cs typeface="Calibri"/>
              </a:rPr>
              <a:t>think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command is </a:t>
            </a:r>
            <a:r>
              <a:rPr lang="en-IN" sz="2800" spc="-5" dirty="0">
                <a:cs typeface="Calibri"/>
              </a:rPr>
              <a:t>done. </a:t>
            </a:r>
            <a:r>
              <a:rPr lang="en-IN" sz="2800" spc="-10" dirty="0">
                <a:cs typeface="Calibri"/>
              </a:rPr>
              <a:t>Second, the  </a:t>
            </a:r>
            <a:r>
              <a:rPr lang="en-IN" sz="2800" spc="-5" dirty="0">
                <a:cs typeface="Calibri"/>
              </a:rPr>
              <a:t>child inherits the </a:t>
            </a:r>
            <a:r>
              <a:rPr lang="en-IN" sz="2800" spc="-10" dirty="0">
                <a:cs typeface="Calibri"/>
              </a:rPr>
              <a:t>process </a:t>
            </a:r>
            <a:r>
              <a:rPr lang="en-IN" sz="2800" spc="-15" dirty="0">
                <a:cs typeface="Calibri"/>
              </a:rPr>
              <a:t>group </a:t>
            </a:r>
            <a:r>
              <a:rPr lang="en-IN" sz="2800" spc="-5" dirty="0">
                <a:cs typeface="Calibri"/>
              </a:rPr>
              <a:t>ID of the </a:t>
            </a:r>
            <a:r>
              <a:rPr lang="en-IN" sz="2800" spc="-20" dirty="0">
                <a:cs typeface="Calibri"/>
              </a:rPr>
              <a:t>parent </a:t>
            </a:r>
            <a:r>
              <a:rPr lang="en-IN" sz="2800" spc="-10" dirty="0">
                <a:cs typeface="Calibri"/>
              </a:rPr>
              <a:t>but gets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0" dirty="0">
                <a:cs typeface="Calibri"/>
              </a:rPr>
              <a:t>new </a:t>
            </a:r>
            <a:r>
              <a:rPr lang="en-IN" sz="2800" spc="-15" dirty="0">
                <a:cs typeface="Calibri"/>
              </a:rPr>
              <a:t>process </a:t>
            </a:r>
            <a:r>
              <a:rPr lang="en-IN" sz="2800" spc="-30" dirty="0">
                <a:cs typeface="Calibri"/>
              </a:rPr>
              <a:t>ID,  </a:t>
            </a:r>
            <a:r>
              <a:rPr lang="en-IN" sz="2800" spc="-5" dirty="0">
                <a:cs typeface="Calibri"/>
              </a:rPr>
              <a:t>so </a:t>
            </a:r>
            <a:r>
              <a:rPr lang="en-IN" sz="2800" spc="-15" dirty="0">
                <a:cs typeface="Calibri"/>
              </a:rPr>
              <a:t>we're guaranteed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child </a:t>
            </a:r>
            <a:r>
              <a:rPr lang="en-IN" sz="2800" spc="-10" dirty="0">
                <a:cs typeface="Calibri"/>
              </a:rPr>
              <a:t>is not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5" dirty="0">
                <a:cs typeface="Calibri"/>
              </a:rPr>
              <a:t>process group</a:t>
            </a:r>
            <a:r>
              <a:rPr lang="en-IN" sz="2800" spc="215" dirty="0">
                <a:cs typeface="Calibri"/>
              </a:rPr>
              <a:t> </a:t>
            </a:r>
            <a:r>
              <a:rPr lang="en-IN" sz="2800" spc="-45" dirty="0">
                <a:cs typeface="Calibri"/>
              </a:rPr>
              <a:t>leader.</a:t>
            </a:r>
            <a:endParaRPr lang="en-IN" sz="2800" dirty="0"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Call </a:t>
            </a:r>
            <a:r>
              <a:rPr sz="2800" b="1" dirty="0">
                <a:latin typeface="Calibri"/>
                <a:cs typeface="Calibri"/>
              </a:rPr>
              <a:t>umask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set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file </a:t>
            </a:r>
            <a:r>
              <a:rPr sz="2800" b="1" spc="-5" dirty="0">
                <a:latin typeface="Calibri"/>
                <a:cs typeface="Calibri"/>
              </a:rPr>
              <a:t>mode </a:t>
            </a:r>
            <a:r>
              <a:rPr sz="2800" b="1" spc="-10" dirty="0">
                <a:latin typeface="Calibri"/>
                <a:cs typeface="Calibri"/>
              </a:rPr>
              <a:t>creation 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The file </a:t>
            </a:r>
            <a:r>
              <a:rPr sz="2800" spc="-5" dirty="0">
                <a:latin typeface="Calibri"/>
                <a:cs typeface="Calibri"/>
              </a:rPr>
              <a:t>mode </a:t>
            </a:r>
            <a:r>
              <a:rPr sz="2800" spc="-10" dirty="0">
                <a:latin typeface="Calibri"/>
                <a:cs typeface="Calibri"/>
              </a:rPr>
              <a:t>creation  </a:t>
            </a:r>
            <a:r>
              <a:rPr sz="2800" spc="-5" dirty="0">
                <a:latin typeface="Calibri"/>
                <a:cs typeface="Calibri"/>
              </a:rPr>
              <a:t>mask that's </a:t>
            </a:r>
            <a:r>
              <a:rPr sz="2800" spc="-10" dirty="0">
                <a:latin typeface="Calibri"/>
                <a:cs typeface="Calibri"/>
              </a:rPr>
              <a:t>inherited could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deny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5" dirty="0">
                <a:latin typeface="Calibri"/>
                <a:cs typeface="Calibri"/>
              </a:rPr>
              <a:t>permissions. If the 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going </a:t>
            </a:r>
            <a:r>
              <a:rPr sz="2800" spc="-20" dirty="0">
                <a:latin typeface="Calibri"/>
                <a:cs typeface="Calibri"/>
              </a:rPr>
              <a:t>to create </a:t>
            </a:r>
            <a:r>
              <a:rPr sz="2800" spc="-10" dirty="0">
                <a:latin typeface="Calibri"/>
                <a:cs typeface="Calibri"/>
              </a:rPr>
              <a:t>files, it </a:t>
            </a:r>
            <a:r>
              <a:rPr sz="2800" spc="-20" dirty="0">
                <a:latin typeface="Calibri"/>
                <a:cs typeface="Calibri"/>
              </a:rPr>
              <a:t>may want </a:t>
            </a:r>
            <a:r>
              <a:rPr sz="2800" spc="-10" dirty="0">
                <a:latin typeface="Calibri"/>
                <a:cs typeface="Calibri"/>
              </a:rPr>
              <a:t>to set specific  permissions.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1722"/>
            <a:ext cx="11469370" cy="556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341757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2800" b="1" spc="-15" dirty="0">
                <a:latin typeface="Calibri"/>
                <a:cs typeface="Calibri"/>
              </a:rPr>
              <a:t>	</a:t>
            </a: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6985" indent="-515620" algn="just">
              <a:lnSpc>
                <a:spcPct val="100000"/>
              </a:lnSpc>
              <a:buAutoNum type="arabicPeriod" startAt="3"/>
              <a:tabLst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Call </a:t>
            </a:r>
            <a:r>
              <a:rPr sz="2800" b="1" spc="-5" dirty="0">
                <a:latin typeface="Calibri"/>
                <a:cs typeface="Calibri"/>
              </a:rPr>
              <a:t>setsid </a:t>
            </a:r>
            <a:r>
              <a:rPr sz="2800" b="1" spc="-15" dirty="0">
                <a:latin typeface="Calibri"/>
                <a:cs typeface="Calibri"/>
              </a:rPr>
              <a:t>to create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new </a:t>
            </a:r>
            <a:r>
              <a:rPr sz="2800" b="1" spc="-5" dirty="0">
                <a:latin typeface="Calibri"/>
                <a:cs typeface="Calibri"/>
              </a:rPr>
              <a:t>session</a:t>
            </a:r>
            <a:r>
              <a:rPr sz="2800" spc="-5" dirty="0">
                <a:latin typeface="Calibri"/>
                <a:cs typeface="Calibri"/>
              </a:rPr>
              <a:t>.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session  leader of 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(b)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group </a:t>
            </a:r>
            <a:r>
              <a:rPr sz="2800" spc="-5" dirty="0">
                <a:latin typeface="Calibri"/>
                <a:cs typeface="Calibri"/>
              </a:rPr>
              <a:t>leader of a </a:t>
            </a:r>
            <a:r>
              <a:rPr sz="2800" spc="-10" dirty="0">
                <a:latin typeface="Calibri"/>
                <a:cs typeface="Calibri"/>
              </a:rPr>
              <a:t>new  process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and (c)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controlling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 dirty="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Change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current </a:t>
            </a:r>
            <a:r>
              <a:rPr sz="2800" b="1" spc="-5" dirty="0">
                <a:latin typeface="Calibri"/>
                <a:cs typeface="Calibri"/>
              </a:rPr>
              <a:t>working </a:t>
            </a:r>
            <a:r>
              <a:rPr sz="2800" b="1" spc="-10" dirty="0">
                <a:latin typeface="Calibri"/>
                <a:cs typeface="Calibri"/>
              </a:rPr>
              <a:t>directory to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root directory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 working directory inherited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mounted file 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daemons normally </a:t>
            </a:r>
            <a:r>
              <a:rPr sz="2800" spc="-25" dirty="0">
                <a:latin typeface="Calibri"/>
                <a:cs typeface="Calibri"/>
              </a:rPr>
              <a:t>exist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rebooted,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 daemon </a:t>
            </a:r>
            <a:r>
              <a:rPr sz="2800" spc="-30" dirty="0">
                <a:latin typeface="Calibri"/>
                <a:cs typeface="Calibri"/>
              </a:rPr>
              <a:t>stays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5" dirty="0">
                <a:latin typeface="Calibri"/>
                <a:cs typeface="Calibri"/>
              </a:rPr>
              <a:t>mounted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cannot </a:t>
            </a:r>
            <a:r>
              <a:rPr sz="2800" spc="-15" dirty="0">
                <a:latin typeface="Calibri"/>
                <a:cs typeface="Calibri"/>
              </a:rPr>
              <a:t>be  unmounted.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Unneeded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spc="-5" dirty="0">
                <a:latin typeface="Calibri"/>
                <a:cs typeface="Calibri"/>
              </a:rPr>
              <a:t>should be </a:t>
            </a:r>
            <a:r>
              <a:rPr sz="2800" b="1" spc="-10" dirty="0">
                <a:latin typeface="Calibri"/>
                <a:cs typeface="Calibri"/>
              </a:rPr>
              <a:t>closed.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prevents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daemon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holding open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10" dirty="0">
                <a:latin typeface="Calibri"/>
                <a:cs typeface="Calibri"/>
              </a:rPr>
              <a:t>that 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642" y="267969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21791"/>
            <a:ext cx="11466830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6. Some daemons open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dirty="0">
                <a:latin typeface="Calibri"/>
                <a:cs typeface="Calibri"/>
              </a:rPr>
              <a:t>0, </a:t>
            </a:r>
            <a:r>
              <a:rPr sz="2800" b="1" spc="-5" dirty="0">
                <a:latin typeface="Calibri"/>
                <a:cs typeface="Calibri"/>
              </a:rPr>
              <a:t>1,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2 </a:t>
            </a:r>
            <a:r>
              <a:rPr sz="2800" b="1" spc="-10" dirty="0">
                <a:latin typeface="Calibri"/>
                <a:cs typeface="Calibri"/>
              </a:rPr>
              <a:t>to /dev/null </a:t>
            </a:r>
            <a:r>
              <a:rPr sz="2800" b="1" spc="-5" dirty="0">
                <a:latin typeface="Calibri"/>
                <a:cs typeface="Calibri"/>
              </a:rPr>
              <a:t>so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20" dirty="0">
                <a:latin typeface="Calibri"/>
                <a:cs typeface="Calibri"/>
              </a:rPr>
              <a:t>any  </a:t>
            </a:r>
            <a:r>
              <a:rPr sz="2800" b="1" spc="-10" dirty="0">
                <a:latin typeface="Calibri"/>
                <a:cs typeface="Calibri"/>
              </a:rPr>
              <a:t>library routines that </a:t>
            </a:r>
            <a:r>
              <a:rPr sz="2800" b="1" spc="5" dirty="0">
                <a:latin typeface="Calibri"/>
                <a:cs typeface="Calibri"/>
              </a:rPr>
              <a:t>try </a:t>
            </a:r>
            <a:r>
              <a:rPr sz="2800" b="1" spc="-15" dirty="0">
                <a:latin typeface="Calibri"/>
                <a:cs typeface="Calibri"/>
              </a:rPr>
              <a:t>to read </a:t>
            </a:r>
            <a:r>
              <a:rPr sz="2800" b="1" spc="-10" dirty="0">
                <a:latin typeface="Calibri"/>
                <a:cs typeface="Calibri"/>
              </a:rPr>
              <a:t>from </a:t>
            </a:r>
            <a:r>
              <a:rPr sz="2800" b="1" spc="-1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input or </a:t>
            </a:r>
            <a:r>
              <a:rPr sz="2800" b="1" spc="-10" dirty="0">
                <a:latin typeface="Calibri"/>
                <a:cs typeface="Calibri"/>
              </a:rPr>
              <a:t>write </a:t>
            </a:r>
            <a:r>
              <a:rPr sz="2800" b="1" spc="-15" dirty="0">
                <a:latin typeface="Calibri"/>
                <a:cs typeface="Calibri"/>
              </a:rPr>
              <a:t>to standard  </a:t>
            </a:r>
            <a:r>
              <a:rPr sz="2800" b="1" spc="-5" dirty="0">
                <a:latin typeface="Calibri"/>
                <a:cs typeface="Calibri"/>
              </a:rPr>
              <a:t>output or </a:t>
            </a:r>
            <a:r>
              <a:rPr sz="2800" b="1" spc="-15" dirty="0">
                <a:latin typeface="Calibri"/>
                <a:cs typeface="Calibri"/>
              </a:rPr>
              <a:t>standard error </a:t>
            </a:r>
            <a:r>
              <a:rPr sz="2800" b="1" spc="-5" dirty="0">
                <a:latin typeface="Calibri"/>
                <a:cs typeface="Calibri"/>
              </a:rPr>
              <a:t>will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no </a:t>
            </a:r>
            <a:r>
              <a:rPr sz="2800" b="1" spc="-15" dirty="0">
                <a:latin typeface="Calibri"/>
                <a:cs typeface="Calibri"/>
              </a:rPr>
              <a:t>effect</a:t>
            </a:r>
            <a:r>
              <a:rPr sz="2800" spc="-15" dirty="0">
                <a:latin typeface="Calibri"/>
                <a:cs typeface="Calibri"/>
              </a:rPr>
              <a:t>. </a:t>
            </a:r>
            <a:endParaRPr lang="en-US" sz="2800" spc="-15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daemon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 associated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nowhere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displayed; </a:t>
            </a:r>
            <a:r>
              <a:rPr sz="2800" spc="-10" dirty="0">
                <a:latin typeface="Calibri"/>
                <a:cs typeface="Calibri"/>
              </a:rPr>
              <a:t>nor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there anywhere to receive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65" dirty="0">
                <a:latin typeface="Calibri"/>
                <a:cs typeface="Calibri"/>
              </a:rPr>
              <a:t>user. </a:t>
            </a:r>
            <a:endParaRPr lang="en-US" sz="2800" spc="-65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65" dirty="0">
                <a:latin typeface="Calibri"/>
                <a:cs typeface="Calibri"/>
              </a:rPr>
              <a:t>	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20" dirty="0">
                <a:latin typeface="Calibri"/>
                <a:cs typeface="Calibri"/>
              </a:rPr>
              <a:t>started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interactive </a:t>
            </a:r>
            <a:r>
              <a:rPr sz="2800" spc="-5" dirty="0">
                <a:latin typeface="Calibri"/>
                <a:cs typeface="Calibri"/>
              </a:rPr>
              <a:t>session, the </a:t>
            </a:r>
            <a:r>
              <a:rPr sz="2800" spc="-10" dirty="0">
                <a:latin typeface="Calibri"/>
                <a:cs typeface="Calibri"/>
              </a:rPr>
              <a:t>daemon  </a:t>
            </a:r>
            <a:r>
              <a:rPr sz="2800" dirty="0">
                <a:latin typeface="Calibri"/>
                <a:cs typeface="Calibri"/>
              </a:rPr>
              <a:t>runs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background,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login session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5" dirty="0">
                <a:latin typeface="Calibri"/>
                <a:cs typeface="Calibri"/>
              </a:rPr>
              <a:t>without 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lang="en-US" sz="2800" spc="-1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other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 the same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2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dirty="0">
                <a:latin typeface="Calibri"/>
                <a:cs typeface="Calibri"/>
              </a:rPr>
              <a:t>up on </a:t>
            </a:r>
            <a:r>
              <a:rPr sz="2800" spc="-5" dirty="0">
                <a:latin typeface="Calibri"/>
                <a:cs typeface="Calibri"/>
              </a:rPr>
              <a:t>the terminal,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15" dirty="0">
                <a:latin typeface="Calibri"/>
                <a:cs typeface="Calibri"/>
              </a:rPr>
              <a:t>expect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#include &lt;sys/</a:t>
            </a:r>
            <a:r>
              <a:rPr lang="en-IN" dirty="0" err="1"/>
              <a:t>stat.h</a:t>
            </a:r>
            <a:r>
              <a:rPr lang="en-IN" dirty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 </a:t>
            </a:r>
            <a:r>
              <a:rPr lang="en-IN" dirty="0" err="1"/>
              <a:t>argv</a:t>
            </a:r>
            <a:r>
              <a:rPr lang="en-IN" dirty="0"/>
              <a:t>[]) </a:t>
            </a:r>
          </a:p>
          <a:p>
            <a:pPr>
              <a:lnSpc>
                <a:spcPct val="150000"/>
              </a:lnSpc>
            </a:pPr>
            <a:r>
              <a:rPr lang="en-IN" dirty="0"/>
              <a:t>{ </a:t>
            </a:r>
          </a:p>
          <a:p>
            <a:pPr>
              <a:lnSpc>
                <a:spcPct val="150000"/>
              </a:lnSpc>
            </a:pPr>
            <a:r>
              <a:rPr lang="en-IN" dirty="0"/>
              <a:t>    FILE *</a:t>
            </a:r>
            <a:r>
              <a:rPr lang="en-IN" dirty="0" err="1"/>
              <a:t>fp</a:t>
            </a:r>
            <a:r>
              <a:rPr lang="en-IN" dirty="0"/>
              <a:t>= NULL; 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process_id</a:t>
            </a:r>
            <a:r>
              <a:rPr lang="en-IN" dirty="0"/>
              <a:t> = 0;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sid</a:t>
            </a:r>
            <a:r>
              <a:rPr lang="en-IN" dirty="0"/>
              <a:t> = 0; // Create child process </a:t>
            </a:r>
          </a:p>
          <a:p>
            <a:pPr>
              <a:lnSpc>
                <a:spcPct val="150000"/>
              </a:lnSpc>
            </a:pPr>
            <a:r>
              <a:rPr lang="en-IN" dirty="0"/>
              <a:t>    </a:t>
            </a:r>
            <a:r>
              <a:rPr lang="en-IN" dirty="0" err="1"/>
              <a:t>process_id</a:t>
            </a:r>
            <a:r>
              <a:rPr lang="en-IN" dirty="0"/>
              <a:t> = fork(); // Indication of fork() failure</a:t>
            </a:r>
          </a:p>
          <a:p>
            <a:pPr>
              <a:lnSpc>
                <a:spcPct val="150000"/>
              </a:lnSpc>
            </a:pPr>
            <a:r>
              <a:rPr lang="en-IN" dirty="0"/>
              <a:t>   if (</a:t>
            </a:r>
            <a:r>
              <a:rPr lang="en-IN" dirty="0" err="1"/>
              <a:t>process_id</a:t>
            </a:r>
            <a:r>
              <a:rPr lang="en-IN" dirty="0"/>
              <a:t> &lt; 0)</a:t>
            </a:r>
          </a:p>
          <a:p>
            <a:pPr>
              <a:lnSpc>
                <a:spcPct val="150000"/>
              </a:lnSpc>
            </a:pPr>
            <a:r>
              <a:rPr lang="en-IN" dirty="0"/>
              <a:t>  { </a:t>
            </a:r>
          </a:p>
          <a:p>
            <a:pPr>
              <a:lnSpc>
                <a:spcPct val="150000"/>
              </a:lnSpc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("fork failed!\n"); // Return failure in exit status </a:t>
            </a:r>
          </a:p>
          <a:p>
            <a:pPr>
              <a:lnSpc>
                <a:spcPct val="150000"/>
              </a:lnSpc>
            </a:pPr>
            <a:r>
              <a:rPr lang="en-IN" dirty="0"/>
              <a:t>  exit(1); 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63248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PARENT PROCESS. Need to kill it.</a:t>
            </a:r>
          </a:p>
          <a:p>
            <a:pPr>
              <a:lnSpc>
                <a:spcPct val="150000"/>
              </a:lnSpc>
            </a:pPr>
            <a:r>
              <a:rPr lang="en-IN" dirty="0"/>
              <a:t> if (</a:t>
            </a:r>
            <a:r>
              <a:rPr lang="en-IN" dirty="0" err="1"/>
              <a:t>process_id</a:t>
            </a:r>
            <a:r>
              <a:rPr lang="en-IN" dirty="0"/>
              <a:t> &gt; 0)</a:t>
            </a:r>
          </a:p>
          <a:p>
            <a:pPr>
              <a:lnSpc>
                <a:spcPct val="150000"/>
              </a:lnSpc>
            </a:pPr>
            <a:r>
              <a:rPr lang="en-IN" dirty="0"/>
              <a:t> {</a:t>
            </a:r>
          </a:p>
          <a:p>
            <a:pPr>
              <a:lnSpc>
                <a:spcPct val="150000"/>
              </a:lnSpc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process_id</a:t>
            </a:r>
            <a:r>
              <a:rPr lang="en-IN" dirty="0"/>
              <a:t> of child process %d \n", </a:t>
            </a:r>
            <a:r>
              <a:rPr lang="en-IN" dirty="0" err="1"/>
              <a:t>process_id</a:t>
            </a:r>
            <a:r>
              <a:rPr lang="en-IN" dirty="0"/>
              <a:t>); </a:t>
            </a:r>
          </a:p>
          <a:p>
            <a:pPr>
              <a:lnSpc>
                <a:spcPct val="150000"/>
              </a:lnSpc>
            </a:pPr>
            <a:r>
              <a:rPr lang="en-IN" dirty="0"/>
              <a:t>    // return success in exit status </a:t>
            </a:r>
          </a:p>
          <a:p>
            <a:pPr>
              <a:lnSpc>
                <a:spcPct val="150000"/>
              </a:lnSpc>
            </a:pPr>
            <a:r>
              <a:rPr lang="en-IN" dirty="0"/>
              <a:t>   exit(0);</a:t>
            </a:r>
          </a:p>
          <a:p>
            <a:pPr>
              <a:lnSpc>
                <a:spcPct val="150000"/>
              </a:lnSpc>
            </a:pPr>
            <a:r>
              <a:rPr lang="en-IN" dirty="0"/>
              <a:t> }</a:t>
            </a:r>
          </a:p>
          <a:p>
            <a:pPr>
              <a:lnSpc>
                <a:spcPct val="150000"/>
              </a:lnSpc>
            </a:pPr>
            <a:r>
              <a:rPr lang="en-IN" dirty="0"/>
              <a:t> //unmask the file mode </a:t>
            </a:r>
            <a:r>
              <a:rPr lang="en-IN" dirty="0" err="1"/>
              <a:t>umask</a:t>
            </a:r>
            <a:r>
              <a:rPr lang="en-IN" dirty="0"/>
              <a:t>(0); //set new session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sid</a:t>
            </a:r>
            <a:r>
              <a:rPr lang="en-IN" dirty="0"/>
              <a:t> =</a:t>
            </a:r>
            <a:r>
              <a:rPr lang="en-IN" dirty="0" err="1"/>
              <a:t>setsid</a:t>
            </a:r>
            <a:r>
              <a:rPr lang="en-IN" dirty="0"/>
              <a:t>();</a:t>
            </a:r>
          </a:p>
          <a:p>
            <a:pPr>
              <a:lnSpc>
                <a:spcPct val="150000"/>
              </a:lnSpc>
            </a:pPr>
            <a:r>
              <a:rPr lang="en-IN" dirty="0"/>
              <a:t> if(</a:t>
            </a:r>
            <a:r>
              <a:rPr lang="en-IN" dirty="0" err="1"/>
              <a:t>sid</a:t>
            </a:r>
            <a:r>
              <a:rPr lang="en-IN" dirty="0"/>
              <a:t> &lt; 0)</a:t>
            </a:r>
          </a:p>
          <a:p>
            <a:pPr>
              <a:lnSpc>
                <a:spcPct val="150000"/>
              </a:lnSpc>
            </a:pPr>
            <a:r>
              <a:rPr lang="en-IN" dirty="0"/>
              <a:t> {</a:t>
            </a:r>
          </a:p>
          <a:p>
            <a:pPr>
              <a:lnSpc>
                <a:spcPct val="150000"/>
              </a:lnSpc>
            </a:pPr>
            <a:r>
              <a:rPr lang="en-IN" dirty="0"/>
              <a:t> // Return failure </a:t>
            </a:r>
          </a:p>
          <a:p>
            <a:pPr>
              <a:lnSpc>
                <a:spcPct val="150000"/>
              </a:lnSpc>
            </a:pPr>
            <a:r>
              <a:rPr lang="en-IN" dirty="0"/>
              <a:t>exit(1);</a:t>
            </a:r>
          </a:p>
          <a:p>
            <a:pPr>
              <a:lnSpc>
                <a:spcPct val="150000"/>
              </a:lnSpc>
            </a:pPr>
            <a:r>
              <a:rPr lang="en-IN" dirty="0"/>
              <a:t> }</a:t>
            </a:r>
          </a:p>
          <a:p>
            <a:pPr>
              <a:lnSpc>
                <a:spcPct val="150000"/>
              </a:lnSpc>
            </a:pPr>
            <a:r>
              <a:rPr lang="en-US" dirty="0"/>
              <a:t>signal(SIGHUP,SIG_IGN);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32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Change the current working directory to root.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chdir</a:t>
            </a:r>
            <a:r>
              <a:rPr lang="en-IN" dirty="0"/>
              <a:t>("/"); </a:t>
            </a:r>
          </a:p>
          <a:p>
            <a:pPr>
              <a:lnSpc>
                <a:spcPct val="150000"/>
              </a:lnSpc>
            </a:pPr>
            <a:r>
              <a:rPr lang="en-IN" dirty="0"/>
              <a:t>// Close </a:t>
            </a:r>
            <a:r>
              <a:rPr lang="en-IN" dirty="0" err="1"/>
              <a:t>stdin</a:t>
            </a:r>
            <a:r>
              <a:rPr lang="en-IN" dirty="0"/>
              <a:t>. </a:t>
            </a:r>
            <a:r>
              <a:rPr lang="en-IN" dirty="0" err="1"/>
              <a:t>stdout</a:t>
            </a:r>
            <a:r>
              <a:rPr lang="en-IN" dirty="0"/>
              <a:t> and </a:t>
            </a:r>
            <a:r>
              <a:rPr lang="en-IN" dirty="0" err="1"/>
              <a:t>stderr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close(STDIN_FILENO);</a:t>
            </a:r>
          </a:p>
          <a:p>
            <a:pPr>
              <a:lnSpc>
                <a:spcPct val="150000"/>
              </a:lnSpc>
            </a:pPr>
            <a:r>
              <a:rPr lang="en-IN" dirty="0"/>
              <a:t> close(STDOUT_FILENO); </a:t>
            </a:r>
          </a:p>
          <a:p>
            <a:pPr>
              <a:lnSpc>
                <a:spcPct val="150000"/>
              </a:lnSpc>
            </a:pPr>
            <a:r>
              <a:rPr lang="en-IN" dirty="0"/>
              <a:t>close(STDERR_FILENO);</a:t>
            </a:r>
          </a:p>
          <a:p>
            <a:pPr>
              <a:lnSpc>
                <a:spcPct val="150000"/>
              </a:lnSpc>
            </a:pPr>
            <a:r>
              <a:rPr lang="en-IN" dirty="0"/>
              <a:t> // Open a log file in write mode.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 ("Log.txt", "w+");</a:t>
            </a:r>
          </a:p>
          <a:p>
            <a:pPr>
              <a:lnSpc>
                <a:spcPct val="150000"/>
              </a:lnSpc>
            </a:pPr>
            <a:r>
              <a:rPr lang="en-IN" dirty="0"/>
              <a:t> while (1)</a:t>
            </a:r>
          </a:p>
          <a:p>
            <a:pPr>
              <a:lnSpc>
                <a:spcPct val="150000"/>
              </a:lnSpc>
            </a:pPr>
            <a:r>
              <a:rPr lang="en-IN" dirty="0"/>
              <a:t> {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</a:t>
            </a:r>
            <a:r>
              <a:rPr lang="en-IN" dirty="0" err="1"/>
              <a:t>Dont</a:t>
            </a:r>
            <a:r>
              <a:rPr lang="en-IN" dirty="0"/>
              <a:t> block context switches, let the process sleep for some time </a:t>
            </a:r>
          </a:p>
          <a:p>
            <a:pPr>
              <a:lnSpc>
                <a:spcPct val="150000"/>
              </a:lnSpc>
            </a:pPr>
            <a:r>
              <a:rPr lang="en-IN" dirty="0"/>
              <a:t>sleep(1);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, "Logging info...\n");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 // Implement and call some function that does core work for this daemon. </a:t>
            </a:r>
          </a:p>
          <a:p>
            <a:pPr>
              <a:lnSpc>
                <a:spcPct val="150000"/>
              </a:lnSpc>
            </a:pPr>
            <a:r>
              <a:rPr lang="en-IN" dirty="0"/>
              <a:t>}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>
              <a:lnSpc>
                <a:spcPct val="150000"/>
              </a:lnSpc>
            </a:pPr>
            <a:r>
              <a:rPr lang="en-IN" dirty="0"/>
              <a:t> return (0); 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91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575259"/>
            <a:ext cx="3155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Program: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277" y="2015744"/>
          <a:ext cx="10840720" cy="40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9684">
                <a:tc>
                  <a:txBody>
                    <a:bodyPr/>
                    <a:lstStyle/>
                    <a:p>
                      <a:pPr marL="91440" marR="1463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&lt;unistd,h&gt;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32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&lt;fcntl.h&gt;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daemon_initialise(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1815" marR="1856105" indent="-4603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 pid =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&lt;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–1;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if ( pid !=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461009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 exits</a:t>
                      </a: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1750695" indent="91440" algn="just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child continues</a:t>
                      </a:r>
                      <a:r>
                        <a:rPr sz="32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setsid(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3572510" algn="just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chdi</a:t>
                      </a:r>
                      <a:r>
                        <a:rPr sz="3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(“/”);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umask(0);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62947"/>
            <a:ext cx="11058525" cy="54724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THE UNIX </a:t>
            </a:r>
            <a:r>
              <a:rPr sz="2400" b="1" u="heavy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KERNEL </a:t>
            </a:r>
            <a:r>
              <a:rPr sz="2400" b="1" u="heavy" spc="-2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SUPPORT </a:t>
            </a: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OF</a:t>
            </a:r>
            <a:r>
              <a:rPr sz="2400" b="1" u="heavy" spc="-4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-1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SIGNALS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signal flag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slot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is asleep, 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awaken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by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974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runs,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will check the </a:t>
            </a:r>
            <a:r>
              <a:rPr sz="2400" spc="-10" dirty="0">
                <a:latin typeface="Calibri"/>
                <a:cs typeface="Calibri"/>
              </a:rPr>
              <a:t>process U-area that  contains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signal handling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value,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discard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6565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 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DAEMON</a:t>
            </a:r>
            <a:r>
              <a:rPr spc="-5" dirty="0"/>
              <a:t> </a:t>
            </a:r>
            <a:r>
              <a:rPr spc="-15" dirty="0"/>
              <a:t>PROCESSES</a:t>
            </a:r>
          </a:p>
          <a:p>
            <a:pPr marL="17145">
              <a:lnSpc>
                <a:spcPct val="100000"/>
              </a:lnSpc>
            </a:pPr>
            <a:r>
              <a:rPr u="none" spc="-10" dirty="0"/>
              <a:t>Error</a:t>
            </a:r>
            <a:r>
              <a:rPr u="none" dirty="0"/>
              <a:t> </a:t>
            </a:r>
            <a:r>
              <a:rPr u="none" spc="-5" dirty="0"/>
              <a:t>Logging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10" dirty="0">
                <a:latin typeface="Calibri"/>
                <a:cs typeface="Calibri"/>
              </a:rPr>
              <a:t>One </a:t>
            </a:r>
            <a:r>
              <a:rPr b="0" u="none" spc="-15" dirty="0">
                <a:latin typeface="Calibri"/>
                <a:cs typeface="Calibri"/>
              </a:rPr>
              <a:t>problem </a:t>
            </a:r>
            <a:r>
              <a:rPr b="0" u="none" spc="-5" dirty="0">
                <a:latin typeface="Calibri"/>
                <a:cs typeface="Calibri"/>
              </a:rPr>
              <a:t>a daemon </a:t>
            </a:r>
            <a:r>
              <a:rPr b="0" u="none" spc="-10" dirty="0">
                <a:latin typeface="Calibri"/>
                <a:cs typeface="Calibri"/>
              </a:rPr>
              <a:t>has is </a:t>
            </a:r>
            <a:r>
              <a:rPr b="0" u="none" spc="-15" dirty="0">
                <a:latin typeface="Calibri"/>
                <a:cs typeface="Calibri"/>
              </a:rPr>
              <a:t>how to </a:t>
            </a:r>
            <a:r>
              <a:rPr b="0" u="none" spc="-10" dirty="0">
                <a:latin typeface="Calibri"/>
                <a:cs typeface="Calibri"/>
              </a:rPr>
              <a:t>handle </a:t>
            </a:r>
            <a:r>
              <a:rPr b="0" u="none" spc="-15" dirty="0">
                <a:latin typeface="Calibri"/>
                <a:cs typeface="Calibri"/>
              </a:rPr>
              <a:t>error</a:t>
            </a:r>
            <a:r>
              <a:rPr b="0" u="none" spc="2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messages.</a:t>
            </a:r>
          </a:p>
          <a:p>
            <a:pPr marL="474345" marR="635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dirty="0">
                <a:latin typeface="Calibri"/>
                <a:cs typeface="Calibri"/>
              </a:rPr>
              <a:t>It </a:t>
            </a:r>
            <a:r>
              <a:rPr b="0" u="none" spc="-10" dirty="0">
                <a:latin typeface="Calibri"/>
                <a:cs typeface="Calibri"/>
              </a:rPr>
              <a:t>can't simply write </a:t>
            </a:r>
            <a:r>
              <a:rPr b="0" u="none" spc="-15" dirty="0">
                <a:latin typeface="Calibri"/>
                <a:cs typeface="Calibri"/>
              </a:rPr>
              <a:t>to standard </a:t>
            </a:r>
            <a:r>
              <a:rPr b="0" u="none" spc="-55" dirty="0">
                <a:latin typeface="Calibri"/>
                <a:cs typeface="Calibri"/>
              </a:rPr>
              <a:t>error, </a:t>
            </a:r>
            <a:r>
              <a:rPr b="0" u="none" spc="-10" dirty="0">
                <a:latin typeface="Calibri"/>
                <a:cs typeface="Calibri"/>
              </a:rPr>
              <a:t>since it </a:t>
            </a:r>
            <a:r>
              <a:rPr b="0" u="none" spc="-5" dirty="0">
                <a:latin typeface="Calibri"/>
                <a:cs typeface="Calibri"/>
              </a:rPr>
              <a:t>shouldn't </a:t>
            </a:r>
            <a:r>
              <a:rPr b="0" u="none" spc="-25" dirty="0">
                <a:latin typeface="Calibri"/>
                <a:cs typeface="Calibri"/>
              </a:rPr>
              <a:t>have </a:t>
            </a: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controlling </a:t>
            </a:r>
            <a:r>
              <a:rPr b="0" u="none" spc="60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terminal.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60" dirty="0">
                <a:latin typeface="Calibri"/>
                <a:cs typeface="Calibri"/>
              </a:rPr>
              <a:t>We </a:t>
            </a:r>
            <a:r>
              <a:rPr b="0" u="none" spc="-5" dirty="0">
                <a:latin typeface="Calibri"/>
                <a:cs typeface="Calibri"/>
              </a:rPr>
              <a:t>don't </a:t>
            </a:r>
            <a:r>
              <a:rPr b="0" u="none" spc="-20" dirty="0">
                <a:latin typeface="Calibri"/>
                <a:cs typeface="Calibri"/>
              </a:rPr>
              <a:t>want </a:t>
            </a:r>
            <a:r>
              <a:rPr b="0" u="none" spc="-5" dirty="0">
                <a:latin typeface="Calibri"/>
                <a:cs typeface="Calibri"/>
              </a:rPr>
              <a:t>all the </a:t>
            </a:r>
            <a:r>
              <a:rPr b="0" u="none" spc="-10" dirty="0">
                <a:latin typeface="Calibri"/>
                <a:cs typeface="Calibri"/>
              </a:rPr>
              <a:t>daemons </a:t>
            </a:r>
            <a:r>
              <a:rPr b="0" u="none" spc="-5" dirty="0">
                <a:latin typeface="Calibri"/>
                <a:cs typeface="Calibri"/>
              </a:rPr>
              <a:t>writing </a:t>
            </a:r>
            <a:r>
              <a:rPr b="0" u="none" spc="-20" dirty="0">
                <a:latin typeface="Calibri"/>
                <a:cs typeface="Calibri"/>
              </a:rPr>
              <a:t>to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device, </a:t>
            </a:r>
            <a:r>
              <a:rPr b="0" u="none" spc="-5" dirty="0">
                <a:latin typeface="Calibri"/>
                <a:cs typeface="Calibri"/>
              </a:rPr>
              <a:t>since</a:t>
            </a:r>
            <a:r>
              <a:rPr b="0" u="none" spc="280" dirty="0">
                <a:latin typeface="Calibri"/>
                <a:cs typeface="Calibri"/>
              </a:rPr>
              <a:t> </a:t>
            </a:r>
            <a:r>
              <a:rPr b="0" u="none" spc="-5" dirty="0">
                <a:latin typeface="Calibri"/>
                <a:cs typeface="Calibri"/>
              </a:rPr>
              <a:t>on</a:t>
            </a:r>
          </a:p>
          <a:p>
            <a:pPr marL="17145">
              <a:lnSpc>
                <a:spcPct val="100000"/>
              </a:lnSpc>
              <a:spcBef>
                <a:spcPts val="5"/>
              </a:spcBef>
              <a:tabLst>
                <a:tab pos="473709" algn="l"/>
                <a:tab pos="474345" algn="l"/>
              </a:tabLst>
            </a:pPr>
            <a:r>
              <a:rPr lang="en-US" b="0" u="none" spc="-15" dirty="0">
                <a:latin typeface="Calibri"/>
                <a:cs typeface="Calibri"/>
              </a:rPr>
              <a:t>      </a:t>
            </a:r>
            <a:r>
              <a:rPr b="0" u="none" spc="-15" dirty="0">
                <a:latin typeface="Calibri"/>
                <a:cs typeface="Calibri"/>
              </a:rPr>
              <a:t>many </a:t>
            </a:r>
            <a:r>
              <a:rPr b="0" u="none" spc="-20" dirty="0">
                <a:latin typeface="Calibri"/>
                <a:cs typeface="Calibri"/>
              </a:rPr>
              <a:t>workstations,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 runs </a:t>
            </a:r>
            <a:r>
              <a:rPr b="0" u="none" spc="-5" dirty="0">
                <a:latin typeface="Calibri"/>
                <a:cs typeface="Calibri"/>
              </a:rPr>
              <a:t>a windowing</a:t>
            </a:r>
            <a:r>
              <a:rPr b="0" u="none" spc="20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system.</a:t>
            </a:r>
          </a:p>
          <a:p>
            <a:pPr marL="474345" marR="508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  <a:tab pos="1096010" algn="l"/>
                <a:tab pos="1819910" algn="l"/>
                <a:tab pos="2722245" algn="l"/>
                <a:tab pos="3589654" algn="l"/>
                <a:tab pos="4418965" algn="l"/>
                <a:tab pos="5753735" algn="l"/>
                <a:tab pos="6911975" algn="l"/>
                <a:tab pos="7395845" algn="l"/>
                <a:tab pos="8166734" algn="l"/>
                <a:tab pos="9039860" algn="l"/>
                <a:tab pos="10575290" algn="l"/>
                <a:tab pos="11288395" algn="l"/>
              </a:tabLst>
            </a:pPr>
            <a:r>
              <a:rPr b="0" u="none" spc="-114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also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</a:t>
            </a:r>
            <a:r>
              <a:rPr b="0" u="none" dirty="0">
                <a:latin typeface="Calibri"/>
                <a:cs typeface="Calibri"/>
              </a:rPr>
              <a:t>o</a:t>
            </a:r>
            <a:r>
              <a:rPr b="0" u="none" spc="-10" dirty="0">
                <a:latin typeface="Calibri"/>
                <a:cs typeface="Calibri"/>
              </a:rPr>
              <a:t>n</a:t>
            </a:r>
            <a:r>
              <a:rPr b="0" u="none" spc="-20" dirty="0">
                <a:latin typeface="Calibri"/>
                <a:cs typeface="Calibri"/>
              </a:rPr>
              <a:t>'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35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n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ea</a:t>
            </a:r>
            <a:r>
              <a:rPr b="0" u="none" dirty="0">
                <a:latin typeface="Calibri"/>
                <a:cs typeface="Calibri"/>
              </a:rPr>
              <a:t>c</a:t>
            </a:r>
            <a:r>
              <a:rPr b="0" u="none" spc="-5" dirty="0">
                <a:latin typeface="Calibri"/>
                <a:cs typeface="Calibri"/>
              </a:rPr>
              <a:t>h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daemo</a:t>
            </a:r>
            <a:r>
              <a:rPr b="0" u="none" spc="-5" dirty="0">
                <a:latin typeface="Calibri"/>
                <a:cs typeface="Calibri"/>
              </a:rPr>
              <a:t>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writing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its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5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wn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er</a:t>
            </a:r>
            <a:r>
              <a:rPr b="0" u="none" spc="-60" dirty="0">
                <a:latin typeface="Calibri"/>
                <a:cs typeface="Calibri"/>
              </a:rPr>
              <a:t>r</a:t>
            </a:r>
            <a:r>
              <a:rPr b="0" u="none" spc="-10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r</a:t>
            </a:r>
            <a:r>
              <a:rPr b="0" u="none" dirty="0">
                <a:latin typeface="Calibri"/>
                <a:cs typeface="Calibri"/>
              </a:rPr>
              <a:t>	m</a:t>
            </a:r>
            <a:r>
              <a:rPr b="0" u="none" spc="-5" dirty="0">
                <a:latin typeface="Calibri"/>
                <a:cs typeface="Calibri"/>
              </a:rPr>
              <a:t>essa</a:t>
            </a:r>
            <a:r>
              <a:rPr b="0" u="none" spc="-25" dirty="0">
                <a:latin typeface="Calibri"/>
                <a:cs typeface="Calibri"/>
              </a:rPr>
              <a:t>g</a:t>
            </a:r>
            <a:r>
              <a:rPr b="0" u="none" spc="-5" dirty="0">
                <a:latin typeface="Calibri"/>
                <a:cs typeface="Calibri"/>
              </a:rPr>
              <a:t>es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</a:t>
            </a:r>
            <a:r>
              <a:rPr b="0" u="none" spc="-30" dirty="0">
                <a:latin typeface="Calibri"/>
                <a:cs typeface="Calibri"/>
              </a:rPr>
              <a:t>n</a:t>
            </a:r>
            <a:r>
              <a:rPr b="0" u="none" spc="-35" dirty="0">
                <a:latin typeface="Calibri"/>
                <a:cs typeface="Calibri"/>
              </a:rPr>
              <a:t>t</a:t>
            </a:r>
            <a:r>
              <a:rPr b="0" u="none" spc="-5" dirty="0">
                <a:latin typeface="Calibri"/>
                <a:cs typeface="Calibri"/>
              </a:rPr>
              <a:t>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  </a:t>
            </a:r>
            <a:r>
              <a:rPr b="0" u="none" spc="-20" dirty="0">
                <a:latin typeface="Calibri"/>
                <a:cs typeface="Calibri"/>
              </a:rPr>
              <a:t>separate </a:t>
            </a:r>
            <a:r>
              <a:rPr b="0" u="none" spc="-10" dirty="0">
                <a:latin typeface="Calibri"/>
                <a:cs typeface="Calibri"/>
              </a:rPr>
              <a:t>file.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central </a:t>
            </a:r>
            <a:r>
              <a:rPr b="0" u="none" spc="-10" dirty="0">
                <a:latin typeface="Calibri"/>
                <a:cs typeface="Calibri"/>
              </a:rPr>
              <a:t>daemon errorlogging facility is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15" dirty="0">
                <a:latin typeface="Calibri"/>
                <a:cs typeface="Calibri"/>
              </a:rPr>
              <a:t>required.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308872"/>
          </a:xfrm>
        </p:spPr>
        <p:txBody>
          <a:bodyPr/>
          <a:lstStyle/>
          <a:p>
            <a:pPr algn="just"/>
            <a:r>
              <a:rPr lang="en-US" u="none" dirty="0"/>
              <a:t>1.SVR4 Streams log Driver::</a:t>
            </a:r>
            <a:endParaRPr lang="en-IN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SVR4 provides a streams device driver, with an interface for streams </a:t>
            </a:r>
            <a:r>
              <a:rPr lang="en-US" b="0" i="1" u="none" dirty="0"/>
              <a:t>error logging</a:t>
            </a:r>
            <a:r>
              <a:rPr lang="en-US" b="0" u="none" dirty="0"/>
              <a:t>, </a:t>
            </a:r>
            <a:r>
              <a:rPr lang="en-US" b="0" i="1" u="none" dirty="0"/>
              <a:t>streams</a:t>
            </a:r>
            <a:r>
              <a:rPr lang="en-US" b="0" u="none" dirty="0"/>
              <a:t> </a:t>
            </a:r>
            <a:r>
              <a:rPr lang="en-US" b="0" i="1" u="none" dirty="0"/>
              <a:t>event tracing</a:t>
            </a:r>
            <a:r>
              <a:rPr lang="en-US" b="0" u="none" dirty="0"/>
              <a:t>, and </a:t>
            </a:r>
            <a:r>
              <a:rPr lang="en-US" b="0" i="1" u="none" dirty="0"/>
              <a:t>console logging</a:t>
            </a:r>
            <a:r>
              <a:rPr lang="en-US" b="0" u="none" dirty="0"/>
              <a:t>. 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Each </a:t>
            </a:r>
            <a:r>
              <a:rPr lang="en-US" b="0" i="1" u="none" dirty="0"/>
              <a:t>log</a:t>
            </a:r>
            <a:r>
              <a:rPr lang="en-US" b="0" u="none" dirty="0"/>
              <a:t> message can be routed to</a:t>
            </a:r>
            <a:r>
              <a:rPr lang="en-US" b="0" i="1" u="none" dirty="0"/>
              <a:t> </a:t>
            </a:r>
            <a:r>
              <a:rPr lang="en-US" b="0" u="none" dirty="0"/>
              <a:t>one of three loggers: the </a:t>
            </a:r>
            <a:r>
              <a:rPr lang="en-US" b="0" i="1" u="none" dirty="0"/>
              <a:t>error logger</a:t>
            </a:r>
            <a:r>
              <a:rPr lang="en-US" b="0" u="none" dirty="0"/>
              <a:t>, the </a:t>
            </a:r>
            <a:r>
              <a:rPr lang="en-US" b="0" i="1" u="none" dirty="0"/>
              <a:t>trace </a:t>
            </a:r>
            <a:r>
              <a:rPr lang="en-US" b="0" u="none" dirty="0"/>
              <a:t>logger, </a:t>
            </a:r>
            <a:r>
              <a:rPr lang="en-US" b="0" i="1" u="none" dirty="0"/>
              <a:t>or </a:t>
            </a:r>
            <a:r>
              <a:rPr lang="en-US" b="0" u="none" dirty="0"/>
              <a:t>the </a:t>
            </a:r>
            <a:r>
              <a:rPr lang="en-US" b="0" i="1" u="none" dirty="0"/>
              <a:t>console logger</a:t>
            </a:r>
            <a:r>
              <a:rPr lang="en-US" b="0" u="none" dirty="0"/>
              <a:t>.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There are three ways to</a:t>
            </a:r>
            <a:r>
              <a:rPr lang="en-US" b="0" i="1" u="none" dirty="0"/>
              <a:t> </a:t>
            </a:r>
            <a:r>
              <a:rPr lang="en-US" b="0" u="none" dirty="0"/>
              <a:t>generate </a:t>
            </a:r>
            <a:r>
              <a:rPr lang="en-US" b="0" i="1" u="none" dirty="0"/>
              <a:t>log </a:t>
            </a:r>
            <a:r>
              <a:rPr lang="en-US" b="0" u="none" dirty="0"/>
              <a:t>messages and three ways to</a:t>
            </a:r>
            <a:r>
              <a:rPr lang="en-US" b="0" i="1" u="none" dirty="0"/>
              <a:t> </a:t>
            </a:r>
            <a:r>
              <a:rPr lang="en-US" b="0" u="none" dirty="0"/>
              <a:t>read them.</a:t>
            </a:r>
            <a:endParaRPr lang="en-IN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2611449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r>
              <a:rPr lang="en-US" sz="2800" b="1" spc="-5" dirty="0">
                <a:latin typeface="Calibri"/>
                <a:cs typeface="Calibri"/>
              </a:rPr>
              <a:t> SVR4 stream ‘log’ driver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4372"/>
            <a:ext cx="8763000" cy="530682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3262432"/>
          </a:xfrm>
        </p:spPr>
        <p:txBody>
          <a:bodyPr/>
          <a:lstStyle/>
          <a:p>
            <a:pPr lvl="0"/>
            <a:r>
              <a:rPr lang="en-US" dirty="0"/>
              <a:t>Generating log messages: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Routines within the kernel can call </a:t>
            </a:r>
            <a:r>
              <a:rPr lang="en-US" i="1" dirty="0" err="1"/>
              <a:t>strlog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dirty="0"/>
              <a:t>generate log messages. This is normally used by streams modules and streams device drivers for either </a:t>
            </a:r>
            <a:r>
              <a:rPr lang="en-US" i="1" dirty="0"/>
              <a:t>error messages</a:t>
            </a:r>
            <a:r>
              <a:rPr lang="en-US" dirty="0"/>
              <a:t> </a:t>
            </a:r>
            <a:r>
              <a:rPr lang="en-US" i="1" dirty="0"/>
              <a:t>or trace </a:t>
            </a:r>
            <a:r>
              <a:rPr lang="en-US" dirty="0"/>
              <a:t>messages.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User processes (such as a daemon) can </a:t>
            </a:r>
            <a:r>
              <a:rPr lang="en-US" i="1" dirty="0" err="1"/>
              <a:t>putmsg</a:t>
            </a:r>
            <a:r>
              <a:rPr lang="en-US" i="1" dirty="0"/>
              <a:t> </a:t>
            </a:r>
            <a:r>
              <a:rPr lang="en-US" dirty="0"/>
              <a:t>to /</a:t>
            </a:r>
            <a:r>
              <a:rPr lang="en-US" dirty="0" err="1"/>
              <a:t>dev</a:t>
            </a:r>
            <a:r>
              <a:rPr lang="en-US" dirty="0"/>
              <a:t>/log. This message can be sent to any of the three loggers.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A user process (such as a daemon) can write to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conslog</a:t>
            </a:r>
            <a:r>
              <a:rPr lang="en-US" dirty="0"/>
              <a:t>. This message is sent only to the console logger.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2240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lvl="2" algn="just"/>
            <a:r>
              <a:rPr lang="en-US" sz="3200" b="1" dirty="0"/>
              <a:t>Reading </a:t>
            </a:r>
            <a:r>
              <a:rPr lang="en-US" sz="3200" b="1" i="1" dirty="0"/>
              <a:t>log</a:t>
            </a:r>
            <a:r>
              <a:rPr lang="en-US" sz="3200" b="1" dirty="0"/>
              <a:t> messages:</a:t>
            </a:r>
            <a:endParaRPr lang="en-IN" sz="3200" b="1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sz="2400" b="0" u="none" dirty="0"/>
              <a:t>The normal error logger is </a:t>
            </a:r>
            <a:r>
              <a:rPr lang="en-US" sz="2400" b="0" i="1" u="none" dirty="0" err="1"/>
              <a:t>strerr</a:t>
            </a:r>
            <a:r>
              <a:rPr lang="en-US" sz="2400" b="0" u="none" dirty="0"/>
              <a:t>. It appends these messages to a file in the directory 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var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adm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strearms</a:t>
            </a:r>
            <a:r>
              <a:rPr lang="en-US" sz="2400" b="0" u="none" dirty="0"/>
              <a:t>. The file's name is </a:t>
            </a:r>
            <a:r>
              <a:rPr lang="en-US" sz="2400" b="0" i="1" u="none" dirty="0"/>
              <a:t>error.mm-</a:t>
            </a:r>
            <a:r>
              <a:rPr lang="en-US" sz="2400" b="0" i="1" u="none" dirty="0" err="1"/>
              <a:t>dd</a:t>
            </a:r>
            <a:r>
              <a:rPr lang="en-US" sz="2400" b="0" u="none" dirty="0"/>
              <a:t>, where </a:t>
            </a:r>
            <a:r>
              <a:rPr lang="en-US" sz="2400" b="0" i="1" u="none" dirty="0"/>
              <a:t>mm </a:t>
            </a:r>
            <a:r>
              <a:rPr lang="en-US" sz="2400" b="0" u="none" dirty="0"/>
              <a:t>is the month and </a:t>
            </a:r>
            <a:r>
              <a:rPr lang="en-US" sz="2400" b="0" i="1" u="none" dirty="0" err="1"/>
              <a:t>dd</a:t>
            </a:r>
            <a:r>
              <a:rPr lang="en-US" sz="2400" b="0" i="1" u="none" dirty="0"/>
              <a:t> </a:t>
            </a:r>
            <a:r>
              <a:rPr lang="en-US" sz="2400" b="0" u="none" dirty="0"/>
              <a:t>is the day of the month. This program, itself a daemon and it runs in the background, appending the </a:t>
            </a:r>
            <a:r>
              <a:rPr lang="en-US" sz="2400" b="0" i="1" u="none" dirty="0"/>
              <a:t>log</a:t>
            </a:r>
            <a:r>
              <a:rPr lang="en-US" sz="2400" b="0" u="none" dirty="0"/>
              <a:t> messages to the file.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normal trace logger is </a:t>
            </a:r>
            <a:r>
              <a:rPr lang="en-US" sz="2400" b="0" i="1" u="none" dirty="0" err="1"/>
              <a:t>strace</a:t>
            </a:r>
            <a:r>
              <a:rPr lang="en-US" sz="2400" b="0" u="none" dirty="0"/>
              <a:t>. It can selectively write a specified set of trace messages to its standard output.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standard console logger is </a:t>
            </a:r>
            <a:r>
              <a:rPr lang="en-US" sz="2400" b="0" i="1" u="none" dirty="0" err="1"/>
              <a:t>syslogd</a:t>
            </a:r>
            <a:r>
              <a:rPr lang="en-US" sz="2400" b="0" u="none" dirty="0"/>
              <a:t>. This program is a daemon that reads a configuration file and writes log messages to specified files or the console device or sends e-mail to certain users.</a:t>
            </a:r>
            <a:endParaRPr lang="en-IN" sz="2400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:p14="http://schemas.microsoft.com/office/powerpoint/2010/main" val="3527329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276" y="458723"/>
            <a:ext cx="791260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r>
              <a:rPr lang="en-US" sz="2800" b="1" spc="-5" dirty="0">
                <a:latin typeface="Calibri"/>
                <a:cs typeface="Calibri"/>
              </a:rPr>
              <a:t> 4.3+ BSD ‘ syslog( ) facility’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254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There are three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Kernel routines </a:t>
            </a:r>
            <a:r>
              <a:rPr sz="2800" spc="-10" dirty="0">
                <a:latin typeface="Calibri"/>
                <a:cs typeface="Calibri"/>
              </a:rPr>
              <a:t>can call </a:t>
            </a:r>
            <a:r>
              <a:rPr sz="2800" spc="-5" dirty="0">
                <a:latin typeface="Calibri"/>
                <a:cs typeface="Calibri"/>
              </a:rPr>
              <a:t>the log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messages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opens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reads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/dev/klog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 dirty="0">
              <a:latin typeface="Calibri"/>
              <a:cs typeface="Calibri"/>
            </a:endParaRPr>
          </a:p>
          <a:p>
            <a:pPr marL="417830" marR="40640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Most user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(daemons) call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syslog(3)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  messages. </a:t>
            </a: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the UNIX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20" dirty="0">
                <a:latin typeface="Calibri"/>
                <a:cs typeface="Calibri"/>
              </a:rPr>
              <a:t>datagram  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/dev/log.</a:t>
            </a:r>
            <a:endParaRPr sz="2800" dirty="0">
              <a:latin typeface="Calibri"/>
              <a:cs typeface="Calibri"/>
            </a:endParaRPr>
          </a:p>
          <a:p>
            <a:pPr marL="417830" marR="193675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on this </a:t>
            </a:r>
            <a:r>
              <a:rPr sz="2800" spc="-15" dirty="0">
                <a:latin typeface="Calibri"/>
                <a:cs typeface="Calibri"/>
              </a:rPr>
              <a:t>host, </a:t>
            </a:r>
            <a:r>
              <a:rPr sz="2800" spc="-5" dirty="0">
                <a:latin typeface="Calibri"/>
                <a:cs typeface="Calibri"/>
              </a:rPr>
              <a:t>or on some other </a:t>
            </a:r>
            <a:r>
              <a:rPr sz="2800" spc="-15" dirty="0">
                <a:latin typeface="Calibri"/>
                <a:cs typeface="Calibri"/>
              </a:rPr>
              <a:t>host </a:t>
            </a:r>
            <a:r>
              <a:rPr sz="2800" spc="-10" dirty="0">
                <a:latin typeface="Calibri"/>
                <a:cs typeface="Calibri"/>
              </a:rPr>
              <a:t>that is 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TCP/IP </a:t>
            </a:r>
            <a:r>
              <a:rPr sz="2800" spc="-10" dirty="0">
                <a:latin typeface="Calibri"/>
                <a:cs typeface="Calibri"/>
              </a:rPr>
              <a:t>network, can send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UDP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514.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syslogd </a:t>
            </a:r>
            <a:r>
              <a:rPr sz="2800" spc="-10" dirty="0">
                <a:latin typeface="Calibri"/>
                <a:cs typeface="Calibri"/>
              </a:rPr>
              <a:t>daemon reads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log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7850" algn="l"/>
                <a:tab pos="1955800" algn="l"/>
                <a:tab pos="2626360" algn="l"/>
                <a:tab pos="3961765" algn="l"/>
                <a:tab pos="4895850" algn="l"/>
                <a:tab pos="5208270" algn="l"/>
                <a:tab pos="7273925" algn="l"/>
                <a:tab pos="7953375" algn="l"/>
                <a:tab pos="910145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up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figu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usual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9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,  which </a:t>
            </a:r>
            <a:r>
              <a:rPr sz="2800" spc="-10" dirty="0">
                <a:latin typeface="Calibri"/>
                <a:cs typeface="Calibri"/>
              </a:rPr>
              <a:t>determines where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classes of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 – Server Model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The most common use of a daemon process is as a server process.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In general, a server is a process that waits for a client to contact it, requesting some type of service.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e.g. </a:t>
            </a:r>
            <a:r>
              <a:rPr lang="en-US" sz="2800" dirty="0" err="1">
                <a:latin typeface="Calibri"/>
                <a:cs typeface="Calibri"/>
              </a:rPr>
              <a:t>inetd</a:t>
            </a:r>
            <a:r>
              <a:rPr lang="en-US" sz="2800" dirty="0">
                <a:latin typeface="Calibri"/>
                <a:cs typeface="Calibri"/>
              </a:rPr>
              <a:t>: is a server daemon, that listens on the system’s network interfaces for incoming requests for various network servers.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err="1">
                <a:latin typeface="Calibri"/>
                <a:cs typeface="Calibri"/>
              </a:rPr>
              <a:t>Syslogd</a:t>
            </a:r>
            <a:r>
              <a:rPr lang="en-US" sz="2800" dirty="0">
                <a:latin typeface="Calibri"/>
                <a:cs typeface="Calibri"/>
              </a:rPr>
              <a:t>: this service provides logging of an error messages.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Hence daemon processes are mainly used for client- server communication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207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What are daemons processes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Characteristics of daemon process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Coding rules for daemon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Error logging facility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SVR 4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4.3 BSD</a:t>
            </a: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Client – Server Model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162030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342265" marR="1311910">
              <a:lnSpc>
                <a:spcPct val="200000"/>
              </a:lnSpc>
            </a:pPr>
            <a:r>
              <a:rPr sz="2400" spc="-10" dirty="0">
                <a:latin typeface="Calibri"/>
                <a:cs typeface="Calibri"/>
              </a:rPr>
              <a:t>Returns: previous disposition </a:t>
            </a:r>
            <a:r>
              <a:rPr sz="2400" spc="-5" dirty="0">
                <a:latin typeface="Calibri"/>
                <a:cs typeface="Calibri"/>
              </a:rPr>
              <a:t>of signal (see </a:t>
            </a:r>
            <a:r>
              <a:rPr sz="2400" spc="-10" dirty="0">
                <a:latin typeface="Calibri"/>
                <a:cs typeface="Calibri"/>
              </a:rPr>
              <a:t>following)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OK, SIG_ERR on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API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sig_no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signal identifier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SIGINT 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handler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signal handler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8357234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sig_no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handler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SIG_IGN,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SIG_DFL,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799465" algn="l"/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3315" cy="553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</a:t>
            </a:r>
            <a:r>
              <a:rPr sz="2400" spc="-5" dirty="0">
                <a:latin typeface="Calibri"/>
                <a:cs typeface="Calibri"/>
              </a:rPr>
              <a:t>SIG_IGN,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5" dirty="0">
                <a:latin typeface="Calibri"/>
                <a:cs typeface="Calibri"/>
              </a:rPr>
              <a:t>telling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(Remember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spc="-10" dirty="0">
                <a:latin typeface="Calibri"/>
                <a:cs typeface="Calibri"/>
              </a:rPr>
              <a:t>SIGKILL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SIGSTOP)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specify SIG_DFL,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spc="-1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0" dirty="0">
                <a:latin typeface="Calibri"/>
                <a:cs typeface="Calibri"/>
              </a:rPr>
              <a:t>occurs,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arranging </a:t>
            </a:r>
            <a:r>
              <a:rPr sz="2400" spc="-15" dirty="0">
                <a:latin typeface="Calibri"/>
                <a:cs typeface="Calibri"/>
              </a:rPr>
              <a:t>to "catch"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either the </a:t>
            </a:r>
            <a:r>
              <a:rPr sz="2400" spc="-5" dirty="0">
                <a:latin typeface="Calibri"/>
                <a:cs typeface="Calibri"/>
              </a:rPr>
              <a:t>signal handler or </a:t>
            </a:r>
            <a:r>
              <a:rPr sz="2400" spc="-10" dirty="0">
                <a:latin typeface="Calibri"/>
                <a:cs typeface="Calibri"/>
              </a:rPr>
              <a:t>the  signal-catching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7152</Words>
  <Application>Microsoft Office PowerPoint</Application>
  <PresentationFormat>Widescreen</PresentationFormat>
  <Paragraphs>916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Cambria</vt:lpstr>
      <vt:lpstr>Courier New</vt:lpstr>
      <vt:lpstr>Times New Roman</vt:lpstr>
      <vt:lpstr>Wingdings</vt:lpstr>
      <vt:lpstr>Office Theme</vt:lpstr>
      <vt:lpstr>UNIT – 4 </vt:lpstr>
      <vt:lpstr>PowerPoint Presentation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This is very important in view of the exams…. Okay so don’t forget this 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SIGPENDING FUNCTION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sigaction FUNCTION</vt:lpstr>
      <vt:lpstr> SIGNALS AND DAEMON PROCESSES SIGNALS - sigaction FUNCTION</vt:lpstr>
      <vt:lpstr> SIGNALS AND DAEMON PROCESSES</vt:lpstr>
      <vt:lpstr> SIGNALS AND DAEMON PROCESSES</vt:lpstr>
      <vt:lpstr>PowerPoint Presentation</vt:lpstr>
      <vt:lpstr>PowerPoint Presentation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Sample questions</vt:lpstr>
      <vt:lpstr>DAEMON PROCESSES</vt:lpstr>
      <vt:lpstr> 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PowerPoint Presentation</vt:lpstr>
      <vt:lpstr>PowerPoint Presentation</vt:lpstr>
      <vt:lpstr>PowerPoint Presentation</vt:lpstr>
      <vt:lpstr>PowerPoint Presentation</vt:lpstr>
      <vt:lpstr> SIGNALS AND DAEMON PROCESSES</vt:lpstr>
      <vt:lpstr> SIGNALS AND DAEMON PROCESSES</vt:lpstr>
      <vt:lpstr>PowerPoint Presentation</vt:lpstr>
      <vt:lpstr> SIGNALS AND DAEMON PROCESSES</vt:lpstr>
      <vt:lpstr>PowerPoint Presentation</vt:lpstr>
      <vt:lpstr>PowerPoint Presentation</vt:lpstr>
      <vt:lpstr> SIGNALS AND DAEMON PROCESSES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PRITHAM</cp:lastModifiedBy>
  <cp:revision>44</cp:revision>
  <dcterms:created xsi:type="dcterms:W3CDTF">2020-09-01T07:37:42Z</dcterms:created>
  <dcterms:modified xsi:type="dcterms:W3CDTF">2023-02-13T04:37:58Z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