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845565"/>
            <a:ext cx="8255000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1555" y="3145535"/>
            <a:ext cx="5071872" cy="8442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288" y="1255521"/>
            <a:ext cx="812942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67130"/>
            <a:ext cx="8072119" cy="2246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4521" y="6555895"/>
            <a:ext cx="2324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5672" y="2955035"/>
            <a:ext cx="6830568" cy="6842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0150" y="703579"/>
            <a:ext cx="71418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i="1" u="heavy" spc="-80" dirty="0">
                <a:solidFill>
                  <a:srgbClr val="1FC8F8"/>
                </a:solidFill>
                <a:uFill>
                  <a:solidFill>
                    <a:srgbClr val="1FC8F8"/>
                  </a:solidFill>
                </a:uFill>
                <a:latin typeface="Constantia"/>
                <a:cs typeface="Constantia"/>
              </a:rPr>
              <a:t>ROAD</a:t>
            </a:r>
            <a:r>
              <a:rPr sz="5400" b="1" i="1" u="heavy" spc="-35" dirty="0">
                <a:solidFill>
                  <a:srgbClr val="1FC8F8"/>
                </a:solidFill>
                <a:uFill>
                  <a:solidFill>
                    <a:srgbClr val="1FC8F8"/>
                  </a:solidFill>
                </a:uFill>
                <a:latin typeface="Constantia"/>
                <a:cs typeface="Constantia"/>
              </a:rPr>
              <a:t> </a:t>
            </a:r>
            <a:r>
              <a:rPr sz="5400" b="1" i="1" u="heavy" dirty="0">
                <a:solidFill>
                  <a:srgbClr val="1FC8F8"/>
                </a:solidFill>
                <a:uFill>
                  <a:solidFill>
                    <a:srgbClr val="1FC8F8"/>
                  </a:solidFill>
                </a:uFill>
                <a:latin typeface="Constantia"/>
                <a:cs typeface="Constantia"/>
              </a:rPr>
              <a:t>USER</a:t>
            </a:r>
            <a:r>
              <a:rPr sz="5400" b="1" i="1" u="heavy" spc="-30" dirty="0">
                <a:solidFill>
                  <a:srgbClr val="1FC8F8"/>
                </a:solidFill>
                <a:uFill>
                  <a:solidFill>
                    <a:srgbClr val="1FC8F8"/>
                  </a:solidFill>
                </a:uFill>
                <a:latin typeface="Constantia"/>
                <a:cs typeface="Constantia"/>
              </a:rPr>
              <a:t> </a:t>
            </a:r>
            <a:r>
              <a:rPr sz="5400" b="1" i="1" u="heavy" spc="-100" dirty="0">
                <a:solidFill>
                  <a:srgbClr val="1FC8F8"/>
                </a:solidFill>
                <a:uFill>
                  <a:solidFill>
                    <a:srgbClr val="1FC8F8"/>
                  </a:solidFill>
                </a:uFill>
                <a:latin typeface="Constantia"/>
                <a:cs typeface="Constantia"/>
              </a:rPr>
              <a:t>FACTORS</a:t>
            </a:r>
            <a:endParaRPr sz="540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4191" y="1487424"/>
            <a:ext cx="7393305" cy="2026920"/>
            <a:chOff x="774191" y="1487424"/>
            <a:chExt cx="7393305" cy="2026920"/>
          </a:xfrm>
        </p:grpSpPr>
        <p:sp>
          <p:nvSpPr>
            <p:cNvPr id="6" name="object 6"/>
            <p:cNvSpPr/>
            <p:nvPr/>
          </p:nvSpPr>
          <p:spPr>
            <a:xfrm>
              <a:off x="4144518" y="1500378"/>
              <a:ext cx="228600" cy="838200"/>
            </a:xfrm>
            <a:custGeom>
              <a:avLst/>
              <a:gdLst/>
              <a:ahLst/>
              <a:cxnLst/>
              <a:rect l="l" t="t" r="r" b="b"/>
              <a:pathLst>
                <a:path w="228600" h="838200">
                  <a:moveTo>
                    <a:pt x="171450" y="0"/>
                  </a:moveTo>
                  <a:lnTo>
                    <a:pt x="57150" y="0"/>
                  </a:lnTo>
                  <a:lnTo>
                    <a:pt x="57150" y="723900"/>
                  </a:lnTo>
                  <a:lnTo>
                    <a:pt x="0" y="723900"/>
                  </a:lnTo>
                  <a:lnTo>
                    <a:pt x="114300" y="838200"/>
                  </a:lnTo>
                  <a:lnTo>
                    <a:pt x="228600" y="723900"/>
                  </a:lnTo>
                  <a:lnTo>
                    <a:pt x="171450" y="7239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4518" y="1500378"/>
              <a:ext cx="228600" cy="838200"/>
            </a:xfrm>
            <a:custGeom>
              <a:avLst/>
              <a:gdLst/>
              <a:ahLst/>
              <a:cxnLst/>
              <a:rect l="l" t="t" r="r" b="b"/>
              <a:pathLst>
                <a:path w="228600" h="838200">
                  <a:moveTo>
                    <a:pt x="0" y="723900"/>
                  </a:moveTo>
                  <a:lnTo>
                    <a:pt x="57150" y="72390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723900"/>
                  </a:lnTo>
                  <a:lnTo>
                    <a:pt x="228600" y="723900"/>
                  </a:lnTo>
                  <a:lnTo>
                    <a:pt x="114300" y="838200"/>
                  </a:lnTo>
                  <a:lnTo>
                    <a:pt x="0" y="7239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383" y="2357627"/>
              <a:ext cx="7291705" cy="1905"/>
            </a:xfrm>
            <a:custGeom>
              <a:avLst/>
              <a:gdLst/>
              <a:ahLst/>
              <a:cxnLst/>
              <a:rect l="l" t="t" r="r" b="b"/>
              <a:pathLst>
                <a:path w="7291705" h="1905">
                  <a:moveTo>
                    <a:pt x="0" y="0"/>
                  </a:moveTo>
                  <a:lnTo>
                    <a:pt x="7291451" y="1650"/>
                  </a:lnTo>
                </a:path>
              </a:pathLst>
            </a:custGeom>
            <a:ln w="9144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7145" y="2358390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114300" y="0"/>
                  </a:moveTo>
                  <a:lnTo>
                    <a:pt x="38100" y="0"/>
                  </a:lnTo>
                  <a:lnTo>
                    <a:pt x="38100" y="990600"/>
                  </a:lnTo>
                  <a:lnTo>
                    <a:pt x="0" y="990600"/>
                  </a:lnTo>
                  <a:lnTo>
                    <a:pt x="76200" y="1066800"/>
                  </a:lnTo>
                  <a:lnTo>
                    <a:pt x="152400" y="990600"/>
                  </a:lnTo>
                  <a:lnTo>
                    <a:pt x="114300" y="990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7145" y="2358390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0" y="990600"/>
                  </a:moveTo>
                  <a:lnTo>
                    <a:pt x="38100" y="9906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990600"/>
                  </a:lnTo>
                  <a:lnTo>
                    <a:pt x="152400" y="990600"/>
                  </a:lnTo>
                  <a:lnTo>
                    <a:pt x="76200" y="1066800"/>
                  </a:lnTo>
                  <a:lnTo>
                    <a:pt x="0" y="990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4518" y="2358390"/>
              <a:ext cx="152400" cy="1143000"/>
            </a:xfrm>
            <a:custGeom>
              <a:avLst/>
              <a:gdLst/>
              <a:ahLst/>
              <a:cxnLst/>
              <a:rect l="l" t="t" r="r" b="b"/>
              <a:pathLst>
                <a:path w="152400" h="1143000">
                  <a:moveTo>
                    <a:pt x="114300" y="0"/>
                  </a:moveTo>
                  <a:lnTo>
                    <a:pt x="38100" y="0"/>
                  </a:lnTo>
                  <a:lnTo>
                    <a:pt x="38100" y="1066800"/>
                  </a:lnTo>
                  <a:lnTo>
                    <a:pt x="0" y="1066800"/>
                  </a:lnTo>
                  <a:lnTo>
                    <a:pt x="76200" y="1143000"/>
                  </a:lnTo>
                  <a:lnTo>
                    <a:pt x="152400" y="1066800"/>
                  </a:lnTo>
                  <a:lnTo>
                    <a:pt x="114300" y="10668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4518" y="2358390"/>
              <a:ext cx="152400" cy="1143000"/>
            </a:xfrm>
            <a:custGeom>
              <a:avLst/>
              <a:gdLst/>
              <a:ahLst/>
              <a:cxnLst/>
              <a:rect l="l" t="t" r="r" b="b"/>
              <a:pathLst>
                <a:path w="152400" h="1143000">
                  <a:moveTo>
                    <a:pt x="0" y="1066800"/>
                  </a:moveTo>
                  <a:lnTo>
                    <a:pt x="38100" y="10668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1066800"/>
                  </a:lnTo>
                  <a:lnTo>
                    <a:pt x="152400" y="1066800"/>
                  </a:lnTo>
                  <a:lnTo>
                    <a:pt x="76200" y="1143000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1761" y="2358390"/>
              <a:ext cx="152400" cy="1143000"/>
            </a:xfrm>
            <a:custGeom>
              <a:avLst/>
              <a:gdLst/>
              <a:ahLst/>
              <a:cxnLst/>
              <a:rect l="l" t="t" r="r" b="b"/>
              <a:pathLst>
                <a:path w="152400" h="1143000">
                  <a:moveTo>
                    <a:pt x="114300" y="0"/>
                  </a:moveTo>
                  <a:lnTo>
                    <a:pt x="38100" y="0"/>
                  </a:lnTo>
                  <a:lnTo>
                    <a:pt x="38100" y="1066800"/>
                  </a:lnTo>
                  <a:lnTo>
                    <a:pt x="0" y="1066800"/>
                  </a:lnTo>
                  <a:lnTo>
                    <a:pt x="76200" y="1143000"/>
                  </a:lnTo>
                  <a:lnTo>
                    <a:pt x="152400" y="1066800"/>
                  </a:lnTo>
                  <a:lnTo>
                    <a:pt x="114300" y="10668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01761" y="2358390"/>
              <a:ext cx="152400" cy="1143000"/>
            </a:xfrm>
            <a:custGeom>
              <a:avLst/>
              <a:gdLst/>
              <a:ahLst/>
              <a:cxnLst/>
              <a:rect l="l" t="t" r="r" b="b"/>
              <a:pathLst>
                <a:path w="152400" h="1143000">
                  <a:moveTo>
                    <a:pt x="0" y="1066800"/>
                  </a:moveTo>
                  <a:lnTo>
                    <a:pt x="38100" y="10668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1066800"/>
                  </a:lnTo>
                  <a:lnTo>
                    <a:pt x="152400" y="1066800"/>
                  </a:lnTo>
                  <a:lnTo>
                    <a:pt x="76200" y="1143000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3014" y="3433953"/>
            <a:ext cx="1803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marR="5080" indent="-10541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solidFill>
                  <a:srgbClr val="54A839"/>
                </a:solidFill>
                <a:latin typeface="Constantia"/>
                <a:cs typeface="Constantia"/>
              </a:rPr>
              <a:t>P</a:t>
            </a:r>
            <a:r>
              <a:rPr sz="3600" b="1" i="1" spc="-75" dirty="0">
                <a:solidFill>
                  <a:srgbClr val="54A839"/>
                </a:solidFill>
                <a:latin typeface="Constantia"/>
                <a:cs typeface="Constantia"/>
              </a:rPr>
              <a:t>h</a:t>
            </a:r>
            <a:r>
              <a:rPr sz="3600" b="1" i="1" spc="-5" dirty="0">
                <a:solidFill>
                  <a:srgbClr val="54A839"/>
                </a:solidFill>
                <a:latin typeface="Constantia"/>
                <a:cs typeface="Constantia"/>
              </a:rPr>
              <a:t>ysi</a:t>
            </a:r>
            <a:r>
              <a:rPr sz="3600" b="1" i="1" spc="-15" dirty="0">
                <a:solidFill>
                  <a:srgbClr val="54A839"/>
                </a:solidFill>
                <a:latin typeface="Constantia"/>
                <a:cs typeface="Constantia"/>
              </a:rPr>
              <a:t>c</a:t>
            </a:r>
            <a:r>
              <a:rPr sz="3600" b="1" i="1" dirty="0">
                <a:solidFill>
                  <a:srgbClr val="54A839"/>
                </a:solidFill>
                <a:latin typeface="Constantia"/>
                <a:cs typeface="Constantia"/>
              </a:rPr>
              <a:t>al  </a:t>
            </a:r>
            <a:r>
              <a:rPr sz="3600" b="1" i="1" spc="-15" dirty="0">
                <a:solidFill>
                  <a:srgbClr val="54A839"/>
                </a:solidFill>
                <a:latin typeface="Constantia"/>
                <a:cs typeface="Constantia"/>
              </a:rPr>
              <a:t>factor</a:t>
            </a:r>
            <a:endParaRPr sz="360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78073" y="3505327"/>
            <a:ext cx="29584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1380" marR="5080" indent="-869315">
              <a:lnSpc>
                <a:spcPct val="100000"/>
              </a:lnSpc>
              <a:spcBef>
                <a:spcPts val="100"/>
              </a:spcBef>
            </a:pPr>
            <a:r>
              <a:rPr sz="3600" b="1" i="1" spc="-50" dirty="0">
                <a:solidFill>
                  <a:srgbClr val="54A839"/>
                </a:solidFill>
                <a:latin typeface="Constantia"/>
                <a:cs typeface="Constantia"/>
              </a:rPr>
              <a:t>P</a:t>
            </a:r>
            <a:r>
              <a:rPr sz="3600" b="1" i="1" spc="-5" dirty="0">
                <a:solidFill>
                  <a:srgbClr val="54A839"/>
                </a:solidFill>
                <a:latin typeface="Constantia"/>
                <a:cs typeface="Constantia"/>
              </a:rPr>
              <a:t>s</a:t>
            </a:r>
            <a:r>
              <a:rPr sz="3600" b="1" i="1" spc="-70" dirty="0">
                <a:solidFill>
                  <a:srgbClr val="54A839"/>
                </a:solidFill>
                <a:latin typeface="Constantia"/>
                <a:cs typeface="Constantia"/>
              </a:rPr>
              <a:t>y</a:t>
            </a:r>
            <a:r>
              <a:rPr sz="3600" b="1" i="1" spc="-45" dirty="0">
                <a:solidFill>
                  <a:srgbClr val="54A839"/>
                </a:solidFill>
                <a:latin typeface="Constantia"/>
                <a:cs typeface="Constantia"/>
              </a:rPr>
              <a:t>c</a:t>
            </a:r>
            <a:r>
              <a:rPr sz="3600" b="1" i="1" spc="-5" dirty="0">
                <a:solidFill>
                  <a:srgbClr val="54A839"/>
                </a:solidFill>
                <a:latin typeface="Constantia"/>
                <a:cs typeface="Constantia"/>
              </a:rPr>
              <a:t>hologi</a:t>
            </a:r>
            <a:r>
              <a:rPr sz="3600" b="1" i="1" spc="-20" dirty="0">
                <a:solidFill>
                  <a:srgbClr val="54A839"/>
                </a:solidFill>
                <a:latin typeface="Constantia"/>
                <a:cs typeface="Constantia"/>
              </a:rPr>
              <a:t>c</a:t>
            </a:r>
            <a:r>
              <a:rPr sz="3600" b="1" i="1" dirty="0">
                <a:solidFill>
                  <a:srgbClr val="54A839"/>
                </a:solidFill>
                <a:latin typeface="Constantia"/>
                <a:cs typeface="Constantia"/>
              </a:rPr>
              <a:t>al  </a:t>
            </a:r>
            <a:r>
              <a:rPr sz="3600" b="1" i="1" spc="-15" dirty="0">
                <a:solidFill>
                  <a:srgbClr val="54A839"/>
                </a:solidFill>
                <a:latin typeface="Constantia"/>
                <a:cs typeface="Constantia"/>
              </a:rPr>
              <a:t>factor</a:t>
            </a:r>
            <a:endParaRPr sz="3600">
              <a:latin typeface="Constantia"/>
              <a:cs typeface="Constant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9858" y="3505327"/>
            <a:ext cx="28282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5975" marR="5080" indent="-80391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solidFill>
                  <a:srgbClr val="54A839"/>
                </a:solidFill>
                <a:latin typeface="Constantia"/>
                <a:cs typeface="Constantia"/>
              </a:rPr>
              <a:t>E</a:t>
            </a:r>
            <a:r>
              <a:rPr sz="3600" b="1" i="1" spc="-30" dirty="0">
                <a:solidFill>
                  <a:srgbClr val="54A839"/>
                </a:solidFill>
                <a:latin typeface="Constantia"/>
                <a:cs typeface="Constantia"/>
              </a:rPr>
              <a:t>n</a:t>
            </a:r>
            <a:r>
              <a:rPr sz="3600" b="1" i="1" dirty="0">
                <a:solidFill>
                  <a:srgbClr val="54A839"/>
                </a:solidFill>
                <a:latin typeface="Constantia"/>
                <a:cs typeface="Constantia"/>
              </a:rPr>
              <a:t>vi</a:t>
            </a:r>
            <a:r>
              <a:rPr sz="3600" b="1" i="1" spc="-40" dirty="0">
                <a:solidFill>
                  <a:srgbClr val="54A839"/>
                </a:solidFill>
                <a:latin typeface="Constantia"/>
                <a:cs typeface="Constantia"/>
              </a:rPr>
              <a:t>r</a:t>
            </a:r>
            <a:r>
              <a:rPr sz="3600" b="1" i="1" spc="-5" dirty="0">
                <a:solidFill>
                  <a:srgbClr val="54A839"/>
                </a:solidFill>
                <a:latin typeface="Constantia"/>
                <a:cs typeface="Constantia"/>
              </a:rPr>
              <a:t>onme</a:t>
            </a:r>
            <a:r>
              <a:rPr sz="3600" b="1" i="1" spc="5" dirty="0">
                <a:solidFill>
                  <a:srgbClr val="54A839"/>
                </a:solidFill>
                <a:latin typeface="Constantia"/>
                <a:cs typeface="Constantia"/>
              </a:rPr>
              <a:t>n</a:t>
            </a:r>
            <a:r>
              <a:rPr sz="3600" b="1" i="1" dirty="0">
                <a:solidFill>
                  <a:srgbClr val="54A839"/>
                </a:solidFill>
                <a:latin typeface="Constantia"/>
                <a:cs typeface="Constantia"/>
              </a:rPr>
              <a:t>t  </a:t>
            </a:r>
            <a:r>
              <a:rPr sz="3600" b="1" i="1" spc="-15" dirty="0">
                <a:solidFill>
                  <a:srgbClr val="54A839"/>
                </a:solidFill>
                <a:latin typeface="Constantia"/>
                <a:cs typeface="Constantia"/>
              </a:rPr>
              <a:t>factor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04033" y="207009"/>
            <a:ext cx="4531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u="heavy" spc="-15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PHYSICAL</a:t>
            </a:r>
            <a:r>
              <a:rPr sz="4800" b="1" i="1" u="heavy" spc="-65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 </a:t>
            </a:r>
            <a:r>
              <a:rPr sz="4800" b="1" i="1" u="heavy" spc="-75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FACTOR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590479"/>
            <a:ext cx="2609850" cy="327469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3600" b="1" spc="-15" dirty="0">
                <a:solidFill>
                  <a:srgbClr val="54A839"/>
                </a:solidFill>
                <a:latin typeface="Constantia"/>
                <a:cs typeface="Constantia"/>
              </a:rPr>
              <a:t>Permanent</a:t>
            </a:r>
            <a:endParaRPr sz="3600">
              <a:latin typeface="Constantia"/>
              <a:cs typeface="Constantia"/>
            </a:endParaRPr>
          </a:p>
          <a:p>
            <a:pPr marL="438784" marR="1128395" indent="33020">
              <a:lnSpc>
                <a:spcPct val="134700"/>
              </a:lnSpc>
              <a:spcBef>
                <a:spcPts val="525"/>
              </a:spcBef>
            </a:pPr>
            <a:r>
              <a:rPr sz="2000" spc="-20" dirty="0">
                <a:latin typeface="Times New Roman"/>
                <a:cs typeface="Times New Roman"/>
              </a:rPr>
              <a:t>Vision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Hearing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Strength</a:t>
            </a:r>
            <a:endParaRPr sz="2400">
              <a:latin typeface="Times New Roman"/>
              <a:cs typeface="Times New Roman"/>
            </a:endParaRPr>
          </a:p>
          <a:p>
            <a:pPr marL="438784">
              <a:lnSpc>
                <a:spcPct val="100000"/>
              </a:lnSpc>
              <a:spcBef>
                <a:spcPts val="865"/>
              </a:spcBef>
            </a:pPr>
            <a:r>
              <a:rPr sz="2400" spc="-5" dirty="0">
                <a:latin typeface="Times New Roman"/>
                <a:cs typeface="Times New Roman"/>
              </a:rPr>
              <a:t>Judgement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power</a:t>
            </a:r>
            <a:endParaRPr sz="2400">
              <a:latin typeface="Times New Roman"/>
              <a:cs typeface="Times New Roman"/>
            </a:endParaRPr>
          </a:p>
          <a:p>
            <a:pPr marL="438784">
              <a:lnSpc>
                <a:spcPct val="100000"/>
              </a:lnSpc>
              <a:spcBef>
                <a:spcPts val="870"/>
              </a:spcBef>
            </a:pPr>
            <a:r>
              <a:rPr sz="2400" dirty="0">
                <a:latin typeface="Times New Roman"/>
                <a:cs typeface="Times New Roman"/>
              </a:rPr>
              <a:t>Reaction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9928" y="2717037"/>
            <a:ext cx="2372360" cy="351980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600" b="1" spc="-40" dirty="0">
                <a:solidFill>
                  <a:srgbClr val="54A839"/>
                </a:solidFill>
                <a:latin typeface="Constantia"/>
                <a:cs typeface="Constantia"/>
              </a:rPr>
              <a:t>Temporary</a:t>
            </a:r>
            <a:endParaRPr sz="3600">
              <a:latin typeface="Constantia"/>
              <a:cs typeface="Constantia"/>
            </a:endParaRPr>
          </a:p>
          <a:p>
            <a:pPr marL="94615" marR="576580">
              <a:lnSpc>
                <a:spcPct val="13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Fatigue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Alcohol,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drug</a:t>
            </a:r>
            <a:endParaRPr sz="2400">
              <a:latin typeface="Times New Roman"/>
              <a:cs typeface="Times New Roman"/>
            </a:endParaRPr>
          </a:p>
          <a:p>
            <a:pPr marL="94615" marR="184785">
              <a:lnSpc>
                <a:spcPct val="130000"/>
              </a:lnSpc>
            </a:pPr>
            <a:r>
              <a:rPr sz="2400" dirty="0">
                <a:latin typeface="Times New Roman"/>
                <a:cs typeface="Times New Roman"/>
              </a:rPr>
              <a:t>Illness,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disability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Anger</a:t>
            </a:r>
            <a:endParaRPr sz="2400">
              <a:latin typeface="Times New Roman"/>
              <a:cs typeface="Times New Roman"/>
            </a:endParaRPr>
          </a:p>
          <a:p>
            <a:pPr marL="50800" marR="347980" indent="-38100">
              <a:lnSpc>
                <a:spcPct val="101699"/>
              </a:lnSpc>
              <a:spcBef>
                <a:spcPts val="815"/>
              </a:spcBef>
            </a:pPr>
            <a:r>
              <a:rPr sz="2400" spc="-5" dirty="0">
                <a:latin typeface="Times New Roman"/>
                <a:cs typeface="Times New Roman"/>
              </a:rPr>
              <a:t>Climate,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season,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3208" y="978408"/>
            <a:ext cx="6426835" cy="2007235"/>
            <a:chOff x="1283208" y="978408"/>
            <a:chExt cx="6426835" cy="2007235"/>
          </a:xfrm>
        </p:grpSpPr>
        <p:sp>
          <p:nvSpPr>
            <p:cNvPr id="8" name="object 8"/>
            <p:cNvSpPr/>
            <p:nvPr/>
          </p:nvSpPr>
          <p:spPr>
            <a:xfrm>
              <a:off x="4496562" y="991362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171450" y="0"/>
                  </a:moveTo>
                  <a:lnTo>
                    <a:pt x="57150" y="0"/>
                  </a:lnTo>
                  <a:lnTo>
                    <a:pt x="57150" y="800100"/>
                  </a:lnTo>
                  <a:lnTo>
                    <a:pt x="0" y="800100"/>
                  </a:lnTo>
                  <a:lnTo>
                    <a:pt x="114300" y="914400"/>
                  </a:lnTo>
                  <a:lnTo>
                    <a:pt x="228600" y="800100"/>
                  </a:lnTo>
                  <a:lnTo>
                    <a:pt x="171450" y="8001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6562" y="991362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800100"/>
                  </a:moveTo>
                  <a:lnTo>
                    <a:pt x="57150" y="80010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800100"/>
                  </a:lnTo>
                  <a:lnTo>
                    <a:pt x="228600" y="800100"/>
                  </a:lnTo>
                  <a:lnTo>
                    <a:pt x="114300" y="914400"/>
                  </a:lnTo>
                  <a:lnTo>
                    <a:pt x="0" y="8001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5400" y="19050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9144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6162" y="1905761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114300" y="0"/>
                  </a:moveTo>
                  <a:lnTo>
                    <a:pt x="38100" y="0"/>
                  </a:lnTo>
                  <a:lnTo>
                    <a:pt x="38100" y="990600"/>
                  </a:lnTo>
                  <a:lnTo>
                    <a:pt x="0" y="990600"/>
                  </a:lnTo>
                  <a:lnTo>
                    <a:pt x="76200" y="1066800"/>
                  </a:lnTo>
                  <a:lnTo>
                    <a:pt x="152400" y="990600"/>
                  </a:lnTo>
                  <a:lnTo>
                    <a:pt x="114300" y="990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6162" y="1905761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0" y="990600"/>
                  </a:moveTo>
                  <a:lnTo>
                    <a:pt x="38100" y="9906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990600"/>
                  </a:lnTo>
                  <a:lnTo>
                    <a:pt x="152400" y="990600"/>
                  </a:lnTo>
                  <a:lnTo>
                    <a:pt x="76200" y="1066800"/>
                  </a:lnTo>
                  <a:lnTo>
                    <a:pt x="0" y="990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44561" y="1905761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114300" y="0"/>
                  </a:moveTo>
                  <a:lnTo>
                    <a:pt x="38100" y="0"/>
                  </a:lnTo>
                  <a:lnTo>
                    <a:pt x="38100" y="990600"/>
                  </a:lnTo>
                  <a:lnTo>
                    <a:pt x="0" y="990600"/>
                  </a:lnTo>
                  <a:lnTo>
                    <a:pt x="76200" y="1066800"/>
                  </a:lnTo>
                  <a:lnTo>
                    <a:pt x="152400" y="990600"/>
                  </a:lnTo>
                  <a:lnTo>
                    <a:pt x="114300" y="990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44561" y="1905761"/>
              <a:ext cx="152400" cy="1066800"/>
            </a:xfrm>
            <a:custGeom>
              <a:avLst/>
              <a:gdLst/>
              <a:ahLst/>
              <a:cxnLst/>
              <a:rect l="l" t="t" r="r" b="b"/>
              <a:pathLst>
                <a:path w="152400" h="1066800">
                  <a:moveTo>
                    <a:pt x="0" y="990600"/>
                  </a:moveTo>
                  <a:lnTo>
                    <a:pt x="38100" y="9906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990600"/>
                  </a:lnTo>
                  <a:lnTo>
                    <a:pt x="152400" y="990600"/>
                  </a:lnTo>
                  <a:lnTo>
                    <a:pt x="76200" y="1066800"/>
                  </a:lnTo>
                  <a:lnTo>
                    <a:pt x="0" y="990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846064" y="3703320"/>
            <a:ext cx="478790" cy="178435"/>
            <a:chOff x="5846064" y="3703320"/>
            <a:chExt cx="478790" cy="178435"/>
          </a:xfrm>
        </p:grpSpPr>
        <p:sp>
          <p:nvSpPr>
            <p:cNvPr id="16" name="object 16"/>
            <p:cNvSpPr/>
            <p:nvPr/>
          </p:nvSpPr>
          <p:spPr>
            <a:xfrm>
              <a:off x="5859018" y="3716274"/>
              <a:ext cx="452755" cy="152400"/>
            </a:xfrm>
            <a:custGeom>
              <a:avLst/>
              <a:gdLst/>
              <a:ahLst/>
              <a:cxnLst/>
              <a:rect l="l" t="t" r="r" b="b"/>
              <a:pathLst>
                <a:path w="452754" h="152400">
                  <a:moveTo>
                    <a:pt x="376428" y="0"/>
                  </a:moveTo>
                  <a:lnTo>
                    <a:pt x="376428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376428" y="114300"/>
                  </a:lnTo>
                  <a:lnTo>
                    <a:pt x="376428" y="152400"/>
                  </a:lnTo>
                  <a:lnTo>
                    <a:pt x="452628" y="76200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59018" y="3716274"/>
              <a:ext cx="452755" cy="152400"/>
            </a:xfrm>
            <a:custGeom>
              <a:avLst/>
              <a:gdLst/>
              <a:ahLst/>
              <a:cxnLst/>
              <a:rect l="l" t="t" r="r" b="b"/>
              <a:pathLst>
                <a:path w="452754" h="152400">
                  <a:moveTo>
                    <a:pt x="0" y="38100"/>
                  </a:moveTo>
                  <a:lnTo>
                    <a:pt x="376428" y="38100"/>
                  </a:lnTo>
                  <a:lnTo>
                    <a:pt x="376428" y="0"/>
                  </a:lnTo>
                  <a:lnTo>
                    <a:pt x="452628" y="76200"/>
                  </a:lnTo>
                  <a:lnTo>
                    <a:pt x="376428" y="152400"/>
                  </a:lnTo>
                  <a:lnTo>
                    <a:pt x="376428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46064" y="4203191"/>
            <a:ext cx="483234" cy="178435"/>
            <a:chOff x="5846064" y="4203191"/>
            <a:chExt cx="483234" cy="178435"/>
          </a:xfrm>
        </p:grpSpPr>
        <p:sp>
          <p:nvSpPr>
            <p:cNvPr id="19" name="object 19"/>
            <p:cNvSpPr/>
            <p:nvPr/>
          </p:nvSpPr>
          <p:spPr>
            <a:xfrm>
              <a:off x="5859018" y="4216145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381000" y="0"/>
                  </a:moveTo>
                  <a:lnTo>
                    <a:pt x="381000" y="38099"/>
                  </a:lnTo>
                  <a:lnTo>
                    <a:pt x="0" y="38099"/>
                  </a:lnTo>
                  <a:lnTo>
                    <a:pt x="0" y="114299"/>
                  </a:lnTo>
                  <a:lnTo>
                    <a:pt x="381000" y="114299"/>
                  </a:lnTo>
                  <a:lnTo>
                    <a:pt x="381000" y="152399"/>
                  </a:lnTo>
                  <a:lnTo>
                    <a:pt x="457200" y="76199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59018" y="4216145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38099"/>
                  </a:moveTo>
                  <a:lnTo>
                    <a:pt x="381000" y="38099"/>
                  </a:lnTo>
                  <a:lnTo>
                    <a:pt x="381000" y="0"/>
                  </a:lnTo>
                  <a:lnTo>
                    <a:pt x="457200" y="76199"/>
                  </a:lnTo>
                  <a:lnTo>
                    <a:pt x="381000" y="152399"/>
                  </a:lnTo>
                  <a:lnTo>
                    <a:pt x="381000" y="114299"/>
                  </a:lnTo>
                  <a:lnTo>
                    <a:pt x="0" y="114299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846064" y="4703064"/>
            <a:ext cx="483234" cy="178435"/>
            <a:chOff x="5846064" y="4703064"/>
            <a:chExt cx="483234" cy="178435"/>
          </a:xfrm>
        </p:grpSpPr>
        <p:sp>
          <p:nvSpPr>
            <p:cNvPr id="22" name="object 22"/>
            <p:cNvSpPr/>
            <p:nvPr/>
          </p:nvSpPr>
          <p:spPr>
            <a:xfrm>
              <a:off x="5859018" y="4716018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381000" y="0"/>
                  </a:moveTo>
                  <a:lnTo>
                    <a:pt x="381000" y="38099"/>
                  </a:lnTo>
                  <a:lnTo>
                    <a:pt x="0" y="38099"/>
                  </a:lnTo>
                  <a:lnTo>
                    <a:pt x="0" y="114299"/>
                  </a:lnTo>
                  <a:lnTo>
                    <a:pt x="381000" y="114299"/>
                  </a:lnTo>
                  <a:lnTo>
                    <a:pt x="381000" y="152399"/>
                  </a:lnTo>
                  <a:lnTo>
                    <a:pt x="457200" y="76199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59018" y="4716018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38099"/>
                  </a:moveTo>
                  <a:lnTo>
                    <a:pt x="381000" y="38099"/>
                  </a:lnTo>
                  <a:lnTo>
                    <a:pt x="381000" y="0"/>
                  </a:lnTo>
                  <a:lnTo>
                    <a:pt x="457200" y="76199"/>
                  </a:lnTo>
                  <a:lnTo>
                    <a:pt x="381000" y="152399"/>
                  </a:lnTo>
                  <a:lnTo>
                    <a:pt x="381000" y="114299"/>
                  </a:lnTo>
                  <a:lnTo>
                    <a:pt x="0" y="114299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846064" y="5131308"/>
            <a:ext cx="483234" cy="178435"/>
            <a:chOff x="5846064" y="5131308"/>
            <a:chExt cx="483234" cy="178435"/>
          </a:xfrm>
        </p:grpSpPr>
        <p:sp>
          <p:nvSpPr>
            <p:cNvPr id="25" name="object 25"/>
            <p:cNvSpPr/>
            <p:nvPr/>
          </p:nvSpPr>
          <p:spPr>
            <a:xfrm>
              <a:off x="5859018" y="5144262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381000" y="0"/>
                  </a:moveTo>
                  <a:lnTo>
                    <a:pt x="3810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381000" y="114300"/>
                  </a:lnTo>
                  <a:lnTo>
                    <a:pt x="381000" y="152400"/>
                  </a:lnTo>
                  <a:lnTo>
                    <a:pt x="457200" y="76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59018" y="5144262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38100"/>
                  </a:moveTo>
                  <a:lnTo>
                    <a:pt x="381000" y="38100"/>
                  </a:lnTo>
                  <a:lnTo>
                    <a:pt x="381000" y="0"/>
                  </a:lnTo>
                  <a:lnTo>
                    <a:pt x="457200" y="76200"/>
                  </a:lnTo>
                  <a:lnTo>
                    <a:pt x="381000" y="152400"/>
                  </a:lnTo>
                  <a:lnTo>
                    <a:pt x="38100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846064" y="5631179"/>
            <a:ext cx="411480" cy="178435"/>
            <a:chOff x="5846064" y="5631179"/>
            <a:chExt cx="411480" cy="178435"/>
          </a:xfrm>
        </p:grpSpPr>
        <p:sp>
          <p:nvSpPr>
            <p:cNvPr id="28" name="object 28"/>
            <p:cNvSpPr/>
            <p:nvPr/>
          </p:nvSpPr>
          <p:spPr>
            <a:xfrm>
              <a:off x="5859018" y="5644133"/>
              <a:ext cx="386080" cy="152400"/>
            </a:xfrm>
            <a:custGeom>
              <a:avLst/>
              <a:gdLst/>
              <a:ahLst/>
              <a:cxnLst/>
              <a:rect l="l" t="t" r="r" b="b"/>
              <a:pathLst>
                <a:path w="386079" h="152400">
                  <a:moveTo>
                    <a:pt x="309372" y="0"/>
                  </a:moveTo>
                  <a:lnTo>
                    <a:pt x="309372" y="38099"/>
                  </a:lnTo>
                  <a:lnTo>
                    <a:pt x="0" y="38099"/>
                  </a:lnTo>
                  <a:lnTo>
                    <a:pt x="0" y="114299"/>
                  </a:lnTo>
                  <a:lnTo>
                    <a:pt x="309372" y="114299"/>
                  </a:lnTo>
                  <a:lnTo>
                    <a:pt x="309372" y="152399"/>
                  </a:lnTo>
                  <a:lnTo>
                    <a:pt x="385572" y="7619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59018" y="5644133"/>
              <a:ext cx="386080" cy="152400"/>
            </a:xfrm>
            <a:custGeom>
              <a:avLst/>
              <a:gdLst/>
              <a:ahLst/>
              <a:cxnLst/>
              <a:rect l="l" t="t" r="r" b="b"/>
              <a:pathLst>
                <a:path w="386079" h="152400">
                  <a:moveTo>
                    <a:pt x="0" y="38099"/>
                  </a:moveTo>
                  <a:lnTo>
                    <a:pt x="309372" y="38099"/>
                  </a:lnTo>
                  <a:lnTo>
                    <a:pt x="309372" y="0"/>
                  </a:lnTo>
                  <a:lnTo>
                    <a:pt x="385572" y="76199"/>
                  </a:lnTo>
                  <a:lnTo>
                    <a:pt x="309372" y="152399"/>
                  </a:lnTo>
                  <a:lnTo>
                    <a:pt x="309372" y="114299"/>
                  </a:lnTo>
                  <a:lnTo>
                    <a:pt x="0" y="114299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02692" y="3703320"/>
            <a:ext cx="483234" cy="178435"/>
            <a:chOff x="202692" y="3703320"/>
            <a:chExt cx="483234" cy="178435"/>
          </a:xfrm>
        </p:grpSpPr>
        <p:sp>
          <p:nvSpPr>
            <p:cNvPr id="31" name="object 31"/>
            <p:cNvSpPr/>
            <p:nvPr/>
          </p:nvSpPr>
          <p:spPr>
            <a:xfrm>
              <a:off x="215646" y="3716274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380999" y="0"/>
                  </a:moveTo>
                  <a:lnTo>
                    <a:pt x="380999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380999" y="114300"/>
                  </a:lnTo>
                  <a:lnTo>
                    <a:pt x="380999" y="152400"/>
                  </a:lnTo>
                  <a:lnTo>
                    <a:pt x="457200" y="76200"/>
                  </a:lnTo>
                  <a:lnTo>
                    <a:pt x="380999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5646" y="3716274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38100"/>
                  </a:moveTo>
                  <a:lnTo>
                    <a:pt x="380999" y="38100"/>
                  </a:lnTo>
                  <a:lnTo>
                    <a:pt x="380999" y="0"/>
                  </a:lnTo>
                  <a:lnTo>
                    <a:pt x="457200" y="76200"/>
                  </a:lnTo>
                  <a:lnTo>
                    <a:pt x="380999" y="152400"/>
                  </a:lnTo>
                  <a:lnTo>
                    <a:pt x="380999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02692" y="4203191"/>
            <a:ext cx="483234" cy="178435"/>
            <a:chOff x="202692" y="4203191"/>
            <a:chExt cx="483234" cy="178435"/>
          </a:xfrm>
        </p:grpSpPr>
        <p:sp>
          <p:nvSpPr>
            <p:cNvPr id="34" name="object 34"/>
            <p:cNvSpPr/>
            <p:nvPr/>
          </p:nvSpPr>
          <p:spPr>
            <a:xfrm>
              <a:off x="215646" y="4216145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380999" y="0"/>
                  </a:moveTo>
                  <a:lnTo>
                    <a:pt x="380999" y="38099"/>
                  </a:lnTo>
                  <a:lnTo>
                    <a:pt x="0" y="38099"/>
                  </a:lnTo>
                  <a:lnTo>
                    <a:pt x="0" y="114299"/>
                  </a:lnTo>
                  <a:lnTo>
                    <a:pt x="380999" y="114299"/>
                  </a:lnTo>
                  <a:lnTo>
                    <a:pt x="380999" y="152399"/>
                  </a:lnTo>
                  <a:lnTo>
                    <a:pt x="457200" y="76199"/>
                  </a:lnTo>
                  <a:lnTo>
                    <a:pt x="380999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5646" y="4216145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38099"/>
                  </a:moveTo>
                  <a:lnTo>
                    <a:pt x="380999" y="38099"/>
                  </a:lnTo>
                  <a:lnTo>
                    <a:pt x="380999" y="0"/>
                  </a:lnTo>
                  <a:lnTo>
                    <a:pt x="457200" y="76199"/>
                  </a:lnTo>
                  <a:lnTo>
                    <a:pt x="380999" y="152399"/>
                  </a:lnTo>
                  <a:lnTo>
                    <a:pt x="380999" y="114299"/>
                  </a:lnTo>
                  <a:lnTo>
                    <a:pt x="0" y="114299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02692" y="4703064"/>
            <a:ext cx="483234" cy="178435"/>
            <a:chOff x="202692" y="4703064"/>
            <a:chExt cx="483234" cy="178435"/>
          </a:xfrm>
        </p:grpSpPr>
        <p:sp>
          <p:nvSpPr>
            <p:cNvPr id="37" name="object 37"/>
            <p:cNvSpPr/>
            <p:nvPr/>
          </p:nvSpPr>
          <p:spPr>
            <a:xfrm>
              <a:off x="215646" y="4716018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380999" y="0"/>
                  </a:moveTo>
                  <a:lnTo>
                    <a:pt x="380999" y="38099"/>
                  </a:lnTo>
                  <a:lnTo>
                    <a:pt x="0" y="38099"/>
                  </a:lnTo>
                  <a:lnTo>
                    <a:pt x="0" y="114299"/>
                  </a:lnTo>
                  <a:lnTo>
                    <a:pt x="380999" y="114299"/>
                  </a:lnTo>
                  <a:lnTo>
                    <a:pt x="380999" y="152399"/>
                  </a:lnTo>
                  <a:lnTo>
                    <a:pt x="457200" y="76199"/>
                  </a:lnTo>
                  <a:lnTo>
                    <a:pt x="380999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5646" y="4716018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38099"/>
                  </a:moveTo>
                  <a:lnTo>
                    <a:pt x="380999" y="38099"/>
                  </a:lnTo>
                  <a:lnTo>
                    <a:pt x="380999" y="0"/>
                  </a:lnTo>
                  <a:lnTo>
                    <a:pt x="457200" y="76199"/>
                  </a:lnTo>
                  <a:lnTo>
                    <a:pt x="380999" y="152399"/>
                  </a:lnTo>
                  <a:lnTo>
                    <a:pt x="380999" y="114299"/>
                  </a:lnTo>
                  <a:lnTo>
                    <a:pt x="0" y="114299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02692" y="5131308"/>
            <a:ext cx="483234" cy="178435"/>
            <a:chOff x="202692" y="5131308"/>
            <a:chExt cx="483234" cy="178435"/>
          </a:xfrm>
        </p:grpSpPr>
        <p:sp>
          <p:nvSpPr>
            <p:cNvPr id="40" name="object 40"/>
            <p:cNvSpPr/>
            <p:nvPr/>
          </p:nvSpPr>
          <p:spPr>
            <a:xfrm>
              <a:off x="215646" y="5144262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380999" y="0"/>
                  </a:moveTo>
                  <a:lnTo>
                    <a:pt x="380999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380999" y="114300"/>
                  </a:lnTo>
                  <a:lnTo>
                    <a:pt x="380999" y="152400"/>
                  </a:lnTo>
                  <a:lnTo>
                    <a:pt x="457200" y="76200"/>
                  </a:lnTo>
                  <a:lnTo>
                    <a:pt x="380999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5646" y="5144262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38100"/>
                  </a:moveTo>
                  <a:lnTo>
                    <a:pt x="380999" y="38100"/>
                  </a:lnTo>
                  <a:lnTo>
                    <a:pt x="380999" y="0"/>
                  </a:lnTo>
                  <a:lnTo>
                    <a:pt x="457200" y="76200"/>
                  </a:lnTo>
                  <a:lnTo>
                    <a:pt x="380999" y="152400"/>
                  </a:lnTo>
                  <a:lnTo>
                    <a:pt x="380999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02692" y="5631179"/>
            <a:ext cx="483234" cy="178435"/>
            <a:chOff x="202692" y="5631179"/>
            <a:chExt cx="483234" cy="178435"/>
          </a:xfrm>
        </p:grpSpPr>
        <p:sp>
          <p:nvSpPr>
            <p:cNvPr id="43" name="object 43"/>
            <p:cNvSpPr/>
            <p:nvPr/>
          </p:nvSpPr>
          <p:spPr>
            <a:xfrm>
              <a:off x="215646" y="5644133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380999" y="0"/>
                  </a:moveTo>
                  <a:lnTo>
                    <a:pt x="380999" y="38099"/>
                  </a:lnTo>
                  <a:lnTo>
                    <a:pt x="0" y="38099"/>
                  </a:lnTo>
                  <a:lnTo>
                    <a:pt x="0" y="114299"/>
                  </a:lnTo>
                  <a:lnTo>
                    <a:pt x="380999" y="114299"/>
                  </a:lnTo>
                  <a:lnTo>
                    <a:pt x="380999" y="152399"/>
                  </a:lnTo>
                  <a:lnTo>
                    <a:pt x="457200" y="76199"/>
                  </a:lnTo>
                  <a:lnTo>
                    <a:pt x="380999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5646" y="5644133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38099"/>
                  </a:moveTo>
                  <a:lnTo>
                    <a:pt x="380999" y="38099"/>
                  </a:lnTo>
                  <a:lnTo>
                    <a:pt x="380999" y="0"/>
                  </a:lnTo>
                  <a:lnTo>
                    <a:pt x="457200" y="76199"/>
                  </a:lnTo>
                  <a:lnTo>
                    <a:pt x="380999" y="152399"/>
                  </a:lnTo>
                  <a:lnTo>
                    <a:pt x="380999" y="114299"/>
                  </a:lnTo>
                  <a:lnTo>
                    <a:pt x="0" y="114299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63497"/>
            <a:ext cx="7935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u="heavy" spc="-5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PERMANENT</a:t>
            </a:r>
            <a:r>
              <a:rPr sz="4800" b="1" i="1" u="heavy" spc="-20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 </a:t>
            </a:r>
            <a:r>
              <a:rPr sz="4800" b="1" i="1" u="heavy" spc="-15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PHYSICAL</a:t>
            </a:r>
            <a:r>
              <a:rPr sz="4800" b="1" i="1" u="heavy" spc="-35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 </a:t>
            </a:r>
            <a:r>
              <a:rPr sz="4800" b="1" i="1" u="heavy" spc="-75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FACTOR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2293746"/>
            <a:ext cx="14668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635" dirty="0">
                <a:solidFill>
                  <a:srgbClr val="0AD0D9"/>
                </a:solidFill>
                <a:latin typeface="Segoe UI Symbol"/>
                <a:cs typeface="Segoe UI Symbol"/>
              </a:rPr>
              <a:t>⚫</a:t>
            </a:r>
            <a:endParaRPr sz="17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9905" y="2283078"/>
            <a:ext cx="328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nstantia"/>
                <a:cs typeface="Constantia"/>
              </a:rPr>
              <a:t>Visual</a:t>
            </a:r>
            <a:r>
              <a:rPr sz="1800" b="1" spc="360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activities</a:t>
            </a:r>
            <a:r>
              <a:rPr sz="1800" b="1" spc="-95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of </a:t>
            </a:r>
            <a:r>
              <a:rPr sz="1800" b="1" spc="-10" dirty="0">
                <a:latin typeface="Constantia"/>
                <a:cs typeface="Constantia"/>
              </a:rPr>
              <a:t>road</a:t>
            </a:r>
            <a:r>
              <a:rPr sz="1800" b="1" spc="-45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users: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624455"/>
            <a:ext cx="80740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9055" algn="just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imes New Roman"/>
                <a:cs typeface="Times New Roman"/>
              </a:rPr>
              <a:t>Vision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one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important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factors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affects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almost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2000" spc="4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aspects</a:t>
            </a:r>
            <a:r>
              <a:rPr sz="2000" spc="4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highway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design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&amp; 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safety</a:t>
            </a:r>
            <a:r>
              <a:rPr sz="2000" spc="-25" dirty="0">
                <a:latin typeface="Times New Roman"/>
                <a:cs typeface="Times New Roman"/>
              </a:rPr>
              <a:t>. </a:t>
            </a:r>
            <a:r>
              <a:rPr sz="2000" spc="-5" dirty="0">
                <a:latin typeface="Times New Roman"/>
                <a:cs typeface="Times New Roman"/>
              </a:rPr>
              <a:t>The human eye 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sensory </a:t>
            </a:r>
            <a:r>
              <a:rPr sz="2000" spc="-10" dirty="0">
                <a:latin typeface="Times New Roman"/>
                <a:cs typeface="Times New Roman"/>
              </a:rPr>
              <a:t>organ </a:t>
            </a:r>
            <a:r>
              <a:rPr sz="2000" spc="-5" dirty="0">
                <a:latin typeface="Times New Roman"/>
                <a:cs typeface="Times New Roman"/>
              </a:rPr>
              <a:t>that enables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see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evaluate the size, shape </a:t>
            </a:r>
            <a:r>
              <a:rPr sz="2000" dirty="0">
                <a:latin typeface="Times New Roman"/>
                <a:cs typeface="Times New Roman"/>
              </a:rPr>
              <a:t>&amp; </a:t>
            </a:r>
            <a:r>
              <a:rPr sz="2000" spc="-5" dirty="0">
                <a:latin typeface="Times New Roman"/>
                <a:cs typeface="Times New Roman"/>
              </a:rPr>
              <a:t>colour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objects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 </a:t>
            </a:r>
            <a:r>
              <a:rPr sz="2000" spc="-5" dirty="0">
                <a:latin typeface="Times New Roman"/>
                <a:cs typeface="Times New Roman"/>
              </a:rPr>
              <a:t>estimate distances 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bodies.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various</a:t>
            </a:r>
            <a:r>
              <a:rPr spc="-15" dirty="0"/>
              <a:t> </a:t>
            </a:r>
            <a:r>
              <a:rPr dirty="0"/>
              <a:t>aspects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human</a:t>
            </a:r>
            <a:r>
              <a:rPr spc="-25" dirty="0"/>
              <a:t> </a:t>
            </a:r>
            <a:r>
              <a:rPr dirty="0"/>
              <a:t>vision </a:t>
            </a:r>
            <a:r>
              <a:rPr spc="-5" dirty="0"/>
              <a:t>which </a:t>
            </a:r>
            <a:r>
              <a:rPr spc="-785" dirty="0"/>
              <a:t> </a:t>
            </a:r>
            <a:r>
              <a:rPr dirty="0"/>
              <a:t>affects</a:t>
            </a:r>
            <a:r>
              <a:rPr spc="-30" dirty="0"/>
              <a:t> </a:t>
            </a:r>
            <a:r>
              <a:rPr dirty="0"/>
              <a:t>the </a:t>
            </a:r>
            <a:r>
              <a:rPr spc="-15" dirty="0"/>
              <a:t>road</a:t>
            </a:r>
            <a:r>
              <a:rPr spc="-30" dirty="0"/>
              <a:t> </a:t>
            </a:r>
            <a:r>
              <a:rPr dirty="0"/>
              <a:t>user</a:t>
            </a:r>
            <a:r>
              <a:rPr spc="-55" dirty="0"/>
              <a:t> </a:t>
            </a:r>
            <a:r>
              <a:rPr spc="-5" dirty="0"/>
              <a:t>are: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081911"/>
            <a:ext cx="282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Visual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acuity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(eye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sight):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3072383"/>
            <a:ext cx="4507991" cy="21259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256413"/>
            <a:ext cx="8072755" cy="5279137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530"/>
              </a:spcBef>
              <a:buAutoNum type="arabicPeriod" startAt="2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Peripheral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</a:p>
          <a:p>
            <a:pPr marL="109791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deals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total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field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eye.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11480" marR="5079365" indent="-355600">
              <a:lnSpc>
                <a:spcPct val="120100"/>
              </a:lnSpc>
              <a:tabLst>
                <a:tab pos="2310130" algn="l"/>
              </a:tabLst>
            </a:pPr>
            <a:r>
              <a:rPr sz="1800" spc="-5" dirty="0">
                <a:latin typeface="Times New Roman"/>
                <a:cs typeface="Times New Roman"/>
              </a:rPr>
              <a:t>Angle </a:t>
            </a:r>
            <a:r>
              <a:rPr sz="1800" dirty="0">
                <a:latin typeface="Times New Roman"/>
                <a:cs typeface="Times New Roman"/>
              </a:rPr>
              <a:t>of peripheral vision ,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horizontal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direction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160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˚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vertical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direction	=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115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˚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sz="1800" spc="5" dirty="0">
                <a:latin typeface="Times New Roman"/>
                <a:cs typeface="Times New Roman"/>
              </a:rPr>
              <a:t>Eye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movement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3"/>
            </a:pPr>
            <a:endParaRPr sz="2600" dirty="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Colour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86385" marR="5080" indent="52705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Under</a:t>
            </a:r>
            <a:r>
              <a:rPr sz="1800" spc="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good</a:t>
            </a:r>
            <a:r>
              <a:rPr sz="1800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light</a:t>
            </a:r>
            <a:r>
              <a:rPr sz="1800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many</a:t>
            </a:r>
            <a:r>
              <a:rPr sz="1800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colours</a:t>
            </a:r>
            <a:r>
              <a:rPr sz="1800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may</a:t>
            </a:r>
            <a:r>
              <a:rPr sz="18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differentiate</a:t>
            </a:r>
            <a:r>
              <a:rPr sz="18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but</a:t>
            </a:r>
            <a:r>
              <a:rPr sz="1800" spc="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8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light</a:t>
            </a:r>
            <a:r>
              <a:rPr sz="1800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decreases</a:t>
            </a:r>
            <a:r>
              <a:rPr sz="18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sz="1800" spc="-4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colours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are less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visible.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86385" marR="7620" indent="583565">
              <a:lnSpc>
                <a:spcPct val="100000"/>
              </a:lnSpc>
              <a:tabLst>
                <a:tab pos="1651000" algn="l"/>
                <a:tab pos="2660015" algn="l"/>
                <a:tab pos="2957195" algn="l"/>
                <a:tab pos="3204210" algn="l"/>
                <a:tab pos="4213225" algn="l"/>
                <a:tab pos="4917440" algn="l"/>
                <a:tab pos="5393055" algn="l"/>
                <a:tab pos="6145530" algn="l"/>
                <a:tab pos="7296784" algn="l"/>
              </a:tabLst>
            </a:pPr>
            <a:r>
              <a:rPr sz="1800" dirty="0">
                <a:latin typeface="Times New Roman"/>
                <a:cs typeface="Times New Roman"/>
              </a:rPr>
              <a:t>Colour	bl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nd</a:t>
            </a:r>
            <a:r>
              <a:rPr sz="1800" spc="-15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ess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	a	condition	</a:t>
            </a:r>
            <a:r>
              <a:rPr sz="1800" spc="-5" dirty="0">
                <a:latin typeface="Times New Roman"/>
                <a:cs typeface="Times New Roman"/>
              </a:rPr>
              <a:t>wh</a:t>
            </a:r>
            <a:r>
              <a:rPr sz="1800" spc="-2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re</a:t>
            </a:r>
            <a:r>
              <a:rPr sz="1800" dirty="0">
                <a:latin typeface="Times New Roman"/>
                <a:cs typeface="Times New Roman"/>
              </a:rPr>
              <a:t>	one	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annot	dist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nguish	</a:t>
            </a:r>
            <a:r>
              <a:rPr sz="1800" spc="-15" dirty="0"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Times New Roman"/>
                <a:cs typeface="Times New Roman"/>
              </a:rPr>
              <a:t>et</a:t>
            </a:r>
            <a:r>
              <a:rPr sz="1800" spc="-1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  </a:t>
            </a:r>
            <a:r>
              <a:rPr sz="1800" spc="-5" dirty="0">
                <a:latin typeface="Times New Roman"/>
                <a:cs typeface="Times New Roman"/>
              </a:rPr>
              <a:t>different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colour.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569214"/>
            <a:ext cx="8054975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Glare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recovery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5"/>
            </a:pPr>
            <a:endParaRPr sz="2600">
              <a:latin typeface="Times New Roman"/>
              <a:cs typeface="Times New Roman"/>
            </a:endParaRPr>
          </a:p>
          <a:p>
            <a:pPr marL="286385" marR="5080" indent="79883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Adaptability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light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important factor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vision. </a:t>
            </a:r>
            <a:r>
              <a:rPr sz="1800" spc="5" dirty="0">
                <a:latin typeface="Times New Roman"/>
                <a:cs typeface="Times New Roman"/>
              </a:rPr>
              <a:t>Eye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adapt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dirty="0">
                <a:latin typeface="Times New Roman"/>
                <a:cs typeface="Times New Roman"/>
              </a:rPr>
              <a:t> go 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light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dark.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286385" marR="141605" indent="81089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Glare </a:t>
            </a:r>
            <a:r>
              <a:rPr sz="1800" dirty="0">
                <a:latin typeface="Times New Roman"/>
                <a:cs typeface="Times New Roman"/>
              </a:rPr>
              <a:t>recovery </a:t>
            </a:r>
            <a:r>
              <a:rPr sz="1800" spc="-5" dirty="0">
                <a:latin typeface="Times New Roman"/>
                <a:cs typeface="Times New Roman"/>
              </a:rPr>
              <a:t>time is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required to recover from the </a:t>
            </a:r>
            <a:r>
              <a:rPr sz="1800" spc="-5" dirty="0">
                <a:latin typeface="Times New Roman"/>
                <a:cs typeface="Times New Roman"/>
              </a:rPr>
              <a:t>effect </a:t>
            </a:r>
            <a:r>
              <a:rPr sz="1800" dirty="0">
                <a:latin typeface="Times New Roman"/>
                <a:cs typeface="Times New Roman"/>
              </a:rPr>
              <a:t>of glare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light </a:t>
            </a:r>
            <a:r>
              <a:rPr sz="1800" spc="-5" dirty="0">
                <a:latin typeface="Times New Roman"/>
                <a:cs typeface="Times New Roman"/>
              </a:rPr>
              <a:t>source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passed.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Perception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time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space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Perception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space</a:t>
            </a:r>
            <a:r>
              <a:rPr sz="1800" dirty="0">
                <a:latin typeface="Times New Roman"/>
                <a:cs typeface="Times New Roman"/>
              </a:rPr>
              <a:t> refer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ability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eyes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judge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space depth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7288" y="239344"/>
            <a:ext cx="807402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7222"/>
              <a:buFont typeface="Arial MT"/>
              <a:buChar char="•"/>
              <a:tabLst>
                <a:tab pos="28765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Hearing</a:t>
            </a:r>
            <a:r>
              <a:rPr sz="1800" spc="-5" dirty="0">
                <a:latin typeface="Times New Roman"/>
                <a:cs typeface="Times New Roman"/>
              </a:rPr>
              <a:t>: Hearing </a:t>
            </a:r>
            <a:r>
              <a:rPr sz="1800" dirty="0">
                <a:latin typeface="Times New Roman"/>
                <a:cs typeface="Times New Roman"/>
              </a:rPr>
              <a:t>is an aid to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road-user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which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times be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very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vital.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sound of a horn or the sound of the nearing vehicle itself </a:t>
            </a:r>
            <a:r>
              <a:rPr sz="1800" dirty="0">
                <a:latin typeface="Times New Roman"/>
                <a:cs typeface="Times New Roman"/>
              </a:rPr>
              <a:t>can alert a </a:t>
            </a:r>
            <a:r>
              <a:rPr sz="1800" spc="-5" dirty="0">
                <a:latin typeface="Times New Roman"/>
                <a:cs typeface="Times New Roman"/>
              </a:rPr>
              <a:t>pedestrian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safety.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288" y="1775916"/>
            <a:ext cx="8070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7222"/>
              <a:buFont typeface="Arial MT"/>
              <a:buChar char="•"/>
              <a:tabLst>
                <a:tab pos="287020" algn="l"/>
                <a:tab pos="28765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Strength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though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strength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important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general,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lack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8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strength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may</a:t>
            </a:r>
            <a:endParaRPr sz="1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make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parking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manoeuvres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difficult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particularly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heavy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vehicles.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7288" y="3038347"/>
            <a:ext cx="806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7222"/>
              <a:buFont typeface="Arial MT"/>
              <a:buChar char="•"/>
              <a:tabLst>
                <a:tab pos="287020" algn="l"/>
                <a:tab pos="287655" algn="l"/>
              </a:tabLst>
            </a:pPr>
            <a:r>
              <a:rPr sz="1800" b="1" dirty="0">
                <a:latin typeface="Times New Roman"/>
                <a:cs typeface="Times New Roman"/>
              </a:rPr>
              <a:t>Reaction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time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required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perceive</a:t>
            </a:r>
            <a:r>
              <a:rPr sz="18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sz="18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understand</a:t>
            </a:r>
            <a:r>
              <a:rPr sz="18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traffic</a:t>
            </a:r>
            <a:r>
              <a:rPr sz="18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situation</a:t>
            </a:r>
            <a:r>
              <a:rPr sz="18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appropriate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known</a:t>
            </a:r>
            <a:r>
              <a:rPr sz="1800" spc="-5" dirty="0">
                <a:latin typeface="Times New Roman"/>
                <a:cs typeface="Times New Roman"/>
              </a:rPr>
              <a:t> 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reaction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7288" y="4300473"/>
            <a:ext cx="8072755" cy="842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7020" marR="5080" indent="-274955" algn="just">
              <a:lnSpc>
                <a:spcPct val="98900"/>
              </a:lnSpc>
              <a:spcBef>
                <a:spcPts val="120"/>
              </a:spcBef>
              <a:buClr>
                <a:srgbClr val="0AD0D9"/>
              </a:buClr>
              <a:buSzPct val="97222"/>
              <a:buFont typeface="Arial MT"/>
              <a:buChar char="•"/>
              <a:tabLst>
                <a:tab pos="28765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Judgement</a:t>
            </a:r>
            <a:r>
              <a:rPr sz="1800" b="1" spc="1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power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Ability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judge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coming</a:t>
            </a:r>
            <a:r>
              <a:rPr sz="18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situation</a:t>
            </a:r>
            <a:r>
              <a:rPr sz="18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depends</a:t>
            </a:r>
            <a:r>
              <a:rPr sz="18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upon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experience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one’s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own</a:t>
            </a:r>
            <a:r>
              <a:rPr sz="18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judgement</a:t>
            </a:r>
            <a:r>
              <a:rPr sz="1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power</a:t>
            </a:r>
            <a:r>
              <a:rPr sz="1800" spc="-20" dirty="0">
                <a:latin typeface="Times New Roman"/>
                <a:cs typeface="Times New Roman"/>
              </a:rPr>
              <a:t>.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before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actual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right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judgement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steps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taken 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avoid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mishaps.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898906"/>
            <a:ext cx="68179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i="1" u="heavy" spc="-35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PSYCHOLOGICAL</a:t>
            </a:r>
            <a:r>
              <a:rPr sz="5000" b="1" i="1" u="heavy" spc="-110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 </a:t>
            </a:r>
            <a:r>
              <a:rPr sz="5000" b="1" i="1" u="heavy" spc="-70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FACTORS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45812"/>
            <a:ext cx="2788285" cy="26962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3750"/>
              <a:buFont typeface="Wingdings"/>
              <a:buChar char=""/>
              <a:tabLst>
                <a:tab pos="220345" algn="l"/>
              </a:tabLst>
            </a:pPr>
            <a:r>
              <a:rPr sz="2400" dirty="0">
                <a:latin typeface="Times New Roman"/>
                <a:cs typeface="Times New Roman"/>
              </a:rPr>
              <a:t>Motivation</a:t>
            </a:r>
            <a:endParaRPr sz="24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"/>
              <a:buChar char=""/>
              <a:tabLst>
                <a:tab pos="220345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Times New Roman"/>
                <a:cs typeface="Times New Roman"/>
              </a:rPr>
              <a:t>Learning</a:t>
            </a:r>
            <a:endParaRPr sz="26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Wingdings"/>
              <a:buChar char=""/>
              <a:tabLst>
                <a:tab pos="220345" algn="l"/>
              </a:tabLst>
            </a:pPr>
            <a:r>
              <a:rPr sz="2400" spc="-5" dirty="0">
                <a:latin typeface="Times New Roman"/>
                <a:cs typeface="Times New Roman"/>
              </a:rPr>
              <a:t>Emotion</a:t>
            </a:r>
            <a:endParaRPr sz="24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"/>
              <a:tabLst>
                <a:tab pos="220345" algn="l"/>
              </a:tabLst>
            </a:pP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</a:t>
            </a:r>
            <a:endParaRPr sz="24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"/>
              <a:buChar char=""/>
              <a:tabLst>
                <a:tab pos="220345" algn="l"/>
              </a:tabLst>
            </a:pPr>
            <a:r>
              <a:rPr sz="2400" spc="-5" dirty="0">
                <a:latin typeface="Times New Roman"/>
                <a:cs typeface="Times New Roman"/>
              </a:rPr>
              <a:t>PIEV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15796" y="1773935"/>
            <a:ext cx="330835" cy="759460"/>
            <a:chOff x="1415796" y="1773935"/>
            <a:chExt cx="330835" cy="759460"/>
          </a:xfrm>
        </p:grpSpPr>
        <p:sp>
          <p:nvSpPr>
            <p:cNvPr id="7" name="object 7"/>
            <p:cNvSpPr/>
            <p:nvPr/>
          </p:nvSpPr>
          <p:spPr>
            <a:xfrm>
              <a:off x="1428750" y="1786889"/>
              <a:ext cx="304800" cy="733425"/>
            </a:xfrm>
            <a:custGeom>
              <a:avLst/>
              <a:gdLst/>
              <a:ahLst/>
              <a:cxnLst/>
              <a:rect l="l" t="t" r="r" b="b"/>
              <a:pathLst>
                <a:path w="304800" h="733425">
                  <a:moveTo>
                    <a:pt x="228600" y="0"/>
                  </a:moveTo>
                  <a:lnTo>
                    <a:pt x="76200" y="0"/>
                  </a:lnTo>
                  <a:lnTo>
                    <a:pt x="76200" y="580644"/>
                  </a:lnTo>
                  <a:lnTo>
                    <a:pt x="0" y="580644"/>
                  </a:lnTo>
                  <a:lnTo>
                    <a:pt x="152400" y="733044"/>
                  </a:lnTo>
                  <a:lnTo>
                    <a:pt x="304800" y="580644"/>
                  </a:lnTo>
                  <a:lnTo>
                    <a:pt x="228600" y="580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8750" y="1786889"/>
              <a:ext cx="304800" cy="733425"/>
            </a:xfrm>
            <a:custGeom>
              <a:avLst/>
              <a:gdLst/>
              <a:ahLst/>
              <a:cxnLst/>
              <a:rect l="l" t="t" r="r" b="b"/>
              <a:pathLst>
                <a:path w="304800" h="733425">
                  <a:moveTo>
                    <a:pt x="0" y="580644"/>
                  </a:moveTo>
                  <a:lnTo>
                    <a:pt x="76200" y="580644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580644"/>
                  </a:lnTo>
                  <a:lnTo>
                    <a:pt x="304800" y="580644"/>
                  </a:lnTo>
                  <a:lnTo>
                    <a:pt x="152400" y="733044"/>
                  </a:lnTo>
                  <a:lnTo>
                    <a:pt x="0" y="580644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5965" y="168402"/>
            <a:ext cx="8072755" cy="5491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715" indent="-27432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7020" algn="l"/>
              </a:tabLst>
            </a:pPr>
            <a:r>
              <a:rPr sz="1800" b="1" dirty="0">
                <a:latin typeface="Times New Roman"/>
                <a:cs typeface="Times New Roman"/>
              </a:rPr>
              <a:t>Motivation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people</a:t>
            </a:r>
            <a:r>
              <a:rPr sz="1800" dirty="0">
                <a:latin typeface="Times New Roman"/>
                <a:cs typeface="Times New Roman"/>
              </a:rPr>
              <a:t> enter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traffic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stream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business,</a:t>
            </a:r>
            <a:r>
              <a:rPr sz="1800" dirty="0">
                <a:latin typeface="Times New Roman"/>
                <a:cs typeface="Times New Roman"/>
              </a:rPr>
              <a:t> social,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recreation,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marketing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purposes.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may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intent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going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regular</a:t>
            </a:r>
            <a:r>
              <a:rPr sz="18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place</a:t>
            </a:r>
            <a:r>
              <a:rPr sz="18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8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employment, </a:t>
            </a:r>
            <a:r>
              <a:rPr sz="1800" spc="-4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market,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rail,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water,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air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other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terminals</a:t>
            </a:r>
            <a:r>
              <a:rPr sz="18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Segoe UI Symbol"/>
              <a:buChar char="⚫"/>
            </a:pPr>
            <a:endParaRPr sz="2600" dirty="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7020" algn="l"/>
              </a:tabLst>
            </a:pPr>
            <a:r>
              <a:rPr sz="1800" b="1" dirty="0">
                <a:latin typeface="Times New Roman"/>
                <a:cs typeface="Times New Roman"/>
              </a:rPr>
              <a:t>Intelligence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capacity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road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18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aware</a:t>
            </a:r>
            <a:r>
              <a:rPr sz="1800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8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external</a:t>
            </a:r>
            <a:r>
              <a:rPr sz="1800" spc="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factors</a:t>
            </a:r>
            <a:r>
              <a:rPr sz="18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pertinent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his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behavior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adapt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adjust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himself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accord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his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intents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motives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fair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degree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intelligence.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Segoe UI Symbol"/>
              <a:buChar char="⚫"/>
            </a:pPr>
            <a:endParaRPr sz="26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7020" algn="l"/>
              </a:tabLst>
            </a:pPr>
            <a:r>
              <a:rPr sz="1800" b="1" dirty="0">
                <a:latin typeface="Times New Roman"/>
                <a:cs typeface="Times New Roman"/>
              </a:rPr>
              <a:t>learning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learning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process,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sz="1800" spc="3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dependent</a:t>
            </a:r>
            <a:r>
              <a:rPr sz="1800" spc="3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1800" spc="3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motivation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intelligence,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 </a:t>
            </a:r>
            <a:r>
              <a:rPr sz="1800" spc="-5" dirty="0">
                <a:latin typeface="Times New Roman"/>
                <a:cs typeface="Times New Roman"/>
              </a:rPr>
              <a:t>modifying </a:t>
            </a:r>
            <a:r>
              <a:rPr sz="1800" dirty="0">
                <a:latin typeface="Times New Roman"/>
                <a:cs typeface="Times New Roman"/>
              </a:rPr>
              <a:t>factors, </a:t>
            </a:r>
            <a:r>
              <a:rPr sz="1800" spc="-5" dirty="0">
                <a:latin typeface="Times New Roman"/>
                <a:cs typeface="Times New Roman"/>
              </a:rPr>
              <a:t>develops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skills, habits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abilities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road users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properly 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total </a:t>
            </a:r>
            <a:r>
              <a:rPr sz="1800" spc="-5" dirty="0">
                <a:latin typeface="Times New Roman"/>
                <a:cs typeface="Times New Roman"/>
              </a:rPr>
              <a:t>environment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operations.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Segoe UI Symbol"/>
              <a:buChar char="⚫"/>
            </a:pPr>
            <a:endParaRPr sz="26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7020" algn="l"/>
              </a:tabLst>
            </a:pPr>
            <a:r>
              <a:rPr sz="1800" b="1" dirty="0">
                <a:latin typeface="Times New Roman"/>
                <a:cs typeface="Times New Roman"/>
              </a:rPr>
              <a:t>Emotion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usually </a:t>
            </a:r>
            <a:r>
              <a:rPr sz="1800" dirty="0">
                <a:latin typeface="Times New Roman"/>
                <a:cs typeface="Times New Roman"/>
              </a:rPr>
              <a:t>emotion </a:t>
            </a:r>
            <a:r>
              <a:rPr sz="1800" spc="-5" dirty="0">
                <a:latin typeface="Times New Roman"/>
                <a:cs typeface="Times New Roman"/>
              </a:rPr>
              <a:t>strongly motivates the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road user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inefficient</a:t>
            </a:r>
            <a:r>
              <a:rPr sz="1800" spc="-5" dirty="0">
                <a:latin typeface="Times New Roman"/>
                <a:cs typeface="Times New Roman"/>
              </a:rPr>
              <a:t>, random </a:t>
            </a:r>
            <a:r>
              <a:rPr sz="1800" dirty="0">
                <a:latin typeface="Times New Roman"/>
                <a:cs typeface="Times New Roman"/>
              </a:rPr>
              <a:t> adjustment.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anger,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worry,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similar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emotional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tend</a:t>
            </a:r>
            <a:r>
              <a:rPr sz="1800" dirty="0">
                <a:latin typeface="Times New Roman"/>
                <a:cs typeface="Times New Roman"/>
              </a:rPr>
              <a:t> 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disorganized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reaction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behavior.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Segoe UI Symbol"/>
              <a:buChar char="⚫"/>
            </a:pPr>
            <a:endParaRPr sz="26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70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Individual difference</a:t>
            </a:r>
            <a:r>
              <a:rPr sz="1800" spc="-5" dirty="0">
                <a:latin typeface="Times New Roman"/>
                <a:cs typeface="Times New Roman"/>
              </a:rPr>
              <a:t>: because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modifying </a:t>
            </a:r>
            <a:r>
              <a:rPr sz="1800" dirty="0">
                <a:latin typeface="Times New Roman"/>
                <a:cs typeface="Times New Roman"/>
              </a:rPr>
              <a:t>factors of </a:t>
            </a:r>
            <a:r>
              <a:rPr sz="1800" spc="-5" dirty="0">
                <a:latin typeface="Times New Roman"/>
                <a:cs typeface="Times New Roman"/>
              </a:rPr>
              <a:t>motivation, intelligence, </a:t>
            </a:r>
            <a:r>
              <a:rPr sz="1800" dirty="0">
                <a:latin typeface="Times New Roman"/>
                <a:cs typeface="Times New Roman"/>
              </a:rPr>
              <a:t> learning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emotion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 great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among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5" dirty="0">
                <a:latin typeface="Times New Roman"/>
                <a:cs typeface="Times New Roman"/>
              </a:rPr>
              <a:t>highway.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0700" y="339597"/>
            <a:ext cx="70904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i="1" u="heavy" spc="-10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ENVIRONMENT </a:t>
            </a:r>
            <a:r>
              <a:rPr sz="5400" b="1" i="1" u="heavy" spc="-80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FACTORS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45812"/>
            <a:ext cx="3941445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375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spc="-20" dirty="0">
                <a:latin typeface="Times New Roman"/>
                <a:cs typeface="Times New Roman"/>
              </a:rPr>
              <a:t>Traffic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stream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Facilities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traffic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Atmospheric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conditions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spc="-20" dirty="0">
                <a:latin typeface="Times New Roman"/>
                <a:cs typeface="Times New Roman"/>
              </a:rPr>
              <a:t>Locality,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 &amp;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activities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58795" y="1202436"/>
            <a:ext cx="330835" cy="1626235"/>
            <a:chOff x="2558795" y="1202436"/>
            <a:chExt cx="330835" cy="1626235"/>
          </a:xfrm>
        </p:grpSpPr>
        <p:sp>
          <p:nvSpPr>
            <p:cNvPr id="7" name="object 7"/>
            <p:cNvSpPr/>
            <p:nvPr/>
          </p:nvSpPr>
          <p:spPr>
            <a:xfrm>
              <a:off x="2571749" y="1215390"/>
              <a:ext cx="304800" cy="1600200"/>
            </a:xfrm>
            <a:custGeom>
              <a:avLst/>
              <a:gdLst/>
              <a:ahLst/>
              <a:cxnLst/>
              <a:rect l="l" t="t" r="r" b="b"/>
              <a:pathLst>
                <a:path w="304800" h="1600200">
                  <a:moveTo>
                    <a:pt x="228600" y="0"/>
                  </a:moveTo>
                  <a:lnTo>
                    <a:pt x="76200" y="0"/>
                  </a:lnTo>
                  <a:lnTo>
                    <a:pt x="76200" y="1447800"/>
                  </a:lnTo>
                  <a:lnTo>
                    <a:pt x="0" y="1447800"/>
                  </a:lnTo>
                  <a:lnTo>
                    <a:pt x="152400" y="1600200"/>
                  </a:lnTo>
                  <a:lnTo>
                    <a:pt x="304800" y="1447800"/>
                  </a:lnTo>
                  <a:lnTo>
                    <a:pt x="228600" y="1447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1749" y="1215390"/>
              <a:ext cx="304800" cy="1600200"/>
            </a:xfrm>
            <a:custGeom>
              <a:avLst/>
              <a:gdLst/>
              <a:ahLst/>
              <a:cxnLst/>
              <a:rect l="l" t="t" r="r" b="b"/>
              <a:pathLst>
                <a:path w="304800" h="1600200">
                  <a:moveTo>
                    <a:pt x="0" y="1447800"/>
                  </a:moveTo>
                  <a:lnTo>
                    <a:pt x="76200" y="14478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1447800"/>
                  </a:lnTo>
                  <a:lnTo>
                    <a:pt x="304800" y="1447800"/>
                  </a:lnTo>
                  <a:lnTo>
                    <a:pt x="152400" y="1600200"/>
                  </a:lnTo>
                  <a:lnTo>
                    <a:pt x="0" y="14478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33001" y="768095"/>
            <a:ext cx="5723255" cy="4843780"/>
            <a:chOff x="2933001" y="768095"/>
            <a:chExt cx="5723255" cy="48437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4180" y="768095"/>
              <a:ext cx="5667756" cy="48432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34589" y="803020"/>
              <a:ext cx="5720080" cy="4706620"/>
            </a:xfrm>
            <a:custGeom>
              <a:avLst/>
              <a:gdLst/>
              <a:ahLst/>
              <a:cxnLst/>
              <a:rect l="l" t="t" r="r" b="b"/>
              <a:pathLst>
                <a:path w="5720080" h="4706620">
                  <a:moveTo>
                    <a:pt x="501523" y="0"/>
                  </a:moveTo>
                  <a:lnTo>
                    <a:pt x="0" y="4084192"/>
                  </a:lnTo>
                  <a:lnTo>
                    <a:pt x="5069713" y="4706620"/>
                  </a:lnTo>
                  <a:lnTo>
                    <a:pt x="5236971" y="4575937"/>
                  </a:lnTo>
                  <a:lnTo>
                    <a:pt x="5720080" y="640714"/>
                  </a:lnTo>
                  <a:lnTo>
                    <a:pt x="501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4589" y="803020"/>
              <a:ext cx="5720080" cy="4706620"/>
            </a:xfrm>
            <a:custGeom>
              <a:avLst/>
              <a:gdLst/>
              <a:ahLst/>
              <a:cxnLst/>
              <a:rect l="l" t="t" r="r" b="b"/>
              <a:pathLst>
                <a:path w="5720080" h="4706620">
                  <a:moveTo>
                    <a:pt x="0" y="4084192"/>
                  </a:moveTo>
                  <a:lnTo>
                    <a:pt x="5069713" y="4706620"/>
                  </a:lnTo>
                  <a:lnTo>
                    <a:pt x="5236971" y="4575937"/>
                  </a:lnTo>
                  <a:lnTo>
                    <a:pt x="5720080" y="640714"/>
                  </a:lnTo>
                  <a:lnTo>
                    <a:pt x="501523" y="0"/>
                  </a:lnTo>
                  <a:lnTo>
                    <a:pt x="0" y="4084192"/>
                  </a:lnTo>
                  <a:close/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2900" y="5320284"/>
              <a:ext cx="225551" cy="2072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8935" y="5344541"/>
              <a:ext cx="185928" cy="16700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824219"/>
            <a:ext cx="9144000" cy="103378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19148" y="487425"/>
            <a:ext cx="1438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4607A"/>
                </a:solidFill>
                <a:latin typeface="Calibri"/>
                <a:cs typeface="Calibri"/>
              </a:rPr>
              <a:t>Co</a:t>
            </a:r>
            <a:r>
              <a:rPr sz="2800" b="1" spc="-40" dirty="0">
                <a:solidFill>
                  <a:srgbClr val="04607A"/>
                </a:solidFill>
                <a:latin typeface="Calibri"/>
                <a:cs typeface="Calibri"/>
              </a:rPr>
              <a:t>nt</a:t>
            </a:r>
            <a:r>
              <a:rPr sz="2800" b="1" spc="-10" dirty="0">
                <a:solidFill>
                  <a:srgbClr val="04607A"/>
                </a:solidFill>
                <a:latin typeface="Calibri"/>
                <a:cs typeface="Calibri"/>
              </a:rPr>
              <a:t>e</a:t>
            </a:r>
            <a:r>
              <a:rPr sz="2800" b="1" spc="-35" dirty="0">
                <a:solidFill>
                  <a:srgbClr val="04607A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04607A"/>
                </a:solidFill>
                <a:latin typeface="Calibri"/>
                <a:cs typeface="Calibri"/>
              </a:rPr>
              <a:t>ts: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3785" y="1408023"/>
            <a:ext cx="3267710" cy="2083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400"/>
              </a:spcBef>
              <a:buClr>
                <a:srgbClr val="0AD0D9"/>
              </a:buClr>
              <a:buSzPct val="95000"/>
              <a:buFont typeface="Arial MT"/>
              <a:buChar char="•"/>
              <a:tabLst>
                <a:tab pos="160655" algn="l"/>
              </a:tabLst>
            </a:pPr>
            <a:r>
              <a:rPr sz="2000" dirty="0">
                <a:latin typeface="Constantia"/>
                <a:cs typeface="Constantia"/>
              </a:rPr>
              <a:t>Definition</a:t>
            </a:r>
            <a:endParaRPr sz="2000">
              <a:latin typeface="Constantia"/>
              <a:cs typeface="Constantia"/>
            </a:endParaRPr>
          </a:p>
          <a:p>
            <a:pPr marL="160020" indent="-147955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5000"/>
              <a:buFont typeface="Arial MT"/>
              <a:buChar char="•"/>
              <a:tabLst>
                <a:tab pos="160655" algn="l"/>
              </a:tabLst>
            </a:pP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</a:t>
            </a:r>
            <a:r>
              <a:rPr sz="2000" spc="-3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af</a:t>
            </a:r>
            <a:r>
              <a:rPr sz="2000" spc="50" dirty="0">
                <a:latin typeface="Constantia"/>
                <a:cs typeface="Constantia"/>
              </a:rPr>
              <a:t>f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c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engineer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spc="-5" dirty="0">
                <a:latin typeface="Constantia"/>
                <a:cs typeface="Constantia"/>
              </a:rPr>
              <a:t>ng</a:t>
            </a:r>
            <a:endParaRPr sz="2000">
              <a:latin typeface="Constantia"/>
              <a:cs typeface="Constantia"/>
            </a:endParaRPr>
          </a:p>
          <a:p>
            <a:pPr marL="154305" indent="-142240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5000"/>
              <a:buFont typeface="Arial MT"/>
              <a:buChar char="•"/>
              <a:tabLst>
                <a:tab pos="154940" algn="l"/>
              </a:tabLst>
            </a:pPr>
            <a:r>
              <a:rPr sz="2000" spc="-125" dirty="0">
                <a:latin typeface="Constantia"/>
                <a:cs typeface="Constantia"/>
              </a:rPr>
              <a:t>T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af</a:t>
            </a:r>
            <a:r>
              <a:rPr sz="2000" spc="50" dirty="0">
                <a:latin typeface="Constantia"/>
                <a:cs typeface="Constantia"/>
              </a:rPr>
              <a:t>f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c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cha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ac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eristics</a:t>
            </a:r>
            <a:endParaRPr sz="2000">
              <a:latin typeface="Constantia"/>
              <a:cs typeface="Constantia"/>
            </a:endParaRPr>
          </a:p>
          <a:p>
            <a:pPr marL="160020" indent="-147955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5000"/>
              <a:buFont typeface="Arial MT"/>
              <a:buChar char="•"/>
              <a:tabLst>
                <a:tab pos="160655" algn="l"/>
              </a:tabLst>
            </a:pPr>
            <a:r>
              <a:rPr sz="2000" spc="-25" dirty="0">
                <a:latin typeface="Constantia"/>
                <a:cs typeface="Constantia"/>
              </a:rPr>
              <a:t>F</a:t>
            </a:r>
            <a:r>
              <a:rPr sz="2000" spc="-5" dirty="0">
                <a:latin typeface="Constantia"/>
                <a:cs typeface="Constantia"/>
              </a:rPr>
              <a:t>uncti</a:t>
            </a:r>
            <a:r>
              <a:rPr sz="2000" spc="-15" dirty="0">
                <a:latin typeface="Constantia"/>
                <a:cs typeface="Constantia"/>
              </a:rPr>
              <a:t>o</a:t>
            </a:r>
            <a:r>
              <a:rPr sz="2000" spc="-5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</a:t>
            </a:r>
            <a:r>
              <a:rPr sz="2000" spc="-3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af</a:t>
            </a:r>
            <a:r>
              <a:rPr sz="2000" spc="50" dirty="0">
                <a:latin typeface="Constantia"/>
                <a:cs typeface="Constantia"/>
              </a:rPr>
              <a:t>f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c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engineer</a:t>
            </a:r>
            <a:endParaRPr sz="2000">
              <a:latin typeface="Constantia"/>
              <a:cs typeface="Constantia"/>
            </a:endParaRPr>
          </a:p>
          <a:p>
            <a:pPr marL="160020" indent="-147955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5000"/>
              <a:buFont typeface="Arial MT"/>
              <a:buChar char="•"/>
              <a:tabLst>
                <a:tab pos="160655" algn="l"/>
              </a:tabLst>
            </a:pPr>
            <a:r>
              <a:rPr sz="2000" dirty="0">
                <a:latin typeface="Constantia"/>
                <a:cs typeface="Constantia"/>
              </a:rPr>
              <a:t>Elements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traffic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engineer</a:t>
            </a:r>
            <a:endParaRPr sz="2000">
              <a:latin typeface="Constantia"/>
              <a:cs typeface="Constantia"/>
            </a:endParaRPr>
          </a:p>
          <a:p>
            <a:pPr marL="160020" indent="-147955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5000"/>
              <a:buFont typeface="Arial MT"/>
              <a:buChar char="•"/>
              <a:tabLst>
                <a:tab pos="160655" algn="l"/>
              </a:tabLst>
            </a:pP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d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</a:t>
            </a:r>
            <a:r>
              <a:rPr sz="2000" dirty="0">
                <a:latin typeface="Constantia"/>
                <a:cs typeface="Constantia"/>
              </a:rPr>
              <a:t>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cha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ac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eristics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63497"/>
            <a:ext cx="2966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u="heavy" spc="-5" dirty="0">
                <a:solidFill>
                  <a:srgbClr val="386F25"/>
                </a:solidFill>
                <a:uFill>
                  <a:solidFill>
                    <a:srgbClr val="386F25"/>
                  </a:solidFill>
                </a:uFill>
                <a:latin typeface="Calibri"/>
                <a:cs typeface="Calibri"/>
              </a:rPr>
              <a:t>PIEV</a:t>
            </a:r>
            <a:r>
              <a:rPr sz="4800" b="1" i="1" u="heavy" spc="-95" dirty="0">
                <a:solidFill>
                  <a:srgbClr val="386F25"/>
                </a:solidFill>
                <a:uFill>
                  <a:solidFill>
                    <a:srgbClr val="386F25"/>
                  </a:solidFill>
                </a:uFill>
                <a:latin typeface="Calibri"/>
                <a:cs typeface="Calibri"/>
              </a:rPr>
              <a:t> </a:t>
            </a:r>
            <a:r>
              <a:rPr sz="4800" b="1" i="1" u="heavy" spc="5" dirty="0">
                <a:solidFill>
                  <a:srgbClr val="386F25"/>
                </a:solidFill>
                <a:uFill>
                  <a:solidFill>
                    <a:srgbClr val="386F25"/>
                  </a:solidFill>
                </a:uFill>
                <a:latin typeface="Calibri"/>
                <a:cs typeface="Calibri"/>
              </a:rPr>
              <a:t>theory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59305"/>
            <a:ext cx="7821930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theory,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reaction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driver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split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 parts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Perception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5" dirty="0">
                <a:latin typeface="Times New Roman"/>
                <a:cs typeface="Times New Roman"/>
              </a:rPr>
              <a:t>Intellection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5" dirty="0">
                <a:latin typeface="Times New Roman"/>
                <a:cs typeface="Times New Roman"/>
              </a:rPr>
              <a:t>Emotion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35" dirty="0">
                <a:latin typeface="Times New Roman"/>
                <a:cs typeface="Times New Roman"/>
              </a:rPr>
              <a:t>Volition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28" y="0"/>
            <a:ext cx="9145905" cy="6288405"/>
            <a:chOff x="-828" y="0"/>
            <a:chExt cx="9145905" cy="62884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28" y="0"/>
              <a:ext cx="9145590" cy="1028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2" y="784859"/>
              <a:ext cx="7362444" cy="550316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9516" y="557529"/>
            <a:ext cx="7816850" cy="5957570"/>
          </a:xfrm>
          <a:custGeom>
            <a:avLst/>
            <a:gdLst/>
            <a:ahLst/>
            <a:cxnLst/>
            <a:rect l="l" t="t" r="r" b="b"/>
            <a:pathLst>
              <a:path w="7816850" h="5957570">
                <a:moveTo>
                  <a:pt x="7633716" y="182880"/>
                </a:moveTo>
                <a:lnTo>
                  <a:pt x="182880" y="182880"/>
                </a:lnTo>
                <a:lnTo>
                  <a:pt x="182880" y="228600"/>
                </a:lnTo>
                <a:lnTo>
                  <a:pt x="182880" y="5728970"/>
                </a:lnTo>
                <a:lnTo>
                  <a:pt x="182880" y="5774690"/>
                </a:lnTo>
                <a:lnTo>
                  <a:pt x="7633716" y="5774690"/>
                </a:lnTo>
                <a:lnTo>
                  <a:pt x="7633716" y="5728982"/>
                </a:lnTo>
                <a:lnTo>
                  <a:pt x="7633716" y="228854"/>
                </a:lnTo>
                <a:lnTo>
                  <a:pt x="7587996" y="228854"/>
                </a:lnTo>
                <a:lnTo>
                  <a:pt x="7587996" y="5728970"/>
                </a:lnTo>
                <a:lnTo>
                  <a:pt x="228600" y="5728970"/>
                </a:lnTo>
                <a:lnTo>
                  <a:pt x="228600" y="228600"/>
                </a:lnTo>
                <a:lnTo>
                  <a:pt x="7633716" y="228600"/>
                </a:lnTo>
                <a:lnTo>
                  <a:pt x="7633716" y="182880"/>
                </a:lnTo>
                <a:close/>
              </a:path>
              <a:path w="7816850" h="5957570">
                <a:moveTo>
                  <a:pt x="7816596" y="0"/>
                </a:moveTo>
                <a:lnTo>
                  <a:pt x="0" y="0"/>
                </a:lnTo>
                <a:lnTo>
                  <a:pt x="0" y="137160"/>
                </a:lnTo>
                <a:lnTo>
                  <a:pt x="0" y="5820410"/>
                </a:lnTo>
                <a:lnTo>
                  <a:pt x="0" y="5957570"/>
                </a:lnTo>
                <a:lnTo>
                  <a:pt x="7816596" y="5957570"/>
                </a:lnTo>
                <a:lnTo>
                  <a:pt x="7816596" y="5820410"/>
                </a:lnTo>
                <a:lnTo>
                  <a:pt x="7816596" y="137414"/>
                </a:lnTo>
                <a:lnTo>
                  <a:pt x="7679436" y="137414"/>
                </a:lnTo>
                <a:lnTo>
                  <a:pt x="7679436" y="5820410"/>
                </a:lnTo>
                <a:lnTo>
                  <a:pt x="137160" y="5820410"/>
                </a:lnTo>
                <a:lnTo>
                  <a:pt x="137160" y="137160"/>
                </a:lnTo>
                <a:lnTo>
                  <a:pt x="7816596" y="137160"/>
                </a:lnTo>
                <a:lnTo>
                  <a:pt x="7816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481330"/>
            <a:ext cx="8043545" cy="44300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45134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Perception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Perception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 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required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sensations </a:t>
            </a:r>
            <a:r>
              <a:rPr sz="2000" spc="-4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received by the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eyes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or ears to be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transmitted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 the brain </a:t>
            </a:r>
            <a:r>
              <a:rPr sz="2000" dirty="0">
                <a:latin typeface="Times New Roman"/>
                <a:cs typeface="Times New Roman"/>
              </a:rPr>
              <a:t>through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nervous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spinal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chord.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Segoe UI Symbol"/>
              <a:buChar char="⚫"/>
            </a:pPr>
            <a:endParaRPr sz="29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Intellection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understanding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situation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required for comparing the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thoughts, </a:t>
            </a:r>
            <a:r>
              <a:rPr sz="2000" spc="-5" dirty="0">
                <a:latin typeface="Times New Roman"/>
                <a:cs typeface="Times New Roman"/>
              </a:rPr>
              <a:t>regrouping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registering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sensations.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2900" dirty="0">
              <a:latin typeface="Times New Roman"/>
              <a:cs typeface="Times New Roman"/>
            </a:endParaRPr>
          </a:p>
          <a:p>
            <a:pPr marL="273685" marR="711835" indent="-273685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73685" algn="l"/>
                <a:tab pos="287020" algn="l"/>
              </a:tabLst>
            </a:pPr>
            <a:r>
              <a:rPr sz="2000" b="1" dirty="0">
                <a:latin typeface="Times New Roman"/>
                <a:cs typeface="Times New Roman"/>
              </a:rPr>
              <a:t>Emotion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elapsed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during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emotional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sensations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</a:p>
          <a:p>
            <a:pPr marR="721360" algn="ct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disturbance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such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fear, anger,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etc</a:t>
            </a:r>
            <a:r>
              <a:rPr sz="2000" spc="-5" dirty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reference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situation.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86385" marR="130175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Volition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volition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 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time</a:t>
            </a:r>
            <a:r>
              <a:rPr sz="2000" dirty="0">
                <a:latin typeface="Times New Roman"/>
                <a:cs typeface="Times New Roman"/>
              </a:rPr>
              <a:t> taken 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action.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“will”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action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volition.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573379"/>
            <a:ext cx="8072755" cy="31959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PIEV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driver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several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psychological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characteristics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driver.</a:t>
            </a:r>
            <a:endParaRPr sz="20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-35" dirty="0">
                <a:latin typeface="Times New Roman"/>
                <a:cs typeface="Times New Roman"/>
              </a:rPr>
              <a:t>Type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involved.</a:t>
            </a:r>
            <a:endParaRPr sz="20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Times New Roman"/>
                <a:cs typeface="Times New Roman"/>
              </a:rPr>
              <a:t>Environmental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conditions.</a:t>
            </a:r>
            <a:endParaRPr sz="20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-20" dirty="0">
                <a:latin typeface="Times New Roman"/>
                <a:cs typeface="Times New Roman"/>
              </a:rPr>
              <a:t>Temporary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E6EC5"/>
              </a:buClr>
              <a:buFont typeface="Segoe UI Symbol"/>
              <a:buChar char="⚫"/>
            </a:pPr>
            <a:endParaRPr sz="29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total reaction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(PIEV </a:t>
            </a:r>
            <a:r>
              <a:rPr sz="2000" spc="-10" dirty="0">
                <a:latin typeface="Times New Roman"/>
                <a:cs typeface="Times New Roman"/>
              </a:rPr>
              <a:t>time)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average driver may vary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0.5 </a:t>
            </a:r>
            <a:r>
              <a:rPr sz="2000" dirty="0">
                <a:latin typeface="Times New Roman"/>
                <a:cs typeface="Times New Roman"/>
              </a:rPr>
              <a:t> sec for </a:t>
            </a:r>
            <a:r>
              <a:rPr sz="2000" spc="-5" dirty="0">
                <a:latin typeface="Times New Roman"/>
                <a:cs typeface="Times New Roman"/>
              </a:rPr>
              <a:t>simple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situation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much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4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a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complex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decision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overtake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two-lane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road.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31978"/>
            <a:ext cx="56584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u="heavy" spc="-5" dirty="0">
                <a:solidFill>
                  <a:srgbClr val="0A5294"/>
                </a:solidFill>
                <a:uFill>
                  <a:solidFill>
                    <a:srgbClr val="0A5294"/>
                  </a:solidFill>
                </a:uFill>
                <a:latin typeface="Calibri"/>
                <a:cs typeface="Calibri"/>
              </a:rPr>
              <a:t>SIMPLE</a:t>
            </a:r>
            <a:r>
              <a:rPr sz="4500" b="1" i="1" u="heavy" spc="-25" dirty="0">
                <a:solidFill>
                  <a:srgbClr val="0A5294"/>
                </a:solidFill>
                <a:uFill>
                  <a:solidFill>
                    <a:srgbClr val="0A5294"/>
                  </a:solidFill>
                </a:uFill>
                <a:latin typeface="Calibri"/>
                <a:cs typeface="Calibri"/>
              </a:rPr>
              <a:t> REACTION</a:t>
            </a:r>
            <a:r>
              <a:rPr sz="4500" b="1" i="1" u="heavy" spc="-10" dirty="0">
                <a:solidFill>
                  <a:srgbClr val="0A5294"/>
                </a:solidFill>
                <a:uFill>
                  <a:solidFill>
                    <a:srgbClr val="0A5294"/>
                  </a:solidFill>
                </a:uFill>
                <a:latin typeface="Calibri"/>
                <a:cs typeface="Calibri"/>
              </a:rPr>
              <a:t> </a:t>
            </a:r>
            <a:r>
              <a:rPr sz="4500" b="1" i="1" u="heavy" spc="-5" dirty="0">
                <a:solidFill>
                  <a:srgbClr val="0A5294"/>
                </a:solidFill>
                <a:uFill>
                  <a:solidFill>
                    <a:srgbClr val="0A5294"/>
                  </a:solidFill>
                </a:uFill>
                <a:latin typeface="Calibri"/>
                <a:cs typeface="Calibri"/>
              </a:rPr>
              <a:t>TIME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167130"/>
            <a:ext cx="8014970" cy="2246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spc="-2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value for the response to the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some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of the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simpler types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stimulus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000" spc="-4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known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reaction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time.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 been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visual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stimulus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somewhat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slower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auditory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touch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stimuli.</a:t>
            </a:r>
            <a:endParaRPr sz="2000" dirty="0">
              <a:latin typeface="Times New Roman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spcBef>
                <a:spcPts val="49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spc="-25" dirty="0">
                <a:latin typeface="Times New Roman"/>
                <a:cs typeface="Times New Roman"/>
              </a:rPr>
              <a:t>Typical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comparable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400" dirty="0">
                <a:latin typeface="Constantia"/>
                <a:cs typeface="Constantia"/>
              </a:rPr>
              <a:t>.</a:t>
            </a:r>
          </a:p>
          <a:p>
            <a:pPr>
              <a:lnSpc>
                <a:spcPct val="100000"/>
              </a:lnSpc>
            </a:pPr>
            <a:endParaRPr sz="3300" dirty="0">
              <a:latin typeface="Constantia"/>
              <a:cs typeface="Constantia"/>
            </a:endParaRPr>
          </a:p>
          <a:p>
            <a:pPr marL="724535">
              <a:lnSpc>
                <a:spcPct val="100000"/>
              </a:lnSpc>
            </a:pPr>
            <a:r>
              <a:rPr sz="2400" b="1" spc="-40" dirty="0">
                <a:solidFill>
                  <a:srgbClr val="001F5F"/>
                </a:solidFill>
                <a:latin typeface="Constantia"/>
                <a:cs typeface="Constantia"/>
              </a:rPr>
              <a:t>R</a:t>
            </a:r>
            <a:r>
              <a:rPr sz="2400" b="1" dirty="0">
                <a:solidFill>
                  <a:srgbClr val="001F5F"/>
                </a:solidFill>
                <a:latin typeface="Constantia"/>
                <a:cs typeface="Constantia"/>
              </a:rPr>
              <a:t>eaction</a:t>
            </a:r>
            <a:r>
              <a:rPr sz="2400" b="1" spc="-55" dirty="0">
                <a:solidFill>
                  <a:srgbClr val="001F5F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onstantia"/>
                <a:cs typeface="Constantia"/>
              </a:rPr>
              <a:t>ti</a:t>
            </a:r>
            <a:r>
              <a:rPr sz="2400" b="1" spc="-10" dirty="0">
                <a:solidFill>
                  <a:srgbClr val="001F5F"/>
                </a:solidFill>
                <a:latin typeface="Constantia"/>
                <a:cs typeface="Constantia"/>
              </a:rPr>
              <a:t>m</a:t>
            </a:r>
            <a:r>
              <a:rPr sz="2400" b="1" dirty="0">
                <a:solidFill>
                  <a:srgbClr val="001F5F"/>
                </a:solidFill>
                <a:latin typeface="Constantia"/>
                <a:cs typeface="Constantia"/>
              </a:rPr>
              <a:t>e</a:t>
            </a:r>
            <a:r>
              <a:rPr sz="2400" b="1" spc="-55" dirty="0">
                <a:solidFill>
                  <a:srgbClr val="001F5F"/>
                </a:solidFill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onstantia"/>
                <a:cs typeface="Constantia"/>
              </a:rPr>
              <a:t>f</a:t>
            </a:r>
            <a:r>
              <a:rPr sz="2400" b="1" dirty="0">
                <a:solidFill>
                  <a:srgbClr val="001F5F"/>
                </a:solidFill>
                <a:latin typeface="Constantia"/>
                <a:cs typeface="Constantia"/>
              </a:rPr>
              <a:t>or</a:t>
            </a:r>
            <a:r>
              <a:rPr sz="2400" b="1" spc="-165" dirty="0">
                <a:solidFill>
                  <a:srgbClr val="001F5F"/>
                </a:solidFill>
                <a:latin typeface="Constantia"/>
                <a:cs typeface="Constantia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Constantia"/>
                <a:cs typeface="Constantia"/>
              </a:rPr>
              <a:t>v</a:t>
            </a:r>
            <a:r>
              <a:rPr sz="2400" b="1" dirty="0">
                <a:solidFill>
                  <a:srgbClr val="001F5F"/>
                </a:solidFill>
                <a:latin typeface="Constantia"/>
                <a:cs typeface="Constantia"/>
              </a:rPr>
              <a:t>arious</a:t>
            </a:r>
            <a:r>
              <a:rPr sz="2400" b="1" spc="-110" dirty="0">
                <a:solidFill>
                  <a:srgbClr val="001F5F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onstantia"/>
                <a:cs typeface="Constantia"/>
              </a:rPr>
              <a:t>st</a:t>
            </a:r>
            <a:r>
              <a:rPr sz="2400" b="1" spc="-10" dirty="0">
                <a:solidFill>
                  <a:srgbClr val="001F5F"/>
                </a:solidFill>
                <a:latin typeface="Constantia"/>
                <a:cs typeface="Constantia"/>
              </a:rPr>
              <a:t>i</a:t>
            </a:r>
            <a:r>
              <a:rPr sz="2400" b="1" spc="-5" dirty="0">
                <a:solidFill>
                  <a:srgbClr val="001F5F"/>
                </a:solidFill>
                <a:latin typeface="Constantia"/>
                <a:cs typeface="Constantia"/>
              </a:rPr>
              <a:t>m</a:t>
            </a:r>
            <a:r>
              <a:rPr sz="2400" b="1" spc="-10" dirty="0">
                <a:solidFill>
                  <a:srgbClr val="001F5F"/>
                </a:solidFill>
                <a:latin typeface="Constantia"/>
                <a:cs typeface="Constantia"/>
              </a:rPr>
              <a:t>u</a:t>
            </a:r>
            <a:r>
              <a:rPr sz="2400" b="1" spc="-5" dirty="0">
                <a:solidFill>
                  <a:srgbClr val="001F5F"/>
                </a:solidFill>
                <a:latin typeface="Constantia"/>
                <a:cs typeface="Constantia"/>
              </a:rPr>
              <a:t>li:</a:t>
            </a:r>
            <a:endParaRPr sz="2400" dirty="0">
              <a:latin typeface="Constantia"/>
              <a:cs typeface="Constant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9050" y="4108450"/>
          <a:ext cx="609600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Stimulus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Reaction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time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(sec)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Light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0.18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Sound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0.14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35" dirty="0">
                          <a:latin typeface="Constantia"/>
                          <a:cs typeface="Constantia"/>
                        </a:rPr>
                        <a:t>Touch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0.18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3427" y="2775331"/>
            <a:ext cx="507809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i="1" spc="-5" dirty="0">
                <a:solidFill>
                  <a:srgbClr val="1FC8F8"/>
                </a:solidFill>
                <a:latin typeface="Calibri"/>
                <a:cs typeface="Calibri"/>
              </a:rPr>
              <a:t>THANK</a:t>
            </a:r>
            <a:r>
              <a:rPr sz="8000" b="1" i="1" spc="-75" dirty="0">
                <a:solidFill>
                  <a:srgbClr val="1FC8F8"/>
                </a:solidFill>
                <a:latin typeface="Calibri"/>
                <a:cs typeface="Calibri"/>
              </a:rPr>
              <a:t> </a:t>
            </a:r>
            <a:r>
              <a:rPr sz="8000" b="1" i="1" spc="-85" dirty="0">
                <a:solidFill>
                  <a:srgbClr val="1FC8F8"/>
                </a:solidFill>
                <a:latin typeface="Calibri"/>
                <a:cs typeface="Calibri"/>
              </a:rPr>
              <a:t>YOU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5965" y="808482"/>
            <a:ext cx="8344534" cy="5170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Traffic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Engineering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Segoe UI Symbol"/>
              <a:buChar char="⚫"/>
            </a:pPr>
            <a:endParaRPr sz="3400" dirty="0">
              <a:latin typeface="Times New Roman"/>
              <a:cs typeface="Times New Roman"/>
            </a:endParaRPr>
          </a:p>
          <a:p>
            <a:pPr marL="286385" marR="5080" indent="124968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that branch of engineering</a:t>
            </a:r>
            <a:r>
              <a:rPr sz="2000" dirty="0">
                <a:latin typeface="Times New Roman"/>
                <a:cs typeface="Times New Roman"/>
              </a:rPr>
              <a:t> which </a:t>
            </a:r>
            <a:r>
              <a:rPr sz="2000" spc="-5" dirty="0">
                <a:latin typeface="Times New Roman"/>
                <a:cs typeface="Times New Roman"/>
              </a:rPr>
              <a:t>deals with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planning and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geometric</a:t>
            </a:r>
            <a:r>
              <a:rPr sz="2000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design</a:t>
            </a:r>
            <a:r>
              <a:rPr sz="20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roads</a:t>
            </a:r>
            <a:r>
              <a:rPr sz="20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000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highway</a:t>
            </a:r>
            <a:r>
              <a:rPr sz="20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traffic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operation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their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safe,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convenient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economic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transportation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person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goods.</a:t>
            </a:r>
            <a:endParaRPr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9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Scope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Traffic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Engineering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527685" algn="l"/>
                <a:tab pos="528320" algn="l"/>
              </a:tabLst>
            </a:pPr>
            <a:r>
              <a:rPr sz="1800" spc="-15" dirty="0">
                <a:latin typeface="Times New Roman"/>
                <a:cs typeface="Times New Roman"/>
              </a:rPr>
              <a:t>Traffic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characteristics</a:t>
            </a:r>
          </a:p>
          <a:p>
            <a:pPr marL="527685" indent="-515620">
              <a:lnSpc>
                <a:spcPct val="100000"/>
              </a:lnSpc>
              <a:spcBef>
                <a:spcPts val="430"/>
              </a:spcBef>
              <a:buSzPct val="94444"/>
              <a:buAutoNum type="arabicPeriod"/>
              <a:tabLst>
                <a:tab pos="527685" algn="l"/>
                <a:tab pos="528320" algn="l"/>
              </a:tabLst>
            </a:pPr>
            <a:r>
              <a:rPr sz="1800" spc="-15" dirty="0">
                <a:latin typeface="Times New Roman"/>
                <a:cs typeface="Times New Roman"/>
              </a:rPr>
              <a:t>Traffic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studies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</a:p>
          <a:p>
            <a:pPr marL="527685" indent="-515620">
              <a:lnSpc>
                <a:spcPct val="100000"/>
              </a:lnSpc>
              <a:spcBef>
                <a:spcPts val="430"/>
              </a:spcBef>
              <a:buSzPct val="94444"/>
              <a:buAutoNum type="arabicPeriod"/>
              <a:tabLst>
                <a:tab pos="527685" algn="l"/>
                <a:tab pos="528320" algn="l"/>
              </a:tabLst>
            </a:pPr>
            <a:r>
              <a:rPr sz="1800" spc="-15" dirty="0">
                <a:latin typeface="Times New Roman"/>
                <a:cs typeface="Times New Roman"/>
              </a:rPr>
              <a:t>Traffic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regulation</a:t>
            </a:r>
          </a:p>
          <a:p>
            <a:pPr marL="527685" indent="-515620">
              <a:lnSpc>
                <a:spcPct val="100000"/>
              </a:lnSpc>
              <a:spcBef>
                <a:spcPts val="434"/>
              </a:spcBef>
              <a:buSzPct val="94444"/>
              <a:buAutoNum type="arabicPeriod"/>
              <a:tabLst>
                <a:tab pos="527685" algn="l"/>
                <a:tab pos="528320" algn="l"/>
              </a:tabLst>
            </a:pPr>
            <a:r>
              <a:rPr sz="1800" dirty="0">
                <a:latin typeface="Times New Roman"/>
                <a:cs typeface="Times New Roman"/>
              </a:rPr>
              <a:t>Planning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</a:p>
          <a:p>
            <a:pPr marL="527685" indent="-515620">
              <a:lnSpc>
                <a:spcPct val="100000"/>
              </a:lnSpc>
              <a:spcBef>
                <a:spcPts val="434"/>
              </a:spcBef>
              <a:buSzPct val="94444"/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latin typeface="Times New Roman"/>
                <a:cs typeface="Times New Roman"/>
              </a:rPr>
              <a:t>Geometric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</a:t>
            </a:r>
          </a:p>
          <a:p>
            <a:pPr marL="527685" indent="-515620">
              <a:lnSpc>
                <a:spcPct val="100000"/>
              </a:lnSpc>
              <a:spcBef>
                <a:spcPts val="430"/>
              </a:spcBef>
              <a:buSzPct val="94444"/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latin typeface="Times New Roman"/>
                <a:cs typeface="Times New Roman"/>
              </a:rPr>
              <a:t>Administration</a:t>
            </a:r>
            <a:r>
              <a:rPr sz="1800" dirty="0">
                <a:latin typeface="Times New Roman"/>
                <a:cs typeface="Times New Roman"/>
              </a:rPr>
              <a:t> and </a:t>
            </a:r>
            <a:r>
              <a:rPr sz="1800" spc="-5" dirty="0">
                <a:latin typeface="Times New Roman"/>
                <a:cs typeface="Times New Roman"/>
              </a:rPr>
              <a:t>management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612724"/>
            <a:ext cx="56356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i="1" u="heavy" spc="-25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Traffic</a:t>
            </a:r>
            <a:r>
              <a:rPr sz="5000" b="1" i="1" u="heavy" spc="-40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 </a:t>
            </a:r>
            <a:r>
              <a:rPr sz="5000" b="1" i="1" u="heavy" spc="-10" dirty="0">
                <a:solidFill>
                  <a:srgbClr val="54A839"/>
                </a:solidFill>
                <a:uFill>
                  <a:solidFill>
                    <a:srgbClr val="54A839"/>
                  </a:solidFill>
                </a:uFill>
                <a:latin typeface="Calibri"/>
                <a:cs typeface="Calibri"/>
              </a:rPr>
              <a:t>characteristics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1691" y="1624330"/>
            <a:ext cx="8703310" cy="336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study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traffic</a:t>
            </a:r>
            <a:r>
              <a:rPr sz="2000" spc="-5" dirty="0">
                <a:latin typeface="Times New Roman"/>
                <a:cs typeface="Times New Roman"/>
              </a:rPr>
              <a:t> characteristics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essential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prerequisite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improvement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traffic </a:t>
            </a:r>
            <a:r>
              <a:rPr sz="2000" spc="-5" dirty="0">
                <a:latin typeface="Times New Roman"/>
                <a:cs typeface="Times New Roman"/>
              </a:rPr>
              <a:t>facilities. The </a:t>
            </a:r>
            <a:r>
              <a:rPr sz="2000" spc="-10" dirty="0">
                <a:latin typeface="Times New Roman"/>
                <a:cs typeface="Times New Roman"/>
              </a:rPr>
              <a:t>traffic </a:t>
            </a:r>
            <a:r>
              <a:rPr sz="2000" spc="-5" dirty="0">
                <a:latin typeface="Times New Roman"/>
                <a:cs typeface="Times New Roman"/>
              </a:rPr>
              <a:t>characteristics includes road users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characteristics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vehicular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characteristics.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2900" dirty="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346710" algn="l"/>
              </a:tabLst>
            </a:pPr>
            <a:r>
              <a:rPr dirty="0"/>
              <a:t>	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physical, mental and emotional characteristics </a:t>
            </a:r>
            <a:r>
              <a:rPr sz="2000" spc="-5" dirty="0">
                <a:latin typeface="Times New Roman"/>
                <a:cs typeface="Times New Roman"/>
              </a:rPr>
              <a:t>of human beings are to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particular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attention.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2900" dirty="0">
              <a:latin typeface="Times New Roman"/>
              <a:cs typeface="Times New Roman"/>
            </a:endParaRPr>
          </a:p>
          <a:p>
            <a:pPr marL="286385" marR="6350" indent="-274320" algn="just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vehicular characteristics includes study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various parameters of vehicles </a:t>
            </a:r>
            <a:r>
              <a:rPr sz="2000" spc="-5" dirty="0">
                <a:latin typeface="Times New Roman"/>
                <a:cs typeface="Times New Roman"/>
              </a:rPr>
              <a:t>like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dimensions,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weight,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turning</a:t>
            </a:r>
            <a:r>
              <a:rPr sz="2000" dirty="0">
                <a:latin typeface="Times New Roman"/>
                <a:cs typeface="Times New Roman"/>
              </a:rPr>
              <a:t> radius,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speed,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braking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system,</a:t>
            </a:r>
            <a:r>
              <a:rPr sz="2000" spc="-5" dirty="0">
                <a:latin typeface="Times New Roman"/>
                <a:cs typeface="Times New Roman"/>
              </a:rPr>
              <a:t> lighting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tyres,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704849"/>
            <a:ext cx="8067675" cy="55136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Functions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of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Times New Roman"/>
                <a:cs typeface="Times New Roman"/>
              </a:rPr>
              <a:t>Traffic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Engineer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252729" indent="-240665">
              <a:lnSpc>
                <a:spcPct val="100000"/>
              </a:lnSpc>
              <a:buAutoNum type="arabicPeriod"/>
              <a:tabLst>
                <a:tab pos="253365" algn="l"/>
              </a:tabLst>
            </a:pP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Collection,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analysis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interpretation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9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traffic</a:t>
            </a:r>
            <a:r>
              <a:rPr sz="19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endParaRPr sz="19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3925">
              <a:lnSpc>
                <a:spcPct val="100000"/>
              </a:lnSpc>
              <a:spcBef>
                <a:spcPts val="430"/>
              </a:spcBef>
            </a:pPr>
            <a:r>
              <a:rPr sz="1700" spc="-30" dirty="0">
                <a:latin typeface="Times New Roman"/>
                <a:cs typeface="Times New Roman"/>
              </a:rPr>
              <a:t>Various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surveys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carried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out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collection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 data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</a:p>
          <a:p>
            <a:pPr marL="1757680" lvl="1" indent="-125730">
              <a:lnSpc>
                <a:spcPct val="100000"/>
              </a:lnSpc>
              <a:spcBef>
                <a:spcPts val="250"/>
              </a:spcBef>
              <a:buChar char="-"/>
              <a:tabLst>
                <a:tab pos="1758314" algn="l"/>
              </a:tabLst>
            </a:pPr>
            <a:r>
              <a:rPr sz="1700" spc="-5" dirty="0">
                <a:latin typeface="Times New Roman"/>
                <a:cs typeface="Times New Roman"/>
              </a:rPr>
              <a:t>volume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study</a:t>
            </a:r>
            <a:endParaRPr sz="1700" dirty="0">
              <a:latin typeface="Times New Roman"/>
              <a:cs typeface="Times New Roman"/>
            </a:endParaRPr>
          </a:p>
          <a:p>
            <a:pPr marL="1757680" lvl="1" indent="-125730">
              <a:lnSpc>
                <a:spcPct val="100000"/>
              </a:lnSpc>
              <a:spcBef>
                <a:spcPts val="204"/>
              </a:spcBef>
              <a:buChar char="-"/>
              <a:tabLst>
                <a:tab pos="1758314" algn="l"/>
              </a:tabLst>
            </a:pPr>
            <a:r>
              <a:rPr sz="1700" spc="-5" dirty="0">
                <a:latin typeface="Times New Roman"/>
                <a:cs typeface="Times New Roman"/>
              </a:rPr>
              <a:t>Origin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destination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study</a:t>
            </a:r>
            <a:endParaRPr sz="1700" dirty="0">
              <a:latin typeface="Times New Roman"/>
              <a:cs typeface="Times New Roman"/>
            </a:endParaRPr>
          </a:p>
          <a:p>
            <a:pPr marL="1757680" lvl="1" indent="-125730">
              <a:lnSpc>
                <a:spcPct val="100000"/>
              </a:lnSpc>
              <a:spcBef>
                <a:spcPts val="204"/>
              </a:spcBef>
              <a:buChar char="-"/>
              <a:tabLst>
                <a:tab pos="1758314" algn="l"/>
              </a:tabLst>
            </a:pPr>
            <a:r>
              <a:rPr sz="1700" dirty="0">
                <a:latin typeface="Times New Roman"/>
                <a:cs typeface="Times New Roman"/>
              </a:rPr>
              <a:t>Speed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study</a:t>
            </a:r>
            <a:endParaRPr sz="1700" dirty="0">
              <a:latin typeface="Times New Roman"/>
              <a:cs typeface="Times New Roman"/>
            </a:endParaRPr>
          </a:p>
          <a:p>
            <a:pPr marL="1757680" lvl="1" indent="-125730">
              <a:lnSpc>
                <a:spcPct val="100000"/>
              </a:lnSpc>
              <a:spcBef>
                <a:spcPts val="204"/>
              </a:spcBef>
              <a:buChar char="-"/>
              <a:tabLst>
                <a:tab pos="1758314" algn="l"/>
              </a:tabLst>
            </a:pPr>
            <a:r>
              <a:rPr sz="1700" dirty="0">
                <a:latin typeface="Times New Roman"/>
                <a:cs typeface="Times New Roman"/>
              </a:rPr>
              <a:t>Parking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study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etc.</a:t>
            </a:r>
            <a:endParaRPr sz="17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buSzPct val="89473"/>
              <a:buAutoNum type="arabicPeriod" startAt="2"/>
              <a:tabLst>
                <a:tab pos="229235" algn="l"/>
              </a:tabLst>
            </a:pPr>
            <a:r>
              <a:rPr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Traffic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 and transportation</a:t>
            </a:r>
            <a:r>
              <a:rPr sz="19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planning</a:t>
            </a:r>
            <a:endParaRPr sz="19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902460">
              <a:lnSpc>
                <a:spcPts val="1960"/>
              </a:lnSpc>
              <a:spcBef>
                <a:spcPts val="430"/>
              </a:spcBef>
            </a:pPr>
            <a:r>
              <a:rPr sz="1700" dirty="0">
                <a:latin typeface="Times New Roman"/>
                <a:cs typeface="Times New Roman"/>
              </a:rPr>
              <a:t>Based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study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related to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land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 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transportation,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mathematical</a:t>
            </a:r>
            <a:endParaRPr sz="1700" dirty="0">
              <a:latin typeface="Times New Roman"/>
              <a:cs typeface="Times New Roman"/>
            </a:endParaRPr>
          </a:p>
          <a:p>
            <a:pPr marL="469900">
              <a:lnSpc>
                <a:spcPts val="1960"/>
              </a:lnSpc>
            </a:pPr>
            <a:r>
              <a:rPr sz="1700" spc="-5" dirty="0">
                <a:latin typeface="Times New Roman"/>
                <a:cs typeface="Times New Roman"/>
              </a:rPr>
              <a:t>models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formulated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predict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how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system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behave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under given</a:t>
            </a:r>
            <a:r>
              <a:rPr sz="1700" spc="-5" dirty="0">
                <a:latin typeface="Times New Roman"/>
                <a:cs typeface="Times New Roman"/>
              </a:rPr>
              <a:t> condition.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248285" indent="-236220">
              <a:lnSpc>
                <a:spcPct val="100000"/>
              </a:lnSpc>
              <a:buAutoNum type="arabicPeriod" startAt="3"/>
              <a:tabLst>
                <a:tab pos="248920" algn="l"/>
              </a:tabLst>
            </a:pPr>
            <a:r>
              <a:rPr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Traffic</a:t>
            </a:r>
            <a:r>
              <a:rPr sz="19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design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19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10590" lvl="1" indent="-180340">
              <a:lnSpc>
                <a:spcPct val="100000"/>
              </a:lnSpc>
              <a:spcBef>
                <a:spcPts val="430"/>
              </a:spcBef>
              <a:buChar char="-"/>
              <a:tabLst>
                <a:tab pos="910590" algn="l"/>
              </a:tabLst>
            </a:pPr>
            <a:r>
              <a:rPr sz="1700" spc="-5" dirty="0">
                <a:latin typeface="Times New Roman"/>
                <a:cs typeface="Times New Roman"/>
              </a:rPr>
              <a:t>Geometric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design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highway</a:t>
            </a:r>
          </a:p>
          <a:p>
            <a:pPr marL="840105" lvl="1" indent="-127000">
              <a:lnSpc>
                <a:spcPct val="100000"/>
              </a:lnSpc>
              <a:spcBef>
                <a:spcPts val="250"/>
              </a:spcBef>
              <a:buChar char="-"/>
              <a:tabLst>
                <a:tab pos="840740" algn="l"/>
              </a:tabLst>
            </a:pPr>
            <a:r>
              <a:rPr sz="1700" spc="-5" dirty="0">
                <a:latin typeface="Times New Roman"/>
                <a:cs typeface="Times New Roman"/>
              </a:rPr>
              <a:t>Intersection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design</a:t>
            </a:r>
          </a:p>
          <a:p>
            <a:pPr marL="840105" lvl="1" indent="-127000">
              <a:lnSpc>
                <a:spcPct val="100000"/>
              </a:lnSpc>
              <a:spcBef>
                <a:spcPts val="204"/>
              </a:spcBef>
              <a:buChar char="-"/>
              <a:tabLst>
                <a:tab pos="840740" algn="l"/>
              </a:tabLst>
            </a:pPr>
            <a:r>
              <a:rPr sz="1700" dirty="0">
                <a:latin typeface="Times New Roman"/>
                <a:cs typeface="Times New Roman"/>
              </a:rPr>
              <a:t>Grade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separated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interchange</a:t>
            </a:r>
          </a:p>
          <a:p>
            <a:pPr marL="840105" lvl="1" indent="-127000">
              <a:lnSpc>
                <a:spcPct val="100000"/>
              </a:lnSpc>
              <a:spcBef>
                <a:spcPts val="204"/>
              </a:spcBef>
              <a:buChar char="-"/>
              <a:tabLst>
                <a:tab pos="840740" algn="l"/>
              </a:tabLst>
            </a:pPr>
            <a:r>
              <a:rPr sz="1700" dirty="0">
                <a:latin typeface="Times New Roman"/>
                <a:cs typeface="Times New Roman"/>
              </a:rPr>
              <a:t>Design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street</a:t>
            </a:r>
            <a:r>
              <a:rPr sz="1700" dirty="0">
                <a:latin typeface="Times New Roman"/>
                <a:cs typeface="Times New Roman"/>
              </a:rPr>
              <a:t> and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off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street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parking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642" y="667003"/>
            <a:ext cx="3714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4.</a:t>
            </a:r>
            <a:r>
              <a:rPr sz="2000" spc="-15" dirty="0"/>
              <a:t> </a:t>
            </a:r>
            <a:r>
              <a:rPr sz="2000" dirty="0"/>
              <a:t>Measures</a:t>
            </a:r>
            <a:r>
              <a:rPr sz="2000" spc="-45" dirty="0"/>
              <a:t> </a:t>
            </a:r>
            <a:r>
              <a:rPr sz="2000" dirty="0"/>
              <a:t>for</a:t>
            </a:r>
            <a:r>
              <a:rPr sz="2000" spc="-35" dirty="0"/>
              <a:t> </a:t>
            </a:r>
            <a:r>
              <a:rPr sz="2000" dirty="0"/>
              <a:t>operation</a:t>
            </a:r>
            <a:r>
              <a:rPr sz="2000" spc="-45" dirty="0"/>
              <a:t> </a:t>
            </a:r>
            <a:r>
              <a:rPr sz="2000" dirty="0"/>
              <a:t>of</a:t>
            </a:r>
            <a:r>
              <a:rPr sz="2000" spc="-20" dirty="0"/>
              <a:t> </a:t>
            </a:r>
            <a:r>
              <a:rPr sz="2000" spc="-5" dirty="0"/>
              <a:t>traffic</a:t>
            </a:r>
            <a:r>
              <a:rPr sz="2000" spc="-50" dirty="0"/>
              <a:t> </a:t>
            </a:r>
            <a:r>
              <a:rPr sz="2000" dirty="0"/>
              <a:t>:</a:t>
            </a:r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4642" y="1362892"/>
            <a:ext cx="8108315" cy="31656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83234" indent="-133350">
              <a:lnSpc>
                <a:spcPct val="100000"/>
              </a:lnSpc>
              <a:spcBef>
                <a:spcPts val="585"/>
              </a:spcBef>
              <a:buChar char="-"/>
              <a:tabLst>
                <a:tab pos="483870" algn="l"/>
              </a:tabLst>
            </a:pPr>
            <a:r>
              <a:rPr sz="1800" dirty="0">
                <a:latin typeface="Times New Roman"/>
                <a:cs typeface="Times New Roman"/>
              </a:rPr>
              <a:t>Legislation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enforcement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measures</a:t>
            </a:r>
            <a:endParaRPr sz="1800" dirty="0">
              <a:latin typeface="Times New Roman"/>
              <a:cs typeface="Times New Roman"/>
            </a:endParaRPr>
          </a:p>
          <a:p>
            <a:pPr marL="477520" indent="-134620">
              <a:lnSpc>
                <a:spcPct val="100000"/>
              </a:lnSpc>
              <a:spcBef>
                <a:spcPts val="480"/>
              </a:spcBef>
              <a:buChar char="-"/>
              <a:tabLst>
                <a:tab pos="477520" algn="l"/>
              </a:tabLst>
            </a:pPr>
            <a:r>
              <a:rPr sz="1800" spc="-5" dirty="0">
                <a:latin typeface="Times New Roman"/>
                <a:cs typeface="Times New Roman"/>
              </a:rPr>
              <a:t>Measures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regulation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parking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vehicle</a:t>
            </a:r>
          </a:p>
          <a:p>
            <a:pPr marL="477520" indent="-134620">
              <a:lnSpc>
                <a:spcPct val="100000"/>
              </a:lnSpc>
              <a:spcBef>
                <a:spcPts val="430"/>
              </a:spcBef>
              <a:buChar char="-"/>
              <a:tabLst>
                <a:tab pos="477520" algn="l"/>
              </a:tabLst>
            </a:pP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measures</a:t>
            </a:r>
            <a:endParaRPr sz="1800" dirty="0">
              <a:latin typeface="Times New Roman"/>
              <a:cs typeface="Times New Roman"/>
            </a:endParaRPr>
          </a:p>
          <a:p>
            <a:pPr marL="472440" indent="-130175">
              <a:lnSpc>
                <a:spcPct val="100000"/>
              </a:lnSpc>
              <a:spcBef>
                <a:spcPts val="434"/>
              </a:spcBef>
              <a:buChar char="-"/>
              <a:tabLst>
                <a:tab pos="473075" algn="l"/>
              </a:tabLst>
            </a:pPr>
            <a:r>
              <a:rPr sz="1800" spc="-15" dirty="0">
                <a:latin typeface="Times New Roman"/>
                <a:cs typeface="Times New Roman"/>
              </a:rPr>
              <a:t>Traffic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5.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inis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rat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469900" marR="5080" indent="871219">
              <a:lnSpc>
                <a:spcPct val="100000"/>
              </a:lnSpc>
            </a:pPr>
            <a:r>
              <a:rPr sz="2000" spc="-30" dirty="0">
                <a:latin typeface="Times New Roman"/>
                <a:cs typeface="Times New Roman"/>
              </a:rPr>
              <a:t>Various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programmes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intended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secure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safe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efficient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traffic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cities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important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traffic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engineer.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270761"/>
            <a:ext cx="546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4607A"/>
                </a:solidFill>
              </a:rPr>
              <a:t>Elements </a:t>
            </a:r>
            <a:r>
              <a:rPr sz="3600" dirty="0">
                <a:solidFill>
                  <a:srgbClr val="04607A"/>
                </a:solidFill>
              </a:rPr>
              <a:t>of</a:t>
            </a:r>
            <a:r>
              <a:rPr sz="3600" spc="-25" dirty="0">
                <a:solidFill>
                  <a:srgbClr val="04607A"/>
                </a:solidFill>
              </a:rPr>
              <a:t> </a:t>
            </a:r>
            <a:r>
              <a:rPr sz="3600" spc="-10" dirty="0">
                <a:solidFill>
                  <a:srgbClr val="04607A"/>
                </a:solidFill>
              </a:rPr>
              <a:t>traffic</a:t>
            </a:r>
            <a:r>
              <a:rPr sz="3600" spc="-30" dirty="0">
                <a:solidFill>
                  <a:srgbClr val="04607A"/>
                </a:solidFill>
              </a:rPr>
              <a:t> </a:t>
            </a:r>
            <a:r>
              <a:rPr sz="3600" dirty="0">
                <a:solidFill>
                  <a:srgbClr val="04607A"/>
                </a:solidFill>
              </a:rPr>
              <a:t>operations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59305"/>
            <a:ext cx="4321175" cy="2526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6289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road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drivers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pedestrians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289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325755" indent="-313690">
              <a:lnSpc>
                <a:spcPct val="100000"/>
              </a:lnSpc>
              <a:buAutoNum type="arabicPeriod"/>
              <a:tabLst>
                <a:tab pos="32639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highway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" dirty="0"/>
              <a:t> </a:t>
            </a:r>
            <a:r>
              <a:rPr dirty="0"/>
              <a:t>behaviour</a:t>
            </a:r>
            <a:r>
              <a:rPr spc="-15" dirty="0"/>
              <a:t> </a:t>
            </a:r>
            <a:r>
              <a:rPr dirty="0"/>
              <a:t>of </a:t>
            </a:r>
            <a:r>
              <a:rPr spc="-5" dirty="0"/>
              <a:t>traffic</a:t>
            </a:r>
            <a:r>
              <a:rPr spc="-15" dirty="0"/>
              <a:t> </a:t>
            </a:r>
            <a:r>
              <a:rPr spc="-5" dirty="0"/>
              <a:t>is </a:t>
            </a:r>
            <a:r>
              <a:rPr dirty="0"/>
              <a:t>highly</a:t>
            </a:r>
            <a:r>
              <a:rPr spc="-10" dirty="0"/>
              <a:t> </a:t>
            </a:r>
            <a:r>
              <a:rPr dirty="0"/>
              <a:t>dependent</a:t>
            </a:r>
            <a:r>
              <a:rPr spc="-15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the interaction</a:t>
            </a:r>
            <a:r>
              <a:rPr spc="-35" dirty="0"/>
              <a:t> </a:t>
            </a:r>
            <a:r>
              <a:rPr spc="-5" dirty="0"/>
              <a:t>amongst</a:t>
            </a:r>
            <a:r>
              <a:rPr spc="5" dirty="0"/>
              <a:t>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four </a:t>
            </a:r>
            <a:r>
              <a:rPr spc="-434" dirty="0"/>
              <a:t> </a:t>
            </a:r>
            <a:r>
              <a:rPr dirty="0"/>
              <a:t>elements.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288" y="2517775"/>
            <a:ext cx="7607300" cy="2449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0" marR="5080" indent="-11436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Road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various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stimuli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varies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over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wide range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drivers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varying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degree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fatigue,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attention,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experience,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etc.</a:t>
            </a:r>
          </a:p>
          <a:p>
            <a:pPr marL="12700" marR="420370">
              <a:lnSpc>
                <a:spcPct val="240000"/>
              </a:lnSpc>
            </a:pPr>
            <a:r>
              <a:rPr sz="1800" spc="-30" dirty="0">
                <a:latin typeface="Times New Roman"/>
                <a:cs typeface="Times New Roman"/>
              </a:rPr>
              <a:t>Vehicle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 </a:t>
            </a:r>
            <a:r>
              <a:rPr sz="1800" spc="-10" dirty="0">
                <a:latin typeface="Times New Roman"/>
                <a:cs typeface="Times New Roman"/>
              </a:rPr>
              <a:t>differ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dimension, weight and performance characteristics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Highway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have varying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grades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alignment, carriage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way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width and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surface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Environment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weather,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adjacent landuse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270761"/>
            <a:ext cx="6934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solidFill>
                  <a:srgbClr val="04607A"/>
                </a:solidFill>
                <a:latin typeface="Times New Roman"/>
                <a:cs typeface="Times New Roman"/>
              </a:rPr>
              <a:t>ROAD USER</a:t>
            </a:r>
            <a:r>
              <a:rPr sz="3600" b="1" i="1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04607A"/>
                </a:solidFill>
                <a:latin typeface="Times New Roman"/>
                <a:cs typeface="Times New Roman"/>
              </a:rPr>
              <a:t>CHARACTERISTICS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59305"/>
            <a:ext cx="718058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Road user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behavior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affected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external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2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2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factors</a:t>
            </a:r>
            <a:endParaRPr sz="20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-20" dirty="0">
                <a:latin typeface="Times New Roman"/>
                <a:cs typeface="Times New Roman"/>
              </a:rPr>
              <a:t>Temporary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factors</a:t>
            </a:r>
            <a:endParaRPr sz="20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Times New Roman"/>
                <a:cs typeface="Times New Roman"/>
              </a:rPr>
              <a:t>Permanent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E6EC5"/>
              </a:buClr>
              <a:buFont typeface="Segoe UI Symbol"/>
              <a:buChar char="⚫"/>
            </a:pPr>
            <a:endParaRPr sz="2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5" dirty="0">
                <a:latin typeface="Times New Roman"/>
                <a:cs typeface="Times New Roman"/>
              </a:rPr>
              <a:t>Psychological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AD0D9"/>
              </a:buClr>
              <a:buFont typeface="Segoe UI Symbol"/>
              <a:buChar char="⚫"/>
            </a:pPr>
            <a:endParaRPr sz="2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external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1344</Words>
  <Application>Microsoft Office PowerPoint</Application>
  <PresentationFormat>On-screen Show (4:3)</PresentationFormat>
  <Paragraphs>201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MT</vt:lpstr>
      <vt:lpstr>Calibri</vt:lpstr>
      <vt:lpstr>Constantia</vt:lpstr>
      <vt:lpstr>Segoe UI Symbol</vt:lpstr>
      <vt:lpstr>Times New Roman</vt:lpstr>
      <vt:lpstr>Wingdings</vt:lpstr>
      <vt:lpstr>Office Theme</vt:lpstr>
      <vt:lpstr>PowerPoint Presentation</vt:lpstr>
      <vt:lpstr>Contents:</vt:lpstr>
      <vt:lpstr>PowerPoint Presentation</vt:lpstr>
      <vt:lpstr>Traffic characteristics</vt:lpstr>
      <vt:lpstr>PowerPoint Presentation</vt:lpstr>
      <vt:lpstr>4. Measures for operation of traffic :</vt:lpstr>
      <vt:lpstr>Elements of traffic operations</vt:lpstr>
      <vt:lpstr>The behaviour of traffic is highly dependent on the interaction amongst these four  elements.</vt:lpstr>
      <vt:lpstr>ROAD USER CHARACTERISTICS</vt:lpstr>
      <vt:lpstr>ROAD USER FACTORS</vt:lpstr>
      <vt:lpstr>PHYSICAL FACTOR</vt:lpstr>
      <vt:lpstr>PERMANENT PHYSICAL FACTOR</vt:lpstr>
      <vt:lpstr>The various aspects of human vision which  affects the road user are:</vt:lpstr>
      <vt:lpstr>PowerPoint Presentation</vt:lpstr>
      <vt:lpstr>PowerPoint Presentation</vt:lpstr>
      <vt:lpstr>PowerPoint Presentation</vt:lpstr>
      <vt:lpstr>PSYCHOLOGICAL FACTORS</vt:lpstr>
      <vt:lpstr>PowerPoint Presentation</vt:lpstr>
      <vt:lpstr>ENVIRONMENT FACTORS</vt:lpstr>
      <vt:lpstr>PIEV theory</vt:lpstr>
      <vt:lpstr>PowerPoint Presentation</vt:lpstr>
      <vt:lpstr>PowerPoint Presentation</vt:lpstr>
      <vt:lpstr>PowerPoint Presentation</vt:lpstr>
      <vt:lpstr>SIMPLE REACTION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PRITHAM</cp:lastModifiedBy>
  <cp:revision>5</cp:revision>
  <dcterms:created xsi:type="dcterms:W3CDTF">2022-12-23T16:42:29Z</dcterms:created>
  <dcterms:modified xsi:type="dcterms:W3CDTF">2022-12-23T17:50:29Z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2022-12-23T00:00:00Z</vt:filetime>
  </property>
</Properties>
</file>