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870" y="914146"/>
            <a:ext cx="10154259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6025" y="1748154"/>
            <a:ext cx="9959949" cy="3742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sindia.org/billtrack/central-road-fund-amendment-bill-2017" TargetMode="External"/><Relationship Id="rId2" Type="http://schemas.openxmlformats.org/officeDocument/2006/relationships/hyperlink" Target="http://transport.bih.nic.in/Acts/The-Central-Road-Fund-Act-200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64.100.47.193/Refinput/New_Reference_Notes/English/Th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c.nic.in/index1.aspx?lsid=28&amp;lev=1&amp;lid=31&amp;langid=1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www.worldbank.org/en/news/feature/2011/02/17/india-rural-roadsponentthatth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324" y="2991993"/>
            <a:ext cx="473583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80" dirty="0">
                <a:solidFill>
                  <a:srgbClr val="252525"/>
                </a:solidFill>
                <a:latin typeface="Calibri Light"/>
                <a:cs typeface="Calibri Light"/>
              </a:rPr>
              <a:t>Road</a:t>
            </a:r>
            <a:r>
              <a:rPr sz="8000" spc="-19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spc="-95" dirty="0">
                <a:solidFill>
                  <a:srgbClr val="252525"/>
                </a:solidFill>
                <a:latin typeface="Calibri Light"/>
                <a:cs typeface="Calibri Light"/>
              </a:rPr>
              <a:t>Safety</a:t>
            </a:r>
            <a:endParaRPr sz="80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067" y="4290948"/>
            <a:ext cx="3517900" cy="104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95"/>
              </a:spcBef>
            </a:pPr>
            <a:r>
              <a:rPr sz="2400" spc="155" dirty="0">
                <a:solidFill>
                  <a:srgbClr val="626F52"/>
                </a:solidFill>
                <a:latin typeface="Calibri Light"/>
                <a:cs typeface="Calibri Light"/>
              </a:rPr>
              <a:t>COURSE</a:t>
            </a:r>
            <a:r>
              <a:rPr sz="2400" spc="35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50" dirty="0">
                <a:solidFill>
                  <a:srgbClr val="626F52"/>
                </a:solidFill>
                <a:latin typeface="Calibri Light"/>
                <a:cs typeface="Calibri Light"/>
              </a:rPr>
              <a:t>CODE:</a:t>
            </a:r>
            <a:r>
              <a:rPr sz="2400" spc="355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65" dirty="0">
                <a:solidFill>
                  <a:srgbClr val="626F52"/>
                </a:solidFill>
                <a:latin typeface="Calibri Light"/>
                <a:cs typeface="Calibri Light"/>
              </a:rPr>
              <a:t>18CV562 </a:t>
            </a:r>
            <a:r>
              <a:rPr sz="2400" spc="-53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50" dirty="0">
                <a:solidFill>
                  <a:srgbClr val="626F52"/>
                </a:solidFill>
                <a:latin typeface="Calibri Light"/>
                <a:cs typeface="Calibri Light"/>
              </a:rPr>
              <a:t>OPEN</a:t>
            </a:r>
            <a:r>
              <a:rPr sz="2400" spc="370" dirty="0">
                <a:solidFill>
                  <a:srgbClr val="626F52"/>
                </a:solidFill>
                <a:latin typeface="Calibri Light"/>
                <a:cs typeface="Calibri Light"/>
              </a:rPr>
              <a:t> </a:t>
            </a:r>
            <a:r>
              <a:rPr sz="2400" spc="170" dirty="0">
                <a:solidFill>
                  <a:srgbClr val="626F52"/>
                </a:solidFill>
                <a:latin typeface="Calibri Light"/>
                <a:cs typeface="Calibri Light"/>
              </a:rPr>
              <a:t>ELECTIVE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0" y="1734311"/>
          <a:ext cx="12191999" cy="4937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1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7E7E7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Outcome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(POs)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R="3429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R="353060" algn="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2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Knowledge:</a:t>
                      </a:r>
                      <a:r>
                        <a:rPr sz="24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Apply</a:t>
                      </a:r>
                      <a:r>
                        <a:rPr sz="24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knowledge</a:t>
                      </a:r>
                      <a:r>
                        <a:rPr sz="24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mathematics,</a:t>
                      </a:r>
                      <a:r>
                        <a:rPr sz="24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science,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37465" marR="28575">
                        <a:lnSpc>
                          <a:spcPts val="3310"/>
                        </a:lnSpc>
                        <a:spcBef>
                          <a:spcPts val="185"/>
                        </a:spcBef>
                        <a:tabLst>
                          <a:tab pos="1689735" algn="l"/>
                          <a:tab pos="3578225" algn="l"/>
                          <a:tab pos="4225925" algn="l"/>
                          <a:tab pos="4713605" algn="l"/>
                          <a:tab pos="6365875" algn="l"/>
                          <a:tab pos="8213090" algn="l"/>
                          <a:tab pos="8653780" algn="l"/>
                        </a:tabLst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engin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ing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fundam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als	and	an	engin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ing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spec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ial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tion	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	t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 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solution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complex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problems.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R="34226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1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353060" algn="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engineer</a:t>
                      </a:r>
                      <a:r>
                        <a:rPr sz="24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3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society:</a:t>
                      </a:r>
                      <a:r>
                        <a:rPr sz="24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Apply</a:t>
                      </a:r>
                      <a:r>
                        <a:rPr sz="2400" spc="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reasoning</a:t>
                      </a:r>
                      <a:r>
                        <a:rPr sz="2400" spc="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informed</a:t>
                      </a:r>
                      <a:r>
                        <a:rPr sz="2400" spc="3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4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contextual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37465" marR="27305" algn="just">
                        <a:lnSpc>
                          <a:spcPct val="114999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knowledge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assess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societal,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health, 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safety,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legal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cultural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issues and 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consequent responsibilities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relevant 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professional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engineering 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practice.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34226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6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353060" algn="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Individual</a:t>
                      </a:r>
                      <a:r>
                        <a:rPr sz="2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24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work:</a:t>
                      </a:r>
                      <a:r>
                        <a:rPr sz="24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24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effectively</a:t>
                      </a:r>
                      <a:r>
                        <a:rPr sz="24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24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2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individual</a:t>
                      </a:r>
                      <a:r>
                        <a:rPr sz="24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24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member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leader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diverse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teams,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multidisciplinary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settings.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34226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0" y="1960117"/>
            <a:ext cx="12192000" cy="4721225"/>
            <a:chOff x="0" y="1960117"/>
            <a:chExt cx="12192000" cy="4721225"/>
          </a:xfrm>
        </p:grpSpPr>
        <p:sp>
          <p:nvSpPr>
            <p:cNvPr id="5" name="object 5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778" y="1966493"/>
              <a:ext cx="11297285" cy="4708525"/>
            </a:xfrm>
            <a:custGeom>
              <a:avLst/>
              <a:gdLst/>
              <a:ahLst/>
              <a:cxnLst/>
              <a:rect l="l" t="t" r="r" b="b"/>
              <a:pathLst>
                <a:path w="11297285" h="4708525">
                  <a:moveTo>
                    <a:pt x="952690" y="1880616"/>
                  </a:moveTo>
                  <a:lnTo>
                    <a:pt x="0" y="1880616"/>
                  </a:lnTo>
                  <a:lnTo>
                    <a:pt x="0" y="3632073"/>
                  </a:lnTo>
                  <a:lnTo>
                    <a:pt x="0" y="4708410"/>
                  </a:lnTo>
                  <a:lnTo>
                    <a:pt x="952690" y="4708410"/>
                  </a:lnTo>
                  <a:lnTo>
                    <a:pt x="952690" y="3632073"/>
                  </a:lnTo>
                  <a:lnTo>
                    <a:pt x="952690" y="1880616"/>
                  </a:lnTo>
                  <a:close/>
                </a:path>
                <a:path w="11297285" h="4708525">
                  <a:moveTo>
                    <a:pt x="952690" y="0"/>
                  </a:moveTo>
                  <a:lnTo>
                    <a:pt x="0" y="0"/>
                  </a:lnTo>
                  <a:lnTo>
                    <a:pt x="0" y="437870"/>
                  </a:lnTo>
                  <a:lnTo>
                    <a:pt x="0" y="1880590"/>
                  </a:lnTo>
                  <a:lnTo>
                    <a:pt x="952690" y="1880590"/>
                  </a:lnTo>
                  <a:lnTo>
                    <a:pt x="952690" y="437870"/>
                  </a:lnTo>
                  <a:lnTo>
                    <a:pt x="952690" y="0"/>
                  </a:lnTo>
                  <a:close/>
                </a:path>
                <a:path w="11297285" h="4708525">
                  <a:moveTo>
                    <a:pt x="11297222" y="1880616"/>
                  </a:moveTo>
                  <a:lnTo>
                    <a:pt x="10055720" y="1880616"/>
                  </a:lnTo>
                  <a:lnTo>
                    <a:pt x="10055593" y="1880616"/>
                  </a:lnTo>
                  <a:lnTo>
                    <a:pt x="952741" y="1880616"/>
                  </a:lnTo>
                  <a:lnTo>
                    <a:pt x="952741" y="3632073"/>
                  </a:lnTo>
                  <a:lnTo>
                    <a:pt x="952741" y="4708410"/>
                  </a:lnTo>
                  <a:lnTo>
                    <a:pt x="10055593" y="4708410"/>
                  </a:lnTo>
                  <a:lnTo>
                    <a:pt x="10055720" y="4708410"/>
                  </a:lnTo>
                  <a:lnTo>
                    <a:pt x="11297222" y="4708410"/>
                  </a:lnTo>
                  <a:lnTo>
                    <a:pt x="11297222" y="3632073"/>
                  </a:lnTo>
                  <a:lnTo>
                    <a:pt x="11297222" y="1880616"/>
                  </a:lnTo>
                  <a:close/>
                </a:path>
                <a:path w="11297285" h="4708525">
                  <a:moveTo>
                    <a:pt x="11297222" y="0"/>
                  </a:moveTo>
                  <a:lnTo>
                    <a:pt x="10055720" y="0"/>
                  </a:lnTo>
                  <a:lnTo>
                    <a:pt x="10055593" y="0"/>
                  </a:lnTo>
                  <a:lnTo>
                    <a:pt x="952741" y="0"/>
                  </a:lnTo>
                  <a:lnTo>
                    <a:pt x="952741" y="437870"/>
                  </a:lnTo>
                  <a:lnTo>
                    <a:pt x="952741" y="1880590"/>
                  </a:lnTo>
                  <a:lnTo>
                    <a:pt x="10055593" y="1880590"/>
                  </a:lnTo>
                  <a:lnTo>
                    <a:pt x="10055720" y="1880590"/>
                  </a:lnTo>
                  <a:lnTo>
                    <a:pt x="11297222" y="1880590"/>
                  </a:lnTo>
                  <a:lnTo>
                    <a:pt x="11297222" y="437870"/>
                  </a:lnTo>
                  <a:lnTo>
                    <a:pt x="11297222" y="0"/>
                  </a:lnTo>
                  <a:close/>
                </a:path>
              </a:pathLst>
            </a:custGeom>
            <a:solidFill>
              <a:srgbClr val="F9E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4428" y="1960117"/>
              <a:ext cx="11309985" cy="4721225"/>
            </a:xfrm>
            <a:custGeom>
              <a:avLst/>
              <a:gdLst/>
              <a:ahLst/>
              <a:cxnLst/>
              <a:rect l="l" t="t" r="r" b="b"/>
              <a:pathLst>
                <a:path w="11309985" h="4721225">
                  <a:moveTo>
                    <a:pt x="6350" y="0"/>
                  </a:moveTo>
                  <a:lnTo>
                    <a:pt x="6350" y="4721136"/>
                  </a:lnTo>
                </a:path>
                <a:path w="11309985" h="4721225">
                  <a:moveTo>
                    <a:pt x="11303622" y="0"/>
                  </a:moveTo>
                  <a:lnTo>
                    <a:pt x="11303622" y="4721136"/>
                  </a:lnTo>
                </a:path>
                <a:path w="11309985" h="4721225">
                  <a:moveTo>
                    <a:pt x="0" y="6350"/>
                  </a:moveTo>
                  <a:lnTo>
                    <a:pt x="11309972" y="6350"/>
                  </a:lnTo>
                </a:path>
                <a:path w="11309985" h="4721225">
                  <a:moveTo>
                    <a:pt x="0" y="4714786"/>
                  </a:moveTo>
                  <a:lnTo>
                    <a:pt x="11309972" y="471478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76324" y="292353"/>
            <a:ext cx="5819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80" dirty="0"/>
              <a:t>Program</a:t>
            </a:r>
            <a:r>
              <a:rPr u="none" spc="-155" dirty="0"/>
              <a:t> </a:t>
            </a:r>
            <a:r>
              <a:rPr u="none" spc="-60" dirty="0"/>
              <a:t>Outcome</a:t>
            </a:r>
            <a:r>
              <a:rPr u="none" spc="-150" dirty="0"/>
              <a:t> </a:t>
            </a:r>
            <a:r>
              <a:rPr u="none" spc="-40" dirty="0"/>
              <a:t>(POs)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79" y="1857651"/>
            <a:ext cx="10467336" cy="50003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0" dirty="0"/>
              <a:t>Unit</a:t>
            </a:r>
            <a:r>
              <a:rPr spc="-135" dirty="0"/>
              <a:t> </a:t>
            </a:r>
            <a:r>
              <a:rPr dirty="0"/>
              <a:t>1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65" dirty="0"/>
              <a:t>Characteristics</a:t>
            </a:r>
            <a:r>
              <a:rPr spc="-95" dirty="0"/>
              <a:t> </a:t>
            </a:r>
            <a:r>
              <a:rPr spc="-25" dirty="0"/>
              <a:t>of</a:t>
            </a:r>
            <a:r>
              <a:rPr spc="-110" dirty="0"/>
              <a:t> </a:t>
            </a:r>
            <a:r>
              <a:rPr spc="-65" dirty="0"/>
              <a:t>road</a:t>
            </a:r>
            <a:r>
              <a:rPr spc="-100" dirty="0"/>
              <a:t> </a:t>
            </a:r>
            <a:r>
              <a:rPr spc="-60" dirty="0"/>
              <a:t>transport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6002" y="1822830"/>
            <a:ext cx="10372598" cy="445506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>
              <a:lnSpc>
                <a:spcPts val="2590"/>
              </a:lnSpc>
              <a:spcBef>
                <a:spcPts val="425"/>
              </a:spcBef>
              <a:buClr>
                <a:srgbClr val="E38312"/>
              </a:buClr>
              <a:tabLst>
                <a:tab pos="195580" algn="l"/>
              </a:tabLst>
            </a:pPr>
            <a:r>
              <a:rPr lang="en-US" sz="3200" spc="-15" dirty="0">
                <a:solidFill>
                  <a:srgbClr val="FF0000"/>
                </a:solidFill>
                <a:latin typeface="Calibri"/>
                <a:cs typeface="Calibri"/>
              </a:rPr>
              <a:t>1.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Roads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various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road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vehicles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passenger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cars,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buses, </a:t>
            </a:r>
            <a:r>
              <a:rPr sz="32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trucks,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pedal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cycle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animal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drawn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vehicle.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buClr>
                <a:srgbClr val="E38312"/>
              </a:buClr>
              <a:tabLst>
                <a:tab pos="195580" algn="l"/>
              </a:tabLst>
            </a:pP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2.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requires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relatively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small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investment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government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12065" marR="136525">
              <a:lnSpc>
                <a:spcPts val="2590"/>
              </a:lnSpc>
              <a:spcBef>
                <a:spcPts val="645"/>
              </a:spcBef>
              <a:buClr>
                <a:srgbClr val="E38312"/>
              </a:buClr>
              <a:tabLst>
                <a:tab pos="195580" algn="l"/>
              </a:tabLst>
            </a:pP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3.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offers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complete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freedom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road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users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transfer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vehicle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one </a:t>
            </a:r>
            <a:r>
              <a:rPr sz="3200" spc="-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lane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another and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one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road to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another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according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need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convenience.</a:t>
            </a:r>
            <a:endParaRPr sz="32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buClr>
                <a:srgbClr val="E38312"/>
              </a:buClr>
              <a:tabLst>
                <a:tab pos="195580" algn="l"/>
              </a:tabLst>
            </a:pPr>
            <a:r>
              <a:rPr lang="en-US" sz="3200" spc="-5" dirty="0">
                <a:solidFill>
                  <a:srgbClr val="FF0000"/>
                </a:solidFill>
                <a:latin typeface="Calibri"/>
                <a:cs typeface="Calibri"/>
              </a:rPr>
              <a:t>4.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Speed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movement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directly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related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severity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accident.</a:t>
            </a:r>
            <a:endParaRPr sz="32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065" marR="52069">
              <a:lnSpc>
                <a:spcPts val="2590"/>
              </a:lnSpc>
              <a:spcBef>
                <a:spcPts val="640"/>
              </a:spcBef>
              <a:buClr>
                <a:srgbClr val="E38312"/>
              </a:buClr>
              <a:tabLst>
                <a:tab pos="195580" algn="l"/>
              </a:tabLst>
            </a:pPr>
            <a:r>
              <a:rPr lang="en-US" sz="3200" spc="-15" dirty="0">
                <a:solidFill>
                  <a:srgbClr val="404040"/>
                </a:solidFill>
                <a:latin typeface="Calibri"/>
                <a:cs typeface="Calibri"/>
              </a:rPr>
              <a:t>5.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transport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is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only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transport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offers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itself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whole </a:t>
            </a:r>
            <a:r>
              <a:rPr sz="3200" spc="-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community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alike.</a:t>
            </a:r>
            <a:endParaRPr sz="3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92353"/>
            <a:ext cx="7161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95" dirty="0"/>
              <a:t>H</a:t>
            </a:r>
            <a:r>
              <a:rPr u="none" spc="-55" dirty="0"/>
              <a:t>i</a:t>
            </a:r>
            <a:r>
              <a:rPr u="none" spc="-90" dirty="0"/>
              <a:t>g</a:t>
            </a:r>
            <a:r>
              <a:rPr u="none" spc="-120" dirty="0"/>
              <a:t>h</a:t>
            </a:r>
            <a:r>
              <a:rPr u="none" spc="-180" dirty="0"/>
              <a:t>w</a:t>
            </a:r>
            <a:r>
              <a:rPr u="none" spc="-200" dirty="0"/>
              <a:t>a</a:t>
            </a:r>
            <a:r>
              <a:rPr u="none" dirty="0"/>
              <a:t>y</a:t>
            </a:r>
            <a:r>
              <a:rPr u="none" spc="-195" dirty="0"/>
              <a:t> </a:t>
            </a:r>
            <a:r>
              <a:rPr u="none" spc="-85" dirty="0"/>
              <a:t>D</a:t>
            </a:r>
            <a:r>
              <a:rPr u="none" spc="-120" dirty="0"/>
              <a:t>e</a:t>
            </a:r>
            <a:r>
              <a:rPr u="none" spc="-130" dirty="0"/>
              <a:t>v</a:t>
            </a:r>
            <a:r>
              <a:rPr u="none" spc="-95" dirty="0"/>
              <a:t>e</a:t>
            </a:r>
            <a:r>
              <a:rPr u="none" spc="-80" dirty="0"/>
              <a:t>l</a:t>
            </a:r>
            <a:r>
              <a:rPr u="none" spc="-95" dirty="0"/>
              <a:t>op</a:t>
            </a:r>
            <a:r>
              <a:rPr u="none" spc="-120" dirty="0"/>
              <a:t>m</a:t>
            </a:r>
            <a:r>
              <a:rPr u="none" spc="-105" dirty="0"/>
              <a:t>e</a:t>
            </a:r>
            <a:r>
              <a:rPr u="none" spc="-145" dirty="0"/>
              <a:t>n</a:t>
            </a:r>
            <a:r>
              <a:rPr u="none" dirty="0"/>
              <a:t>t</a:t>
            </a:r>
            <a:r>
              <a:rPr u="none" spc="-180" dirty="0"/>
              <a:t> </a:t>
            </a:r>
            <a:r>
              <a:rPr u="none" spc="-55" dirty="0"/>
              <a:t>i</a:t>
            </a:r>
            <a:r>
              <a:rPr u="none" dirty="0"/>
              <a:t>n</a:t>
            </a:r>
            <a:r>
              <a:rPr u="none" spc="-195" dirty="0"/>
              <a:t> </a:t>
            </a:r>
            <a:r>
              <a:rPr u="none" spc="-60" dirty="0"/>
              <a:t>I</a:t>
            </a:r>
            <a:r>
              <a:rPr u="none" spc="-80" dirty="0"/>
              <a:t>n</a:t>
            </a:r>
            <a:r>
              <a:rPr u="none" spc="-95" dirty="0"/>
              <a:t>d</a:t>
            </a:r>
            <a:r>
              <a:rPr u="none" spc="-70" dirty="0"/>
              <a:t>i</a:t>
            </a:r>
            <a:r>
              <a:rPr u="none"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1749" y="1128370"/>
            <a:ext cx="5300676" cy="460125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819"/>
              </a:spcBef>
              <a:buSzPct val="94736"/>
              <a:buFont typeface="Calibri"/>
              <a:buChar char="•"/>
              <a:tabLst>
                <a:tab pos="133350" algn="l"/>
              </a:tabLst>
            </a:pPr>
            <a:r>
              <a:rPr sz="1900" b="1" spc="-20" dirty="0">
                <a:solidFill>
                  <a:srgbClr val="404040"/>
                </a:solidFill>
                <a:latin typeface="Calibri"/>
                <a:cs typeface="Calibri"/>
              </a:rPr>
              <a:t>Jayakar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Committee</a:t>
            </a:r>
            <a:r>
              <a:rPr sz="19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1927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132715" indent="-120650">
              <a:lnSpc>
                <a:spcPct val="100000"/>
              </a:lnSpc>
              <a:spcBef>
                <a:spcPts val="720"/>
              </a:spcBef>
              <a:buSzPct val="94736"/>
              <a:buFont typeface="Calibri"/>
              <a:buChar char="•"/>
              <a:tabLst>
                <a:tab pos="133350" algn="l"/>
              </a:tabLst>
            </a:pP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Central</a:t>
            </a:r>
            <a:r>
              <a:rPr sz="19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5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19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Fund</a:t>
            </a:r>
            <a:r>
              <a:rPr sz="19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1929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132715" indent="-120650">
              <a:lnSpc>
                <a:spcPct val="100000"/>
              </a:lnSpc>
              <a:spcBef>
                <a:spcPts val="720"/>
              </a:spcBef>
              <a:buSzPct val="94736"/>
              <a:buFont typeface="Calibri"/>
              <a:buChar char="•"/>
              <a:tabLst>
                <a:tab pos="133350" algn="l"/>
              </a:tabLst>
            </a:pP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Indian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Roads</a:t>
            </a:r>
            <a:r>
              <a:rPr sz="19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Congress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(IRC),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900" b="1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1934</a:t>
            </a:r>
            <a:r>
              <a:rPr lang="en-US" sz="19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132715" indent="-120650">
              <a:lnSpc>
                <a:spcPct val="100000"/>
              </a:lnSpc>
              <a:spcBef>
                <a:spcPts val="710"/>
              </a:spcBef>
              <a:buSzPct val="94736"/>
              <a:buFont typeface="Calibri"/>
              <a:buChar char="•"/>
              <a:tabLst>
                <a:tab pos="133350" algn="l"/>
              </a:tabLst>
            </a:pP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Central</a:t>
            </a:r>
            <a:r>
              <a:rPr sz="1900" b="1" spc="-15" dirty="0">
                <a:solidFill>
                  <a:srgbClr val="404040"/>
                </a:solidFill>
                <a:latin typeface="Calibri"/>
                <a:cs typeface="Calibri"/>
              </a:rPr>
              <a:t> Road</a:t>
            </a:r>
            <a:r>
              <a:rPr sz="19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19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Institute</a:t>
            </a:r>
            <a:r>
              <a:rPr sz="19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(CRRI),</a:t>
            </a:r>
            <a:r>
              <a:rPr sz="19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1950</a:t>
            </a:r>
            <a:endParaRPr sz="19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32715" indent="-120650">
              <a:lnSpc>
                <a:spcPct val="100000"/>
              </a:lnSpc>
              <a:spcBef>
                <a:spcPts val="720"/>
              </a:spcBef>
              <a:buSzPct val="94736"/>
              <a:buFont typeface="Calibri"/>
              <a:buChar char="•"/>
              <a:tabLst>
                <a:tab pos="133350" algn="l"/>
              </a:tabLst>
            </a:pP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Motor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vehicle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act</a:t>
            </a:r>
            <a:r>
              <a:rPr sz="19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1936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132715" indent="-120650">
              <a:lnSpc>
                <a:spcPct val="100000"/>
              </a:lnSpc>
              <a:spcBef>
                <a:spcPts val="720"/>
              </a:spcBef>
              <a:buSzPct val="94736"/>
              <a:buFont typeface="Calibri"/>
              <a:buChar char="•"/>
              <a:tabLst>
                <a:tab pos="133350" algn="l"/>
              </a:tabLst>
            </a:pP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National</a:t>
            </a:r>
            <a:r>
              <a:rPr sz="19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5" dirty="0">
                <a:solidFill>
                  <a:srgbClr val="404040"/>
                </a:solidFill>
                <a:latin typeface="Calibri"/>
                <a:cs typeface="Calibri"/>
              </a:rPr>
              <a:t>Highway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 Authority</a:t>
            </a:r>
            <a:r>
              <a:rPr sz="19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India</a:t>
            </a:r>
            <a:r>
              <a:rPr sz="19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(NHAI),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1995</a:t>
            </a:r>
            <a:endParaRPr lang="en-US" sz="1900" b="1" spc="-5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32715" indent="-120650">
              <a:lnSpc>
                <a:spcPct val="100000"/>
              </a:lnSpc>
              <a:spcBef>
                <a:spcPts val="720"/>
              </a:spcBef>
              <a:buSzPct val="94736"/>
              <a:buFont typeface="Calibri"/>
              <a:buChar char="•"/>
              <a:tabLst>
                <a:tab pos="133350" algn="l"/>
              </a:tabLst>
            </a:pPr>
            <a:r>
              <a:rPr lang="en-US" sz="1900" b="1" spc="-15" dirty="0">
                <a:solidFill>
                  <a:srgbClr val="404040"/>
                </a:solidFill>
                <a:latin typeface="Calibri"/>
                <a:cs typeface="Calibri"/>
              </a:rPr>
              <a:t>Highway</a:t>
            </a:r>
            <a:r>
              <a:rPr lang="en-US" sz="1900" b="1" spc="-10" dirty="0">
                <a:solidFill>
                  <a:srgbClr val="404040"/>
                </a:solidFill>
                <a:latin typeface="Calibri"/>
                <a:cs typeface="Calibri"/>
              </a:rPr>
              <a:t> Research</a:t>
            </a:r>
            <a:r>
              <a:rPr lang="en-US" sz="19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900" b="1" spc="-10" dirty="0">
                <a:solidFill>
                  <a:srgbClr val="404040"/>
                </a:solidFill>
                <a:latin typeface="Calibri"/>
                <a:cs typeface="Calibri"/>
              </a:rPr>
              <a:t>board</a:t>
            </a:r>
            <a:r>
              <a:rPr lang="en-US" sz="19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900" b="1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en-US" sz="19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900" b="1" spc="-5" dirty="0">
                <a:solidFill>
                  <a:srgbClr val="FF0000"/>
                </a:solidFill>
                <a:latin typeface="Calibri"/>
                <a:cs typeface="Calibri"/>
              </a:rPr>
              <a:t>1973</a:t>
            </a:r>
            <a:r>
              <a:rPr lang="en-US" sz="19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9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lang="en-US" sz="1900" dirty="0">
              <a:latin typeface="Calibri"/>
              <a:cs typeface="Calibri"/>
            </a:endParaRPr>
          </a:p>
          <a:p>
            <a:pPr marL="132715" indent="-120650">
              <a:lnSpc>
                <a:spcPct val="100000"/>
              </a:lnSpc>
              <a:spcBef>
                <a:spcPts val="710"/>
              </a:spcBef>
              <a:buSzPct val="94736"/>
              <a:buFont typeface="Calibri"/>
              <a:buChar char="•"/>
              <a:tabLst>
                <a:tab pos="133350" algn="l"/>
              </a:tabLst>
            </a:pPr>
            <a:r>
              <a:rPr lang="en-US" sz="1900" b="1" spc="-5" dirty="0">
                <a:solidFill>
                  <a:srgbClr val="404040"/>
                </a:solidFill>
                <a:latin typeface="Calibri"/>
                <a:cs typeface="Calibri"/>
              </a:rPr>
              <a:t>National </a:t>
            </a:r>
            <a:r>
              <a:rPr lang="en-US" sz="1900" b="1" spc="-20" dirty="0">
                <a:solidFill>
                  <a:srgbClr val="404040"/>
                </a:solidFill>
                <a:latin typeface="Calibri"/>
                <a:cs typeface="Calibri"/>
              </a:rPr>
              <a:t>Transport</a:t>
            </a:r>
            <a:r>
              <a:rPr lang="en-US" sz="19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900" b="1" spc="-10" dirty="0">
                <a:solidFill>
                  <a:srgbClr val="404040"/>
                </a:solidFill>
                <a:latin typeface="Calibri"/>
                <a:cs typeface="Calibri"/>
              </a:rPr>
              <a:t>Policy</a:t>
            </a:r>
            <a:r>
              <a:rPr lang="en-US" sz="19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900" b="1" spc="-10" dirty="0">
                <a:solidFill>
                  <a:srgbClr val="404040"/>
                </a:solidFill>
                <a:latin typeface="Calibri"/>
                <a:cs typeface="Calibri"/>
              </a:rPr>
              <a:t>committee</a:t>
            </a:r>
            <a:r>
              <a:rPr lang="en-US" sz="19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900" b="1" spc="-5" dirty="0">
                <a:solidFill>
                  <a:srgbClr val="404040"/>
                </a:solidFill>
                <a:latin typeface="Calibri"/>
                <a:cs typeface="Calibri"/>
              </a:rPr>
              <a:t>( </a:t>
            </a:r>
            <a:r>
              <a:rPr lang="en-US" sz="1900" b="1" spc="-5" dirty="0">
                <a:solidFill>
                  <a:srgbClr val="FF0000"/>
                </a:solidFill>
                <a:latin typeface="Calibri"/>
                <a:cs typeface="Calibri"/>
              </a:rPr>
              <a:t>1978</a:t>
            </a:r>
            <a:r>
              <a:rPr lang="en-US" sz="1900" b="1" spc="-5" dirty="0">
                <a:solidFill>
                  <a:srgbClr val="404040"/>
                </a:solidFill>
                <a:latin typeface="Calibri"/>
                <a:cs typeface="Calibri"/>
              </a:rPr>
              <a:t> )</a:t>
            </a:r>
          </a:p>
          <a:p>
            <a:pPr marL="132715" indent="-120650">
              <a:lnSpc>
                <a:spcPct val="100000"/>
              </a:lnSpc>
              <a:spcBef>
                <a:spcPts val="710"/>
              </a:spcBef>
              <a:buSzPct val="94736"/>
              <a:buFont typeface="Calibri"/>
              <a:buChar char="•"/>
              <a:tabLst>
                <a:tab pos="133350" algn="l"/>
              </a:tabLst>
            </a:pPr>
            <a:endParaRPr sz="19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32715" indent="-120650">
              <a:lnSpc>
                <a:spcPct val="100000"/>
              </a:lnSpc>
              <a:spcBef>
                <a:spcPts val="710"/>
              </a:spcBef>
              <a:buSzPct val="94736"/>
              <a:buFont typeface="Calibri"/>
              <a:buChar char="•"/>
              <a:tabLst>
                <a:tab pos="133350" algn="l"/>
              </a:tabLst>
            </a:pPr>
            <a:r>
              <a:rPr sz="1900" b="1" spc="-15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 twenty</a:t>
            </a:r>
            <a:r>
              <a:rPr sz="19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year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plan</a:t>
            </a:r>
            <a:r>
              <a:rPr sz="19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1943-61</a:t>
            </a:r>
            <a:r>
              <a:rPr sz="19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132715" indent="-120650">
              <a:lnSpc>
                <a:spcPct val="100000"/>
              </a:lnSpc>
              <a:spcBef>
                <a:spcPts val="720"/>
              </a:spcBef>
              <a:buSzPct val="94736"/>
              <a:buFont typeface="Calibri"/>
              <a:buChar char="•"/>
              <a:tabLst>
                <a:tab pos="133350" algn="l"/>
              </a:tabLst>
            </a:pP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9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twenty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year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 plan</a:t>
            </a:r>
            <a:r>
              <a:rPr sz="19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( 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1961-81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132715" indent="-120650">
              <a:lnSpc>
                <a:spcPct val="100000"/>
              </a:lnSpc>
              <a:spcBef>
                <a:spcPts val="720"/>
              </a:spcBef>
              <a:buSzPct val="94736"/>
              <a:buFont typeface="Calibri"/>
              <a:buChar char="•"/>
              <a:tabLst>
                <a:tab pos="133350" algn="l"/>
              </a:tabLst>
            </a:pP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Third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 twenty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year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19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plan</a:t>
            </a:r>
            <a:r>
              <a:rPr sz="19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1981-2001</a:t>
            </a:r>
            <a:r>
              <a:rPr sz="19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92353"/>
            <a:ext cx="5784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70" dirty="0"/>
              <a:t>JayakarCommittee,1927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6002" y="2185542"/>
            <a:ext cx="9760585" cy="39922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94945" marR="898525" indent="-182880">
              <a:lnSpc>
                <a:spcPts val="2300"/>
              </a:lnSpc>
              <a:spcBef>
                <a:spcPts val="66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first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World 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War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motor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vehicle using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roads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increases,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this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demanded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better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road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network.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94945" marR="1297305" indent="-182880">
              <a:lnSpc>
                <a:spcPts val="2300"/>
              </a:lnSpc>
              <a:spcBef>
                <a:spcPts val="61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1927,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Indian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road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development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committee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appointed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government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M.R.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Jaykar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chairman.</a:t>
            </a:r>
          </a:p>
          <a:p>
            <a:pPr marL="194945" marR="5080" indent="-182880">
              <a:lnSpc>
                <a:spcPct val="80000"/>
              </a:lnSpc>
              <a:spcBef>
                <a:spcPts val="625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development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country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should be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made as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national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interest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since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local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govt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 not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financial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and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technical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capacity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development.</a:t>
            </a:r>
            <a:endParaRPr sz="2400" dirty="0">
              <a:latin typeface="Calibri"/>
              <a:cs typeface="Calibri"/>
            </a:endParaRPr>
          </a:p>
          <a:p>
            <a:pPr marL="195580" indent="-182880">
              <a:lnSpc>
                <a:spcPts val="2595"/>
              </a:lnSpc>
              <a:spcBef>
                <a:spcPts val="2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extra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tax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levied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petrol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create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road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94945">
              <a:lnSpc>
                <a:spcPts val="2595"/>
              </a:lnSpc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development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fund.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94945" marR="116839" indent="-182880">
              <a:lnSpc>
                <a:spcPct val="8000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establish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semi-official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,technical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institution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pool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technical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knowledge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sharing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ideas 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act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advisory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body.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95580" indent="-182880">
              <a:lnSpc>
                <a:spcPts val="2595"/>
              </a:lnSpc>
              <a:spcBef>
                <a:spcPts val="25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national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level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institution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to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carry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research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development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endParaRPr sz="2400" dirty="0">
              <a:latin typeface="Calibri"/>
              <a:cs typeface="Calibri"/>
            </a:endParaRPr>
          </a:p>
          <a:p>
            <a:pPr marL="194945">
              <a:lnSpc>
                <a:spcPts val="2595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consultation.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92353"/>
            <a:ext cx="4348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90" dirty="0"/>
              <a:t>C</a:t>
            </a:r>
            <a:r>
              <a:rPr u="none" spc="-80" dirty="0"/>
              <a:t>e</a:t>
            </a:r>
            <a:r>
              <a:rPr u="none" spc="-130" dirty="0"/>
              <a:t>n</a:t>
            </a:r>
            <a:r>
              <a:rPr u="none" spc="-75" dirty="0"/>
              <a:t>t</a:t>
            </a:r>
            <a:r>
              <a:rPr u="none" spc="-180" dirty="0"/>
              <a:t>r</a:t>
            </a:r>
            <a:r>
              <a:rPr u="none" spc="-85" dirty="0"/>
              <a:t>a</a:t>
            </a:r>
            <a:r>
              <a:rPr u="none" dirty="0"/>
              <a:t>l</a:t>
            </a:r>
            <a:r>
              <a:rPr u="none" spc="-200" dirty="0"/>
              <a:t> </a:t>
            </a:r>
            <a:r>
              <a:rPr u="none" spc="-190" dirty="0"/>
              <a:t>R</a:t>
            </a:r>
            <a:r>
              <a:rPr u="none" spc="-80" dirty="0"/>
              <a:t>oa</a:t>
            </a:r>
            <a:r>
              <a:rPr u="none" dirty="0"/>
              <a:t>d</a:t>
            </a:r>
            <a:r>
              <a:rPr u="none" spc="-204" dirty="0"/>
              <a:t> </a:t>
            </a:r>
            <a:r>
              <a:rPr u="none" spc="-75" dirty="0"/>
              <a:t>F</a:t>
            </a:r>
            <a:r>
              <a:rPr u="none" spc="-80" dirty="0"/>
              <a:t>u</a:t>
            </a:r>
            <a:r>
              <a:rPr u="none" spc="-95" dirty="0"/>
              <a:t>n</a:t>
            </a:r>
            <a:r>
              <a:rPr u="none" dirty="0"/>
              <a:t>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0602" y="2109686"/>
            <a:ext cx="9808845" cy="26352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20979" indent="-182880">
              <a:lnSpc>
                <a:spcPct val="100000"/>
              </a:lnSpc>
              <a:spcBef>
                <a:spcPts val="409"/>
              </a:spcBef>
              <a:buClr>
                <a:srgbClr val="E38312"/>
              </a:buClr>
              <a:buChar char="◦"/>
              <a:tabLst>
                <a:tab pos="220979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was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formed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spc="-15" baseline="2430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400" spc="240" baseline="24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March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1929</a:t>
            </a:r>
            <a:endParaRPr sz="2400">
              <a:latin typeface="Calibri"/>
              <a:cs typeface="Calibri"/>
            </a:endParaRPr>
          </a:p>
          <a:p>
            <a:pPr marL="220979" indent="-182880">
              <a:lnSpc>
                <a:spcPts val="2735"/>
              </a:lnSpc>
              <a:spcBef>
                <a:spcPts val="310"/>
              </a:spcBef>
              <a:buClr>
                <a:srgbClr val="E38312"/>
              </a:buClr>
              <a:buChar char="◦"/>
              <a:tabLst>
                <a:tab pos="220979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consumers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petrol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were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charged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extra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leavy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2.64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paisa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litre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220345">
              <a:lnSpc>
                <a:spcPts val="2735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petrol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built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development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fund.</a:t>
            </a:r>
            <a:endParaRPr sz="2400">
              <a:latin typeface="Calibri"/>
              <a:cs typeface="Calibri"/>
            </a:endParaRPr>
          </a:p>
          <a:p>
            <a:pPr marL="220345" marR="768985" indent="-182880">
              <a:lnSpc>
                <a:spcPts val="2590"/>
              </a:lnSpc>
              <a:spcBef>
                <a:spcPts val="640"/>
              </a:spcBef>
              <a:buClr>
                <a:srgbClr val="E38312"/>
              </a:buClr>
              <a:buChar char="◦"/>
              <a:tabLst>
                <a:tab pos="220979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20% 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annual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revenue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retain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 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central revenue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experimental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expenses..etc</a:t>
            </a:r>
            <a:endParaRPr sz="2400">
              <a:latin typeface="Calibri"/>
              <a:cs typeface="Calibri"/>
            </a:endParaRPr>
          </a:p>
          <a:p>
            <a:pPr marL="220979" indent="-182880">
              <a:lnSpc>
                <a:spcPts val="2735"/>
              </a:lnSpc>
              <a:spcBef>
                <a:spcPts val="275"/>
              </a:spcBef>
              <a:buClr>
                <a:srgbClr val="E38312"/>
              </a:buClr>
              <a:buChar char="◦"/>
              <a:tabLst>
                <a:tab pos="220979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Balance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80%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allowed by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central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govt.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various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states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based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actual</a:t>
            </a:r>
            <a:endParaRPr sz="2400">
              <a:latin typeface="Calibri"/>
              <a:cs typeface="Calibri"/>
            </a:endParaRPr>
          </a:p>
          <a:p>
            <a:pPr marL="220345">
              <a:lnSpc>
                <a:spcPts val="2735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petrol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consumption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revenue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collected.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292353"/>
            <a:ext cx="9625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5" dirty="0"/>
              <a:t>Central</a:t>
            </a:r>
            <a:r>
              <a:rPr u="none" spc="-105" dirty="0"/>
              <a:t> </a:t>
            </a:r>
            <a:r>
              <a:rPr u="none" spc="-65" dirty="0"/>
              <a:t>Road</a:t>
            </a:r>
            <a:r>
              <a:rPr u="none" spc="-105" dirty="0"/>
              <a:t> </a:t>
            </a:r>
            <a:r>
              <a:rPr u="none" spc="-40" dirty="0"/>
              <a:t>Fund</a:t>
            </a:r>
            <a:r>
              <a:rPr u="none" spc="-100" dirty="0"/>
              <a:t> </a:t>
            </a:r>
            <a:r>
              <a:rPr u="none" dirty="0"/>
              <a:t>,</a:t>
            </a:r>
            <a:r>
              <a:rPr u="none" spc="-95" dirty="0"/>
              <a:t> </a:t>
            </a:r>
            <a:r>
              <a:rPr u="none" spc="-35" dirty="0"/>
              <a:t>1929</a:t>
            </a:r>
            <a:r>
              <a:rPr u="none" spc="-95" dirty="0"/>
              <a:t> </a:t>
            </a:r>
            <a:r>
              <a:rPr u="none" spc="-35" dirty="0"/>
              <a:t>CRF</a:t>
            </a:r>
            <a:r>
              <a:rPr u="none" spc="-114" dirty="0"/>
              <a:t> </a:t>
            </a:r>
            <a:r>
              <a:rPr u="none" spc="-40" dirty="0"/>
              <a:t>Act</a:t>
            </a:r>
            <a:r>
              <a:rPr u="none" spc="-110" dirty="0"/>
              <a:t> </a:t>
            </a:r>
            <a:r>
              <a:rPr u="none" dirty="0"/>
              <a:t>,</a:t>
            </a:r>
            <a:r>
              <a:rPr u="none" spc="-105" dirty="0"/>
              <a:t> </a:t>
            </a:r>
            <a:r>
              <a:rPr u="none" spc="-35" dirty="0"/>
              <a:t>2000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362202"/>
            <a:ext cx="10088880" cy="416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ts val="3010"/>
              </a:lnSpc>
              <a:spcBef>
                <a:spcPts val="100"/>
              </a:spcBef>
              <a:tabLst>
                <a:tab pos="10075545" algn="l"/>
              </a:tabLst>
            </a:pPr>
            <a:r>
              <a:rPr sz="2700" u="sng" spc="-10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Distribution</a:t>
            </a:r>
            <a:r>
              <a:rPr sz="2700" u="sng" spc="-20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 </a:t>
            </a:r>
            <a:r>
              <a:rPr sz="2700" u="sng" spc="-5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of </a:t>
            </a:r>
            <a:r>
              <a:rPr sz="2700" u="sng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100%</a:t>
            </a:r>
            <a:r>
              <a:rPr sz="2700" u="sng" spc="-20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 </a:t>
            </a:r>
            <a:r>
              <a:rPr sz="2700" u="sng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cess</a:t>
            </a:r>
            <a:r>
              <a:rPr sz="2700" u="sng" spc="-15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 </a:t>
            </a:r>
            <a:r>
              <a:rPr sz="2700" u="sng" spc="-5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on</a:t>
            </a:r>
            <a:r>
              <a:rPr sz="2700" u="sng" spc="-15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 petrol</a:t>
            </a:r>
            <a:r>
              <a:rPr sz="2700" u="sng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 as</a:t>
            </a:r>
            <a:r>
              <a:rPr sz="2700" u="sng" spc="-20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 </a:t>
            </a:r>
            <a:r>
              <a:rPr sz="2700" u="sng" spc="-15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follows:	</a:t>
            </a:r>
            <a:endParaRPr sz="2700">
              <a:latin typeface="Calibri"/>
              <a:cs typeface="Calibri"/>
            </a:endParaRPr>
          </a:p>
          <a:p>
            <a:pPr marL="396875" indent="-183515">
              <a:lnSpc>
                <a:spcPts val="2520"/>
              </a:lnSpc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57.5%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NH</a:t>
            </a:r>
            <a:endParaRPr sz="2400">
              <a:latin typeface="Calibri"/>
              <a:cs typeface="Calibri"/>
            </a:endParaRPr>
          </a:p>
          <a:p>
            <a:pPr marL="396875" indent="-183515">
              <a:lnSpc>
                <a:spcPts val="2620"/>
              </a:lnSpc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30%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</a:t>
            </a:r>
            <a:endParaRPr sz="2400">
              <a:latin typeface="Calibri"/>
              <a:cs typeface="Calibri"/>
            </a:endParaRPr>
          </a:p>
          <a:p>
            <a:pPr marL="396875" indent="-183515">
              <a:lnSpc>
                <a:spcPts val="2750"/>
              </a:lnSpc>
              <a:buClr>
                <a:srgbClr val="E38312"/>
              </a:buClr>
              <a:buChar char="◦"/>
              <a:tabLst>
                <a:tab pos="39751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12.5%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safety works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rail-Road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crossing.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620"/>
              </a:spcBef>
            </a:pPr>
            <a:r>
              <a:rPr sz="2700" spc="-5" dirty="0">
                <a:solidFill>
                  <a:srgbClr val="404040"/>
                </a:solidFill>
                <a:latin typeface="Calibri"/>
                <a:cs typeface="Calibri"/>
              </a:rPr>
              <a:t>50%</a:t>
            </a:r>
            <a:r>
              <a:rPr sz="2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404040"/>
                </a:solidFill>
                <a:latin typeface="Calibri"/>
                <a:cs typeface="Calibri"/>
              </a:rPr>
              <a:t>cess</a:t>
            </a:r>
            <a:r>
              <a:rPr sz="2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Calibri"/>
                <a:cs typeface="Calibri"/>
              </a:rPr>
              <a:t>diesel</a:t>
            </a:r>
            <a:r>
              <a:rPr sz="2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404040"/>
                </a:solidFill>
                <a:latin typeface="Calibri"/>
                <a:cs typeface="Calibri"/>
              </a:rPr>
              <a:t>Rural</a:t>
            </a:r>
            <a:r>
              <a:rPr sz="2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04040"/>
                </a:solidFill>
                <a:latin typeface="Calibri"/>
                <a:cs typeface="Calibri"/>
              </a:rPr>
              <a:t>development</a:t>
            </a:r>
            <a:endParaRPr sz="2700">
              <a:latin typeface="Calibri"/>
              <a:cs typeface="Calibri"/>
            </a:endParaRPr>
          </a:p>
          <a:p>
            <a:pPr marL="527685" marR="1217930" indent="-515620">
              <a:lnSpc>
                <a:spcPct val="70100"/>
              </a:lnSpc>
              <a:spcBef>
                <a:spcPts val="1405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7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2"/>
              </a:rPr>
              <a:t>http://transport.bih.nic.in/Acts/The-Central-Road-Fund-Act- </a:t>
            </a:r>
            <a:r>
              <a:rPr sz="2700" spc="-600" dirty="0">
                <a:solidFill>
                  <a:srgbClr val="2997E2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700" u="heavy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2"/>
              </a:rPr>
              <a:t>2000.pdf</a:t>
            </a:r>
            <a:endParaRPr sz="2700">
              <a:latin typeface="Calibri"/>
              <a:cs typeface="Calibri"/>
            </a:endParaRPr>
          </a:p>
          <a:p>
            <a:pPr marL="527685" marR="288290" indent="-515620">
              <a:lnSpc>
                <a:spcPct val="70000"/>
              </a:lnSpc>
              <a:spcBef>
                <a:spcPts val="1390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7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3"/>
              </a:rPr>
              <a:t>https://www.prsindia.org/billtrack/central-road-fund-amendment- </a:t>
            </a:r>
            <a:r>
              <a:rPr sz="2700" spc="-600" dirty="0">
                <a:solidFill>
                  <a:srgbClr val="2997E2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7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3"/>
              </a:rPr>
              <a:t>bill-2017</a:t>
            </a:r>
            <a:endParaRPr sz="2700">
              <a:latin typeface="Calibri"/>
              <a:cs typeface="Calibri"/>
            </a:endParaRPr>
          </a:p>
          <a:p>
            <a:pPr marL="527685" indent="-515620">
              <a:lnSpc>
                <a:spcPts val="2755"/>
              </a:lnSpc>
              <a:spcBef>
                <a:spcPts val="430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7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4"/>
              </a:rPr>
              <a:t>http://164.100.47.193/Refinput/New_Reference_Notes/English/The</a:t>
            </a:r>
            <a:endParaRPr sz="2700">
              <a:latin typeface="Calibri"/>
              <a:cs typeface="Calibri"/>
            </a:endParaRPr>
          </a:p>
          <a:p>
            <a:pPr marL="527685">
              <a:lnSpc>
                <a:spcPts val="2755"/>
              </a:lnSpc>
            </a:pPr>
            <a:r>
              <a:rPr sz="27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</a:rPr>
              <a:t>%20Central%20Road%20Fund%20amd%20bill%20-%20Main.pdf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284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50" dirty="0"/>
              <a:t>IRC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16025" y="1748154"/>
            <a:ext cx="9959949" cy="3564566"/>
          </a:xfrm>
          <a:prstGeom prst="rect">
            <a:avLst/>
          </a:prstGeom>
        </p:spPr>
        <p:txBody>
          <a:bodyPr vert="horz" wrap="square" lIns="0" tIns="126492" rIns="0" bIns="0" rtlCol="0">
            <a:spAutoFit/>
          </a:bodyPr>
          <a:lstStyle/>
          <a:p>
            <a:pPr marL="72390" marR="1080770">
              <a:lnSpc>
                <a:spcPts val="3020"/>
              </a:lnSpc>
              <a:spcBef>
                <a:spcPts val="480"/>
              </a:spcBef>
            </a:pPr>
            <a:r>
              <a:rPr spc="-10" dirty="0"/>
              <a:t>The</a:t>
            </a:r>
            <a:r>
              <a:rPr spc="-5" dirty="0"/>
              <a:t> </a:t>
            </a:r>
            <a:r>
              <a:rPr spc="-10" dirty="0"/>
              <a:t>Indian</a:t>
            </a:r>
            <a:r>
              <a:rPr spc="20" dirty="0"/>
              <a:t> </a:t>
            </a:r>
            <a:r>
              <a:rPr spc="-20" dirty="0"/>
              <a:t>Roads</a:t>
            </a:r>
            <a:r>
              <a:rPr spc="10" dirty="0"/>
              <a:t> </a:t>
            </a:r>
            <a:r>
              <a:rPr spc="-10" dirty="0"/>
              <a:t>Congress</a:t>
            </a:r>
            <a:r>
              <a:rPr spc="20" dirty="0"/>
              <a:t> </a:t>
            </a:r>
            <a:r>
              <a:rPr spc="-10" dirty="0"/>
              <a:t>(IRC)</a:t>
            </a:r>
            <a:r>
              <a:rPr spc="-5" dirty="0"/>
              <a:t> </a:t>
            </a:r>
            <a:r>
              <a:rPr spc="-10" dirty="0"/>
              <a:t>is</a:t>
            </a:r>
            <a:r>
              <a:rPr spc="10" dirty="0"/>
              <a:t> </a:t>
            </a:r>
            <a:r>
              <a:rPr spc="-5" dirty="0">
                <a:solidFill>
                  <a:srgbClr val="FF0000"/>
                </a:solidFill>
              </a:rPr>
              <a:t>the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Apex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Body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of </a:t>
            </a:r>
            <a:r>
              <a:rPr spc="-20" dirty="0">
                <a:solidFill>
                  <a:srgbClr val="FF0000"/>
                </a:solidFill>
              </a:rPr>
              <a:t>Highway </a:t>
            </a:r>
            <a:r>
              <a:rPr spc="-61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Engineers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in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the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country.</a:t>
            </a:r>
          </a:p>
          <a:p>
            <a:pPr marL="72390" marR="271145">
              <a:lnSpc>
                <a:spcPts val="3020"/>
              </a:lnSpc>
              <a:spcBef>
                <a:spcPts val="1415"/>
              </a:spcBef>
            </a:pPr>
            <a:r>
              <a:rPr spc="-10" dirty="0"/>
              <a:t>The</a:t>
            </a:r>
            <a:r>
              <a:rPr spc="5" dirty="0"/>
              <a:t> </a:t>
            </a:r>
            <a:r>
              <a:rPr spc="-10" dirty="0"/>
              <a:t>IRC</a:t>
            </a:r>
            <a:r>
              <a:rPr dirty="0"/>
              <a:t> </a:t>
            </a:r>
            <a:r>
              <a:rPr spc="-15" dirty="0"/>
              <a:t>was</a:t>
            </a:r>
            <a:r>
              <a:rPr dirty="0"/>
              <a:t> </a:t>
            </a:r>
            <a:r>
              <a:rPr spc="-5" dirty="0"/>
              <a:t>set</a:t>
            </a:r>
            <a:r>
              <a:rPr dirty="0"/>
              <a:t> </a:t>
            </a:r>
            <a:r>
              <a:rPr spc="-5" dirty="0"/>
              <a:t>up</a:t>
            </a:r>
            <a:r>
              <a:rPr spc="15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35" dirty="0"/>
              <a:t>December,</a:t>
            </a:r>
            <a:r>
              <a:rPr spc="25" dirty="0"/>
              <a:t> </a:t>
            </a:r>
            <a:r>
              <a:rPr spc="-5" dirty="0"/>
              <a:t>1934</a:t>
            </a:r>
            <a:r>
              <a:rPr spc="35" dirty="0"/>
              <a:t> </a:t>
            </a:r>
            <a:r>
              <a:rPr spc="-5" dirty="0"/>
              <a:t>on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5" dirty="0"/>
              <a:t>recommendations</a:t>
            </a:r>
            <a:r>
              <a:rPr spc="35" dirty="0"/>
              <a:t> </a:t>
            </a:r>
            <a:r>
              <a:rPr spc="-10" dirty="0"/>
              <a:t>of </a:t>
            </a:r>
            <a:r>
              <a:rPr spc="-620" dirty="0"/>
              <a:t> </a:t>
            </a:r>
            <a:r>
              <a:rPr spc="-5" dirty="0">
                <a:solidFill>
                  <a:srgbClr val="FF0000"/>
                </a:solidFill>
              </a:rPr>
              <a:t>the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Indian</a:t>
            </a:r>
            <a:r>
              <a:rPr spc="25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Road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Development</a:t>
            </a:r>
            <a:r>
              <a:rPr spc="2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Committee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20" dirty="0"/>
              <a:t>best</a:t>
            </a:r>
            <a:r>
              <a:rPr spc="25" dirty="0"/>
              <a:t> </a:t>
            </a:r>
            <a:r>
              <a:rPr spc="-10" dirty="0"/>
              <a:t>known</a:t>
            </a:r>
            <a:r>
              <a:rPr spc="25" dirty="0"/>
              <a:t> </a:t>
            </a:r>
            <a:r>
              <a:rPr spc="-5" dirty="0"/>
              <a:t>as</a:t>
            </a:r>
            <a:r>
              <a:rPr spc="25" dirty="0"/>
              <a:t> </a:t>
            </a:r>
            <a:r>
              <a:rPr spc="-25" dirty="0"/>
              <a:t>Jayakar </a:t>
            </a:r>
            <a:r>
              <a:rPr spc="-20" dirty="0"/>
              <a:t> </a:t>
            </a:r>
            <a:r>
              <a:rPr spc="-15" dirty="0"/>
              <a:t>Committee</a:t>
            </a:r>
            <a:r>
              <a:rPr spc="-5" dirty="0"/>
              <a:t> </a:t>
            </a:r>
            <a:r>
              <a:rPr spc="-10" dirty="0"/>
              <a:t>set</a:t>
            </a:r>
            <a:r>
              <a:rPr spc="-5" dirty="0"/>
              <a:t> up</a:t>
            </a:r>
            <a:r>
              <a:rPr spc="15" dirty="0"/>
              <a:t> </a:t>
            </a:r>
            <a:r>
              <a:rPr spc="-15" dirty="0"/>
              <a:t>by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Govt.</a:t>
            </a:r>
            <a:r>
              <a:rPr spc="20" dirty="0"/>
              <a:t> </a:t>
            </a:r>
            <a:r>
              <a:rPr spc="-5" dirty="0"/>
              <a:t>of </a:t>
            </a:r>
            <a:r>
              <a:rPr spc="-10" dirty="0"/>
              <a:t>India</a:t>
            </a:r>
            <a:r>
              <a:rPr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>
                <a:solidFill>
                  <a:srgbClr val="FF0000"/>
                </a:solidFill>
              </a:rPr>
              <a:t>objective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of </a:t>
            </a:r>
            <a:r>
              <a:rPr spc="-20" dirty="0">
                <a:solidFill>
                  <a:srgbClr val="FF0000"/>
                </a:solidFill>
              </a:rPr>
              <a:t>Road </a:t>
            </a:r>
            <a:r>
              <a:rPr spc="-15" dirty="0">
                <a:solidFill>
                  <a:srgbClr val="FF0000"/>
                </a:solidFill>
              </a:rPr>
              <a:t> Development</a:t>
            </a:r>
          </a:p>
          <a:p>
            <a:pPr marL="72390" marR="5080">
              <a:lnSpc>
                <a:spcPts val="3020"/>
              </a:lnSpc>
              <a:spcBef>
                <a:spcPts val="1420"/>
              </a:spcBef>
            </a:pPr>
            <a:r>
              <a:rPr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hlinkClick r:id="rId2"/>
              </a:rPr>
              <a:t>http://www.irc.nic.in/index1.aspx?lsid=28&amp;lev=1&amp;lid=31&amp;langid=1n </a:t>
            </a:r>
            <a:r>
              <a:rPr spc="-620" dirty="0">
                <a:solidFill>
                  <a:srgbClr val="2997E2"/>
                </a:solidFill>
              </a:rPr>
              <a:t> </a:t>
            </a:r>
            <a:r>
              <a:rPr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</a:rPr>
              <a:t>t</a:t>
            </a:r>
            <a:r>
              <a:rPr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</a:rPr>
              <a:t> </a:t>
            </a:r>
            <a:r>
              <a:rPr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</a:rPr>
              <a:t>in</a:t>
            </a:r>
            <a:r>
              <a:rPr u="heavy" spc="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</a:rPr>
              <a:t> </a:t>
            </a:r>
            <a:r>
              <a:rPr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</a:rPr>
              <a:t>India</a:t>
            </a:r>
            <a:r>
              <a:rPr sz="20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</a:rPr>
              <a:t>.</a:t>
            </a:r>
            <a:endParaRPr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92353"/>
            <a:ext cx="67506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0" dirty="0"/>
              <a:t>I</a:t>
            </a:r>
            <a:r>
              <a:rPr u="none" spc="-80" dirty="0"/>
              <a:t>n</a:t>
            </a:r>
            <a:r>
              <a:rPr u="none" spc="-95" dirty="0"/>
              <a:t>d</a:t>
            </a:r>
            <a:r>
              <a:rPr u="none" spc="-70" dirty="0"/>
              <a:t>i</a:t>
            </a:r>
            <a:r>
              <a:rPr u="none" spc="-100" dirty="0"/>
              <a:t>a</a:t>
            </a:r>
            <a:r>
              <a:rPr u="none" dirty="0"/>
              <a:t>n</a:t>
            </a:r>
            <a:r>
              <a:rPr u="none" spc="-195" dirty="0"/>
              <a:t> </a:t>
            </a:r>
            <a:r>
              <a:rPr u="none" spc="-190" dirty="0"/>
              <a:t>R</a:t>
            </a:r>
            <a:r>
              <a:rPr u="none" spc="-80" dirty="0"/>
              <a:t>o</a:t>
            </a:r>
            <a:r>
              <a:rPr u="none" spc="-85" dirty="0"/>
              <a:t>a</a:t>
            </a:r>
            <a:r>
              <a:rPr u="none" spc="-95" dirty="0"/>
              <a:t>d</a:t>
            </a:r>
            <a:r>
              <a:rPr u="none" dirty="0"/>
              <a:t>s</a:t>
            </a:r>
            <a:r>
              <a:rPr u="none" spc="-185" dirty="0"/>
              <a:t> </a:t>
            </a:r>
            <a:r>
              <a:rPr u="none" spc="-90" dirty="0"/>
              <a:t>C</a:t>
            </a:r>
            <a:r>
              <a:rPr u="none" spc="-80" dirty="0"/>
              <a:t>on</a:t>
            </a:r>
            <a:r>
              <a:rPr u="none" spc="-90" dirty="0"/>
              <a:t>g</a:t>
            </a:r>
            <a:r>
              <a:rPr u="none" spc="-160" dirty="0"/>
              <a:t>r</a:t>
            </a:r>
            <a:r>
              <a:rPr u="none" spc="-95" dirty="0"/>
              <a:t>e</a:t>
            </a:r>
            <a:r>
              <a:rPr u="none" spc="-85" dirty="0"/>
              <a:t>ss</a:t>
            </a:r>
            <a:r>
              <a:rPr u="none" dirty="0"/>
              <a:t>,</a:t>
            </a:r>
            <a:r>
              <a:rPr u="none" spc="-185" dirty="0"/>
              <a:t> </a:t>
            </a:r>
            <a:r>
              <a:rPr u="none" spc="-85" dirty="0"/>
              <a:t>19</a:t>
            </a:r>
            <a:r>
              <a:rPr u="none" spc="-100" dirty="0"/>
              <a:t>3</a:t>
            </a:r>
            <a:r>
              <a:rPr u="none" dirty="0"/>
              <a:t>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6002" y="2109686"/>
            <a:ext cx="9654540" cy="33699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09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Central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semi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official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technica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body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IRC was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formed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1934.</a:t>
            </a:r>
            <a:endParaRPr sz="2400" dirty="0">
              <a:latin typeface="Calibri"/>
              <a:cs typeface="Calibri"/>
            </a:endParaRPr>
          </a:p>
          <a:p>
            <a:pPr marL="195580" indent="-182880">
              <a:lnSpc>
                <a:spcPts val="2735"/>
              </a:lnSpc>
              <a:spcBef>
                <a:spcPts val="31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national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forum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regula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pooling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experience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ideas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94945">
              <a:lnSpc>
                <a:spcPts val="2735"/>
              </a:lnSpc>
            </a:pP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matters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related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construction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maintenance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highways.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94945" marR="1230630" indent="-182880">
              <a:lnSpc>
                <a:spcPts val="2590"/>
              </a:lnSpc>
              <a:spcBef>
                <a:spcPts val="64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 is 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active body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controlling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specification,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standardization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recommendations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materials,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design of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roads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bridges.</a:t>
            </a:r>
            <a:endParaRPr sz="2400" dirty="0">
              <a:latin typeface="Calibri"/>
              <a:cs typeface="Calibri"/>
            </a:endParaRPr>
          </a:p>
          <a:p>
            <a:pPr marL="195580" indent="-182880">
              <a:lnSpc>
                <a:spcPts val="2735"/>
              </a:lnSpc>
              <a:spcBef>
                <a:spcPts val="275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publishes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journals,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research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publications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and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standard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specifications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guide</a:t>
            </a:r>
          </a:p>
          <a:p>
            <a:pPr marL="194945">
              <a:lnSpc>
                <a:spcPts val="2735"/>
              </a:lnSpc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lines.</a:t>
            </a:r>
          </a:p>
          <a:p>
            <a:pPr marL="194945" marR="670560" indent="-182880">
              <a:lnSpc>
                <a:spcPts val="2590"/>
              </a:lnSpc>
              <a:spcBef>
                <a:spcPts val="64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platform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expression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professional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opinion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matters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relating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roads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transport.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92353"/>
            <a:ext cx="4138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10" dirty="0"/>
              <a:t>M</a:t>
            </a:r>
            <a:r>
              <a:rPr u="none" spc="-80" dirty="0"/>
              <a:t>o</a:t>
            </a:r>
            <a:r>
              <a:rPr u="none" spc="-125" dirty="0"/>
              <a:t>t</a:t>
            </a:r>
            <a:r>
              <a:rPr u="none" spc="-95" dirty="0"/>
              <a:t>o</a:t>
            </a:r>
            <a:r>
              <a:rPr u="none" dirty="0"/>
              <a:t>r</a:t>
            </a:r>
            <a:r>
              <a:rPr u="none" spc="-185" dirty="0"/>
              <a:t> </a:t>
            </a:r>
            <a:r>
              <a:rPr u="none" spc="-120" dirty="0"/>
              <a:t>v</a:t>
            </a:r>
            <a:r>
              <a:rPr u="none" spc="-80" dirty="0"/>
              <a:t>e</a:t>
            </a:r>
            <a:r>
              <a:rPr u="none" spc="-95" dirty="0"/>
              <a:t>h</a:t>
            </a:r>
            <a:r>
              <a:rPr u="none" spc="-70" dirty="0"/>
              <a:t>i</a:t>
            </a:r>
            <a:r>
              <a:rPr u="none" spc="-100" dirty="0"/>
              <a:t>c</a:t>
            </a:r>
            <a:r>
              <a:rPr u="none" spc="-80" dirty="0"/>
              <a:t>l</a:t>
            </a:r>
            <a:r>
              <a:rPr u="none" dirty="0"/>
              <a:t>e</a:t>
            </a:r>
            <a:r>
              <a:rPr u="none" spc="-204" dirty="0"/>
              <a:t> </a:t>
            </a:r>
            <a:r>
              <a:rPr u="none" spc="-80" dirty="0"/>
              <a:t>a</a:t>
            </a:r>
            <a:r>
              <a:rPr u="none" spc="-75" dirty="0"/>
              <a:t>c</a:t>
            </a:r>
            <a:r>
              <a:rPr u="none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6002" y="2102078"/>
            <a:ext cx="8948420" cy="301300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was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formed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1939</a:t>
            </a:r>
            <a:endParaRPr sz="3200" dirty="0">
              <a:latin typeface="Calibri"/>
              <a:cs typeface="Calibri"/>
            </a:endParaRPr>
          </a:p>
          <a:p>
            <a:pPr marL="194945" marR="5080" indent="-182880">
              <a:lnSpc>
                <a:spcPts val="3460"/>
              </a:lnSpc>
              <a:spcBef>
                <a:spcPts val="65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3200" spc="-14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regulate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road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traffic</a:t>
            </a: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form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of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traffic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laws, </a:t>
            </a:r>
            <a:r>
              <a:rPr sz="3200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ordinances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regulations.</a:t>
            </a:r>
            <a:endParaRPr sz="32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94945" marR="128905" indent="-182880">
              <a:lnSpc>
                <a:spcPts val="3460"/>
              </a:lnSpc>
              <a:spcBef>
                <a:spcPts val="595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Three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phases primarily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covered are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control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3200" spc="-50" dirty="0">
                <a:solidFill>
                  <a:srgbClr val="FF0000"/>
                </a:solidFill>
                <a:latin typeface="Calibri"/>
                <a:cs typeface="Calibri"/>
              </a:rPr>
              <a:t>driver, </a:t>
            </a:r>
            <a:r>
              <a:rPr sz="3200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vehicle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ownership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vehicle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operation</a:t>
            </a:r>
            <a:endParaRPr sz="32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6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was revised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1988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134112"/>
            <a:ext cx="6629399" cy="22052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2668" y="4259579"/>
            <a:ext cx="3619500" cy="20528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92353"/>
            <a:ext cx="8115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85" dirty="0"/>
              <a:t>Course</a:t>
            </a:r>
            <a:r>
              <a:rPr u="none" spc="-204" dirty="0"/>
              <a:t> </a:t>
            </a:r>
            <a:r>
              <a:rPr u="none" spc="-80" dirty="0"/>
              <a:t>Learning</a:t>
            </a:r>
            <a:r>
              <a:rPr u="none" spc="-190" dirty="0"/>
              <a:t> </a:t>
            </a:r>
            <a:r>
              <a:rPr u="none" spc="-85" dirty="0"/>
              <a:t>Objectives</a:t>
            </a:r>
            <a:r>
              <a:rPr u="none" spc="-185" dirty="0"/>
              <a:t> </a:t>
            </a:r>
            <a:r>
              <a:rPr u="none" spc="-135" dirty="0"/>
              <a:t>(CLO’s)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68500" y="2156714"/>
          <a:ext cx="9680575" cy="3288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179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114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acquire knowledge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understanding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road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environment.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9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817244">
                        <a:lnSpc>
                          <a:spcPct val="115100"/>
                        </a:lnSpc>
                        <a:spcBef>
                          <a:spcPts val="155"/>
                        </a:spcBef>
                      </a:pPr>
                      <a:r>
                        <a:rPr sz="2400" spc="-114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inculcate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decision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making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behavioural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skills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necessary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to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survive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 the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road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environment.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247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454150">
                        <a:lnSpc>
                          <a:spcPct val="114999"/>
                        </a:lnSpc>
                        <a:spcBef>
                          <a:spcPts val="155"/>
                        </a:spcBef>
                      </a:pPr>
                      <a:r>
                        <a:rPr sz="2400" spc="-114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impart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knowledge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understanding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causes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consequences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accidents.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792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4.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spc="-114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understand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roles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responsibilities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in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ensuring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road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safety.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0" dirty="0"/>
              <a:t>CRRI</a:t>
            </a:r>
            <a:r>
              <a:rPr spc="-130" dirty="0"/>
              <a:t> </a:t>
            </a:r>
            <a:r>
              <a:rPr spc="-30" dirty="0"/>
              <a:t>in</a:t>
            </a:r>
            <a:r>
              <a:rPr spc="-110" dirty="0"/>
              <a:t> </a:t>
            </a:r>
            <a:r>
              <a:rPr spc="-45" dirty="0"/>
              <a:t>New</a:t>
            </a:r>
            <a:r>
              <a:rPr spc="-114" dirty="0"/>
              <a:t> </a:t>
            </a:r>
            <a:r>
              <a:rPr spc="-40" dirty="0"/>
              <a:t>Delhi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535" y="1737360"/>
            <a:ext cx="7911083" cy="43266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92353"/>
            <a:ext cx="9026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90" dirty="0"/>
              <a:t>C</a:t>
            </a:r>
            <a:r>
              <a:rPr u="none" spc="-80" dirty="0"/>
              <a:t>e</a:t>
            </a:r>
            <a:r>
              <a:rPr u="none" spc="-130" dirty="0"/>
              <a:t>n</a:t>
            </a:r>
            <a:r>
              <a:rPr u="none" spc="-75" dirty="0"/>
              <a:t>t</a:t>
            </a:r>
            <a:r>
              <a:rPr u="none" spc="-180" dirty="0"/>
              <a:t>r</a:t>
            </a:r>
            <a:r>
              <a:rPr u="none" spc="-85" dirty="0"/>
              <a:t>a</a:t>
            </a:r>
            <a:r>
              <a:rPr u="none" dirty="0"/>
              <a:t>l</a:t>
            </a:r>
            <a:r>
              <a:rPr u="none" spc="-190" dirty="0"/>
              <a:t> R</a:t>
            </a:r>
            <a:r>
              <a:rPr u="none" spc="-80" dirty="0"/>
              <a:t>oa</a:t>
            </a:r>
            <a:r>
              <a:rPr u="none" dirty="0"/>
              <a:t>d</a:t>
            </a:r>
            <a:r>
              <a:rPr u="none" spc="-204" dirty="0"/>
              <a:t> </a:t>
            </a:r>
            <a:r>
              <a:rPr u="none" spc="-180" dirty="0"/>
              <a:t>R</a:t>
            </a:r>
            <a:r>
              <a:rPr u="none" spc="-80" dirty="0"/>
              <a:t>e</a:t>
            </a:r>
            <a:r>
              <a:rPr u="none" spc="-70" dirty="0"/>
              <a:t>s</a:t>
            </a:r>
            <a:r>
              <a:rPr u="none" spc="-95" dirty="0"/>
              <a:t>e</a:t>
            </a:r>
            <a:r>
              <a:rPr u="none" spc="-100" dirty="0"/>
              <a:t>a</a:t>
            </a:r>
            <a:r>
              <a:rPr u="none" spc="-160" dirty="0"/>
              <a:t>r</a:t>
            </a:r>
            <a:r>
              <a:rPr u="none" spc="-85" dirty="0"/>
              <a:t>c</a:t>
            </a:r>
            <a:r>
              <a:rPr u="none" dirty="0"/>
              <a:t>h</a:t>
            </a:r>
            <a:r>
              <a:rPr u="none" spc="-204" dirty="0"/>
              <a:t> </a:t>
            </a:r>
            <a:r>
              <a:rPr u="none" spc="-60" dirty="0"/>
              <a:t>I</a:t>
            </a:r>
            <a:r>
              <a:rPr u="none" spc="-80" dirty="0"/>
              <a:t>n</a:t>
            </a:r>
            <a:r>
              <a:rPr u="none" spc="-130" dirty="0"/>
              <a:t>s</a:t>
            </a:r>
            <a:r>
              <a:rPr u="none" spc="-75" dirty="0"/>
              <a:t>t</a:t>
            </a:r>
            <a:r>
              <a:rPr u="none" spc="-80" dirty="0"/>
              <a:t>i</a:t>
            </a:r>
            <a:r>
              <a:rPr u="none" spc="-75" dirty="0"/>
              <a:t>t</a:t>
            </a:r>
            <a:r>
              <a:rPr u="none" spc="-95" dirty="0"/>
              <a:t>u</a:t>
            </a:r>
            <a:r>
              <a:rPr u="none" spc="-125" dirty="0"/>
              <a:t>t</a:t>
            </a:r>
            <a:r>
              <a:rPr u="none" dirty="0"/>
              <a:t>e</a:t>
            </a:r>
            <a:r>
              <a:rPr u="none" spc="-204" dirty="0"/>
              <a:t> </a:t>
            </a:r>
            <a:r>
              <a:rPr u="none" spc="-70" dirty="0"/>
              <a:t>(</a:t>
            </a:r>
            <a:r>
              <a:rPr u="none" spc="-85" dirty="0"/>
              <a:t>19</a:t>
            </a:r>
            <a:r>
              <a:rPr u="none" spc="-100" dirty="0"/>
              <a:t>50</a:t>
            </a:r>
            <a:r>
              <a:rPr u="none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6002" y="2109686"/>
            <a:ext cx="9771380" cy="30403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09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Engaged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in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carrying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research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development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projects.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94945" marR="72390" indent="-182880">
              <a:lnSpc>
                <a:spcPct val="9000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Design, construction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maintenance of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roads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runways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, traffic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transportation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planning of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mega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medium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cities,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management of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roads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terrains</a:t>
            </a:r>
            <a:endParaRPr sz="2400" dirty="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1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Improvement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marginal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materials.</a:t>
            </a:r>
            <a:endParaRPr sz="2400" dirty="0">
              <a:latin typeface="Calibri"/>
              <a:cs typeface="Calibri"/>
            </a:endParaRPr>
          </a:p>
          <a:p>
            <a:pPr marL="195580" indent="-182880">
              <a:lnSpc>
                <a:spcPts val="2735"/>
              </a:lnSpc>
              <a:spcBef>
                <a:spcPts val="31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Utilization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industrial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waste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construction.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Land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slide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control.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Ground</a:t>
            </a:r>
            <a:endParaRPr sz="2400" dirty="0">
              <a:latin typeface="Calibri"/>
              <a:cs typeface="Calibri"/>
            </a:endParaRPr>
          </a:p>
          <a:p>
            <a:pPr marL="194945">
              <a:lnSpc>
                <a:spcPts val="2735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improvements,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environmental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pollution.</a:t>
            </a:r>
            <a:endParaRPr sz="2400" dirty="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safety.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658" y="419480"/>
            <a:ext cx="11294745" cy="48501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85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CSIR-Central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Research Institute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(CRRI),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premier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national laboratory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established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1952,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constituent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Council of Scientific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Industrial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Research (CSIR)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engaged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carrying out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research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development projects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on design,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construction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maintenance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roa</a:t>
            </a: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ds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and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runways, traffic</a:t>
            </a: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and </a:t>
            </a: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transportation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planning of </a:t>
            </a:r>
            <a:r>
              <a:rPr sz="2400" u="sng" spc="-15" dirty="0">
                <a:solidFill>
                  <a:srgbClr val="FF000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mega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and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medium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ities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management of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roads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different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terrains,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improvement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 marginal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materials,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utilization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industrial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waste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construction,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landslide</a:t>
            </a:r>
            <a:r>
              <a:rPr sz="24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control,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ground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 improvements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environmental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pollution,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road traffic safety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analysis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&amp;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design,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wind,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fatigue,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corrosion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studies,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performance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monitoring/evaluation,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service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life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assessment and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rehabilitation of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B050"/>
                </a:solidFill>
                <a:latin typeface="Calibri"/>
                <a:cs typeface="Calibri"/>
              </a:rPr>
              <a:t>highway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&amp;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B050"/>
                </a:solidFill>
                <a:latin typeface="Calibri"/>
                <a:cs typeface="Calibri"/>
              </a:rPr>
              <a:t>railway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bridges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40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institute provides technical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consultancy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services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various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organizations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India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abroad.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capacity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building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human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resources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area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highway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Engineering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undertake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execute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roads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runway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projects,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Institute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has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competence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organize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National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&amp;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International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Programmes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continuing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education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courses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since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1962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disseminate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R&amp;D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masses.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92353"/>
            <a:ext cx="9106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10" dirty="0"/>
              <a:t>M</a:t>
            </a:r>
            <a:r>
              <a:rPr u="none" spc="-70" dirty="0"/>
              <a:t>i</a:t>
            </a:r>
            <a:r>
              <a:rPr u="none" spc="-95" dirty="0"/>
              <a:t>n</a:t>
            </a:r>
            <a:r>
              <a:rPr u="none" spc="-70" dirty="0"/>
              <a:t>i</a:t>
            </a:r>
            <a:r>
              <a:rPr u="none" spc="-145" dirty="0"/>
              <a:t>s</a:t>
            </a:r>
            <a:r>
              <a:rPr u="none" spc="-75" dirty="0"/>
              <a:t>t</a:t>
            </a:r>
            <a:r>
              <a:rPr u="none" spc="-60" dirty="0"/>
              <a:t>r</a:t>
            </a:r>
            <a:r>
              <a:rPr u="none" dirty="0"/>
              <a:t>y</a:t>
            </a:r>
            <a:r>
              <a:rPr u="none" spc="-204" dirty="0"/>
              <a:t> </a:t>
            </a:r>
            <a:r>
              <a:rPr u="none" spc="-80" dirty="0"/>
              <a:t>o</a:t>
            </a:r>
            <a:r>
              <a:rPr u="none" dirty="0"/>
              <a:t>f</a:t>
            </a:r>
            <a:r>
              <a:rPr u="none" spc="-160" dirty="0"/>
              <a:t> </a:t>
            </a:r>
            <a:r>
              <a:rPr u="none" spc="-190" dirty="0"/>
              <a:t>R</a:t>
            </a:r>
            <a:r>
              <a:rPr u="none" spc="-80" dirty="0"/>
              <a:t>oa</a:t>
            </a:r>
            <a:r>
              <a:rPr u="none" dirty="0"/>
              <a:t>d</a:t>
            </a:r>
            <a:r>
              <a:rPr u="none" spc="-204" dirty="0"/>
              <a:t> </a:t>
            </a:r>
            <a:r>
              <a:rPr u="none" spc="-405" dirty="0"/>
              <a:t>T</a:t>
            </a:r>
            <a:r>
              <a:rPr u="none" spc="-170" dirty="0"/>
              <a:t>r</a:t>
            </a:r>
            <a:r>
              <a:rPr u="none" spc="-85" dirty="0"/>
              <a:t>a</a:t>
            </a:r>
            <a:r>
              <a:rPr u="none" spc="-95" dirty="0"/>
              <a:t>n</a:t>
            </a:r>
            <a:r>
              <a:rPr u="none" spc="-85" dirty="0"/>
              <a:t>s</a:t>
            </a:r>
            <a:r>
              <a:rPr u="none" spc="-95" dirty="0"/>
              <a:t>po</a:t>
            </a:r>
            <a:r>
              <a:rPr u="none" spc="-85" dirty="0"/>
              <a:t>r</a:t>
            </a:r>
            <a:r>
              <a:rPr u="none" dirty="0"/>
              <a:t>t</a:t>
            </a:r>
            <a:r>
              <a:rPr u="none" spc="-190" dirty="0"/>
              <a:t> </a:t>
            </a:r>
            <a:r>
              <a:rPr u="none" dirty="0"/>
              <a:t>&amp;</a:t>
            </a:r>
            <a:r>
              <a:rPr u="none" spc="-190" dirty="0"/>
              <a:t> </a:t>
            </a:r>
            <a:r>
              <a:rPr u="none" spc="-95" dirty="0"/>
              <a:t>H</a:t>
            </a:r>
            <a:r>
              <a:rPr u="none" spc="-55" dirty="0"/>
              <a:t>i</a:t>
            </a:r>
            <a:r>
              <a:rPr u="none" spc="-90" dirty="0"/>
              <a:t>g</a:t>
            </a:r>
            <a:r>
              <a:rPr u="none" spc="-120" dirty="0"/>
              <a:t>h</a:t>
            </a:r>
            <a:r>
              <a:rPr u="none" spc="-180" dirty="0"/>
              <a:t>w</a:t>
            </a:r>
            <a:r>
              <a:rPr u="none" spc="-200" dirty="0"/>
              <a:t>a</a:t>
            </a:r>
            <a:r>
              <a:rPr u="none" spc="-150" dirty="0"/>
              <a:t>y</a:t>
            </a:r>
            <a:r>
              <a:rPr u="none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6002" y="2220290"/>
            <a:ext cx="9603740" cy="3448123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94945" marR="5080" indent="-182880">
              <a:lnSpc>
                <a:spcPts val="2690"/>
              </a:lnSpc>
              <a:spcBef>
                <a:spcPts val="745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Planning,</a:t>
            </a:r>
            <a:r>
              <a:rPr sz="28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development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maintenance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National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Highways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800" spc="-6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country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194945" marR="23495" indent="-182880">
              <a:lnSpc>
                <a:spcPts val="269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Extends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technical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financial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support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Governments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800" spc="-6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development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roads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roads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inter-state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connectivity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economic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importance.</a:t>
            </a:r>
            <a:endParaRPr sz="2800" dirty="0">
              <a:latin typeface="Calibri"/>
              <a:cs typeface="Calibri"/>
            </a:endParaRPr>
          </a:p>
          <a:p>
            <a:pPr marL="194945" marR="899160" indent="-182880">
              <a:lnSpc>
                <a:spcPts val="2690"/>
              </a:lnSpc>
              <a:spcBef>
                <a:spcPts val="59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Evolves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standard</a:t>
            </a:r>
            <a:r>
              <a:rPr sz="28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specifications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roads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bridges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country.</a:t>
            </a:r>
            <a:endParaRPr sz="2800" dirty="0">
              <a:latin typeface="Calibri"/>
              <a:cs typeface="Calibri"/>
            </a:endParaRPr>
          </a:p>
          <a:p>
            <a:pPr marL="194945" marR="474345" indent="-182880">
              <a:lnSpc>
                <a:spcPct val="80000"/>
              </a:lnSpc>
              <a:spcBef>
                <a:spcPts val="625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stores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related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technical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knowledge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roads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800" spc="-6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bridges.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92353"/>
            <a:ext cx="5800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95" dirty="0"/>
              <a:t>H</a:t>
            </a:r>
            <a:r>
              <a:rPr u="none" spc="-55" dirty="0"/>
              <a:t>i</a:t>
            </a:r>
            <a:r>
              <a:rPr u="none" spc="-90" dirty="0"/>
              <a:t>g</a:t>
            </a:r>
            <a:r>
              <a:rPr u="none" spc="-120" dirty="0"/>
              <a:t>h</a:t>
            </a:r>
            <a:r>
              <a:rPr u="none" spc="-180" dirty="0"/>
              <a:t>w</a:t>
            </a:r>
            <a:r>
              <a:rPr u="none" spc="-200" dirty="0"/>
              <a:t>a</a:t>
            </a:r>
            <a:r>
              <a:rPr u="none" dirty="0"/>
              <a:t>y</a:t>
            </a:r>
            <a:r>
              <a:rPr u="none" spc="-195" dirty="0"/>
              <a:t> </a:t>
            </a:r>
            <a:r>
              <a:rPr u="none" spc="-180" dirty="0"/>
              <a:t>R</a:t>
            </a:r>
            <a:r>
              <a:rPr u="none" spc="-80" dirty="0"/>
              <a:t>e</a:t>
            </a:r>
            <a:r>
              <a:rPr u="none" spc="-85" dirty="0"/>
              <a:t>s</a:t>
            </a:r>
            <a:r>
              <a:rPr u="none" spc="-95" dirty="0"/>
              <a:t>e</a:t>
            </a:r>
            <a:r>
              <a:rPr u="none" spc="-100" dirty="0"/>
              <a:t>a</a:t>
            </a:r>
            <a:r>
              <a:rPr u="none" spc="-160" dirty="0"/>
              <a:t>r</a:t>
            </a:r>
            <a:r>
              <a:rPr u="none" spc="-85" dirty="0"/>
              <a:t>c</a:t>
            </a:r>
            <a:r>
              <a:rPr u="none" dirty="0"/>
              <a:t>h</a:t>
            </a:r>
            <a:r>
              <a:rPr u="none" spc="-204" dirty="0"/>
              <a:t> </a:t>
            </a:r>
            <a:r>
              <a:rPr u="none" spc="-90" dirty="0"/>
              <a:t>B</a:t>
            </a:r>
            <a:r>
              <a:rPr u="none" spc="-80" dirty="0"/>
              <a:t>oa</a:t>
            </a:r>
            <a:r>
              <a:rPr u="none" spc="-160" dirty="0"/>
              <a:t>r</a:t>
            </a:r>
            <a:r>
              <a:rPr u="none" dirty="0"/>
              <a:t>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6002" y="2334378"/>
            <a:ext cx="9584690" cy="316048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05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3300" spc="-14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3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Calibri"/>
                <a:cs typeface="Calibri"/>
              </a:rPr>
              <a:t>ascertain</a:t>
            </a:r>
            <a:r>
              <a:rPr sz="3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3300" spc="-20" dirty="0">
                <a:solidFill>
                  <a:srgbClr val="FF0000"/>
                </a:solidFill>
                <a:latin typeface="Calibri"/>
                <a:cs typeface="Calibri"/>
              </a:rPr>
              <a:t>nature</a:t>
            </a:r>
            <a:r>
              <a:rPr sz="3300" dirty="0">
                <a:solidFill>
                  <a:srgbClr val="FF0000"/>
                </a:solidFill>
                <a:latin typeface="Calibri"/>
                <a:cs typeface="Calibri"/>
              </a:rPr>
              <a:t> and</a:t>
            </a:r>
            <a:r>
              <a:rPr sz="33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FF0000"/>
                </a:solidFill>
                <a:latin typeface="Calibri"/>
                <a:cs typeface="Calibri"/>
              </a:rPr>
              <a:t>extent </a:t>
            </a:r>
            <a:r>
              <a:rPr sz="33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3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FF0000"/>
                </a:solidFill>
                <a:latin typeface="Calibri"/>
                <a:cs typeface="Calibri"/>
              </a:rPr>
              <a:t>research</a:t>
            </a:r>
            <a:r>
              <a:rPr sz="33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FF0000"/>
                </a:solidFill>
                <a:latin typeface="Calibri"/>
                <a:cs typeface="Calibri"/>
              </a:rPr>
              <a:t>required</a:t>
            </a:r>
            <a:endParaRPr sz="33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94945" marR="1468120" indent="-182880">
              <a:lnSpc>
                <a:spcPts val="3560"/>
              </a:lnSpc>
              <a:spcBef>
                <a:spcPts val="66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3300" spc="-14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3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404040"/>
                </a:solidFill>
                <a:latin typeface="Calibri"/>
                <a:cs typeface="Calibri"/>
              </a:rPr>
              <a:t>correlate</a:t>
            </a:r>
            <a:r>
              <a:rPr sz="33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3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33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3300" spc="-10" dirty="0">
                <a:solidFill>
                  <a:srgbClr val="404040"/>
                </a:solidFill>
                <a:latin typeface="Calibri"/>
                <a:cs typeface="Calibri"/>
              </a:rPr>
              <a:t> various </a:t>
            </a:r>
            <a:r>
              <a:rPr sz="3300" spc="-7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404040"/>
                </a:solidFill>
                <a:latin typeface="Calibri"/>
                <a:cs typeface="Calibri"/>
              </a:rPr>
              <a:t>organization</a:t>
            </a:r>
            <a:r>
              <a:rPr sz="33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33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Calibri"/>
                <a:cs typeface="Calibri"/>
              </a:rPr>
              <a:t>India</a:t>
            </a:r>
            <a:r>
              <a:rPr sz="33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33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404040"/>
                </a:solidFill>
                <a:latin typeface="Calibri"/>
                <a:cs typeface="Calibri"/>
              </a:rPr>
              <a:t>abroad.</a:t>
            </a:r>
            <a:endParaRPr sz="3300" dirty="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55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3300" spc="-14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3300" spc="-10" dirty="0">
                <a:solidFill>
                  <a:srgbClr val="404040"/>
                </a:solidFill>
                <a:latin typeface="Calibri"/>
                <a:cs typeface="Calibri"/>
              </a:rPr>
              <a:t> collect</a:t>
            </a:r>
            <a:r>
              <a:rPr sz="33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33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404040"/>
                </a:solidFill>
                <a:latin typeface="Calibri"/>
                <a:cs typeface="Calibri"/>
              </a:rPr>
              <a:t>correlation </a:t>
            </a:r>
            <a:r>
              <a:rPr sz="3300" dirty="0">
                <a:solidFill>
                  <a:srgbClr val="404040"/>
                </a:solidFill>
                <a:latin typeface="Calibri"/>
                <a:cs typeface="Calibri"/>
              </a:rPr>
              <a:t>services.</a:t>
            </a:r>
            <a:endParaRPr sz="3300" dirty="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209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3300" spc="-14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3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404040"/>
                </a:solidFill>
                <a:latin typeface="Calibri"/>
                <a:cs typeface="Calibri"/>
              </a:rPr>
              <a:t>collect</a:t>
            </a:r>
            <a:r>
              <a:rPr sz="3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3300" spc="-5" dirty="0">
                <a:solidFill>
                  <a:srgbClr val="404040"/>
                </a:solidFill>
                <a:latin typeface="Calibri"/>
                <a:cs typeface="Calibri"/>
              </a:rPr>
              <a:t> on</a:t>
            </a:r>
            <a:r>
              <a:rPr sz="3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endParaRPr sz="3300" dirty="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20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3300" spc="-14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3300" spc="-15" dirty="0">
                <a:solidFill>
                  <a:srgbClr val="404040"/>
                </a:solidFill>
                <a:latin typeface="Calibri"/>
                <a:cs typeface="Calibri"/>
              </a:rPr>
              <a:t> channelize</a:t>
            </a:r>
            <a:r>
              <a:rPr sz="33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404040"/>
                </a:solidFill>
                <a:latin typeface="Calibri"/>
                <a:cs typeface="Calibri"/>
              </a:rPr>
              <a:t>consultative</a:t>
            </a:r>
            <a:r>
              <a:rPr sz="33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404040"/>
                </a:solidFill>
                <a:latin typeface="Calibri"/>
                <a:cs typeface="Calibri"/>
              </a:rPr>
              <a:t>services</a:t>
            </a:r>
            <a:endParaRPr sz="3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90" dirty="0"/>
              <a:t>C</a:t>
            </a:r>
            <a:r>
              <a:rPr spc="-55" dirty="0"/>
              <a:t>l</a:t>
            </a:r>
            <a:r>
              <a:rPr spc="-85" dirty="0"/>
              <a:t>ass</a:t>
            </a:r>
            <a:r>
              <a:rPr spc="-80" dirty="0"/>
              <a:t>if</a:t>
            </a:r>
            <a:r>
              <a:rPr spc="-70" dirty="0"/>
              <a:t>i</a:t>
            </a:r>
            <a:r>
              <a:rPr spc="-150" dirty="0"/>
              <a:t>c</a:t>
            </a:r>
            <a:r>
              <a:rPr spc="-135" dirty="0"/>
              <a:t>a</a:t>
            </a:r>
            <a:r>
              <a:rPr spc="-75" dirty="0"/>
              <a:t>t</a:t>
            </a:r>
            <a:r>
              <a:rPr spc="-80" dirty="0"/>
              <a:t>i</a:t>
            </a:r>
            <a:r>
              <a:rPr spc="-95" dirty="0"/>
              <a:t>o</a:t>
            </a:r>
            <a:r>
              <a:rPr dirty="0"/>
              <a:t>n</a:t>
            </a:r>
            <a:r>
              <a:rPr spc="-204" dirty="0"/>
              <a:t> </a:t>
            </a:r>
            <a:r>
              <a:rPr spc="-80" dirty="0"/>
              <a:t>o</a:t>
            </a:r>
            <a:r>
              <a:rPr dirty="0"/>
              <a:t>f</a:t>
            </a:r>
            <a:r>
              <a:rPr spc="-160" dirty="0"/>
              <a:t> </a:t>
            </a:r>
            <a:r>
              <a:rPr spc="-95" dirty="0"/>
              <a:t>H</a:t>
            </a:r>
            <a:r>
              <a:rPr spc="-55" dirty="0"/>
              <a:t>i</a:t>
            </a:r>
            <a:r>
              <a:rPr spc="-90" dirty="0"/>
              <a:t>g</a:t>
            </a:r>
            <a:r>
              <a:rPr spc="-120" dirty="0"/>
              <a:t>h</a:t>
            </a:r>
            <a:r>
              <a:rPr spc="-180" dirty="0"/>
              <a:t>w</a:t>
            </a:r>
            <a:r>
              <a:rPr spc="-185" dirty="0"/>
              <a:t>a</a:t>
            </a:r>
            <a:r>
              <a:rPr spc="-150" dirty="0"/>
              <a:t>y</a:t>
            </a:r>
            <a:r>
              <a:rPr dirty="0"/>
              <a:t>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2196211"/>
            <a:ext cx="6993890" cy="3455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060"/>
              </a:lnSpc>
              <a:spcBef>
                <a:spcPts val="105"/>
              </a:spcBef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National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highway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act (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1956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)Depending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weather</a:t>
            </a:r>
            <a:endParaRPr sz="2600" dirty="0">
              <a:latin typeface="Calibri"/>
              <a:cs typeface="Calibri"/>
            </a:endParaRPr>
          </a:p>
          <a:p>
            <a:pPr marL="304800" indent="-183515">
              <a:lnSpc>
                <a:spcPts val="2580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weather roads</a:t>
            </a:r>
            <a:endParaRPr sz="2200" dirty="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Fair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weather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roads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3070"/>
              </a:lnSpc>
              <a:spcBef>
                <a:spcPts val="955"/>
              </a:spcBef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Depending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Carriage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way</a:t>
            </a:r>
            <a:endParaRPr sz="2600" dirty="0">
              <a:latin typeface="Calibri"/>
              <a:cs typeface="Calibri"/>
            </a:endParaRPr>
          </a:p>
          <a:p>
            <a:pPr marL="304800" indent="-183515">
              <a:lnSpc>
                <a:spcPts val="2590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Paved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roads(WBM)</a:t>
            </a:r>
            <a:endParaRPr sz="2200" dirty="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7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Unpaved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roads(earth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gravel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road)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3060"/>
              </a:lnSpc>
              <a:spcBef>
                <a:spcPts val="960"/>
              </a:spcBef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Depending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upon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pavement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surface</a:t>
            </a:r>
            <a:endParaRPr sz="2600" dirty="0">
              <a:latin typeface="Calibri"/>
              <a:cs typeface="Calibri"/>
            </a:endParaRPr>
          </a:p>
          <a:p>
            <a:pPr marL="304800" indent="-183515">
              <a:lnSpc>
                <a:spcPts val="2580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Surfaced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roads(bituminous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or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cement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concrete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road)</a:t>
            </a:r>
            <a:endParaRPr sz="2200" dirty="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surfaced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roads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90" dirty="0"/>
              <a:t>C</a:t>
            </a:r>
            <a:r>
              <a:rPr spc="-55" dirty="0"/>
              <a:t>l</a:t>
            </a:r>
            <a:r>
              <a:rPr spc="-85" dirty="0"/>
              <a:t>ass</a:t>
            </a:r>
            <a:r>
              <a:rPr spc="-80" dirty="0"/>
              <a:t>if</a:t>
            </a:r>
            <a:r>
              <a:rPr spc="-70" dirty="0"/>
              <a:t>i</a:t>
            </a:r>
            <a:r>
              <a:rPr spc="-150" dirty="0"/>
              <a:t>c</a:t>
            </a:r>
            <a:r>
              <a:rPr spc="-135" dirty="0"/>
              <a:t>a</a:t>
            </a:r>
            <a:r>
              <a:rPr spc="-75" dirty="0"/>
              <a:t>t</a:t>
            </a:r>
            <a:r>
              <a:rPr spc="-80" dirty="0"/>
              <a:t>i</a:t>
            </a:r>
            <a:r>
              <a:rPr spc="-95" dirty="0"/>
              <a:t>o</a:t>
            </a:r>
            <a:r>
              <a:rPr dirty="0"/>
              <a:t>n</a:t>
            </a:r>
            <a:r>
              <a:rPr spc="-204" dirty="0"/>
              <a:t> </a:t>
            </a:r>
            <a:r>
              <a:rPr spc="-80" dirty="0"/>
              <a:t>o</a:t>
            </a:r>
            <a:r>
              <a:rPr dirty="0"/>
              <a:t>f</a:t>
            </a:r>
            <a:r>
              <a:rPr spc="-160" dirty="0"/>
              <a:t> </a:t>
            </a:r>
            <a:r>
              <a:rPr spc="-95" dirty="0"/>
              <a:t>H</a:t>
            </a:r>
            <a:r>
              <a:rPr spc="-55" dirty="0"/>
              <a:t>i</a:t>
            </a:r>
            <a:r>
              <a:rPr spc="-90" dirty="0"/>
              <a:t>g</a:t>
            </a:r>
            <a:r>
              <a:rPr spc="-120" dirty="0"/>
              <a:t>h</a:t>
            </a:r>
            <a:r>
              <a:rPr spc="-180" dirty="0"/>
              <a:t>w</a:t>
            </a:r>
            <a:r>
              <a:rPr spc="-185" dirty="0"/>
              <a:t>a</a:t>
            </a:r>
            <a:r>
              <a:rPr spc="-150" dirty="0"/>
              <a:t>y</a:t>
            </a:r>
            <a:r>
              <a:rPr dirty="0"/>
              <a:t>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2409266"/>
            <a:ext cx="8348345" cy="2974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3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3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100" spc="-50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r>
              <a:rPr sz="3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100" spc="-30" dirty="0">
                <a:solidFill>
                  <a:srgbClr val="404040"/>
                </a:solidFill>
                <a:latin typeface="Calibri"/>
                <a:cs typeface="Calibri"/>
              </a:rPr>
              <a:t>Volume</a:t>
            </a:r>
            <a:endParaRPr sz="3100">
              <a:latin typeface="Calibri"/>
              <a:cs typeface="Calibri"/>
            </a:endParaRPr>
          </a:p>
          <a:p>
            <a:pPr marL="415925" indent="-294640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SzPct val="96551"/>
              <a:buFont typeface="Wingdings"/>
              <a:buChar char=""/>
              <a:tabLst>
                <a:tab pos="416559" algn="l"/>
              </a:tabLst>
            </a:pPr>
            <a:r>
              <a:rPr sz="2900" spc="-10" dirty="0">
                <a:solidFill>
                  <a:srgbClr val="404040"/>
                </a:solidFill>
                <a:latin typeface="Calibri"/>
                <a:cs typeface="Calibri"/>
              </a:rPr>
              <a:t>Heavy</a:t>
            </a:r>
            <a:endParaRPr sz="2900">
              <a:latin typeface="Calibri"/>
              <a:cs typeface="Calibri"/>
            </a:endParaRPr>
          </a:p>
          <a:p>
            <a:pPr marL="415925" indent="-294640">
              <a:lnSpc>
                <a:spcPct val="100000"/>
              </a:lnSpc>
              <a:spcBef>
                <a:spcPts val="254"/>
              </a:spcBef>
              <a:buClr>
                <a:srgbClr val="E38312"/>
              </a:buClr>
              <a:buSzPct val="96551"/>
              <a:buFont typeface="Wingdings"/>
              <a:buChar char=""/>
              <a:tabLst>
                <a:tab pos="416559" algn="l"/>
              </a:tabLst>
            </a:pPr>
            <a:r>
              <a:rPr sz="2900" dirty="0">
                <a:solidFill>
                  <a:srgbClr val="404040"/>
                </a:solidFill>
                <a:latin typeface="Calibri"/>
                <a:cs typeface="Calibri"/>
              </a:rPr>
              <a:t>Medium</a:t>
            </a:r>
            <a:endParaRPr sz="2900">
              <a:latin typeface="Calibri"/>
              <a:cs typeface="Calibri"/>
            </a:endParaRPr>
          </a:p>
          <a:p>
            <a:pPr marL="415925" indent="-294640">
              <a:lnSpc>
                <a:spcPct val="100000"/>
              </a:lnSpc>
              <a:spcBef>
                <a:spcPts val="250"/>
              </a:spcBef>
              <a:buClr>
                <a:srgbClr val="E38312"/>
              </a:buClr>
              <a:buSzPct val="96551"/>
              <a:buFont typeface="Wingdings"/>
              <a:buChar char=""/>
              <a:tabLst>
                <a:tab pos="416559" algn="l"/>
              </a:tabLst>
            </a:pPr>
            <a:r>
              <a:rPr sz="2900" spc="-10" dirty="0">
                <a:solidFill>
                  <a:srgbClr val="404040"/>
                </a:solidFill>
                <a:latin typeface="Calibri"/>
                <a:cs typeface="Calibri"/>
              </a:rPr>
              <a:t>Light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3100" spc="-5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31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3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404040"/>
                </a:solidFill>
                <a:latin typeface="Calibri"/>
                <a:cs typeface="Calibri"/>
              </a:rPr>
              <a:t>Load </a:t>
            </a:r>
            <a:r>
              <a:rPr sz="31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3100" spc="-50" dirty="0">
                <a:solidFill>
                  <a:srgbClr val="404040"/>
                </a:solidFill>
                <a:latin typeface="Calibri"/>
                <a:cs typeface="Calibri"/>
              </a:rPr>
              <a:t>Tonnage</a:t>
            </a:r>
            <a:endParaRPr sz="3100">
              <a:latin typeface="Calibri"/>
              <a:cs typeface="Calibri"/>
            </a:endParaRPr>
          </a:p>
          <a:p>
            <a:pPr marL="415925" indent="-294640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SzPct val="96551"/>
              <a:buFont typeface="Wingdings"/>
              <a:buChar char=""/>
              <a:tabLst>
                <a:tab pos="416559" algn="l"/>
              </a:tabLst>
            </a:pPr>
            <a:r>
              <a:rPr sz="2900" spc="-5" dirty="0">
                <a:solidFill>
                  <a:srgbClr val="404040"/>
                </a:solidFill>
                <a:latin typeface="Calibri"/>
                <a:cs typeface="Calibri"/>
              </a:rPr>
              <a:t>Class</a:t>
            </a:r>
            <a:r>
              <a:rPr sz="2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29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404040"/>
                </a:solidFill>
                <a:latin typeface="Calibri"/>
                <a:cs typeface="Calibri"/>
              </a:rPr>
              <a:t>Class</a:t>
            </a:r>
            <a:r>
              <a:rPr sz="2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00" spc="-20" dirty="0">
                <a:solidFill>
                  <a:srgbClr val="404040"/>
                </a:solidFill>
                <a:latin typeface="Calibri"/>
                <a:cs typeface="Calibri"/>
              </a:rPr>
              <a:t>etc</a:t>
            </a:r>
            <a:r>
              <a:rPr sz="2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404040"/>
                </a:solidFill>
                <a:latin typeface="Calibri"/>
                <a:cs typeface="Calibri"/>
              </a:rPr>
              <a:t>or Class</a:t>
            </a:r>
            <a:r>
              <a:rPr sz="2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404040"/>
                </a:solidFill>
                <a:latin typeface="Calibri"/>
                <a:cs typeface="Calibri"/>
              </a:rPr>
              <a:t>, B</a:t>
            </a:r>
            <a:r>
              <a:rPr sz="2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00" spc="-20" dirty="0">
                <a:solidFill>
                  <a:srgbClr val="404040"/>
                </a:solidFill>
                <a:latin typeface="Calibri"/>
                <a:cs typeface="Calibri"/>
              </a:rPr>
              <a:t>etc</a:t>
            </a:r>
            <a:r>
              <a:rPr sz="2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00" spc="-45" dirty="0">
                <a:solidFill>
                  <a:srgbClr val="404040"/>
                </a:solidFill>
                <a:latin typeface="Calibri"/>
                <a:cs typeface="Calibri"/>
              </a:rPr>
              <a:t>Tonnes</a:t>
            </a:r>
            <a:r>
              <a:rPr sz="2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900" spc="-20" dirty="0">
                <a:solidFill>
                  <a:srgbClr val="404040"/>
                </a:solidFill>
                <a:latin typeface="Calibri"/>
                <a:cs typeface="Calibri"/>
              </a:rPr>
              <a:t> day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90" dirty="0"/>
              <a:t>C</a:t>
            </a:r>
            <a:r>
              <a:rPr spc="-55" dirty="0"/>
              <a:t>l</a:t>
            </a:r>
            <a:r>
              <a:rPr spc="-85" dirty="0"/>
              <a:t>ass</a:t>
            </a:r>
            <a:r>
              <a:rPr spc="-80" dirty="0"/>
              <a:t>if</a:t>
            </a:r>
            <a:r>
              <a:rPr spc="-70" dirty="0"/>
              <a:t>i</a:t>
            </a:r>
            <a:r>
              <a:rPr spc="-150" dirty="0"/>
              <a:t>c</a:t>
            </a:r>
            <a:r>
              <a:rPr spc="-135" dirty="0"/>
              <a:t>a</a:t>
            </a:r>
            <a:r>
              <a:rPr spc="-75" dirty="0"/>
              <a:t>t</a:t>
            </a:r>
            <a:r>
              <a:rPr spc="-80" dirty="0"/>
              <a:t>i</a:t>
            </a:r>
            <a:r>
              <a:rPr spc="-95" dirty="0"/>
              <a:t>o</a:t>
            </a:r>
            <a:r>
              <a:rPr dirty="0"/>
              <a:t>n</a:t>
            </a:r>
            <a:r>
              <a:rPr spc="-204" dirty="0"/>
              <a:t> </a:t>
            </a:r>
            <a:r>
              <a:rPr spc="-80" dirty="0"/>
              <a:t>o</a:t>
            </a:r>
            <a:r>
              <a:rPr dirty="0"/>
              <a:t>f</a:t>
            </a:r>
            <a:r>
              <a:rPr spc="-160" dirty="0"/>
              <a:t> </a:t>
            </a:r>
            <a:r>
              <a:rPr spc="-95" dirty="0"/>
              <a:t>H</a:t>
            </a:r>
            <a:r>
              <a:rPr spc="-55" dirty="0"/>
              <a:t>i</a:t>
            </a:r>
            <a:r>
              <a:rPr spc="-90" dirty="0"/>
              <a:t>g</a:t>
            </a:r>
            <a:r>
              <a:rPr spc="-120" dirty="0"/>
              <a:t>h</a:t>
            </a:r>
            <a:r>
              <a:rPr spc="-180" dirty="0"/>
              <a:t>w</a:t>
            </a:r>
            <a:r>
              <a:rPr spc="-185" dirty="0"/>
              <a:t>a</a:t>
            </a:r>
            <a:r>
              <a:rPr spc="-150" dirty="0"/>
              <a:t>y</a:t>
            </a:r>
            <a:r>
              <a:rPr dirty="0"/>
              <a:t>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13686"/>
            <a:ext cx="7472045" cy="2729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location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Nagpur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plan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405765" indent="-284480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406400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National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highway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(NH)</a:t>
            </a:r>
            <a:endParaRPr sz="2800">
              <a:latin typeface="Calibri"/>
              <a:cs typeface="Calibri"/>
            </a:endParaRPr>
          </a:p>
          <a:p>
            <a:pPr marL="405765" indent="-284480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406400" algn="l"/>
              </a:tabLst>
            </a:pP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highway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(SH)</a:t>
            </a:r>
            <a:endParaRPr sz="2800">
              <a:latin typeface="Calibri"/>
              <a:cs typeface="Calibri"/>
            </a:endParaRPr>
          </a:p>
          <a:p>
            <a:pPr marL="405765" indent="-284480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40640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Major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district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(MDR)</a:t>
            </a:r>
            <a:endParaRPr sz="2800">
              <a:latin typeface="Calibri"/>
              <a:cs typeface="Calibri"/>
            </a:endParaRPr>
          </a:p>
          <a:p>
            <a:pPr marL="405765" indent="-2844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406400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Other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district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(ODR)</a:t>
            </a:r>
            <a:endParaRPr sz="2800">
              <a:latin typeface="Calibri"/>
              <a:cs typeface="Calibri"/>
            </a:endParaRPr>
          </a:p>
          <a:p>
            <a:pPr marL="405765" indent="-284480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SzPct val="96428"/>
              <a:buFont typeface="Wingdings"/>
              <a:buChar char=""/>
              <a:tabLst>
                <a:tab pos="406400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Village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(VR)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549021"/>
            <a:ext cx="906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60" dirty="0"/>
              <a:t>Based</a:t>
            </a:r>
            <a:r>
              <a:rPr sz="3600" u="none" spc="-190" dirty="0"/>
              <a:t> </a:t>
            </a:r>
            <a:r>
              <a:rPr sz="3600" u="none" spc="-35" dirty="0"/>
              <a:t>on</a:t>
            </a:r>
            <a:r>
              <a:rPr sz="3600" u="none" spc="-175" dirty="0"/>
              <a:t> </a:t>
            </a:r>
            <a:r>
              <a:rPr sz="3600" u="none" spc="-70" dirty="0"/>
              <a:t>modified</a:t>
            </a:r>
            <a:r>
              <a:rPr sz="3600" u="none" spc="-175" dirty="0"/>
              <a:t> </a:t>
            </a:r>
            <a:r>
              <a:rPr sz="3600" u="none" spc="-95" dirty="0"/>
              <a:t>system</a:t>
            </a:r>
            <a:r>
              <a:rPr sz="3600" u="none" spc="-220" dirty="0"/>
              <a:t> </a:t>
            </a:r>
            <a:r>
              <a:rPr sz="3600" u="none" spc="-35" dirty="0"/>
              <a:t>of</a:t>
            </a:r>
            <a:r>
              <a:rPr sz="3600" u="none" spc="-155" dirty="0"/>
              <a:t> </a:t>
            </a:r>
            <a:r>
              <a:rPr sz="3600" u="none" spc="-95" dirty="0"/>
              <a:t>Highways</a:t>
            </a:r>
            <a:r>
              <a:rPr sz="3600" u="none" spc="-180" dirty="0"/>
              <a:t> </a:t>
            </a:r>
            <a:r>
              <a:rPr sz="3600" u="none" spc="-80" dirty="0"/>
              <a:t>classification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76324" y="2196211"/>
            <a:ext cx="3241675" cy="3455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15" indent="-120650">
              <a:lnSpc>
                <a:spcPts val="3060"/>
              </a:lnSpc>
              <a:spcBef>
                <a:spcPts val="105"/>
              </a:spcBef>
              <a:buSzPct val="69230"/>
              <a:buFont typeface="Calibri"/>
              <a:buChar char="•"/>
              <a:tabLst>
                <a:tab pos="133350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endParaRPr sz="2600">
              <a:latin typeface="Calibri"/>
              <a:cs typeface="Calibri"/>
            </a:endParaRPr>
          </a:p>
          <a:p>
            <a:pPr marL="304800" lvl="1" indent="-183515">
              <a:lnSpc>
                <a:spcPts val="2580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Expressways</a:t>
            </a:r>
            <a:endParaRPr sz="2200">
              <a:latin typeface="Calibri"/>
              <a:cs typeface="Calibri"/>
            </a:endParaRPr>
          </a:p>
          <a:p>
            <a:pPr marL="304800" lvl="1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National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Highways</a:t>
            </a:r>
            <a:endParaRPr sz="2200">
              <a:latin typeface="Calibri"/>
              <a:cs typeface="Calibri"/>
            </a:endParaRPr>
          </a:p>
          <a:p>
            <a:pPr marL="177800" indent="-165735">
              <a:lnSpc>
                <a:spcPts val="3070"/>
              </a:lnSpc>
              <a:spcBef>
                <a:spcPts val="955"/>
              </a:spcBef>
              <a:buSzPct val="96153"/>
              <a:buFont typeface="Calibri"/>
              <a:buChar char="•"/>
              <a:tabLst>
                <a:tab pos="17843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Secondary</a:t>
            </a:r>
            <a:endParaRPr sz="2600">
              <a:latin typeface="Calibri"/>
              <a:cs typeface="Calibri"/>
            </a:endParaRPr>
          </a:p>
          <a:p>
            <a:pPr marL="304800" lvl="1" indent="-183515">
              <a:lnSpc>
                <a:spcPts val="2590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SH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Highways</a:t>
            </a:r>
            <a:endParaRPr sz="2200">
              <a:latin typeface="Calibri"/>
              <a:cs typeface="Calibri"/>
            </a:endParaRPr>
          </a:p>
          <a:p>
            <a:pPr marL="304800" lvl="1" indent="-183515">
              <a:lnSpc>
                <a:spcPct val="100000"/>
              </a:lnSpc>
              <a:spcBef>
                <a:spcPts val="7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MDR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Major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District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Roads</a:t>
            </a:r>
            <a:endParaRPr sz="2200">
              <a:latin typeface="Calibri"/>
              <a:cs typeface="Calibri"/>
            </a:endParaRPr>
          </a:p>
          <a:p>
            <a:pPr marL="177800" indent="-165735">
              <a:lnSpc>
                <a:spcPts val="3060"/>
              </a:lnSpc>
              <a:spcBef>
                <a:spcPts val="960"/>
              </a:spcBef>
              <a:buSzPct val="96153"/>
              <a:buFont typeface="Calibri"/>
              <a:buChar char="•"/>
              <a:tabLst>
                <a:tab pos="178435" algn="l"/>
              </a:tabLst>
            </a:pPr>
            <a:r>
              <a:rPr sz="2600" b="1" spc="-35" dirty="0">
                <a:solidFill>
                  <a:srgbClr val="404040"/>
                </a:solidFill>
                <a:latin typeface="Calibri"/>
                <a:cs typeface="Calibri"/>
              </a:rPr>
              <a:t>Tertiary</a:t>
            </a:r>
            <a:endParaRPr sz="2600">
              <a:latin typeface="Calibri"/>
              <a:cs typeface="Calibri"/>
            </a:endParaRPr>
          </a:p>
          <a:p>
            <a:pPr marL="304800" lvl="1" indent="-183515">
              <a:lnSpc>
                <a:spcPts val="2580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ODR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District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Roads</a:t>
            </a:r>
            <a:endParaRPr sz="2200">
              <a:latin typeface="Calibri"/>
              <a:cs typeface="Calibri"/>
            </a:endParaRPr>
          </a:p>
          <a:p>
            <a:pPr marL="304800" lvl="1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VR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Village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Roads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92353"/>
            <a:ext cx="2945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80" dirty="0"/>
              <a:t>E</a:t>
            </a:r>
            <a:r>
              <a:rPr u="none" spc="-75" dirty="0"/>
              <a:t>x</a:t>
            </a:r>
            <a:r>
              <a:rPr u="none" spc="-80" dirty="0"/>
              <a:t>p</a:t>
            </a:r>
            <a:r>
              <a:rPr u="none" spc="-160" dirty="0"/>
              <a:t>r</a:t>
            </a:r>
            <a:r>
              <a:rPr u="none" spc="-95" dirty="0"/>
              <a:t>e</a:t>
            </a:r>
            <a:r>
              <a:rPr u="none" spc="-85" dirty="0"/>
              <a:t>s</a:t>
            </a:r>
            <a:r>
              <a:rPr u="none" spc="-105" dirty="0"/>
              <a:t>s</a:t>
            </a:r>
            <a:r>
              <a:rPr u="none" spc="-180" dirty="0"/>
              <a:t>w</a:t>
            </a:r>
            <a:r>
              <a:rPr u="none" spc="-200" dirty="0"/>
              <a:t>a</a:t>
            </a:r>
            <a:r>
              <a:rPr u="none" spc="-150" dirty="0"/>
              <a:t>y</a:t>
            </a:r>
            <a:r>
              <a:rPr u="none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6002" y="2109686"/>
            <a:ext cx="5514340" cy="28638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09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Heavy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high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speed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120km/hr)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1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Land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Width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(90m)</a:t>
            </a:r>
            <a:endParaRPr sz="2400" dirty="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Full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access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1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Connects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major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points of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generation</a:t>
            </a:r>
            <a:endParaRPr sz="2400" dirty="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slow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moving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traffic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allowed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10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loading,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unloading,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15"/>
              </a:spcBef>
              <a:buClr>
                <a:srgbClr val="E38312"/>
              </a:buClr>
              <a:buChar char="◦"/>
              <a:tabLst>
                <a:tab pos="19558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parking.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1851" y="2752394"/>
            <a:ext cx="3462214" cy="35859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01227" y="2152015"/>
            <a:ext cx="2452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Mumbai </a:t>
            </a:r>
            <a:r>
              <a:rPr sz="1800" spc="-5" dirty="0">
                <a:latin typeface="Calibri"/>
                <a:cs typeface="Calibri"/>
              </a:rPr>
              <a:t>Pune </a:t>
            </a:r>
            <a:r>
              <a:rPr sz="1800" spc="-15" dirty="0">
                <a:latin typeface="Calibri"/>
                <a:cs typeface="Calibri"/>
              </a:rPr>
              <a:t>Expressway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Kandala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38881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5295" algn="l"/>
              </a:tabLst>
            </a:pPr>
            <a:r>
              <a:rPr u="none" spc="-40" dirty="0"/>
              <a:t>Unit</a:t>
            </a:r>
            <a:r>
              <a:rPr u="none" spc="-95" dirty="0"/>
              <a:t> </a:t>
            </a:r>
            <a:r>
              <a:rPr u="none" dirty="0"/>
              <a:t>1	</a:t>
            </a:r>
            <a:r>
              <a:rPr u="none" spc="-25" dirty="0"/>
              <a:t>(8</a:t>
            </a:r>
            <a:r>
              <a:rPr u="none" spc="-175" dirty="0"/>
              <a:t> </a:t>
            </a:r>
            <a:r>
              <a:rPr u="none" spc="-60" dirty="0"/>
              <a:t>hours)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324" y="1822830"/>
            <a:ext cx="9817735" cy="40405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Introduction: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Importance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Transportation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Engineering-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Jayakar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Committee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Recommendations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Implementations-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Alignment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factors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Affecting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Alignment-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classification. Importance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Factors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Controlling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Design of Geometric Elements-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Highway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Cross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Sectional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Elements-Camber,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Width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Carriage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Way,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Shoulder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Width,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Formation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Width,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Right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Way,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Typical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Cross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Sections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-Pavement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Surface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Characteristics-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Types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Pavements.</a:t>
            </a:r>
            <a:endParaRPr sz="2400">
              <a:latin typeface="Calibri"/>
              <a:cs typeface="Calibri"/>
            </a:endParaRPr>
          </a:p>
          <a:p>
            <a:pPr marL="12700" marR="198755">
              <a:lnSpc>
                <a:spcPts val="2590"/>
              </a:lnSpc>
              <a:spcBef>
                <a:spcPts val="1450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Introduction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Road Safety: Road traffic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accidents scenario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India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in the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world.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Road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Safety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importance.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Rules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Driving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Behaviour.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55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Characteristics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accidents,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accidents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vs.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crashes.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Specifications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Road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Humps.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55" dirty="0"/>
              <a:t>National</a:t>
            </a:r>
            <a:r>
              <a:rPr spc="-110" dirty="0"/>
              <a:t> </a:t>
            </a:r>
            <a:r>
              <a:rPr spc="-70" dirty="0"/>
              <a:t>Highway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180" y="1741486"/>
            <a:ext cx="10087610" cy="35176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270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India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has</a:t>
            </a:r>
            <a:r>
              <a:rPr sz="2000" spc="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 huge</a:t>
            </a:r>
            <a:r>
              <a:rPr sz="2000" spc="-2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network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 of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 national</a:t>
            </a:r>
            <a:r>
              <a:rPr sz="2000" spc="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highways.</a:t>
            </a:r>
            <a:endParaRPr sz="2000" dirty="0">
              <a:latin typeface="Calibri"/>
              <a:cs typeface="Calibri"/>
            </a:endParaRPr>
          </a:p>
          <a:p>
            <a:pPr marL="469900" marR="6985" indent="-457834">
              <a:lnSpc>
                <a:spcPts val="2160"/>
              </a:lnSpc>
              <a:spcBef>
                <a:spcPts val="1435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The</a:t>
            </a:r>
            <a:r>
              <a:rPr sz="2000" spc="204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national</a:t>
            </a:r>
            <a:r>
              <a:rPr sz="2000" spc="204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highways</a:t>
            </a:r>
            <a:r>
              <a:rPr sz="2000" spc="204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660033"/>
                </a:solidFill>
                <a:latin typeface="Calibri"/>
                <a:cs typeface="Calibri"/>
              </a:rPr>
              <a:t>have</a:t>
            </a:r>
            <a:r>
              <a:rPr sz="2000" spc="21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a</a:t>
            </a:r>
            <a:r>
              <a:rPr sz="2000" spc="21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total</a:t>
            </a:r>
            <a:r>
              <a:rPr sz="2000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length</a:t>
            </a:r>
            <a:r>
              <a:rPr sz="2000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70,548</a:t>
            </a:r>
            <a:r>
              <a:rPr sz="2000" spc="2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kms.</a:t>
            </a:r>
            <a:r>
              <a:rPr sz="2000" spc="21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Indian</a:t>
            </a:r>
            <a:r>
              <a:rPr sz="2000" spc="20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highways</a:t>
            </a:r>
            <a:r>
              <a:rPr sz="2000" spc="21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cover</a:t>
            </a:r>
            <a:r>
              <a:rPr sz="2000" spc="204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2%</a:t>
            </a:r>
            <a:r>
              <a:rPr sz="2000" spc="18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of</a:t>
            </a:r>
            <a:r>
              <a:rPr sz="2000" spc="21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the </a:t>
            </a:r>
            <a:r>
              <a:rPr sz="2000" spc="-44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total</a:t>
            </a:r>
            <a:r>
              <a:rPr sz="2000" spc="1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road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network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 of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India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carry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40%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total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traffic.</a:t>
            </a:r>
            <a:endParaRPr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69900" indent="-457834">
              <a:lnSpc>
                <a:spcPts val="2280"/>
              </a:lnSpc>
              <a:spcBef>
                <a:spcPts val="1120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The</a:t>
            </a:r>
            <a:r>
              <a:rPr sz="2000" spc="114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entire</a:t>
            </a:r>
            <a:r>
              <a:rPr sz="2000" spc="114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highway</a:t>
            </a:r>
            <a:r>
              <a:rPr sz="2000" spc="13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network</a:t>
            </a:r>
            <a:r>
              <a:rPr sz="2000" spc="9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of</a:t>
            </a:r>
            <a:r>
              <a:rPr sz="2000" spc="12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India</a:t>
            </a:r>
            <a:r>
              <a:rPr sz="2000" spc="11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is</a:t>
            </a:r>
            <a:r>
              <a:rPr sz="2000" spc="114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managed</a:t>
            </a:r>
            <a:r>
              <a:rPr sz="2000" spc="11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by</a:t>
            </a:r>
            <a:r>
              <a:rPr sz="2000" spc="12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the</a:t>
            </a:r>
            <a:r>
              <a:rPr sz="2000" spc="10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National</a:t>
            </a:r>
            <a:r>
              <a:rPr sz="20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Highway</a:t>
            </a:r>
            <a:r>
              <a:rPr sz="2000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Authority</a:t>
            </a:r>
            <a:r>
              <a:rPr sz="2000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India</a:t>
            </a:r>
          </a:p>
          <a:p>
            <a:pPr marL="469900">
              <a:lnSpc>
                <a:spcPts val="2280"/>
              </a:lnSpc>
              <a:tabLst>
                <a:tab pos="1461770" algn="l"/>
                <a:tab pos="1995170" algn="l"/>
                <a:tab pos="3562350" algn="l"/>
                <a:tab pos="4234180" algn="l"/>
                <a:tab pos="5979795" algn="l"/>
                <a:tab pos="6746240" algn="l"/>
                <a:tab pos="8471535" algn="l"/>
                <a:tab pos="9058275" algn="l"/>
              </a:tabLst>
            </a:pP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which	is	responsible	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for	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development	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and	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maintenance	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of	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highways.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469900" marR="7620">
              <a:lnSpc>
                <a:spcPts val="2160"/>
              </a:lnSpc>
            </a:pP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The</a:t>
            </a:r>
            <a:r>
              <a:rPr sz="2000" spc="8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longest</a:t>
            </a:r>
            <a:r>
              <a:rPr sz="2000" spc="8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highway</a:t>
            </a:r>
            <a:r>
              <a:rPr sz="2000" spc="8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in</a:t>
            </a:r>
            <a:r>
              <a:rPr sz="2000" spc="7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India</a:t>
            </a:r>
            <a:r>
              <a:rPr sz="2000" spc="8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is</a:t>
            </a:r>
            <a:r>
              <a:rPr sz="2000" spc="7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NH7</a:t>
            </a:r>
            <a:r>
              <a:rPr sz="2000" spc="5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which</a:t>
            </a:r>
            <a:r>
              <a:rPr sz="2000" spc="8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stretches</a:t>
            </a:r>
            <a:r>
              <a:rPr sz="2000" spc="8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from</a:t>
            </a:r>
            <a:r>
              <a:rPr sz="2000" spc="8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660033"/>
                </a:solidFill>
                <a:latin typeface="Calibri"/>
                <a:cs typeface="Calibri"/>
              </a:rPr>
              <a:t>Varansi</a:t>
            </a:r>
            <a:r>
              <a:rPr sz="2000" spc="9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in</a:t>
            </a:r>
            <a:r>
              <a:rPr sz="2000" spc="8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Uttar</a:t>
            </a:r>
            <a:r>
              <a:rPr sz="2000" spc="8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Pradesh</a:t>
            </a:r>
            <a:r>
              <a:rPr sz="2000" spc="8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660033"/>
                </a:solidFill>
                <a:latin typeface="Calibri"/>
                <a:cs typeface="Calibri"/>
              </a:rPr>
              <a:t>to </a:t>
            </a:r>
            <a:r>
              <a:rPr sz="2000" spc="-44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Kanyakumari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southern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 most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point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 of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 Indian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mainland.</a:t>
            </a:r>
            <a:endParaRPr sz="2000" dirty="0">
              <a:latin typeface="Calibri"/>
              <a:cs typeface="Calibri"/>
            </a:endParaRPr>
          </a:p>
          <a:p>
            <a:pPr marL="469900" indent="-457834">
              <a:lnSpc>
                <a:spcPts val="2280"/>
              </a:lnSpc>
              <a:spcBef>
                <a:spcPts val="1130"/>
              </a:spcBef>
              <a:buClr>
                <a:srgbClr val="E38312"/>
              </a:buClr>
              <a:buAutoNum type="arabicPeriod" startAt="4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The</a:t>
            </a:r>
            <a:r>
              <a:rPr sz="2000" spc="254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shortest</a:t>
            </a:r>
            <a:r>
              <a:rPr sz="2000" spc="26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highway</a:t>
            </a:r>
            <a:r>
              <a:rPr sz="2000" spc="27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is</a:t>
            </a:r>
            <a:r>
              <a:rPr sz="2000" spc="254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NH47A</a:t>
            </a:r>
            <a:r>
              <a:rPr sz="2000" spc="26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which</a:t>
            </a:r>
            <a:r>
              <a:rPr sz="2000" spc="26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stretches</a:t>
            </a:r>
            <a:r>
              <a:rPr sz="2000" spc="26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from</a:t>
            </a:r>
            <a:r>
              <a:rPr sz="2000" spc="254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Calibri"/>
                <a:cs typeface="Calibri"/>
              </a:rPr>
              <a:t>Ernakulam</a:t>
            </a:r>
            <a:r>
              <a:rPr sz="2000" spc="26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to</a:t>
            </a:r>
            <a:r>
              <a:rPr sz="2000" spc="26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Kochi</a:t>
            </a:r>
            <a:r>
              <a:rPr sz="2000" spc="26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and</a:t>
            </a:r>
            <a:r>
              <a:rPr sz="2000" spc="25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covers</a:t>
            </a:r>
            <a:r>
              <a:rPr sz="2000" spc="27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total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sz="2000" spc="-10" dirty="0">
                <a:solidFill>
                  <a:srgbClr val="660033"/>
                </a:solidFill>
                <a:latin typeface="Calibri"/>
                <a:cs typeface="Calibri"/>
              </a:rPr>
              <a:t>length</a:t>
            </a:r>
            <a:r>
              <a:rPr sz="2000" spc="-25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0033"/>
                </a:solidFill>
                <a:latin typeface="Calibri"/>
                <a:cs typeface="Calibri"/>
              </a:rPr>
              <a:t>6</a:t>
            </a:r>
            <a:r>
              <a:rPr sz="2000" spc="-20" dirty="0">
                <a:solidFill>
                  <a:srgbClr val="6600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60033"/>
                </a:solidFill>
                <a:latin typeface="Calibri"/>
                <a:cs typeface="Calibri"/>
              </a:rPr>
              <a:t>Kms.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7088" y="0"/>
            <a:ext cx="5170932" cy="17373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80" dirty="0"/>
              <a:t>State</a:t>
            </a:r>
            <a:r>
              <a:rPr spc="-114" dirty="0"/>
              <a:t> </a:t>
            </a:r>
            <a:r>
              <a:rPr spc="-75" dirty="0"/>
              <a:t>Highways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992360" cy="2210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They </a:t>
            </a:r>
            <a:r>
              <a:rPr sz="2000" spc="-10" dirty="0">
                <a:solidFill>
                  <a:srgbClr val="CC0000"/>
                </a:solidFill>
                <a:latin typeface="Calibri"/>
                <a:cs typeface="Calibri"/>
              </a:rPr>
              <a:t>are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arterial </a:t>
            </a:r>
            <a:r>
              <a:rPr sz="2000" spc="-10" dirty="0">
                <a:solidFill>
                  <a:srgbClr val="CC0000"/>
                </a:solidFill>
                <a:latin typeface="Calibri"/>
                <a:cs typeface="Calibri"/>
              </a:rPr>
              <a:t>roads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CC0000"/>
                </a:solidFill>
                <a:latin typeface="Calibri"/>
                <a:cs typeface="Calibri"/>
              </a:rPr>
              <a:t>state,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connecting up with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national </a:t>
            </a:r>
            <a:r>
              <a:rPr sz="2000" spc="-15" dirty="0">
                <a:solidFill>
                  <a:srgbClr val="CC0000"/>
                </a:solidFill>
                <a:latin typeface="Calibri"/>
                <a:cs typeface="Calibri"/>
              </a:rPr>
              <a:t>highways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of adjacent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C0000"/>
                </a:solidFill>
                <a:latin typeface="Calibri"/>
                <a:cs typeface="Calibri"/>
              </a:rPr>
              <a:t>states,</a:t>
            </a:r>
            <a:r>
              <a:rPr sz="2000" spc="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district</a:t>
            </a:r>
            <a:r>
              <a:rPr sz="2000" spc="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head </a:t>
            </a:r>
            <a:r>
              <a:rPr sz="2000" spc="-10" dirty="0">
                <a:solidFill>
                  <a:srgbClr val="CC0000"/>
                </a:solidFill>
                <a:latin typeface="Calibri"/>
                <a:cs typeface="Calibri"/>
              </a:rPr>
              <a:t>quarters</a:t>
            </a:r>
            <a:r>
              <a:rPr sz="2000" spc="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C0000"/>
                </a:solidFill>
                <a:latin typeface="Calibri"/>
                <a:cs typeface="Calibri"/>
              </a:rPr>
              <a:t>important</a:t>
            </a:r>
            <a:r>
              <a:rPr sz="2000" spc="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cities</a:t>
            </a:r>
            <a:r>
              <a:rPr sz="20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within</a:t>
            </a:r>
            <a:r>
              <a:rPr sz="20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C0000"/>
                </a:solidFill>
                <a:latin typeface="Calibri"/>
                <a:cs typeface="Calibri"/>
              </a:rPr>
              <a:t>state.</a:t>
            </a:r>
            <a:endParaRPr sz="20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80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176,166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kilometres</a:t>
            </a:r>
            <a:endParaRPr sz="2800" dirty="0">
              <a:latin typeface="Calibri"/>
              <a:cs typeface="Calibri"/>
            </a:endParaRPr>
          </a:p>
          <a:p>
            <a:pPr marL="12700" marR="123189" algn="just">
              <a:lnSpc>
                <a:spcPts val="2160"/>
              </a:lnSpc>
              <a:spcBef>
                <a:spcPts val="1480"/>
              </a:spcBef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State Highways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 designated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 SH,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followed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highway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 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preceded by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code.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31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March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2016, 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total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length of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highways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was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176,166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kilometres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(109,464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mi).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292353"/>
            <a:ext cx="999680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  <a:tabLst>
                <a:tab pos="9983470" algn="l"/>
              </a:tabLst>
            </a:pPr>
            <a:r>
              <a:rPr u="none" spc="-45" dirty="0">
                <a:solidFill>
                  <a:srgbClr val="FF0000"/>
                </a:solidFill>
              </a:rPr>
              <a:t>Major </a:t>
            </a:r>
            <a:r>
              <a:rPr u="none" spc="-55" dirty="0">
                <a:solidFill>
                  <a:srgbClr val="FF0000"/>
                </a:solidFill>
              </a:rPr>
              <a:t>District </a:t>
            </a:r>
            <a:r>
              <a:rPr u="none" spc="-65" dirty="0">
                <a:solidFill>
                  <a:srgbClr val="FF0000"/>
                </a:solidFill>
              </a:rPr>
              <a:t>Roads </a:t>
            </a:r>
            <a:r>
              <a:rPr u="none" spc="-35" dirty="0">
                <a:solidFill>
                  <a:srgbClr val="FF0000"/>
                </a:solidFill>
              </a:rPr>
              <a:t>and </a:t>
            </a:r>
            <a:r>
              <a:rPr u="none" spc="-40" dirty="0">
                <a:solidFill>
                  <a:srgbClr val="FF0000"/>
                </a:solidFill>
              </a:rPr>
              <a:t>Other </a:t>
            </a:r>
            <a:r>
              <a:rPr u="none" spc="-55" dirty="0">
                <a:solidFill>
                  <a:srgbClr val="FF0000"/>
                </a:solidFill>
              </a:rPr>
              <a:t>District </a:t>
            </a:r>
            <a:r>
              <a:rPr u="none" spc="-50" dirty="0">
                <a:solidFill>
                  <a:srgbClr val="FF0000"/>
                </a:solidFill>
              </a:rPr>
              <a:t> </a:t>
            </a:r>
            <a:r>
              <a:rPr spc="-65" dirty="0">
                <a:solidFill>
                  <a:srgbClr val="FF0000"/>
                </a:solidFill>
              </a:rPr>
              <a:t>Roads</a:t>
            </a:r>
            <a:r>
              <a:rPr spc="-65"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22830"/>
            <a:ext cx="9572625" cy="30530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These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major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roads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within 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district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connecting 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Taluka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headquarters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major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rural areas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district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headquarters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They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also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connect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with the </a:t>
            </a:r>
            <a:r>
              <a:rPr sz="2400" b="1" spc="-25" dirty="0">
                <a:solidFill>
                  <a:srgbClr val="00B050"/>
                </a:solidFill>
                <a:latin typeface="Calibri"/>
                <a:cs typeface="Calibri"/>
              </a:rPr>
              <a:t>state </a:t>
            </a:r>
            <a:r>
              <a:rPr sz="2400" b="1" spc="-20" dirty="0">
                <a:solidFill>
                  <a:srgbClr val="00B050"/>
                </a:solidFill>
                <a:latin typeface="Calibri"/>
                <a:cs typeface="Calibri"/>
              </a:rPr>
              <a:t> highways</a:t>
            </a:r>
            <a:r>
              <a:rPr sz="24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00B050"/>
                </a:solidFill>
                <a:latin typeface="Calibri"/>
                <a:cs typeface="Calibri"/>
              </a:rPr>
              <a:t>national</a:t>
            </a:r>
            <a:r>
              <a:rPr sz="24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B050"/>
                </a:solidFill>
                <a:latin typeface="Calibri"/>
                <a:cs typeface="Calibri"/>
              </a:rPr>
              <a:t>highways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District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roads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sub-classified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"Major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District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Roads"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(MDRs)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"Other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District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Roads"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(ODRs).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Approximately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561,940</a:t>
            </a:r>
            <a:r>
              <a:rPr sz="2400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kilometres</a:t>
            </a:r>
            <a:endParaRPr sz="24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 marR="55880">
              <a:lnSpc>
                <a:spcPct val="90100"/>
              </a:lnSpc>
              <a:spcBef>
                <a:spcPts val="14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31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March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2016,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total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length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district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roads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India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was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approximately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561,940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kilometres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(349,170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mi),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94.93%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total </a:t>
            </a:r>
            <a:r>
              <a:rPr sz="2400" b="1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surfaced.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50" dirty="0"/>
              <a:t>Village</a:t>
            </a:r>
            <a:r>
              <a:rPr spc="-125" dirty="0"/>
              <a:t> </a:t>
            </a:r>
            <a:r>
              <a:rPr spc="-65" dirty="0"/>
              <a:t>Roads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712960" cy="160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Regardless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their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impact,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rural</a:t>
            </a:r>
            <a:r>
              <a:rPr sz="20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roads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important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component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India's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150"/>
              </a:spcBef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network.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India's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1.7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million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km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roads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73%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rural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roads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smaller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important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endParaRPr sz="2000">
              <a:latin typeface="Calibri"/>
              <a:cs typeface="Calibri"/>
            </a:endParaRPr>
          </a:p>
          <a:p>
            <a:pPr marL="12700" marR="190500">
              <a:lnSpc>
                <a:spcPts val="2160"/>
              </a:lnSpc>
              <a:spcBef>
                <a:spcPts val="1405"/>
              </a:spcBef>
            </a:pPr>
            <a:r>
              <a:rPr sz="20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</a:rPr>
              <a:t>https://</a:t>
            </a:r>
            <a:r>
              <a:rPr sz="20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2"/>
              </a:rPr>
              <a:t>www.worldbank.org/en/news/feature/2011/02/17/india-rural-roadsponent</a:t>
            </a:r>
            <a:r>
              <a:rPr sz="2000" u="heavy" spc="4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2"/>
              </a:rPr>
              <a:t>that</a:t>
            </a:r>
            <a:r>
              <a:rPr sz="2000" u="heavy" spc="6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heavy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2"/>
              </a:rPr>
              <a:t>the </a:t>
            </a:r>
            <a:r>
              <a:rPr sz="2000" spc="-434" dirty="0">
                <a:solidFill>
                  <a:srgbClr val="2997E2"/>
                </a:solidFill>
                <a:latin typeface="Calibri"/>
                <a:cs typeface="Calibri"/>
              </a:rPr>
              <a:t> </a:t>
            </a:r>
            <a:r>
              <a:rPr sz="20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</a:rPr>
              <a:t>central</a:t>
            </a:r>
            <a:r>
              <a:rPr sz="2000" u="heavy" spc="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</a:rPr>
              <a:t>government </a:t>
            </a:r>
            <a:r>
              <a:rPr sz="20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</a:rPr>
              <a:t>influences</a:t>
            </a:r>
            <a:r>
              <a:rPr sz="2000" u="heavy" spc="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</a:rPr>
              <a:t>is</a:t>
            </a:r>
            <a:r>
              <a:rPr sz="20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</a:rPr>
              <a:t>national</a:t>
            </a:r>
            <a:r>
              <a:rPr sz="2000" u="heavy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</a:rPr>
              <a:t>highways.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7576" y="3506723"/>
            <a:ext cx="3636264" cy="272338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55" dirty="0"/>
              <a:t>Arterial</a:t>
            </a:r>
            <a:r>
              <a:rPr spc="-135" dirty="0"/>
              <a:t> </a:t>
            </a:r>
            <a:r>
              <a:rPr spc="-65" dirty="0"/>
              <a:t>Road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77862"/>
            <a:ext cx="9554210" cy="339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2920">
              <a:lnSpc>
                <a:spcPct val="131800"/>
              </a:lnSpc>
              <a:spcBef>
                <a:spcPts val="95"/>
              </a:spcBef>
            </a:pP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No</a:t>
            </a:r>
            <a:r>
              <a:rPr sz="2800" spc="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C0000"/>
                </a:solidFill>
                <a:latin typeface="Calibri"/>
                <a:cs typeface="Calibri"/>
              </a:rPr>
              <a:t>frontage</a:t>
            </a:r>
            <a:r>
              <a:rPr sz="28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access,</a:t>
            </a:r>
            <a:r>
              <a:rPr sz="2800" spc="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no</a:t>
            </a:r>
            <a:r>
              <a:rPr sz="2800" spc="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C0000"/>
                </a:solidFill>
                <a:latin typeface="Calibri"/>
                <a:cs typeface="Calibri"/>
              </a:rPr>
              <a:t>standing</a:t>
            </a:r>
            <a:r>
              <a:rPr sz="2800" spc="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vehicle,</a:t>
            </a:r>
            <a:r>
              <a:rPr sz="2800" spc="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very</a:t>
            </a:r>
            <a:r>
              <a:rPr sz="28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little</a:t>
            </a:r>
            <a:r>
              <a:rPr sz="28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C0000"/>
                </a:solidFill>
                <a:latin typeface="Calibri"/>
                <a:cs typeface="Calibri"/>
              </a:rPr>
              <a:t>cross</a:t>
            </a:r>
            <a:r>
              <a:rPr sz="2800" spc="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C0000"/>
                </a:solidFill>
                <a:latin typeface="Calibri"/>
                <a:cs typeface="Calibri"/>
              </a:rPr>
              <a:t>traffic. </a:t>
            </a:r>
            <a:r>
              <a:rPr sz="2800" spc="-6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Design</a:t>
            </a:r>
            <a:r>
              <a:rPr sz="28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Speed</a:t>
            </a:r>
            <a:r>
              <a:rPr sz="28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:</a:t>
            </a:r>
            <a:r>
              <a:rPr sz="28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80km/hr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2099310" algn="l"/>
              </a:tabLst>
            </a:pP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Land</a:t>
            </a:r>
            <a:r>
              <a:rPr sz="2800" spc="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width	:</a:t>
            </a:r>
            <a:r>
              <a:rPr sz="2800" spc="-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50</a:t>
            </a:r>
            <a:r>
              <a:rPr sz="2800" spc="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– </a:t>
            </a: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60m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ts val="4430"/>
              </a:lnSpc>
              <a:spcBef>
                <a:spcPts val="315"/>
              </a:spcBef>
            </a:pP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Spacing</a:t>
            </a:r>
            <a:r>
              <a:rPr sz="28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1.5km</a:t>
            </a:r>
            <a:r>
              <a:rPr sz="2800" spc="4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CBD</a:t>
            </a:r>
            <a:r>
              <a:rPr sz="28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&amp;</a:t>
            </a:r>
            <a:r>
              <a:rPr sz="28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8km</a:t>
            </a:r>
            <a:r>
              <a:rPr sz="2800" spc="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or</a:t>
            </a:r>
            <a:r>
              <a:rPr sz="28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C0000"/>
                </a:solidFill>
                <a:latin typeface="Calibri"/>
                <a:cs typeface="Calibri"/>
              </a:rPr>
              <a:t>more</a:t>
            </a:r>
            <a:r>
              <a:rPr sz="2800" spc="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C0000"/>
                </a:solidFill>
                <a:latin typeface="Calibri"/>
                <a:cs typeface="Calibri"/>
              </a:rPr>
              <a:t>sparsely</a:t>
            </a:r>
            <a:r>
              <a:rPr sz="2800" spc="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developed</a:t>
            </a:r>
            <a:r>
              <a:rPr sz="2800" spc="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areas. </a:t>
            </a:r>
            <a:r>
              <a:rPr sz="2800" spc="-6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Divided</a:t>
            </a:r>
            <a:r>
              <a:rPr sz="2800" spc="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C0000"/>
                </a:solidFill>
                <a:latin typeface="Calibri"/>
                <a:cs typeface="Calibri"/>
              </a:rPr>
              <a:t>roads</a:t>
            </a:r>
            <a:r>
              <a:rPr sz="28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full</a:t>
            </a:r>
            <a:r>
              <a:rPr sz="28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or</a:t>
            </a:r>
            <a:r>
              <a:rPr sz="28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partial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parking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spc="-15" dirty="0">
                <a:solidFill>
                  <a:srgbClr val="CC0000"/>
                </a:solidFill>
                <a:latin typeface="Calibri"/>
                <a:cs typeface="Calibri"/>
              </a:rPr>
              <a:t>Pedestrian</a:t>
            </a:r>
            <a:r>
              <a:rPr sz="2800" spc="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allowed</a:t>
            </a:r>
            <a:r>
              <a:rPr sz="2800" spc="-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C000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 walk only</a:t>
            </a:r>
            <a:r>
              <a:rPr sz="28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C0000"/>
                </a:solidFill>
                <a:latin typeface="Calibri"/>
                <a:cs typeface="Calibri"/>
              </a:rPr>
              <a:t>at</a:t>
            </a:r>
            <a:r>
              <a:rPr sz="2800" spc="-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C0000"/>
                </a:solidFill>
                <a:latin typeface="Calibri"/>
                <a:cs typeface="Calibri"/>
              </a:rPr>
              <a:t>intersection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35" dirty="0"/>
              <a:t>Sub</a:t>
            </a:r>
            <a:r>
              <a:rPr spc="-114" dirty="0"/>
              <a:t> </a:t>
            </a:r>
            <a:r>
              <a:rPr spc="-55" dirty="0"/>
              <a:t>Arterial</a:t>
            </a:r>
            <a:r>
              <a:rPr spc="-125" dirty="0"/>
              <a:t> </a:t>
            </a:r>
            <a:r>
              <a:rPr spc="-65" dirty="0"/>
              <a:t>Road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81099"/>
            <a:ext cx="4204335" cy="205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700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Bus </a:t>
            </a:r>
            <a:r>
              <a:rPr sz="2400" spc="-20" dirty="0">
                <a:solidFill>
                  <a:srgbClr val="CC0000"/>
                </a:solidFill>
                <a:latin typeface="Calibri"/>
                <a:cs typeface="Calibri"/>
              </a:rPr>
              <a:t>stops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but no 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standing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vehicle. </a:t>
            </a:r>
            <a:r>
              <a:rPr sz="2400" spc="-5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Less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mobility</a:t>
            </a:r>
            <a:r>
              <a:rPr sz="2400" spc="-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than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 arterial.</a:t>
            </a:r>
            <a:endParaRPr sz="2400">
              <a:latin typeface="Calibri"/>
              <a:cs typeface="Calibri"/>
            </a:endParaRPr>
          </a:p>
          <a:p>
            <a:pPr marL="12700" marR="1002030">
              <a:lnSpc>
                <a:spcPct val="138300"/>
              </a:lnSpc>
              <a:spcBef>
                <a:spcPts val="15"/>
              </a:spcBef>
              <a:tabLst>
                <a:tab pos="2170430" algn="l"/>
              </a:tabLst>
            </a:pP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Spacing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C0000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CBD	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: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0.5km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Sub-urban</a:t>
            </a:r>
            <a:r>
              <a:rPr sz="2400" spc="-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fringes</a:t>
            </a:r>
            <a:r>
              <a:rPr sz="2400" spc="-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:</a:t>
            </a:r>
            <a:r>
              <a:rPr sz="2400" spc="-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3.5km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3709416"/>
            <a:ext cx="1668145" cy="104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95"/>
              </a:spcBef>
            </a:pP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Design</a:t>
            </a:r>
            <a:r>
              <a:rPr sz="2400" spc="-9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speed </a:t>
            </a:r>
            <a:r>
              <a:rPr sz="2400" spc="-5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Land</a:t>
            </a:r>
            <a:r>
              <a:rPr sz="2400" spc="-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width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3590" y="3709416"/>
            <a:ext cx="1505585" cy="104140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:</a:t>
            </a:r>
            <a:r>
              <a:rPr sz="2400" spc="-4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60</a:t>
            </a:r>
            <a:r>
              <a:rPr sz="2400" spc="-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km/hr</a:t>
            </a:r>
            <a:endParaRPr sz="2400">
              <a:latin typeface="Calibri"/>
              <a:cs typeface="Calibri"/>
            </a:endParaRPr>
          </a:p>
          <a:p>
            <a:pPr marL="125095">
              <a:lnSpc>
                <a:spcPct val="100000"/>
              </a:lnSpc>
              <a:spcBef>
                <a:spcPts val="1120"/>
              </a:spcBef>
            </a:pP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:</a:t>
            </a:r>
            <a:r>
              <a:rPr sz="2400" spc="-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30</a:t>
            </a:r>
            <a:r>
              <a:rPr sz="2400" spc="-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–</a:t>
            </a:r>
            <a:r>
              <a:rPr sz="2400" spc="-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40</a:t>
            </a:r>
            <a:r>
              <a:rPr sz="2400" spc="-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55" dirty="0">
                <a:solidFill>
                  <a:srgbClr val="660033"/>
                </a:solidFill>
              </a:rPr>
              <a:t>Collector</a:t>
            </a:r>
            <a:r>
              <a:rPr spc="-135" dirty="0">
                <a:solidFill>
                  <a:srgbClr val="660033"/>
                </a:solidFill>
              </a:rPr>
              <a:t> </a:t>
            </a:r>
            <a:r>
              <a:rPr spc="-60" dirty="0">
                <a:solidFill>
                  <a:srgbClr val="660033"/>
                </a:solidFill>
              </a:rPr>
              <a:t>Street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81099"/>
            <a:ext cx="6579234" cy="3575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661035" indent="-68580">
              <a:lnSpc>
                <a:spcPct val="138700"/>
              </a:lnSpc>
              <a:spcBef>
                <a:spcPts val="100"/>
              </a:spcBef>
            </a:pP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Collects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distributes </a:t>
            </a:r>
            <a:r>
              <a:rPr sz="2400" spc="-15" dirty="0">
                <a:solidFill>
                  <a:srgbClr val="CC0000"/>
                </a:solidFill>
                <a:latin typeface="Calibri"/>
                <a:cs typeface="Calibri"/>
              </a:rPr>
              <a:t>traffic from 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local streets </a:t>
            </a:r>
            <a:r>
              <a:rPr sz="2400" spc="-5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Provides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access</a:t>
            </a:r>
            <a:r>
              <a:rPr sz="2400" spc="-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arterial</a:t>
            </a:r>
            <a:r>
              <a:rPr sz="2400" spc="-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/>
                <a:cs typeface="Calibri"/>
              </a:rPr>
              <a:t>roads</a:t>
            </a:r>
            <a:endParaRPr sz="2400">
              <a:latin typeface="Calibri"/>
              <a:cs typeface="Calibri"/>
            </a:endParaRPr>
          </a:p>
          <a:p>
            <a:pPr marL="81280" marR="5080">
              <a:lnSpc>
                <a:spcPct val="138300"/>
              </a:lnSpc>
              <a:spcBef>
                <a:spcPts val="15"/>
              </a:spcBef>
              <a:tabLst>
                <a:tab pos="5822950" algn="l"/>
              </a:tabLst>
            </a:pP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Lo</a:t>
            </a:r>
            <a:r>
              <a:rPr sz="2400" spc="-25" dirty="0">
                <a:solidFill>
                  <a:srgbClr val="CC0000"/>
                </a:solidFill>
                <a:latin typeface="Calibri"/>
                <a:cs typeface="Calibri"/>
              </a:rPr>
              <a:t>cat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ed in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CC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esid</a:t>
            </a:r>
            <a:r>
              <a:rPr sz="2400" spc="5" dirty="0">
                <a:solidFill>
                  <a:srgbClr val="CC000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tial,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busines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s and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indu</a:t>
            </a:r>
            <a:r>
              <a:rPr sz="2400" spc="-30" dirty="0">
                <a:solidFill>
                  <a:srgbClr val="CC000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trial	a</a:t>
            </a:r>
            <a:r>
              <a:rPr sz="2400" spc="-35" dirty="0">
                <a:solidFill>
                  <a:srgbClr val="CC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CC000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s.  Full</a:t>
            </a:r>
            <a:r>
              <a:rPr sz="2400" spc="-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access</a:t>
            </a:r>
            <a:r>
              <a:rPr sz="2400" spc="-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allowed.</a:t>
            </a:r>
            <a:endParaRPr sz="2400">
              <a:latin typeface="Calibri"/>
              <a:cs typeface="Calibri"/>
            </a:endParaRPr>
          </a:p>
          <a:p>
            <a:pPr marL="81280" marR="3552825">
              <a:lnSpc>
                <a:spcPct val="138600"/>
              </a:lnSpc>
              <a:spcBef>
                <a:spcPts val="5"/>
              </a:spcBef>
              <a:tabLst>
                <a:tab pos="1849755" algn="l"/>
              </a:tabLst>
            </a:pP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Parking permitted.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 Design</a:t>
            </a:r>
            <a:r>
              <a:rPr sz="2400" spc="-4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speed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:</a:t>
            </a:r>
            <a:r>
              <a:rPr sz="2400" spc="-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50km/hr </a:t>
            </a:r>
            <a:r>
              <a:rPr sz="2400" spc="-5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Land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Width	:</a:t>
            </a:r>
            <a:r>
              <a:rPr sz="2400" spc="-5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20-30m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50" dirty="0"/>
              <a:t>Local</a:t>
            </a:r>
            <a:r>
              <a:rPr spc="-140" dirty="0"/>
              <a:t> </a:t>
            </a:r>
            <a:r>
              <a:rPr spc="-60" dirty="0"/>
              <a:t>Street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9669780" cy="301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65950">
              <a:lnSpc>
                <a:spcPct val="148500"/>
              </a:lnSpc>
              <a:spcBef>
                <a:spcPts val="100"/>
              </a:spcBef>
              <a:tabLst>
                <a:tab pos="1544955" algn="l"/>
              </a:tabLst>
            </a:pP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Design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Speed : </a:t>
            </a:r>
            <a:r>
              <a:rPr sz="2000" spc="-25" dirty="0">
                <a:solidFill>
                  <a:srgbClr val="CC0000"/>
                </a:solidFill>
                <a:latin typeface="Calibri"/>
                <a:cs typeface="Calibri"/>
              </a:rPr>
              <a:t>30km/hr. </a:t>
            </a:r>
            <a:r>
              <a:rPr sz="2000" spc="-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Land</a:t>
            </a:r>
            <a:r>
              <a:rPr sz="2000" spc="-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Width	:</a:t>
            </a:r>
            <a:r>
              <a:rPr sz="2000" spc="-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10</a:t>
            </a:r>
            <a:r>
              <a:rPr sz="2000" spc="-4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–</a:t>
            </a:r>
            <a:r>
              <a:rPr sz="2000" spc="-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20m.</a:t>
            </a:r>
            <a:endParaRPr sz="2000">
              <a:latin typeface="Calibri"/>
              <a:cs typeface="Calibri"/>
            </a:endParaRPr>
          </a:p>
          <a:p>
            <a:pPr marL="12700" marR="2995930">
              <a:lnSpc>
                <a:spcPts val="3560"/>
              </a:lnSpc>
              <a:spcBef>
                <a:spcPts val="305"/>
              </a:spcBef>
            </a:pP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Primary</a:t>
            </a:r>
            <a:r>
              <a:rPr sz="2000" spc="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access</a:t>
            </a:r>
            <a:r>
              <a:rPr sz="2000" spc="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C000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residence,</a:t>
            </a:r>
            <a:r>
              <a:rPr sz="2000" spc="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business</a:t>
            </a:r>
            <a:r>
              <a:rPr sz="2000" spc="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or</a:t>
            </a:r>
            <a:r>
              <a:rPr sz="20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other abutting</a:t>
            </a:r>
            <a:r>
              <a:rPr sz="2000" spc="-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C0000"/>
                </a:solidFill>
                <a:latin typeface="Calibri"/>
                <a:cs typeface="Calibri"/>
              </a:rPr>
              <a:t>property </a:t>
            </a:r>
            <a:r>
              <a:rPr sz="2000" spc="-43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Less</a:t>
            </a:r>
            <a:r>
              <a:rPr sz="20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C0000"/>
                </a:solidFill>
                <a:latin typeface="Calibri"/>
                <a:cs typeface="Calibri"/>
              </a:rPr>
              <a:t>volume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C0000"/>
                </a:solidFill>
                <a:latin typeface="Calibri"/>
                <a:cs typeface="Calibri"/>
              </a:rPr>
              <a:t>traffic</a:t>
            </a:r>
            <a:r>
              <a:rPr sz="2000" spc="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C0000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C0000"/>
                </a:solidFill>
                <a:latin typeface="Calibri"/>
                <a:cs typeface="Calibri"/>
              </a:rPr>
              <a:t>slow</a:t>
            </a:r>
            <a:r>
              <a:rPr sz="20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speed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Origin</a:t>
            </a:r>
            <a:r>
              <a:rPr sz="2000" spc="-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termination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trips.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150"/>
              </a:spcBef>
            </a:pPr>
            <a:r>
              <a:rPr sz="2000" spc="-10" dirty="0">
                <a:solidFill>
                  <a:srgbClr val="CC0000"/>
                </a:solidFill>
                <a:latin typeface="Calibri"/>
                <a:cs typeface="Calibri"/>
              </a:rPr>
              <a:t>Unrestricted</a:t>
            </a:r>
            <a:r>
              <a:rPr sz="2000" spc="4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parking,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pedestrian</a:t>
            </a:r>
            <a:r>
              <a:rPr sz="2000" spc="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C0000"/>
                </a:solidFill>
                <a:latin typeface="Calibri"/>
                <a:cs typeface="Calibri"/>
              </a:rPr>
              <a:t>movements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(with</a:t>
            </a:r>
            <a:r>
              <a:rPr sz="2000" spc="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C0000"/>
                </a:solidFill>
                <a:latin typeface="Calibri"/>
                <a:cs typeface="Calibri"/>
              </a:rPr>
              <a:t>frontage</a:t>
            </a:r>
            <a:r>
              <a:rPr sz="20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access,</a:t>
            </a:r>
            <a:r>
              <a:rPr sz="2000" spc="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C0000"/>
                </a:solidFill>
                <a:latin typeface="Calibri"/>
                <a:cs typeface="Calibri"/>
              </a:rPr>
              <a:t>parked</a:t>
            </a:r>
            <a:r>
              <a:rPr sz="20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vehicle,</a:t>
            </a:r>
            <a:r>
              <a:rPr sz="2000" spc="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bus</a:t>
            </a: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C0000"/>
                </a:solidFill>
                <a:latin typeface="Calibri"/>
                <a:cs typeface="Calibri"/>
              </a:rPr>
              <a:t>stops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no</a:t>
            </a:r>
            <a:r>
              <a:rPr sz="2000" spc="-3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waiting</a:t>
            </a:r>
            <a:r>
              <a:rPr sz="2000" spc="-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Calibri"/>
                <a:cs typeface="Calibri"/>
              </a:rPr>
              <a:t>restrictions)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5" dirty="0"/>
              <a:t>CUL–DE-</a:t>
            </a:r>
            <a:r>
              <a:rPr spc="-145" dirty="0"/>
              <a:t> </a:t>
            </a:r>
            <a:r>
              <a:rPr spc="-50" dirty="0"/>
              <a:t>SAC	</a:t>
            </a:r>
          </a:p>
          <a:p>
            <a:pPr marL="169545" marR="3618229">
              <a:lnSpc>
                <a:spcPct val="148500"/>
              </a:lnSpc>
              <a:spcBef>
                <a:spcPts val="305"/>
              </a:spcBef>
            </a:pPr>
            <a:r>
              <a:rPr sz="2000" u="none" spc="-5" dirty="0">
                <a:solidFill>
                  <a:srgbClr val="00B050"/>
                </a:solidFill>
                <a:latin typeface="Calibri"/>
                <a:cs typeface="Calibri"/>
              </a:rPr>
              <a:t>Dead </a:t>
            </a:r>
            <a:r>
              <a:rPr sz="2000" u="none" dirty="0">
                <a:solidFill>
                  <a:srgbClr val="00B050"/>
                </a:solidFill>
                <a:latin typeface="Calibri"/>
                <a:cs typeface="Calibri"/>
              </a:rPr>
              <a:t>End</a:t>
            </a:r>
            <a:r>
              <a:rPr sz="2000" u="none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u="none" spc="-10" dirty="0">
                <a:solidFill>
                  <a:srgbClr val="00B050"/>
                </a:solidFill>
                <a:latin typeface="Calibri"/>
                <a:cs typeface="Calibri"/>
              </a:rPr>
              <a:t>Street</a:t>
            </a:r>
            <a:r>
              <a:rPr sz="2000" u="none" spc="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u="none" spc="-5" dirty="0">
                <a:solidFill>
                  <a:srgbClr val="00B050"/>
                </a:solidFill>
                <a:latin typeface="Calibri"/>
                <a:cs typeface="Calibri"/>
              </a:rPr>
              <a:t>with</a:t>
            </a:r>
            <a:r>
              <a:rPr sz="2000" u="none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u="none" spc="-5" dirty="0">
                <a:solidFill>
                  <a:srgbClr val="00B050"/>
                </a:solidFill>
                <a:latin typeface="Calibri"/>
                <a:cs typeface="Calibri"/>
              </a:rPr>
              <a:t>only</a:t>
            </a:r>
            <a:r>
              <a:rPr sz="2000" u="none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u="none" spc="-5" dirty="0">
                <a:solidFill>
                  <a:srgbClr val="00B050"/>
                </a:solidFill>
                <a:latin typeface="Calibri"/>
                <a:cs typeface="Calibri"/>
              </a:rPr>
              <a:t>one entry</a:t>
            </a:r>
            <a:r>
              <a:rPr sz="2000" u="none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u="none" dirty="0">
                <a:solidFill>
                  <a:srgbClr val="00B050"/>
                </a:solidFill>
                <a:latin typeface="Calibri"/>
                <a:cs typeface="Calibri"/>
              </a:rPr>
              <a:t>access</a:t>
            </a:r>
            <a:r>
              <a:rPr sz="2000" u="none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u="none" spc="-15" dirty="0">
                <a:solidFill>
                  <a:srgbClr val="00B050"/>
                </a:solidFill>
                <a:latin typeface="Calibri"/>
                <a:cs typeface="Calibri"/>
              </a:rPr>
              <a:t>for</a:t>
            </a:r>
            <a:r>
              <a:rPr sz="2000" u="none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u="none" spc="-5" dirty="0">
                <a:solidFill>
                  <a:srgbClr val="00B050"/>
                </a:solidFill>
                <a:latin typeface="Calibri"/>
                <a:cs typeface="Calibri"/>
              </a:rPr>
              <a:t>entry</a:t>
            </a:r>
            <a:r>
              <a:rPr sz="2000" u="none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u="none" dirty="0">
                <a:solidFill>
                  <a:srgbClr val="00B050"/>
                </a:solidFill>
                <a:latin typeface="Calibri"/>
                <a:cs typeface="Calibri"/>
              </a:rPr>
              <a:t>and </a:t>
            </a:r>
            <a:r>
              <a:rPr sz="2000" u="none" spc="-15" dirty="0">
                <a:solidFill>
                  <a:srgbClr val="00B050"/>
                </a:solidFill>
                <a:latin typeface="Calibri"/>
                <a:cs typeface="Calibri"/>
              </a:rPr>
              <a:t>exit. </a:t>
            </a:r>
            <a:r>
              <a:rPr sz="2000" u="none" spc="-43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u="none" spc="-5" dirty="0">
                <a:latin typeface="Calibri"/>
                <a:cs typeface="Calibri"/>
              </a:rPr>
              <a:t>Recommended</a:t>
            </a:r>
            <a:r>
              <a:rPr sz="2000" u="none" spc="-20" dirty="0">
                <a:latin typeface="Calibri"/>
                <a:cs typeface="Calibri"/>
              </a:rPr>
              <a:t> </a:t>
            </a:r>
            <a:r>
              <a:rPr sz="2000" u="none" dirty="0">
                <a:latin typeface="Calibri"/>
                <a:cs typeface="Calibri"/>
              </a:rPr>
              <a:t>in </a:t>
            </a:r>
            <a:r>
              <a:rPr sz="2000" u="none" spc="-5" dirty="0">
                <a:latin typeface="Calibri"/>
                <a:cs typeface="Calibri"/>
              </a:rPr>
              <a:t>Residential</a:t>
            </a:r>
            <a:r>
              <a:rPr sz="2000" u="none" spc="15" dirty="0">
                <a:latin typeface="Calibri"/>
                <a:cs typeface="Calibri"/>
              </a:rPr>
              <a:t> </a:t>
            </a:r>
            <a:r>
              <a:rPr sz="2000" u="none" spc="-5" dirty="0">
                <a:latin typeface="Calibri"/>
                <a:cs typeface="Calibri"/>
              </a:rPr>
              <a:t>areas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7227" y="2679192"/>
            <a:ext cx="5137404" cy="318973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92353"/>
            <a:ext cx="9267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85" dirty="0"/>
              <a:t>Factors</a:t>
            </a:r>
            <a:r>
              <a:rPr u="none" spc="-100" dirty="0"/>
              <a:t> </a:t>
            </a:r>
            <a:r>
              <a:rPr u="none" spc="-50" dirty="0"/>
              <a:t>Influencing</a:t>
            </a:r>
            <a:r>
              <a:rPr u="none" spc="-95" dirty="0"/>
              <a:t> </a:t>
            </a:r>
            <a:r>
              <a:rPr u="none" spc="-70" dirty="0"/>
              <a:t>Highway</a:t>
            </a:r>
            <a:r>
              <a:rPr u="none" spc="-120" dirty="0"/>
              <a:t> </a:t>
            </a:r>
            <a:r>
              <a:rPr u="none" spc="-55" dirty="0"/>
              <a:t>Alignment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580" y="1483639"/>
            <a:ext cx="3117215" cy="3443604"/>
          </a:xfrm>
          <a:prstGeom prst="rect">
            <a:avLst/>
          </a:prstGeom>
        </p:spPr>
        <p:txBody>
          <a:bodyPr vert="horz" wrap="square" lIns="0" tIns="266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4000" b="1" spc="-15" dirty="0">
                <a:solidFill>
                  <a:srgbClr val="660033"/>
                </a:solidFill>
                <a:latin typeface="Calibri"/>
                <a:cs typeface="Calibri"/>
              </a:rPr>
              <a:t>Requirements:</a:t>
            </a:r>
            <a:endParaRPr sz="4000" dirty="0">
              <a:latin typeface="Calibri"/>
              <a:cs typeface="Calibri"/>
            </a:endParaRPr>
          </a:p>
          <a:p>
            <a:pPr marL="617855" indent="-404495">
              <a:lnSpc>
                <a:spcPts val="4620"/>
              </a:lnSpc>
              <a:spcBef>
                <a:spcPts val="1989"/>
              </a:spcBef>
              <a:buClr>
                <a:srgbClr val="E38312"/>
              </a:buClr>
              <a:buSzPct val="97500"/>
              <a:buFont typeface="Wingdings"/>
              <a:buChar char=""/>
              <a:tabLst>
                <a:tab pos="618490" algn="l"/>
              </a:tabLst>
            </a:pPr>
            <a:r>
              <a:rPr sz="4000" spc="-10" dirty="0">
                <a:solidFill>
                  <a:srgbClr val="CC0000"/>
                </a:solidFill>
                <a:latin typeface="Calibri"/>
                <a:cs typeface="Calibri"/>
              </a:rPr>
              <a:t>Short</a:t>
            </a:r>
            <a:endParaRPr sz="4000" dirty="0">
              <a:latin typeface="Calibri"/>
              <a:cs typeface="Calibri"/>
            </a:endParaRPr>
          </a:p>
          <a:p>
            <a:pPr marL="617855" indent="-404495">
              <a:lnSpc>
                <a:spcPts val="4440"/>
              </a:lnSpc>
              <a:buClr>
                <a:srgbClr val="E38312"/>
              </a:buClr>
              <a:buSzPct val="97500"/>
              <a:buFont typeface="Wingdings"/>
              <a:buChar char=""/>
              <a:tabLst>
                <a:tab pos="618490" algn="l"/>
              </a:tabLst>
            </a:pPr>
            <a:r>
              <a:rPr sz="4000" spc="-40" dirty="0">
                <a:solidFill>
                  <a:srgbClr val="CC0000"/>
                </a:solidFill>
                <a:latin typeface="Calibri"/>
                <a:cs typeface="Calibri"/>
              </a:rPr>
              <a:t>Easy</a:t>
            </a:r>
            <a:endParaRPr sz="4000" dirty="0">
              <a:latin typeface="Calibri"/>
              <a:cs typeface="Calibri"/>
            </a:endParaRPr>
          </a:p>
          <a:p>
            <a:pPr marL="617855" indent="-404495">
              <a:lnSpc>
                <a:spcPts val="4440"/>
              </a:lnSpc>
              <a:buClr>
                <a:srgbClr val="E38312"/>
              </a:buClr>
              <a:buSzPct val="97500"/>
              <a:buFont typeface="Wingdings"/>
              <a:buChar char=""/>
              <a:tabLst>
                <a:tab pos="618490" algn="l"/>
              </a:tabLst>
            </a:pPr>
            <a:r>
              <a:rPr sz="4000" spc="-35" dirty="0">
                <a:solidFill>
                  <a:srgbClr val="CC0000"/>
                </a:solidFill>
                <a:latin typeface="Calibri"/>
                <a:cs typeface="Calibri"/>
              </a:rPr>
              <a:t>Safe</a:t>
            </a:r>
            <a:endParaRPr sz="4000" dirty="0">
              <a:latin typeface="Calibri"/>
              <a:cs typeface="Calibri"/>
            </a:endParaRPr>
          </a:p>
          <a:p>
            <a:pPr marL="617855" indent="-404495">
              <a:lnSpc>
                <a:spcPts val="4620"/>
              </a:lnSpc>
              <a:buClr>
                <a:srgbClr val="E38312"/>
              </a:buClr>
              <a:buSzPct val="97500"/>
              <a:buFont typeface="Wingdings"/>
              <a:buChar char=""/>
              <a:tabLst>
                <a:tab pos="618490" algn="l"/>
              </a:tabLst>
            </a:pPr>
            <a:r>
              <a:rPr sz="4000" spc="-20" dirty="0">
                <a:solidFill>
                  <a:srgbClr val="CC0000"/>
                </a:solidFill>
                <a:latin typeface="Calibri"/>
                <a:cs typeface="Calibri"/>
              </a:rPr>
              <a:t>Economical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0" dirty="0"/>
              <a:t>Unit</a:t>
            </a:r>
            <a:r>
              <a:rPr spc="-114" dirty="0"/>
              <a:t> </a:t>
            </a:r>
            <a:r>
              <a:rPr dirty="0"/>
              <a:t>2</a:t>
            </a:r>
            <a:r>
              <a:rPr spc="-105" dirty="0"/>
              <a:t> </a:t>
            </a:r>
            <a:r>
              <a:rPr spc="-25" dirty="0"/>
              <a:t>(8</a:t>
            </a:r>
            <a:r>
              <a:rPr spc="-120" dirty="0"/>
              <a:t> </a:t>
            </a:r>
            <a:r>
              <a:rPr spc="-60" dirty="0"/>
              <a:t>hours)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3571" rIns="0" bIns="0" rtlCol="0">
            <a:spAutoFit/>
          </a:bodyPr>
          <a:lstStyle/>
          <a:p>
            <a:pPr marL="72390" marR="85090">
              <a:lnSpc>
                <a:spcPct val="90000"/>
              </a:lnSpc>
              <a:spcBef>
                <a:spcPts val="385"/>
              </a:spcBef>
            </a:pPr>
            <a:r>
              <a:rPr sz="2400" b="1" spc="-10" dirty="0">
                <a:latin typeface="Calibri"/>
                <a:cs typeface="Calibri"/>
              </a:rPr>
              <a:t>Management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30" dirty="0">
                <a:latin typeface="Calibri"/>
                <a:cs typeface="Calibri"/>
              </a:rPr>
              <a:t>Traffic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Traffic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Rules: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spc="-20" dirty="0"/>
              <a:t>Vehicle</a:t>
            </a:r>
            <a:r>
              <a:rPr sz="2400" spc="-5" dirty="0"/>
              <a:t> </a:t>
            </a:r>
            <a:r>
              <a:rPr sz="2400" dirty="0"/>
              <a:t>And </a:t>
            </a:r>
            <a:r>
              <a:rPr sz="2400" spc="-5" dirty="0"/>
              <a:t>Human </a:t>
            </a:r>
            <a:r>
              <a:rPr sz="2400" spc="-10" dirty="0"/>
              <a:t>Characteristics, </a:t>
            </a:r>
            <a:r>
              <a:rPr sz="2400" spc="-525" dirty="0"/>
              <a:t> </a:t>
            </a:r>
            <a:r>
              <a:rPr sz="2400" spc="-5" dirty="0"/>
              <a:t>PIEV</a:t>
            </a:r>
            <a:r>
              <a:rPr sz="2400" spc="10" dirty="0"/>
              <a:t> </a:t>
            </a:r>
            <a:r>
              <a:rPr sz="2400" spc="-30" dirty="0"/>
              <a:t>Theory,</a:t>
            </a:r>
            <a:r>
              <a:rPr sz="2400" spc="25" dirty="0"/>
              <a:t> </a:t>
            </a:r>
            <a:r>
              <a:rPr sz="2400" spc="-35" dirty="0"/>
              <a:t>Traffic</a:t>
            </a:r>
            <a:r>
              <a:rPr sz="2400" dirty="0"/>
              <a:t> </a:t>
            </a:r>
            <a:r>
              <a:rPr sz="2400" spc="-10" dirty="0"/>
              <a:t>characteristics,</a:t>
            </a:r>
            <a:r>
              <a:rPr sz="2400" spc="-25" dirty="0"/>
              <a:t> </a:t>
            </a:r>
            <a:r>
              <a:rPr sz="2400" spc="-5" dirty="0"/>
              <a:t>vehicular</a:t>
            </a:r>
            <a:r>
              <a:rPr sz="2400" spc="5" dirty="0"/>
              <a:t> </a:t>
            </a:r>
            <a:r>
              <a:rPr sz="2400" spc="-10" dirty="0"/>
              <a:t>characteristics,</a:t>
            </a:r>
            <a:r>
              <a:rPr sz="2400" spc="-30" dirty="0"/>
              <a:t> </a:t>
            </a:r>
            <a:r>
              <a:rPr sz="2400" spc="-35" dirty="0"/>
              <a:t>Traffic</a:t>
            </a:r>
            <a:r>
              <a:rPr sz="2400" spc="15" dirty="0"/>
              <a:t> </a:t>
            </a:r>
            <a:r>
              <a:rPr sz="2400" spc="-10" dirty="0"/>
              <a:t>regulation </a:t>
            </a:r>
            <a:r>
              <a:rPr sz="2400" spc="-530" dirty="0"/>
              <a:t> </a:t>
            </a:r>
            <a:r>
              <a:rPr sz="2400" dirty="0"/>
              <a:t>and </a:t>
            </a:r>
            <a:r>
              <a:rPr sz="2400" spc="-15" dirty="0"/>
              <a:t>control</a:t>
            </a:r>
            <a:r>
              <a:rPr sz="2400" spc="-25" dirty="0"/>
              <a:t> </a:t>
            </a:r>
            <a:r>
              <a:rPr sz="2400" dirty="0"/>
              <a:t>(</a:t>
            </a:r>
            <a:r>
              <a:rPr sz="2400" spc="-5" dirty="0"/>
              <a:t> </a:t>
            </a:r>
            <a:r>
              <a:rPr sz="2400" spc="-35" dirty="0"/>
              <a:t>Traffic</a:t>
            </a:r>
            <a:r>
              <a:rPr sz="2400" spc="-15" dirty="0"/>
              <a:t> </a:t>
            </a:r>
            <a:r>
              <a:rPr sz="2400" spc="-5" dirty="0"/>
              <a:t>signals, </a:t>
            </a:r>
            <a:r>
              <a:rPr sz="2400" spc="-35" dirty="0"/>
              <a:t>Traffic</a:t>
            </a:r>
            <a:r>
              <a:rPr sz="2400" spc="-5" dirty="0"/>
              <a:t> signs</a:t>
            </a:r>
            <a:r>
              <a:rPr sz="2400" spc="-10" dirty="0"/>
              <a:t> </a:t>
            </a:r>
            <a:r>
              <a:rPr sz="2400" dirty="0"/>
              <a:t>and </a:t>
            </a:r>
            <a:r>
              <a:rPr sz="2400" spc="-15" dirty="0"/>
              <a:t>Road</a:t>
            </a:r>
            <a:r>
              <a:rPr sz="2400" spc="-20" dirty="0"/>
              <a:t> </a:t>
            </a:r>
            <a:r>
              <a:rPr sz="2400" spc="-5" dirty="0"/>
              <a:t>Markings),</a:t>
            </a:r>
            <a:r>
              <a:rPr sz="2400" spc="-25" dirty="0"/>
              <a:t> </a:t>
            </a:r>
            <a:r>
              <a:rPr sz="2400" spc="-10" dirty="0"/>
              <a:t>Pedestrian </a:t>
            </a:r>
            <a:r>
              <a:rPr sz="2400" spc="-5" dirty="0"/>
              <a:t> </a:t>
            </a:r>
            <a:r>
              <a:rPr sz="2400" spc="-10" dirty="0"/>
              <a:t>Facilities</a:t>
            </a:r>
            <a:r>
              <a:rPr sz="2400" spc="-30" dirty="0"/>
              <a:t> </a:t>
            </a:r>
            <a:r>
              <a:rPr sz="2400" spc="-15" dirty="0"/>
              <a:t>(zebra</a:t>
            </a:r>
            <a:r>
              <a:rPr sz="2400" spc="-10" dirty="0"/>
              <a:t> crossings,</a:t>
            </a:r>
            <a:r>
              <a:rPr sz="2400" spc="-15" dirty="0"/>
              <a:t> </a:t>
            </a:r>
            <a:r>
              <a:rPr sz="2400" spc="-5" dirty="0"/>
              <a:t>bus</a:t>
            </a:r>
            <a:r>
              <a:rPr sz="2400" spc="5" dirty="0"/>
              <a:t> </a:t>
            </a:r>
            <a:r>
              <a:rPr sz="2400" spc="-15" dirty="0"/>
              <a:t>stops,</a:t>
            </a:r>
            <a:r>
              <a:rPr sz="2400" spc="-10" dirty="0"/>
              <a:t> </a:t>
            </a:r>
            <a:r>
              <a:rPr sz="2400" spc="-5" dirty="0"/>
              <a:t>use</a:t>
            </a:r>
            <a:r>
              <a:rPr sz="2400" spc="10" dirty="0"/>
              <a:t> </a:t>
            </a:r>
            <a:r>
              <a:rPr sz="2400" spc="-5" dirty="0"/>
              <a:t>of</a:t>
            </a:r>
            <a:r>
              <a:rPr sz="2400" dirty="0"/>
              <a:t> </a:t>
            </a:r>
            <a:r>
              <a:rPr sz="2400" spc="-15" dirty="0"/>
              <a:t>road</a:t>
            </a:r>
            <a:r>
              <a:rPr sz="2400" dirty="0"/>
              <a:t> </a:t>
            </a:r>
            <a:r>
              <a:rPr sz="2400" spc="-10" dirty="0"/>
              <a:t>by</a:t>
            </a:r>
            <a:r>
              <a:rPr sz="2400" dirty="0"/>
              <a:t> </a:t>
            </a:r>
            <a:r>
              <a:rPr sz="2400" spc="-15" dirty="0"/>
              <a:t>physically</a:t>
            </a:r>
            <a:r>
              <a:rPr sz="2400" spc="-5" dirty="0"/>
              <a:t> </a:t>
            </a:r>
            <a:r>
              <a:rPr sz="2400" spc="-15" dirty="0"/>
              <a:t>disadvantaged </a:t>
            </a:r>
            <a:r>
              <a:rPr sz="2400" spc="-10" dirty="0"/>
              <a:t> persons, </a:t>
            </a:r>
            <a:r>
              <a:rPr sz="2400" dirty="0"/>
              <a:t>elderly</a:t>
            </a:r>
            <a:r>
              <a:rPr sz="2400" spc="-10" dirty="0"/>
              <a:t> persons,</a:t>
            </a:r>
            <a:r>
              <a:rPr sz="2400" spc="-5" dirty="0"/>
              <a:t> </a:t>
            </a:r>
            <a:r>
              <a:rPr sz="2400" spc="-10" dirty="0"/>
              <a:t>women</a:t>
            </a:r>
            <a:r>
              <a:rPr sz="2400" spc="-5" dirty="0"/>
              <a:t> </a:t>
            </a:r>
            <a:r>
              <a:rPr sz="2400" dirty="0"/>
              <a:t>and</a:t>
            </a:r>
            <a:r>
              <a:rPr sz="2400" spc="-5" dirty="0"/>
              <a:t> children)</a:t>
            </a:r>
            <a:endParaRPr sz="2400">
              <a:latin typeface="Calibri"/>
              <a:cs typeface="Calibri"/>
            </a:endParaRPr>
          </a:p>
          <a:p>
            <a:pPr marL="72390" marR="5080">
              <a:lnSpc>
                <a:spcPct val="90000"/>
              </a:lnSpc>
              <a:spcBef>
                <a:spcPts val="1405"/>
              </a:spcBef>
            </a:pPr>
            <a:r>
              <a:rPr sz="2400" b="1" spc="-5" dirty="0">
                <a:latin typeface="Calibri"/>
                <a:cs typeface="Calibri"/>
              </a:rPr>
              <a:t>Salient </a:t>
            </a:r>
            <a:r>
              <a:rPr sz="2400" b="1" spc="-15" dirty="0">
                <a:latin typeface="Calibri"/>
                <a:cs typeface="Calibri"/>
              </a:rPr>
              <a:t>features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0" dirty="0">
                <a:latin typeface="Calibri"/>
                <a:cs typeface="Calibri"/>
              </a:rPr>
              <a:t>Motor </a:t>
            </a:r>
            <a:r>
              <a:rPr sz="2400" b="1" spc="-20" dirty="0">
                <a:latin typeface="Calibri"/>
                <a:cs typeface="Calibri"/>
              </a:rPr>
              <a:t>Vehicles </a:t>
            </a:r>
            <a:r>
              <a:rPr sz="2400" b="1" dirty="0">
                <a:latin typeface="Calibri"/>
                <a:cs typeface="Calibri"/>
              </a:rPr>
              <a:t>Act, </a:t>
            </a:r>
            <a:r>
              <a:rPr sz="2400" b="1" spc="-5" dirty="0">
                <a:latin typeface="Calibri"/>
                <a:cs typeface="Calibri"/>
              </a:rPr>
              <a:t>1988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2019 amendment.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15" dirty="0"/>
              <a:t>(Registration </a:t>
            </a:r>
            <a:r>
              <a:rPr sz="2400" dirty="0"/>
              <a:t>and </a:t>
            </a:r>
            <a:r>
              <a:rPr sz="2400" spc="-5" dirty="0"/>
              <a:t>Licensing </a:t>
            </a:r>
            <a:r>
              <a:rPr sz="2400" dirty="0"/>
              <a:t>Authorities in </a:t>
            </a:r>
            <a:r>
              <a:rPr sz="2400" spc="-5" dirty="0"/>
              <a:t>India: Their </a:t>
            </a:r>
            <a:r>
              <a:rPr sz="2400" spc="-15" dirty="0"/>
              <a:t>powers </a:t>
            </a:r>
            <a:r>
              <a:rPr sz="2400" dirty="0"/>
              <a:t>and </a:t>
            </a:r>
            <a:r>
              <a:rPr sz="2400" spc="-5" dirty="0"/>
              <a:t>duties, </a:t>
            </a:r>
            <a:r>
              <a:rPr sz="2400" spc="-15" dirty="0"/>
              <a:t>Legal </a:t>
            </a:r>
            <a:r>
              <a:rPr sz="2400" spc="-530" dirty="0"/>
              <a:t> </a:t>
            </a:r>
            <a:r>
              <a:rPr sz="2400" spc="-10" dirty="0"/>
              <a:t>requirements </a:t>
            </a:r>
            <a:r>
              <a:rPr sz="2400" spc="-15" dirty="0"/>
              <a:t>to </a:t>
            </a:r>
            <a:r>
              <a:rPr sz="2400" spc="-5" dirty="0"/>
              <a:t>be </a:t>
            </a:r>
            <a:r>
              <a:rPr sz="2400" dirty="0"/>
              <a:t>met </a:t>
            </a:r>
            <a:r>
              <a:rPr sz="2400" spc="-20" dirty="0"/>
              <a:t>for </a:t>
            </a:r>
            <a:r>
              <a:rPr sz="2400" spc="-5" dirty="0"/>
              <a:t>driving </a:t>
            </a:r>
            <a:r>
              <a:rPr sz="2400" spc="-10" dirty="0"/>
              <a:t>various </a:t>
            </a:r>
            <a:r>
              <a:rPr sz="2400" dirty="0"/>
              <a:t>classes </a:t>
            </a:r>
            <a:r>
              <a:rPr sz="2400" spc="-5" dirty="0"/>
              <a:t>of vehicles. classification of </a:t>
            </a:r>
            <a:r>
              <a:rPr sz="2400" spc="-530" dirty="0"/>
              <a:t> </a:t>
            </a:r>
            <a:r>
              <a:rPr sz="2400" spc="-15" dirty="0"/>
              <a:t>traffic</a:t>
            </a:r>
            <a:r>
              <a:rPr sz="2400" spc="-20" dirty="0"/>
              <a:t> </a:t>
            </a:r>
            <a:r>
              <a:rPr sz="2400" spc="-15" dirty="0"/>
              <a:t>offences.</a:t>
            </a:r>
            <a:r>
              <a:rPr sz="2400" spc="5" dirty="0"/>
              <a:t> </a:t>
            </a:r>
            <a:r>
              <a:rPr sz="2400" spc="-10" dirty="0"/>
              <a:t>Penalties </a:t>
            </a:r>
            <a:r>
              <a:rPr sz="2400" dirty="0"/>
              <a:t>and</a:t>
            </a:r>
            <a:r>
              <a:rPr sz="2400" spc="-5" dirty="0"/>
              <a:t> </a:t>
            </a:r>
            <a:r>
              <a:rPr sz="2400" dirty="0"/>
              <a:t>appeals)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320751"/>
            <a:ext cx="7214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0085" algn="l"/>
              </a:tabLst>
            </a:pPr>
            <a:r>
              <a:rPr u="none" spc="-210" dirty="0">
                <a:solidFill>
                  <a:srgbClr val="660033"/>
                </a:solidFill>
              </a:rPr>
              <a:t>F</a:t>
            </a:r>
            <a:r>
              <a:rPr u="none" spc="-90" dirty="0">
                <a:solidFill>
                  <a:srgbClr val="660033"/>
                </a:solidFill>
              </a:rPr>
              <a:t>ac</a:t>
            </a:r>
            <a:r>
              <a:rPr u="none" spc="-130" dirty="0">
                <a:solidFill>
                  <a:srgbClr val="660033"/>
                </a:solidFill>
              </a:rPr>
              <a:t>t</a:t>
            </a:r>
            <a:r>
              <a:rPr u="none" spc="-95" dirty="0">
                <a:solidFill>
                  <a:srgbClr val="660033"/>
                </a:solidFill>
              </a:rPr>
              <a:t>o</a:t>
            </a:r>
            <a:r>
              <a:rPr u="none" spc="-185" dirty="0">
                <a:solidFill>
                  <a:srgbClr val="660033"/>
                </a:solidFill>
              </a:rPr>
              <a:t>r</a:t>
            </a:r>
            <a:r>
              <a:rPr u="none" dirty="0">
                <a:solidFill>
                  <a:srgbClr val="660033"/>
                </a:solidFill>
              </a:rPr>
              <a:t>s	</a:t>
            </a:r>
            <a:r>
              <a:rPr u="none" spc="-125" dirty="0">
                <a:solidFill>
                  <a:srgbClr val="660033"/>
                </a:solidFill>
              </a:rPr>
              <a:t>c</a:t>
            </a:r>
            <a:r>
              <a:rPr u="none" spc="-95" dirty="0">
                <a:solidFill>
                  <a:srgbClr val="660033"/>
                </a:solidFill>
              </a:rPr>
              <a:t>o</a:t>
            </a:r>
            <a:r>
              <a:rPr u="none" spc="-145" dirty="0">
                <a:solidFill>
                  <a:srgbClr val="660033"/>
                </a:solidFill>
              </a:rPr>
              <a:t>n</a:t>
            </a:r>
            <a:r>
              <a:rPr u="none" spc="-80" dirty="0">
                <a:solidFill>
                  <a:srgbClr val="660033"/>
                </a:solidFill>
              </a:rPr>
              <a:t>t</a:t>
            </a:r>
            <a:r>
              <a:rPr u="none" spc="-185" dirty="0">
                <a:solidFill>
                  <a:srgbClr val="660033"/>
                </a:solidFill>
              </a:rPr>
              <a:t>r</a:t>
            </a:r>
            <a:r>
              <a:rPr u="none" spc="-95" dirty="0">
                <a:solidFill>
                  <a:srgbClr val="660033"/>
                </a:solidFill>
              </a:rPr>
              <a:t>o</a:t>
            </a:r>
            <a:r>
              <a:rPr u="none" spc="-70" dirty="0">
                <a:solidFill>
                  <a:srgbClr val="660033"/>
                </a:solidFill>
              </a:rPr>
              <a:t>l</a:t>
            </a:r>
            <a:r>
              <a:rPr u="none" spc="-80" dirty="0">
                <a:solidFill>
                  <a:srgbClr val="660033"/>
                </a:solidFill>
              </a:rPr>
              <a:t>li</a:t>
            </a:r>
            <a:r>
              <a:rPr u="none" spc="-95" dirty="0">
                <a:solidFill>
                  <a:srgbClr val="660033"/>
                </a:solidFill>
              </a:rPr>
              <a:t>n</a:t>
            </a:r>
            <a:r>
              <a:rPr u="none" dirty="0">
                <a:solidFill>
                  <a:srgbClr val="660033"/>
                </a:solidFill>
              </a:rPr>
              <a:t>g</a:t>
            </a:r>
            <a:r>
              <a:rPr u="none" spc="-195" dirty="0">
                <a:solidFill>
                  <a:srgbClr val="660033"/>
                </a:solidFill>
              </a:rPr>
              <a:t> </a:t>
            </a:r>
            <a:r>
              <a:rPr u="none" spc="-80" dirty="0">
                <a:solidFill>
                  <a:srgbClr val="660033"/>
                </a:solidFill>
              </a:rPr>
              <a:t>a</a:t>
            </a:r>
            <a:r>
              <a:rPr u="none" spc="-70" dirty="0">
                <a:solidFill>
                  <a:srgbClr val="660033"/>
                </a:solidFill>
              </a:rPr>
              <a:t>li</a:t>
            </a:r>
            <a:r>
              <a:rPr u="none" spc="-90" dirty="0">
                <a:solidFill>
                  <a:srgbClr val="660033"/>
                </a:solidFill>
              </a:rPr>
              <a:t>g</a:t>
            </a:r>
            <a:r>
              <a:rPr u="none" spc="-95" dirty="0">
                <a:solidFill>
                  <a:srgbClr val="660033"/>
                </a:solidFill>
              </a:rPr>
              <a:t>n</a:t>
            </a:r>
            <a:r>
              <a:rPr u="none" spc="-125" dirty="0">
                <a:solidFill>
                  <a:srgbClr val="660033"/>
                </a:solidFill>
              </a:rPr>
              <a:t>m</a:t>
            </a:r>
            <a:r>
              <a:rPr u="none" spc="-95" dirty="0">
                <a:solidFill>
                  <a:srgbClr val="660033"/>
                </a:solidFill>
              </a:rPr>
              <a:t>e</a:t>
            </a:r>
            <a:r>
              <a:rPr u="none" spc="-145" dirty="0">
                <a:solidFill>
                  <a:srgbClr val="660033"/>
                </a:solidFill>
              </a:rPr>
              <a:t>n</a:t>
            </a:r>
            <a:r>
              <a:rPr u="none" dirty="0">
                <a:solidFill>
                  <a:srgbClr val="660033"/>
                </a:solidFill>
              </a:rPr>
              <a:t>t</a:t>
            </a:r>
            <a:r>
              <a:rPr u="none" spc="-195" dirty="0">
                <a:solidFill>
                  <a:srgbClr val="660033"/>
                </a:solidFill>
              </a:rPr>
              <a:t> </a:t>
            </a:r>
            <a:r>
              <a:rPr u="none" dirty="0">
                <a:solidFill>
                  <a:srgbClr val="660033"/>
                </a:solidFill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0896" y="1901679"/>
            <a:ext cx="9963150" cy="370776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275590" indent="-263525">
              <a:lnSpc>
                <a:spcPct val="100000"/>
              </a:lnSpc>
              <a:spcBef>
                <a:spcPts val="1485"/>
              </a:spcBef>
              <a:buAutoNum type="arabicParenR"/>
              <a:tabLst>
                <a:tab pos="276225" algn="l"/>
              </a:tabLst>
            </a:pPr>
            <a:r>
              <a:rPr sz="2000" spc="-10" dirty="0">
                <a:latin typeface="Calibri"/>
                <a:cs typeface="Calibri"/>
              </a:rPr>
              <a:t>Obligatory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points</a:t>
            </a:r>
            <a:endParaRPr sz="2000" dirty="0">
              <a:latin typeface="Calibri"/>
              <a:cs typeface="Calibri"/>
            </a:endParaRPr>
          </a:p>
          <a:p>
            <a:pPr marL="967740" lvl="1" indent="-269875">
              <a:lnSpc>
                <a:spcPct val="100000"/>
              </a:lnSpc>
              <a:spcBef>
                <a:spcPts val="1395"/>
              </a:spcBef>
              <a:buAutoNum type="alphaUcPeriod"/>
              <a:tabLst>
                <a:tab pos="968375" algn="l"/>
              </a:tabLst>
            </a:pPr>
            <a:r>
              <a:rPr sz="2000" spc="-10" dirty="0">
                <a:latin typeface="Calibri"/>
                <a:cs typeface="Calibri"/>
              </a:rPr>
              <a:t>Obligatory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points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alignment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bridge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site,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intermediate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town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</a:p>
          <a:p>
            <a:pPr marL="10350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Mountain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</a:t>
            </a:r>
            <a:r>
              <a:rPr sz="2000" spc="-15" dirty="0">
                <a:latin typeface="Calibri"/>
                <a:cs typeface="Calibri"/>
              </a:rPr>
              <a:t> etc</a:t>
            </a:r>
            <a:endParaRPr sz="2000" dirty="0">
              <a:latin typeface="Calibri"/>
              <a:cs typeface="Calibri"/>
            </a:endParaRPr>
          </a:p>
          <a:p>
            <a:pPr marL="957580" lvl="1" indent="-259715">
              <a:lnSpc>
                <a:spcPct val="100000"/>
              </a:lnSpc>
              <a:spcBef>
                <a:spcPts val="1405"/>
              </a:spcBef>
              <a:buAutoNum type="alphaUcPeriod" startAt="2"/>
              <a:tabLst>
                <a:tab pos="958215" algn="l"/>
              </a:tabLst>
            </a:pPr>
            <a:r>
              <a:rPr sz="2000" spc="-10" dirty="0">
                <a:latin typeface="Calibri"/>
                <a:cs typeface="Calibri"/>
              </a:rPr>
              <a:t>Obligatory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points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alignment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pass.</a:t>
            </a:r>
            <a:endParaRPr sz="2000" dirty="0">
              <a:latin typeface="Calibri"/>
              <a:cs typeface="Calibri"/>
            </a:endParaRPr>
          </a:p>
          <a:p>
            <a:pPr marL="332105" indent="-264160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32740" algn="l"/>
              </a:tabLst>
            </a:pPr>
            <a:r>
              <a:rPr sz="2000" spc="-30" dirty="0">
                <a:latin typeface="Calibri"/>
                <a:cs typeface="Calibri"/>
              </a:rPr>
              <a:t>Traffic</a:t>
            </a:r>
            <a:endParaRPr sz="2000" dirty="0">
              <a:latin typeface="Calibri"/>
              <a:cs typeface="Calibri"/>
            </a:endParaRPr>
          </a:p>
          <a:p>
            <a:pPr marL="332105" indent="-264160">
              <a:lnSpc>
                <a:spcPct val="100000"/>
              </a:lnSpc>
              <a:spcBef>
                <a:spcPts val="1395"/>
              </a:spcBef>
              <a:buAutoNum type="arabicParenR"/>
              <a:tabLst>
                <a:tab pos="332740" algn="l"/>
              </a:tabLst>
            </a:pPr>
            <a:r>
              <a:rPr sz="2000" spc="-5" dirty="0">
                <a:latin typeface="Calibri"/>
                <a:cs typeface="Calibri"/>
              </a:rPr>
              <a:t>Geometric design</a:t>
            </a:r>
            <a:endParaRPr sz="2000" dirty="0">
              <a:latin typeface="Calibri"/>
              <a:cs typeface="Calibri"/>
            </a:endParaRPr>
          </a:p>
          <a:p>
            <a:pPr marL="332105" indent="-264160">
              <a:lnSpc>
                <a:spcPct val="100000"/>
              </a:lnSpc>
              <a:spcBef>
                <a:spcPts val="1400"/>
              </a:spcBef>
              <a:buAutoNum type="arabicParenR"/>
              <a:tabLst>
                <a:tab pos="332740" algn="l"/>
              </a:tabLst>
            </a:pPr>
            <a:r>
              <a:rPr sz="2000" spc="-5" dirty="0">
                <a:latin typeface="Calibri"/>
                <a:cs typeface="Calibri"/>
              </a:rPr>
              <a:t>Economics</a:t>
            </a:r>
            <a:endParaRPr sz="2000" dirty="0">
              <a:latin typeface="Calibri"/>
              <a:cs typeface="Calibri"/>
            </a:endParaRPr>
          </a:p>
          <a:p>
            <a:pPr marL="332105" indent="-264160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32740" algn="l"/>
              </a:tabLst>
            </a:pP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considerations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85" dirty="0"/>
              <a:t>Factors</a:t>
            </a:r>
            <a:r>
              <a:rPr spc="-114" dirty="0"/>
              <a:t> </a:t>
            </a:r>
            <a:r>
              <a:rPr spc="-55" dirty="0"/>
              <a:t>governing</a:t>
            </a:r>
            <a:r>
              <a:rPr spc="-130" dirty="0"/>
              <a:t> </a:t>
            </a:r>
            <a:r>
              <a:rPr spc="-55" dirty="0"/>
              <a:t>alignment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390">
              <a:lnSpc>
                <a:spcPts val="3130"/>
              </a:lnSpc>
              <a:spcBef>
                <a:spcPts val="95"/>
              </a:spcBef>
            </a:pPr>
            <a:r>
              <a:rPr spc="-15" dirty="0"/>
              <a:t>Obligatory</a:t>
            </a:r>
            <a:r>
              <a:rPr spc="-30" dirty="0"/>
              <a:t> </a:t>
            </a:r>
            <a:r>
              <a:rPr spc="-15" dirty="0"/>
              <a:t>points</a:t>
            </a:r>
          </a:p>
          <a:p>
            <a:pPr marL="364490" indent="-183515">
              <a:lnSpc>
                <a:spcPts val="2215"/>
              </a:lnSpc>
              <a:buClr>
                <a:srgbClr val="E38312"/>
              </a:buClr>
              <a:buChar char="◦"/>
              <a:tabLst>
                <a:tab pos="365760" algn="l"/>
              </a:tabLst>
            </a:pPr>
            <a:r>
              <a:rPr sz="2400" spc="-5" dirty="0"/>
              <a:t>The</a:t>
            </a:r>
            <a:r>
              <a:rPr sz="2400" spc="5" dirty="0"/>
              <a:t> </a:t>
            </a:r>
            <a:r>
              <a:rPr sz="2400" spc="-10" dirty="0"/>
              <a:t>location</a:t>
            </a:r>
            <a:r>
              <a:rPr sz="2400" spc="-20" dirty="0"/>
              <a:t> </a:t>
            </a:r>
            <a:r>
              <a:rPr sz="2400" spc="-5" dirty="0"/>
              <a:t>should</a:t>
            </a:r>
            <a:r>
              <a:rPr sz="2400" spc="5" dirty="0"/>
              <a:t> </a:t>
            </a:r>
            <a:r>
              <a:rPr sz="2400" spc="-15" dirty="0"/>
              <a:t>avoid</a:t>
            </a:r>
            <a:r>
              <a:rPr sz="2400" spc="-10" dirty="0"/>
              <a:t> </a:t>
            </a:r>
            <a:r>
              <a:rPr sz="2400" spc="-5" dirty="0"/>
              <a:t>obstructions</a:t>
            </a:r>
            <a:r>
              <a:rPr sz="2400" spc="-25" dirty="0"/>
              <a:t> </a:t>
            </a:r>
            <a:r>
              <a:rPr sz="2400" spc="-5" dirty="0"/>
              <a:t>such </a:t>
            </a:r>
            <a:r>
              <a:rPr sz="2400" dirty="0"/>
              <a:t>as</a:t>
            </a:r>
            <a:r>
              <a:rPr sz="2400" spc="-5" dirty="0"/>
              <a:t> places</a:t>
            </a:r>
            <a:r>
              <a:rPr sz="2400" spc="-20" dirty="0"/>
              <a:t> </a:t>
            </a:r>
            <a:r>
              <a:rPr sz="2400" spc="-5" dirty="0"/>
              <a:t>of cemeteries,</a:t>
            </a:r>
            <a:endParaRPr sz="2400"/>
          </a:p>
          <a:p>
            <a:pPr marL="364490" marR="5080">
              <a:lnSpc>
                <a:spcPct val="70000"/>
              </a:lnSpc>
              <a:spcBef>
                <a:spcPts val="430"/>
              </a:spcBef>
            </a:pPr>
            <a:r>
              <a:rPr sz="2400" spc="-5" dirty="0"/>
              <a:t>archeological,</a:t>
            </a:r>
            <a:r>
              <a:rPr sz="2400" spc="-25" dirty="0"/>
              <a:t> </a:t>
            </a:r>
            <a:r>
              <a:rPr sz="2400" spc="-15" dirty="0"/>
              <a:t>historical</a:t>
            </a:r>
            <a:r>
              <a:rPr sz="2400" spc="-10" dirty="0"/>
              <a:t> </a:t>
            </a:r>
            <a:r>
              <a:rPr sz="2400" spc="-5" dirty="0"/>
              <a:t>monument,</a:t>
            </a:r>
            <a:r>
              <a:rPr sz="2400" spc="-10" dirty="0"/>
              <a:t> </a:t>
            </a:r>
            <a:r>
              <a:rPr sz="2400" spc="-5" dirty="0"/>
              <a:t>public</a:t>
            </a:r>
            <a:r>
              <a:rPr sz="2400" dirty="0"/>
              <a:t> </a:t>
            </a:r>
            <a:r>
              <a:rPr sz="2400" spc="-5" dirty="0"/>
              <a:t>facilities</a:t>
            </a:r>
            <a:r>
              <a:rPr sz="2400" spc="-15" dirty="0"/>
              <a:t> </a:t>
            </a:r>
            <a:r>
              <a:rPr sz="2400" spc="-20" dirty="0"/>
              <a:t>like</a:t>
            </a:r>
            <a:r>
              <a:rPr sz="2400" spc="-5" dirty="0"/>
              <a:t> schools</a:t>
            </a:r>
            <a:r>
              <a:rPr sz="2400" spc="10" dirty="0"/>
              <a:t> </a:t>
            </a:r>
            <a:r>
              <a:rPr sz="2400" dirty="0"/>
              <a:t>and</a:t>
            </a:r>
            <a:r>
              <a:rPr sz="2400" spc="-5" dirty="0"/>
              <a:t> </a:t>
            </a:r>
            <a:r>
              <a:rPr sz="2400" spc="-10" dirty="0"/>
              <a:t>hospitals, </a:t>
            </a:r>
            <a:r>
              <a:rPr sz="2400" spc="-525" dirty="0"/>
              <a:t> </a:t>
            </a:r>
            <a:r>
              <a:rPr sz="2400" spc="-5" dirty="0"/>
              <a:t>utility</a:t>
            </a:r>
            <a:r>
              <a:rPr sz="2400" spc="-40" dirty="0"/>
              <a:t> </a:t>
            </a:r>
            <a:r>
              <a:rPr sz="2400" dirty="0"/>
              <a:t>services.</a:t>
            </a:r>
            <a:endParaRPr sz="2400"/>
          </a:p>
          <a:p>
            <a:pPr marL="59690">
              <a:lnSpc>
                <a:spcPct val="100000"/>
              </a:lnSpc>
              <a:spcBef>
                <a:spcPts val="40"/>
              </a:spcBef>
            </a:pPr>
            <a:endParaRPr sz="2600"/>
          </a:p>
          <a:p>
            <a:pPr marL="72390">
              <a:lnSpc>
                <a:spcPts val="3130"/>
              </a:lnSpc>
            </a:pPr>
            <a:r>
              <a:rPr spc="-10" dirty="0"/>
              <a:t>Geometric design</a:t>
            </a:r>
            <a:r>
              <a:rPr spc="15" dirty="0"/>
              <a:t> </a:t>
            </a:r>
            <a:r>
              <a:rPr spc="-20" dirty="0"/>
              <a:t>features</a:t>
            </a:r>
          </a:p>
          <a:p>
            <a:pPr marL="364490" indent="-183515">
              <a:lnSpc>
                <a:spcPts val="2515"/>
              </a:lnSpc>
              <a:buClr>
                <a:srgbClr val="E38312"/>
              </a:buClr>
              <a:buChar char="◦"/>
              <a:tabLst>
                <a:tab pos="365760" algn="l"/>
              </a:tabLst>
            </a:pPr>
            <a:r>
              <a:rPr sz="2400" spc="-15" dirty="0"/>
              <a:t>Facilitate</a:t>
            </a:r>
            <a:r>
              <a:rPr sz="2400" spc="-55" dirty="0"/>
              <a:t> </a:t>
            </a:r>
            <a:r>
              <a:rPr sz="2400" spc="-15" dirty="0"/>
              <a:t>easy</a:t>
            </a:r>
            <a:r>
              <a:rPr sz="2400" spc="-10" dirty="0"/>
              <a:t> grade </a:t>
            </a:r>
            <a:r>
              <a:rPr sz="2400" dirty="0"/>
              <a:t>and</a:t>
            </a:r>
            <a:r>
              <a:rPr sz="2400" spc="-15" dirty="0"/>
              <a:t> </a:t>
            </a:r>
            <a:r>
              <a:rPr sz="2400" spc="-10" dirty="0"/>
              <a:t>curvature</a:t>
            </a:r>
            <a:endParaRPr sz="2400"/>
          </a:p>
          <a:p>
            <a:pPr marL="364490" indent="-183515">
              <a:lnSpc>
                <a:spcPts val="2620"/>
              </a:lnSpc>
              <a:buClr>
                <a:srgbClr val="E38312"/>
              </a:buClr>
              <a:buChar char="◦"/>
              <a:tabLst>
                <a:tab pos="365760" algn="l"/>
              </a:tabLst>
            </a:pPr>
            <a:r>
              <a:rPr sz="2400" spc="-5" dirty="0"/>
              <a:t>Enable</a:t>
            </a:r>
            <a:r>
              <a:rPr sz="2400" spc="-15" dirty="0"/>
              <a:t> </a:t>
            </a:r>
            <a:r>
              <a:rPr sz="2400" dirty="0"/>
              <a:t>ruling</a:t>
            </a:r>
            <a:r>
              <a:rPr sz="2400" spc="-30" dirty="0"/>
              <a:t> </a:t>
            </a:r>
            <a:r>
              <a:rPr sz="2400" spc="-10" dirty="0"/>
              <a:t>gradient</a:t>
            </a:r>
            <a:r>
              <a:rPr sz="2400" spc="-30" dirty="0"/>
              <a:t> </a:t>
            </a:r>
            <a:r>
              <a:rPr sz="2400" dirty="0"/>
              <a:t>in</a:t>
            </a:r>
            <a:r>
              <a:rPr sz="2400" spc="-5" dirty="0"/>
              <a:t> </a:t>
            </a:r>
            <a:r>
              <a:rPr sz="2400" spc="-10" dirty="0"/>
              <a:t>most</a:t>
            </a:r>
            <a:r>
              <a:rPr sz="2400" spc="-30" dirty="0"/>
              <a:t> </a:t>
            </a:r>
            <a:r>
              <a:rPr sz="2400" spc="-5" dirty="0"/>
              <a:t>sections</a:t>
            </a:r>
            <a:endParaRPr sz="2400"/>
          </a:p>
          <a:p>
            <a:pPr marL="364490" indent="-183515">
              <a:lnSpc>
                <a:spcPts val="2620"/>
              </a:lnSpc>
              <a:buClr>
                <a:srgbClr val="E38312"/>
              </a:buClr>
              <a:buChar char="◦"/>
              <a:tabLst>
                <a:tab pos="365760" algn="l"/>
              </a:tabLst>
            </a:pPr>
            <a:r>
              <a:rPr sz="2400" spc="-30" dirty="0"/>
              <a:t>Void</a:t>
            </a:r>
            <a:r>
              <a:rPr sz="2400" spc="-15" dirty="0"/>
              <a:t> </a:t>
            </a:r>
            <a:r>
              <a:rPr sz="2400" spc="-5" dirty="0"/>
              <a:t>sudden</a:t>
            </a:r>
            <a:r>
              <a:rPr sz="2400" spc="5" dirty="0"/>
              <a:t> </a:t>
            </a:r>
            <a:r>
              <a:rPr sz="2400" spc="-5" dirty="0"/>
              <a:t>changes</a:t>
            </a:r>
            <a:r>
              <a:rPr sz="2400" dirty="0"/>
              <a:t> in</a:t>
            </a:r>
            <a:r>
              <a:rPr sz="2400" spc="-20" dirty="0"/>
              <a:t> </a:t>
            </a:r>
            <a:r>
              <a:rPr sz="2400" spc="-10" dirty="0"/>
              <a:t>sight</a:t>
            </a:r>
            <a:r>
              <a:rPr sz="2400" dirty="0"/>
              <a:t> </a:t>
            </a:r>
            <a:r>
              <a:rPr sz="2400" spc="-10" dirty="0"/>
              <a:t>distance,</a:t>
            </a:r>
            <a:r>
              <a:rPr sz="2400" spc="-20" dirty="0"/>
              <a:t> </a:t>
            </a:r>
            <a:r>
              <a:rPr sz="2400" dirty="0"/>
              <a:t>especially</a:t>
            </a:r>
            <a:r>
              <a:rPr sz="2400" spc="-15" dirty="0"/>
              <a:t> </a:t>
            </a:r>
            <a:r>
              <a:rPr sz="2400" spc="-5" dirty="0"/>
              <a:t>near</a:t>
            </a:r>
            <a:r>
              <a:rPr sz="2400" spc="-15" dirty="0"/>
              <a:t> </a:t>
            </a:r>
            <a:r>
              <a:rPr sz="2400" spc="-10" dirty="0"/>
              <a:t>crossings</a:t>
            </a:r>
            <a:endParaRPr sz="2400"/>
          </a:p>
          <a:p>
            <a:pPr marL="364490" indent="-183515">
              <a:lnSpc>
                <a:spcPts val="2615"/>
              </a:lnSpc>
              <a:buClr>
                <a:srgbClr val="E38312"/>
              </a:buClr>
              <a:buChar char="◦"/>
              <a:tabLst>
                <a:tab pos="365760" algn="l"/>
              </a:tabLst>
            </a:pPr>
            <a:r>
              <a:rPr sz="2400" spc="-20" dirty="0"/>
              <a:t>Avoid</a:t>
            </a:r>
            <a:r>
              <a:rPr sz="2400" spc="-15" dirty="0"/>
              <a:t> </a:t>
            </a:r>
            <a:r>
              <a:rPr sz="2400" spc="-5" dirty="0"/>
              <a:t>sharp</a:t>
            </a:r>
            <a:r>
              <a:rPr sz="2400" spc="-15" dirty="0"/>
              <a:t> horizontal</a:t>
            </a:r>
            <a:r>
              <a:rPr sz="2400" spc="-20" dirty="0"/>
              <a:t> </a:t>
            </a:r>
            <a:r>
              <a:rPr sz="2400" spc="-5" dirty="0"/>
              <a:t>curves</a:t>
            </a:r>
            <a:endParaRPr sz="2400"/>
          </a:p>
          <a:p>
            <a:pPr marL="364490" indent="-183515">
              <a:lnSpc>
                <a:spcPts val="2750"/>
              </a:lnSpc>
              <a:buClr>
                <a:srgbClr val="E38312"/>
              </a:buClr>
              <a:buChar char="◦"/>
              <a:tabLst>
                <a:tab pos="365760" algn="l"/>
              </a:tabLst>
            </a:pPr>
            <a:r>
              <a:rPr sz="2400" spc="-20" dirty="0"/>
              <a:t>Avoid</a:t>
            </a:r>
            <a:r>
              <a:rPr sz="2400" spc="-10" dirty="0"/>
              <a:t> road</a:t>
            </a:r>
            <a:r>
              <a:rPr sz="2400" spc="-20" dirty="0"/>
              <a:t> </a:t>
            </a:r>
            <a:r>
              <a:rPr sz="2400" spc="-10" dirty="0"/>
              <a:t>intersections</a:t>
            </a:r>
            <a:r>
              <a:rPr sz="2400" spc="-25" dirty="0"/>
              <a:t> </a:t>
            </a:r>
            <a:r>
              <a:rPr sz="2400" spc="-5" dirty="0"/>
              <a:t>near</a:t>
            </a:r>
            <a:r>
              <a:rPr sz="2400" spc="-15" dirty="0"/>
              <a:t> </a:t>
            </a:r>
            <a:r>
              <a:rPr sz="2400" spc="-5" dirty="0"/>
              <a:t>bend</a:t>
            </a:r>
            <a:r>
              <a:rPr sz="2400" dirty="0"/>
              <a:t> </a:t>
            </a:r>
            <a:r>
              <a:rPr sz="2400" spc="-5" dirty="0"/>
              <a:t>or </a:t>
            </a:r>
            <a:r>
              <a:rPr sz="2400" spc="-15" dirty="0"/>
              <a:t>at</a:t>
            </a:r>
            <a:r>
              <a:rPr sz="2400" spc="-20" dirty="0"/>
              <a:t> </a:t>
            </a:r>
            <a:r>
              <a:rPr sz="2400" dirty="0"/>
              <a:t>the </a:t>
            </a:r>
            <a:r>
              <a:rPr sz="2400" spc="-10" dirty="0"/>
              <a:t>top</a:t>
            </a:r>
            <a:r>
              <a:rPr sz="2400" spc="-15" dirty="0"/>
              <a:t> </a:t>
            </a:r>
            <a:r>
              <a:rPr sz="2400" spc="-5" dirty="0"/>
              <a:t>or</a:t>
            </a:r>
            <a:r>
              <a:rPr sz="2400" spc="-20" dirty="0"/>
              <a:t> </a:t>
            </a:r>
            <a:r>
              <a:rPr sz="2400" spc="-15" dirty="0"/>
              <a:t>bottom</a:t>
            </a:r>
            <a:r>
              <a:rPr sz="2400" spc="-10" dirty="0"/>
              <a:t> of</a:t>
            </a:r>
            <a:r>
              <a:rPr sz="2400" spc="-5" dirty="0"/>
              <a:t> </a:t>
            </a:r>
            <a:r>
              <a:rPr sz="2400" dirty="0"/>
              <a:t>a</a:t>
            </a:r>
            <a:r>
              <a:rPr sz="2400" spc="-10" dirty="0"/>
              <a:t> </a:t>
            </a:r>
            <a:r>
              <a:rPr sz="2400" spc="-5" dirty="0"/>
              <a:t>hill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6324" y="457961"/>
            <a:ext cx="9906635" cy="518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Precautions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river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and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railway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crossings</a:t>
            </a:r>
            <a:endParaRPr sz="2400" dirty="0">
              <a:latin typeface="Calibri"/>
              <a:cs typeface="Calibri"/>
            </a:endParaRPr>
          </a:p>
          <a:p>
            <a:pPr marL="304800" indent="-183515">
              <a:lnSpc>
                <a:spcPts val="2125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Bridges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should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preferably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located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angles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river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flow,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located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marL="304800">
              <a:lnSpc>
                <a:spcPts val="2160"/>
              </a:lnSpc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horizontal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curve</a:t>
            </a:r>
            <a:endParaRPr sz="2000" dirty="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2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Crossing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railway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lines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avoid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intersections</a:t>
            </a:r>
            <a:r>
              <a:rPr sz="20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gradient,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frequent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crossing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recrossing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3279"/>
              </a:lnSpc>
              <a:spcBef>
                <a:spcPts val="905"/>
              </a:spcBef>
            </a:pP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Topographical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control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endParaRPr sz="2800" dirty="0">
              <a:latin typeface="Calibri"/>
              <a:cs typeface="Calibri"/>
            </a:endParaRPr>
          </a:p>
          <a:p>
            <a:pPr marL="304800" indent="-183515">
              <a:lnSpc>
                <a:spcPts val="2800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alignment,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possible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should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avoid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passing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through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87680" lvl="1" indent="-183515">
              <a:lnSpc>
                <a:spcPct val="100000"/>
              </a:lnSpc>
              <a:spcBef>
                <a:spcPts val="135"/>
              </a:spcBef>
              <a:buClr>
                <a:srgbClr val="E38312"/>
              </a:buClr>
              <a:buChar char="◦"/>
              <a:tabLst>
                <a:tab pos="488315" algn="l"/>
              </a:tabLst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Marshy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and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low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lying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land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poor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drainage</a:t>
            </a:r>
            <a:endParaRPr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87680" lvl="1" indent="-183515">
              <a:lnSpc>
                <a:spcPct val="100000"/>
              </a:lnSpc>
              <a:spcBef>
                <a:spcPts val="120"/>
              </a:spcBef>
              <a:buClr>
                <a:srgbClr val="E38312"/>
              </a:buClr>
              <a:buChar char="◦"/>
              <a:tabLst>
                <a:tab pos="488315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Flood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prone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areas</a:t>
            </a:r>
            <a:endParaRPr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87680" lvl="1" indent="-183515">
              <a:lnSpc>
                <a:spcPct val="100000"/>
              </a:lnSpc>
              <a:spcBef>
                <a:spcPts val="120"/>
              </a:spcBef>
              <a:buClr>
                <a:srgbClr val="E38312"/>
              </a:buClr>
              <a:buChar char="◦"/>
              <a:tabLst>
                <a:tab pos="488315" algn="l"/>
              </a:tabLst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Unstable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hilly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features</a:t>
            </a:r>
            <a:endParaRPr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87680" lvl="1" indent="-183515">
              <a:lnSpc>
                <a:spcPct val="100000"/>
              </a:lnSpc>
              <a:spcBef>
                <a:spcPts val="120"/>
              </a:spcBef>
              <a:buClr>
                <a:srgbClr val="E38312"/>
              </a:buClr>
              <a:buChar char="◦"/>
              <a:tabLst>
                <a:tab pos="488315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Avalanche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prone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areas</a:t>
            </a:r>
            <a:endParaRPr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Flat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terrain-below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3%</a:t>
            </a:r>
            <a:endParaRPr sz="2400" dirty="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Rolling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terrain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-3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25%</a:t>
            </a:r>
            <a:endParaRPr sz="2400" dirty="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2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Mountainous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terrain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above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25%</a:t>
            </a:r>
            <a:endParaRPr sz="2400" dirty="0">
              <a:latin typeface="Calibri"/>
              <a:cs typeface="Calibri"/>
            </a:endParaRPr>
          </a:p>
          <a:p>
            <a:pPr marL="304800" marR="588645" indent="-182880">
              <a:lnSpc>
                <a:spcPts val="2300"/>
              </a:lnSpc>
              <a:spcBef>
                <a:spcPts val="58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location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high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ground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should be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preferred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valley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avoid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cross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drainage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85" dirty="0"/>
              <a:t>Factors</a:t>
            </a:r>
            <a:r>
              <a:rPr spc="-114" dirty="0"/>
              <a:t> </a:t>
            </a:r>
            <a:r>
              <a:rPr spc="-55" dirty="0"/>
              <a:t>governing</a:t>
            </a:r>
            <a:r>
              <a:rPr spc="-130" dirty="0"/>
              <a:t> </a:t>
            </a:r>
            <a:r>
              <a:rPr spc="-55" dirty="0"/>
              <a:t>alignment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793875"/>
            <a:ext cx="9804400" cy="3891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Materials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constructional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endParaRPr sz="2400" dirty="0">
              <a:latin typeface="Calibri"/>
              <a:cs typeface="Calibri"/>
            </a:endParaRPr>
          </a:p>
          <a:p>
            <a:pPr marL="304800" indent="-183515">
              <a:lnSpc>
                <a:spcPts val="2365"/>
              </a:lnSpc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Deep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cutting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should be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avoided</a:t>
            </a:r>
            <a:endParaRPr sz="2000" dirty="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2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Earth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work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balanced;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quantities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filling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excavation</a:t>
            </a:r>
            <a:endParaRPr sz="2000" dirty="0">
              <a:latin typeface="Calibri"/>
              <a:cs typeface="Calibri"/>
            </a:endParaRPr>
          </a:p>
          <a:p>
            <a:pPr marL="304800" indent="-183515">
              <a:lnSpc>
                <a:spcPct val="100000"/>
              </a:lnSpc>
              <a:spcBef>
                <a:spcPts val="12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Alignment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should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preferably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be through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better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soil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area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minimize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pavement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thickness</a:t>
            </a:r>
            <a:endParaRPr sz="2000" dirty="0">
              <a:latin typeface="Calibri"/>
              <a:cs typeface="Calibri"/>
            </a:endParaRPr>
          </a:p>
          <a:p>
            <a:pPr marL="304800" indent="-183515">
              <a:lnSpc>
                <a:spcPts val="2235"/>
              </a:lnSpc>
              <a:spcBef>
                <a:spcPts val="12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Location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near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sources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embankment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pavement</a:t>
            </a:r>
            <a:r>
              <a:rPr sz="20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materials</a:t>
            </a:r>
            <a:endParaRPr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1920">
              <a:lnSpc>
                <a:spcPts val="4155"/>
              </a:lnSpc>
            </a:pPr>
            <a:r>
              <a:rPr sz="3600" spc="-5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spc="-30" dirty="0">
                <a:solidFill>
                  <a:srgbClr val="CC0000"/>
                </a:solidFill>
                <a:latin typeface="Calibri"/>
                <a:cs typeface="Calibri"/>
              </a:rPr>
              <a:t>Trend,</a:t>
            </a:r>
            <a:r>
              <a:rPr sz="2400" spc="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Direction</a:t>
            </a:r>
            <a:r>
              <a:rPr sz="2400" spc="-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/>
                <a:cs typeface="Calibri"/>
              </a:rPr>
              <a:t>pattern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/>
                <a:cs typeface="Calibri"/>
              </a:rPr>
              <a:t>traffic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 critical</a:t>
            </a:r>
            <a:r>
              <a:rPr sz="2400" spc="-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elements.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OD</a:t>
            </a:r>
            <a:r>
              <a:rPr sz="2400" spc="-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survey 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should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 conducted.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1405"/>
              </a:spcBef>
            </a:pPr>
            <a:r>
              <a:rPr sz="2400" u="heavy" spc="-10" dirty="0">
                <a:solidFill>
                  <a:srgbClr val="448744"/>
                </a:solidFill>
                <a:uFill>
                  <a:solidFill>
                    <a:srgbClr val="448744"/>
                  </a:solidFill>
                </a:uFill>
                <a:latin typeface="Calibri"/>
                <a:cs typeface="Calibri"/>
              </a:rPr>
              <a:t>Desire</a:t>
            </a:r>
            <a:r>
              <a:rPr sz="2400" u="heavy" dirty="0">
                <a:solidFill>
                  <a:srgbClr val="448744"/>
                </a:solidFill>
                <a:uFill>
                  <a:solidFill>
                    <a:srgbClr val="448744"/>
                  </a:solidFill>
                </a:uFill>
                <a:latin typeface="Calibri"/>
                <a:cs typeface="Calibri"/>
              </a:rPr>
              <a:t> lines</a:t>
            </a:r>
            <a:r>
              <a:rPr sz="2400" spc="-5" dirty="0">
                <a:solidFill>
                  <a:srgbClr val="44874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based on survey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should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 be </a:t>
            </a:r>
            <a:r>
              <a:rPr sz="2400" spc="-15" dirty="0">
                <a:solidFill>
                  <a:srgbClr val="CC0000"/>
                </a:solidFill>
                <a:latin typeface="Calibri"/>
                <a:cs typeface="Calibri"/>
              </a:rPr>
              <a:t>drawn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indicate 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CC0000"/>
                </a:solidFill>
                <a:latin typeface="Calibri"/>
                <a:cs typeface="Calibri"/>
              </a:rPr>
              <a:t>desired</a:t>
            </a:r>
            <a:r>
              <a:rPr sz="24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/>
                <a:cs typeface="Calibri"/>
              </a:rPr>
              <a:t>pattern</a:t>
            </a:r>
            <a:r>
              <a:rPr sz="2400" spc="-5" dirty="0">
                <a:solidFill>
                  <a:srgbClr val="CC0000"/>
                </a:solidFill>
                <a:latin typeface="Calibri"/>
                <a:cs typeface="Calibri"/>
              </a:rPr>
              <a:t> of </a:t>
            </a:r>
            <a:r>
              <a:rPr sz="2400" spc="-5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Calibri"/>
                <a:cs typeface="Calibri"/>
              </a:rPr>
              <a:t>traffic</a:t>
            </a:r>
            <a:r>
              <a:rPr sz="2400" spc="-2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CC0000"/>
                </a:solidFill>
                <a:latin typeface="Calibri"/>
                <a:cs typeface="Calibri"/>
              </a:rPr>
              <a:t>flow.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55" dirty="0"/>
              <a:t>ECONOMIC</a:t>
            </a:r>
            <a:r>
              <a:rPr spc="-155" dirty="0"/>
              <a:t> </a:t>
            </a:r>
            <a:r>
              <a:rPr spc="-114" dirty="0"/>
              <a:t>FACTORS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77862"/>
            <a:ext cx="5369560" cy="283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33040">
              <a:lnSpc>
                <a:spcPct val="131700"/>
              </a:lnSpc>
              <a:spcBef>
                <a:spcPts val="100"/>
              </a:spcBef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Capital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cost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Maintenance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Cost </a:t>
            </a:r>
            <a:r>
              <a:rPr sz="2800" spc="-6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Operational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cost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Cost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Embankment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deep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cuttings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cost.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0" dirty="0"/>
              <a:t>Other</a:t>
            </a:r>
            <a:r>
              <a:rPr spc="-140" dirty="0"/>
              <a:t> </a:t>
            </a:r>
            <a:r>
              <a:rPr spc="-60" dirty="0"/>
              <a:t>Considerations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766442"/>
            <a:ext cx="4037329" cy="386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Engineering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feasibility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38312"/>
              </a:buClr>
              <a:buFont typeface="Calibri"/>
              <a:buAutoNum type="arabicPeriod"/>
            </a:pP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Environmental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consideration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E38312"/>
              </a:buClr>
              <a:buFont typeface="Calibri"/>
              <a:buAutoNum type="arabicPeriod"/>
            </a:pP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Social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consideration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38312"/>
              </a:buClr>
              <a:buFont typeface="Calibri"/>
              <a:buAutoNum type="arabicPeriod"/>
            </a:pP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Political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Acceptability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38312"/>
              </a:buClr>
              <a:buFont typeface="Calibri"/>
              <a:buAutoNum type="arabicPeriod"/>
            </a:pP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Monotony.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70" dirty="0"/>
              <a:t>Highway</a:t>
            </a:r>
            <a:r>
              <a:rPr spc="-120" dirty="0"/>
              <a:t> </a:t>
            </a:r>
            <a:r>
              <a:rPr spc="-60" dirty="0"/>
              <a:t>Cross</a:t>
            </a:r>
            <a:r>
              <a:rPr spc="-120" dirty="0"/>
              <a:t> </a:t>
            </a:r>
            <a:r>
              <a:rPr spc="-50" dirty="0"/>
              <a:t>Sectional</a:t>
            </a:r>
            <a:r>
              <a:rPr spc="-100" dirty="0"/>
              <a:t> </a:t>
            </a:r>
            <a:r>
              <a:rPr spc="-50" dirty="0"/>
              <a:t>Elements	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704" y="0"/>
            <a:ext cx="11713845" cy="6741159"/>
            <a:chOff x="298704" y="0"/>
            <a:chExt cx="11713845" cy="6741159"/>
          </a:xfrm>
        </p:grpSpPr>
        <p:sp>
          <p:nvSpPr>
            <p:cNvPr id="3" name="object 3"/>
            <p:cNvSpPr/>
            <p:nvPr/>
          </p:nvSpPr>
          <p:spPr>
            <a:xfrm>
              <a:off x="1193292" y="1737360"/>
              <a:ext cx="9966960" cy="0"/>
            </a:xfrm>
            <a:custGeom>
              <a:avLst/>
              <a:gdLst/>
              <a:ahLst/>
              <a:cxnLst/>
              <a:rect l="l" t="t" r="r" b="b"/>
              <a:pathLst>
                <a:path w="9966960">
                  <a:moveTo>
                    <a:pt x="0" y="0"/>
                  </a:moveTo>
                  <a:lnTo>
                    <a:pt x="9966960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04" y="0"/>
              <a:ext cx="11713464" cy="67406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0" dirty="0"/>
              <a:t>Unit</a:t>
            </a:r>
            <a:r>
              <a:rPr spc="-114" dirty="0"/>
              <a:t> </a:t>
            </a:r>
            <a:r>
              <a:rPr dirty="0"/>
              <a:t>3</a:t>
            </a:r>
            <a:r>
              <a:rPr spc="-105" dirty="0"/>
              <a:t> </a:t>
            </a:r>
            <a:r>
              <a:rPr spc="-25" dirty="0"/>
              <a:t>(8</a:t>
            </a:r>
            <a:r>
              <a:rPr spc="-120" dirty="0"/>
              <a:t> </a:t>
            </a:r>
            <a:r>
              <a:rPr spc="-60" dirty="0"/>
              <a:t>hours)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85061"/>
            <a:ext cx="9712325" cy="375412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Accidents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studies</a:t>
            </a:r>
            <a:r>
              <a:rPr sz="22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Analysis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1130"/>
              </a:spcBef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Importance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accident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studies,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causes,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accident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studies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records,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Accident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investigation,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 its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effect</a:t>
            </a:r>
            <a:r>
              <a:rPr sz="22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accidents,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parking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influence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accidents.</a:t>
            </a:r>
            <a:endParaRPr sz="2200">
              <a:latin typeface="Calibri"/>
              <a:cs typeface="Calibri"/>
            </a:endParaRPr>
          </a:p>
          <a:p>
            <a:pPr marL="12700" marR="460375">
              <a:lnSpc>
                <a:spcPts val="2380"/>
              </a:lnSpc>
              <a:spcBef>
                <a:spcPts val="1440"/>
              </a:spcBef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Collection of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Accident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requirement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accident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records,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management </a:t>
            </a:r>
            <a:r>
              <a:rPr sz="2200" spc="-4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measures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influence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accident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prevention,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cost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accidents.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1360"/>
              </a:spcBef>
            </a:pP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22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2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Mishaps</a:t>
            </a:r>
            <a:r>
              <a:rPr sz="22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Accidents:</a:t>
            </a:r>
            <a:r>
              <a:rPr sz="220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aid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accident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victims-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aid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techniques,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coordination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hospitals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 other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health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centres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emergency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treatment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accident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victims,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role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Insurance companies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providing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relief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accident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victims,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Ambulance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Services,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Importance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voluntary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blood </a:t>
            </a:r>
            <a:r>
              <a:rPr sz="2200" spc="-4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donation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saving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accident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victims,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Rehabilitation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persons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affected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accidents.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0" dirty="0"/>
              <a:t>Unit</a:t>
            </a:r>
            <a:r>
              <a:rPr spc="-114" dirty="0"/>
              <a:t> </a:t>
            </a:r>
            <a:r>
              <a:rPr dirty="0"/>
              <a:t>4</a:t>
            </a:r>
            <a:r>
              <a:rPr spc="-105" dirty="0"/>
              <a:t> </a:t>
            </a:r>
            <a:r>
              <a:rPr spc="-25" dirty="0"/>
              <a:t>(8</a:t>
            </a:r>
            <a:r>
              <a:rPr spc="-120" dirty="0"/>
              <a:t> </a:t>
            </a:r>
            <a:r>
              <a:rPr spc="-60" dirty="0"/>
              <a:t>hours)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85061"/>
            <a:ext cx="9966325" cy="435737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2219325" algn="l"/>
              </a:tabLst>
            </a:pP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r>
              <a:rPr sz="22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regulations	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22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2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Safety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Regulation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Speed,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vehicles,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regulation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concerning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driver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2380"/>
              </a:lnSpc>
              <a:spcBef>
                <a:spcPts val="1440"/>
              </a:spcBef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Promotion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Safety</a:t>
            </a:r>
            <a:r>
              <a:rPr sz="2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India: Coordination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various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local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Government </a:t>
            </a:r>
            <a:r>
              <a:rPr sz="2200" spc="-48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Authorities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better</a:t>
            </a:r>
            <a:r>
              <a:rPr sz="2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safety,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compulsory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safety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drivers </a:t>
            </a:r>
            <a:r>
              <a:rPr sz="2200" spc="-4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classes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vehicles.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widening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improvement</a:t>
            </a:r>
            <a:r>
              <a:rPr sz="2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quality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roads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India,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role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NGOs,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media and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voluntary organizations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in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promoting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safety.</a:t>
            </a:r>
            <a:endParaRPr sz="2200">
              <a:latin typeface="Calibri"/>
              <a:cs typeface="Calibri"/>
            </a:endParaRPr>
          </a:p>
          <a:p>
            <a:pPr marL="12700" marR="196850">
              <a:lnSpc>
                <a:spcPct val="90000"/>
              </a:lnSpc>
              <a:spcBef>
                <a:spcPts val="1355"/>
              </a:spcBef>
            </a:pP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22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2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Safety:</a:t>
            </a:r>
            <a:r>
              <a:rPr sz="22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Meaning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interpretation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of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various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signs,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22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speed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limits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enforcement</a:t>
            </a:r>
            <a:r>
              <a:rPr sz="22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safety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rules,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fundamentals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vehicle </a:t>
            </a:r>
            <a:r>
              <a:rPr sz="2200" spc="-48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maintenance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better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safety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road.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Vehicle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parking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rules,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overtaking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rules,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stringent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penalties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repeated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violations,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participation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public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in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ensuring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safe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driving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conditions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road,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prevention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driving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under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influence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alcohol,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drugs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intoxicants.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counseling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role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accident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prevention.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0" dirty="0"/>
              <a:t>Unit</a:t>
            </a:r>
            <a:r>
              <a:rPr spc="-114" dirty="0"/>
              <a:t> </a:t>
            </a:r>
            <a:r>
              <a:rPr dirty="0"/>
              <a:t>5</a:t>
            </a:r>
            <a:r>
              <a:rPr spc="-105" dirty="0"/>
              <a:t> </a:t>
            </a:r>
            <a:r>
              <a:rPr spc="-25" dirty="0"/>
              <a:t>(8</a:t>
            </a:r>
            <a:r>
              <a:rPr spc="-120" dirty="0"/>
              <a:t> </a:t>
            </a:r>
            <a:r>
              <a:rPr spc="-60" dirty="0"/>
              <a:t>hours)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22830"/>
            <a:ext cx="9956165" cy="20650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749935">
              <a:lnSpc>
                <a:spcPts val="2590"/>
              </a:lnSpc>
              <a:spcBef>
                <a:spcPts val="425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People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responsible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accident prevention,</a:t>
            </a:r>
            <a:r>
              <a:rPr sz="24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E’s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Accidents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Prevention,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Celebration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Safety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week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Workshop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Road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safety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audit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590"/>
              </a:lnSpc>
              <a:spcBef>
                <a:spcPts val="1445"/>
              </a:spcBef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Road Safety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Audits and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Tools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Safety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Management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Systems, Road Safety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Audit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Process,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Approach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Safety,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Road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Safety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Improvement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Strategies,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Safety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92353"/>
            <a:ext cx="4072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80" dirty="0"/>
              <a:t>R</a:t>
            </a:r>
            <a:r>
              <a:rPr u="none" spc="-130" dirty="0"/>
              <a:t>e</a:t>
            </a:r>
            <a:r>
              <a:rPr u="none" spc="-215" dirty="0"/>
              <a:t>f</a:t>
            </a:r>
            <a:r>
              <a:rPr u="none" spc="-95" dirty="0"/>
              <a:t>e</a:t>
            </a:r>
            <a:r>
              <a:rPr u="none" spc="-160" dirty="0"/>
              <a:t>r</a:t>
            </a:r>
            <a:r>
              <a:rPr u="none" spc="-95" dirty="0"/>
              <a:t>en</a:t>
            </a:r>
            <a:r>
              <a:rPr u="none" spc="-85" dirty="0"/>
              <a:t>c</a:t>
            </a:r>
            <a:r>
              <a:rPr u="none" dirty="0"/>
              <a:t>e</a:t>
            </a:r>
            <a:r>
              <a:rPr u="none" spc="-204" dirty="0"/>
              <a:t> </a:t>
            </a:r>
            <a:r>
              <a:rPr u="none" spc="-90" dirty="0"/>
              <a:t>B</a:t>
            </a:r>
            <a:r>
              <a:rPr u="none" spc="-80" dirty="0"/>
              <a:t>oo</a:t>
            </a:r>
            <a:r>
              <a:rPr u="none" spc="-135" dirty="0"/>
              <a:t>k</a:t>
            </a:r>
            <a:r>
              <a:rPr u="none" spc="-85" dirty="0"/>
              <a:t>s</a:t>
            </a:r>
            <a:r>
              <a:rPr u="none" dirty="0"/>
              <a:t>: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5260" y="2117470"/>
          <a:ext cx="9603740" cy="356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2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3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376555">
                        <a:lnSpc>
                          <a:spcPct val="114999"/>
                        </a:lnSpc>
                        <a:spcBef>
                          <a:spcPts val="219"/>
                        </a:spcBef>
                      </a:pPr>
                      <a:r>
                        <a:rPr sz="2000" spc="-70" dirty="0">
                          <a:latin typeface="Calibri"/>
                          <a:cs typeface="Calibri"/>
                        </a:rPr>
                        <a:t>Dr.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S.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K.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Khanna,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Dr.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C.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E.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G.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Justo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Dr.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Veeraragavan,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“Highway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Engineering”,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Nem </a:t>
                      </a:r>
                      <a:r>
                        <a:rPr sz="2000" spc="-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Chand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Bros.,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Revised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tenth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edition,2015,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Roorkee,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India.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03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55880">
                        <a:lnSpc>
                          <a:spcPct val="114999"/>
                        </a:lnSpc>
                        <a:spcBef>
                          <a:spcPts val="220"/>
                        </a:spcBef>
                        <a:tabLst>
                          <a:tab pos="490220" algn="l"/>
                          <a:tab pos="802640" algn="l"/>
                          <a:tab pos="1149985" algn="l"/>
                          <a:tab pos="2148205" algn="l"/>
                          <a:tab pos="3041650" algn="l"/>
                          <a:tab pos="4408805" algn="l"/>
                          <a:tab pos="4725670" algn="l"/>
                          <a:tab pos="5858510" algn="l"/>
                          <a:tab pos="7047230" algn="l"/>
                          <a:tab pos="7967980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spc="-2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	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	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	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,	</a:t>
                      </a:r>
                      <a:r>
                        <a:rPr sz="2000" spc="8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2000" spc="-1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	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gineer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	&amp;	</a:t>
                      </a:r>
                      <a:r>
                        <a:rPr sz="2000" spc="-1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ans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	P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8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-204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,	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hann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	P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bli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s, 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Seventh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edition,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2007,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Delhi,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India.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1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Indian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Roads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Congress,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Highway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Safety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Code,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IRC: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SP-44:1996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Indian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Roads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Congress,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Road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Safety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Audit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Manual, IRC: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SP-88-2010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51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Highway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Safety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Manual,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1st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Edition,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AASHTO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46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IRC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103-1988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Guidelines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Pedestrian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facilities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292353"/>
            <a:ext cx="5593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90" dirty="0"/>
              <a:t>C</a:t>
            </a:r>
            <a:r>
              <a:rPr u="none" spc="-80" dirty="0"/>
              <a:t>ou</a:t>
            </a:r>
            <a:r>
              <a:rPr u="none" spc="-170" dirty="0"/>
              <a:t>r</a:t>
            </a:r>
            <a:r>
              <a:rPr u="none" spc="-85" dirty="0"/>
              <a:t>s</a:t>
            </a:r>
            <a:r>
              <a:rPr u="none" dirty="0"/>
              <a:t>e</a:t>
            </a:r>
            <a:r>
              <a:rPr u="none" spc="-204" dirty="0"/>
              <a:t> </a:t>
            </a:r>
            <a:r>
              <a:rPr u="none" spc="-95" dirty="0"/>
              <a:t>O</a:t>
            </a:r>
            <a:r>
              <a:rPr u="none" spc="-80" dirty="0"/>
              <a:t>u</a:t>
            </a:r>
            <a:r>
              <a:rPr u="none" spc="-140" dirty="0"/>
              <a:t>tc</a:t>
            </a:r>
            <a:r>
              <a:rPr u="none" spc="-95" dirty="0"/>
              <a:t>o</a:t>
            </a:r>
            <a:r>
              <a:rPr u="none" spc="-120" dirty="0"/>
              <a:t>m</a:t>
            </a:r>
            <a:r>
              <a:rPr u="none" spc="-105" dirty="0"/>
              <a:t>e</a:t>
            </a:r>
            <a:r>
              <a:rPr u="none" dirty="0"/>
              <a:t>s</a:t>
            </a:r>
            <a:r>
              <a:rPr u="none" spc="-185" dirty="0"/>
              <a:t> </a:t>
            </a:r>
            <a:r>
              <a:rPr u="none" spc="-70" dirty="0"/>
              <a:t>(</a:t>
            </a:r>
            <a:r>
              <a:rPr u="none" spc="-140" dirty="0"/>
              <a:t>C</a:t>
            </a:r>
            <a:r>
              <a:rPr u="none" spc="-95" dirty="0"/>
              <a:t>O</a:t>
            </a:r>
            <a:r>
              <a:rPr u="none" spc="-70" dirty="0"/>
              <a:t>s</a:t>
            </a:r>
            <a:r>
              <a:rPr u="none" dirty="0"/>
              <a:t>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5260" y="1847469"/>
          <a:ext cx="9678034" cy="4216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3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1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400" spc="-3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end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course,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students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able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to: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Bloom’s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Level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Describe the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importance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transportation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road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safety.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L2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247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1118870" algn="l"/>
                          <a:tab pos="1692910" algn="l"/>
                          <a:tab pos="2723515" algn="l"/>
                          <a:tab pos="3351529" algn="l"/>
                          <a:tab pos="4383405" algn="l"/>
                          <a:tab pos="6317615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Explain	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vehicle	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human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characteristics	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affecting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road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accidents.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L2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1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248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1149350" algn="l"/>
                          <a:tab pos="1726564" algn="l"/>
                          <a:tab pos="2707005" algn="l"/>
                          <a:tab pos="3888104" algn="l"/>
                          <a:tab pos="4305300" algn="l"/>
                          <a:tab pos="5238750" algn="l"/>
                          <a:tab pos="6270625" algn="l"/>
                          <a:tab pos="6930390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Outline	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salient	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features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motor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vehicle	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acts	and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Summarize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accident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studies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investigations.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L2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1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4.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use of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regulations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manage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road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safety.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L3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197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5.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1969135" algn="l"/>
                          <a:tab pos="2668905" algn="l"/>
                          <a:tab pos="4380230" algn="l"/>
                          <a:tab pos="4918710" algn="l"/>
                          <a:tab pos="5349875" algn="l"/>
                        </a:tabLst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Demonstrate	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importance	of	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multidisciplinary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approach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planning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traffic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safety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rehabilitation.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L2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1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97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3200</Words>
  <Application>Microsoft Office PowerPoint</Application>
  <PresentationFormat>Widescreen</PresentationFormat>
  <Paragraphs>327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Calibri</vt:lpstr>
      <vt:lpstr>Calibri Light</vt:lpstr>
      <vt:lpstr>Times New Roman</vt:lpstr>
      <vt:lpstr>Wingdings</vt:lpstr>
      <vt:lpstr>Office Theme</vt:lpstr>
      <vt:lpstr>PowerPoint Presentation</vt:lpstr>
      <vt:lpstr>Course Learning Objectives (CLO’s)</vt:lpstr>
      <vt:lpstr>Unit 1 (8 hours)</vt:lpstr>
      <vt:lpstr>Unit 2 (8 hours) </vt:lpstr>
      <vt:lpstr>Unit 3 (8 hours) </vt:lpstr>
      <vt:lpstr>Unit 4 (8 hours) </vt:lpstr>
      <vt:lpstr>Unit 5 (8 hours) </vt:lpstr>
      <vt:lpstr>Reference Books:</vt:lpstr>
      <vt:lpstr>Course Outcomes (COs)</vt:lpstr>
      <vt:lpstr>Program Outcome (POs)</vt:lpstr>
      <vt:lpstr>Unit 1 </vt:lpstr>
      <vt:lpstr>Characteristics of road transport </vt:lpstr>
      <vt:lpstr>Highway Development in India</vt:lpstr>
      <vt:lpstr>JayakarCommittee,1927</vt:lpstr>
      <vt:lpstr>Central Road Fund</vt:lpstr>
      <vt:lpstr>Central Road Fund , 1929 CRF Act , 2000</vt:lpstr>
      <vt:lpstr>IRC </vt:lpstr>
      <vt:lpstr>Indian Roads Congress, 1934</vt:lpstr>
      <vt:lpstr>Motor vehicle act</vt:lpstr>
      <vt:lpstr>CRRI in New Delhi </vt:lpstr>
      <vt:lpstr>Central Road Research Institute (1950)</vt:lpstr>
      <vt:lpstr>PowerPoint Presentation</vt:lpstr>
      <vt:lpstr>Ministry of Road Transport &amp; Highways</vt:lpstr>
      <vt:lpstr>Highway Research Board</vt:lpstr>
      <vt:lpstr>Classification of Highways </vt:lpstr>
      <vt:lpstr>Classification of Highways </vt:lpstr>
      <vt:lpstr>Classification of Highways </vt:lpstr>
      <vt:lpstr>Based on modified system of Highways classification</vt:lpstr>
      <vt:lpstr>Expressways</vt:lpstr>
      <vt:lpstr>National Highway </vt:lpstr>
      <vt:lpstr>State Highways </vt:lpstr>
      <vt:lpstr>Major District Roads and Other District  Roads </vt:lpstr>
      <vt:lpstr>Village Roads </vt:lpstr>
      <vt:lpstr>Arterial Road </vt:lpstr>
      <vt:lpstr>Sub Arterial Road </vt:lpstr>
      <vt:lpstr>Collector Street </vt:lpstr>
      <vt:lpstr>Local Street </vt:lpstr>
      <vt:lpstr>CUL–DE- SAC  Dead End Street with only one entry access for entry and exit.  Recommended in Residential areas</vt:lpstr>
      <vt:lpstr>Factors Influencing Highway Alignment</vt:lpstr>
      <vt:lpstr>Factors controlling alignment :</vt:lpstr>
      <vt:lpstr>Factors governing alignment </vt:lpstr>
      <vt:lpstr>PowerPoint Presentation</vt:lpstr>
      <vt:lpstr>Factors governing alignment </vt:lpstr>
      <vt:lpstr>ECONOMIC FACTORS </vt:lpstr>
      <vt:lpstr>Other Considerations </vt:lpstr>
      <vt:lpstr>Highway Cross Sectional Elements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Safety</dc:title>
  <dc:creator>Archana Shagoti</dc:creator>
  <cp:lastModifiedBy>PRITHAM</cp:lastModifiedBy>
  <cp:revision>7</cp:revision>
  <dcterms:created xsi:type="dcterms:W3CDTF">2022-12-23T01:18:14Z</dcterms:created>
  <dcterms:modified xsi:type="dcterms:W3CDTF">2022-12-23T12:13:59Z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2022-12-23T00:00:00Z</vt:filetime>
  </property>
</Properties>
</file>