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86" r:id="rId11"/>
    <p:sldId id="266" r:id="rId12"/>
    <p:sldId id="268" r:id="rId13"/>
    <p:sldId id="269" r:id="rId14"/>
    <p:sldId id="271" r:id="rId15"/>
    <p:sldId id="272" r:id="rId16"/>
    <p:sldId id="273" r:id="rId17"/>
    <p:sldId id="265" r:id="rId18"/>
    <p:sldId id="274" r:id="rId19"/>
    <p:sldId id="276" r:id="rId20"/>
    <p:sldId id="277" r:id="rId21"/>
    <p:sldId id="278" r:id="rId22"/>
    <p:sldId id="280" r:id="rId23"/>
    <p:sldId id="281" r:id="rId24"/>
    <p:sldId id="283" r:id="rId25"/>
    <p:sldId id="285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C38AE-AF89-4075-AAFB-30A82CA6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4DDB4-C3F7-41BF-A647-3675716AF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8E5C0-0F2C-41A2-BFB3-31D7F8C4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DB9CC-93AC-4385-B3CF-CFA7E213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03F29-8F90-4BFE-872F-22A6C87B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78EC1-6678-497C-A014-DAE9200A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2ADD28-BC70-489D-8251-86DEF6178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C89CE-FA00-43EE-A598-A4B7F736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9781-20F5-4FB7-AD1F-15A66798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56C76-546D-4137-94F9-E95C40C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7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90E858-7D91-4F4C-9E69-859C0DC19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EAF2C-2000-4510-837C-13D24232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4D46A-7B27-4A21-BD39-5A0B952F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2F129-D82E-4C4A-8FCC-BFFD8C84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6516B-C2DE-46FC-9F83-A97A77DF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F8BD7-6F3F-47B3-BA6D-FF13B65E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5BF16-A7EA-4B3F-882C-857DA4DD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EF6E6-CDEA-419F-9995-3AEF8DC4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D5730-3A81-44C6-84E7-1D966C07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3ADF8-5A52-4287-91A0-B1CE9F4D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A3335-E35B-4215-B868-200EB486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4B491-7525-4E26-81D1-AD5609F47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852EC-CD0A-4E5C-8FEA-4E721227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99A64-D62E-42D2-9069-895EC240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79B27-E5C7-4859-BC04-9151987A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B9129-C8F6-4F0B-9B27-C7354F0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6CE83-0300-496A-B0F5-84046BBFC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F68CF-E9F8-4EB8-9A55-6ED02BAA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BD25E-EDAB-47B1-A5CC-5D8C0931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F70CA-0875-4A07-8E00-879384A4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E2572-CFA3-4885-AE61-8D42DE40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EB46-B4A3-4663-BB88-70F2D0F0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68B2A-5F4A-4A6C-A845-00316A2B7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C81F7-6D75-4D29-8856-2D0D4D95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DDB6C0-8E05-47D0-A219-824CFF84F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B7B80F-1040-4ED5-BECD-16AF1CFA5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85884B-6966-47A9-8BD4-244DBCEE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AFA17E-0BDE-4E19-930C-BD600D3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A00B64-8AA8-461E-A913-EE7E4321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4CE7-2243-47D2-8E5F-1BEE7455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EACA2-68CB-4047-AF8C-EFA6FFC4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13BBFA-F064-4453-B5ED-FD3B0434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C784A-52F1-464D-BD1A-39E7F47B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64E18-3EA0-42F0-A0AF-B44451D0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FD19FC-0AFB-4BBB-A6FC-B570C9A2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BE1E5-E603-4449-BC7C-CCAA399C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A8443-F318-406B-8EA3-2DE78887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B97B1-F1BD-478B-A63D-A0B6B2D9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9204ED-4B8E-4EB2-AADE-D56B7E4C5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A13B4-70B8-4CCC-B6A6-2E1618F3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0C7F1-D138-4CD7-9742-974806DF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C1408-053E-442C-984B-935AE17B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0A47-74EB-41D2-8FFA-54B6B2D3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B7F85F-A601-4BAC-98CB-EC359E8D2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C2BBD-4A92-4F4B-9772-1FAF91A84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01E5B-35B9-4BE8-B615-7CA790D9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54122-0A59-4238-AAE3-1B1C3556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C9E28-A351-410E-833B-C14B0D04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A7733-3556-4EDC-B874-5E34C8C5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BB218-C4FB-411D-A591-BE3012F8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972D6-C89D-4BC0-9E91-358130443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3889-ED61-40EC-A3F2-CC681017722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D7465-8ABD-4EB1-A3FC-9955FFB37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8F47E-3BBC-4B4E-AC92-C9482AB8B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AFA3-D914-4267-BE70-98E79975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github.com/petermchale/tum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mchale/tumor" TargetMode="External"/><Relationship Id="rId2" Type="http://schemas.openxmlformats.org/officeDocument/2006/relationships/hyperlink" Target="https://arxiv.org/ftp/arxiv/papers/1705/1705.0066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l.nist.gov/div898/handbook/eda/section3/eda3661.ht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610A66-D4CC-475E-96AE-6A4787AE2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Tumor modeling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271B9-0D3B-424E-A8E1-2418F6B5C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 hybrid approach in cancer modeling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9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𝑑𝑒𝑎𝑡h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𝑑𝑖𝑣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=0.05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lifetime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=30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𝛼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mass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initial 1 cell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4697" t="-2471" b="-7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5BC9A326-49E3-478F-8D80-BD6ABA17C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99" y="625683"/>
            <a:ext cx="403698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𝑑𝑒𝑎𝑡h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𝑑𝑖𝑣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=0.05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lifetime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=30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𝛼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mass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initial 1 cell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4697" t="-2471" b="-7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A56983C8-B886-4F1B-93D9-777568EC0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18" y="625683"/>
            <a:ext cx="402334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𝑑𝑒𝑎𝑡h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𝑑𝑖𝑣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=0.05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lifetime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=30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𝛼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mass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initial 1 cell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4697" t="-2471" b="-7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C297FCDE-C601-4558-A48C-2873BDA0B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80" y="625683"/>
            <a:ext cx="440521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𝑑𝑒𝑎𝑡h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𝑑𝑖𝑣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=0.05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lifetime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=30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𝛼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mass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initial 1 cell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4697" t="-2471" b="-7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FE1512AD-E3C2-4E63-9685-4A767BF4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61" y="625683"/>
            <a:ext cx="441885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𝑑𝑒𝑎𝑡h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𝑑𝑖𝑣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=0.05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lifetime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=30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𝛼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mass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initial 1 cell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4697" t="-2471" b="-7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70743518-6D7A-4D76-8745-3A4542C9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69" y="625683"/>
            <a:ext cx="420064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4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𝑑𝑒𝑎𝑡h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𝑑𝑖𝑣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=0.05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lifetime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=30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𝛼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mass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initial 1 cell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4697" t="-2471" b="-7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2CEE64-8204-4840-AEE5-9E53BCA9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53" y="625683"/>
            <a:ext cx="428247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3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𝑑𝑒𝑎𝑡h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𝑑𝑖𝑣</m:t>
                        </m:r>
                      </m:sub>
                    </m:sSub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=0.05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lifetime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=30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𝛼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=0.01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700" b="0" i="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rPr>
                      <m:t>mass</m:t>
                    </m:r>
                    <m:r>
                      <a:rPr lang="en-US" sz="37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=10</m:t>
                    </m:r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, </a:t>
                </a:r>
                <a:b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initial 1 cell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20247D-B6E7-4838-8EDF-AA56E9E49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4697" t="-2471" b="-7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D7ED5A34-E133-481D-B36F-12AAD15A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53" y="625683"/>
            <a:ext cx="428247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8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119750-F770-4FF5-BDE8-4E73F616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Uncertainty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图片 12" descr="图表, 直方图&#10;&#10;描述已自动生成">
            <a:extLst>
              <a:ext uri="{FF2B5EF4-FFF2-40B4-BE49-F238E27FC236}">
                <a16:creationId xmlns:a16="http://schemas.microsoft.com/office/drawing/2014/main" id="{F1F319C2-788A-4976-84BA-28C99476C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80CED-7B9F-42BA-92DF-3C558B17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character of this hybrid model is uncertainty. Uncertainty is manifested in different results of simulations with the same vector of initial parameters.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7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7461FE-6A6C-438A-8ACA-D4858012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Life cycle modification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CB7ADC91-6211-4962-96E7-97F797CD3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8" r="6190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065D-62E9-486B-970F-71A543620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In previous model, we predefine the lifetime of each newborn cell to be a fixed value. But in real life, each cell has own lifetime which can be different from other’s one. A simple way to implement it is using normal distributed random value. Here is the gaussian distribution formula for cell’s lifetime: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065D-62E9-486B-970F-71A543620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3"/>
                <a:stretch>
                  <a:fillRect l="-1102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694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7461FE-6A6C-438A-8ACA-D4858012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Life cycle modification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5A067A70-6E54-4CCB-92DA-09B6C597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065D-62E9-486B-970F-71A543620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Statistically saying, the larger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800" dirty="0"/>
                  <a:t> gives the smaller growing rate of tumor.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065D-62E9-486B-970F-71A543620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3"/>
                <a:stretch>
                  <a:fillRect l="-1102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3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A1E8DE-A7E2-43B5-98D2-10B337FC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Several ways to modeling cancer tumor growth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7AC00-C0E5-4D04-8F27-864E1756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Continuous model: based on a set of differential equations</a:t>
            </a:r>
          </a:p>
          <a:p>
            <a:r>
              <a:rPr lang="en-US" sz="1800" dirty="0"/>
              <a:t>Discrete model: using cellular automata</a:t>
            </a:r>
          </a:p>
          <a:p>
            <a:r>
              <a:rPr lang="en-US" sz="1800" dirty="0"/>
              <a:t>Agent based model: </a:t>
            </a:r>
            <a:r>
              <a:rPr lang="en-US" sz="1800" dirty="0">
                <a:hlinkClick r:id="rId2"/>
              </a:rPr>
              <a:t>https://github.com/petermchale/tumor</a:t>
            </a:r>
            <a:endParaRPr lang="en-US" sz="1800" dirty="0"/>
          </a:p>
        </p:txBody>
      </p:sp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24BBFE34-E003-4A16-A1E6-0AD9190C7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07" y="2299957"/>
            <a:ext cx="3872243" cy="38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0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BCBC57-EEA1-4162-86C5-A45E39BD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Treatment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3BD567-DE7A-4FAB-9F26-8705AC90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 this model, we can also simulate the therapy </a:t>
                </a:r>
                <a:r>
                  <a:rPr lang="en-US" altLang="zh-CN" sz="2200" dirty="0"/>
                  <a:t>of </a:t>
                </a:r>
                <a:r>
                  <a:rPr lang="en-US" sz="2200" dirty="0"/>
                  <a:t>both chemical or/and radiation throw changing in lifecycle. The cancer treatment is a process that killing tumor cells. Then we can consider treatment as rising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𝑑𝑒𝑎𝑡h</m:t>
                        </m:r>
                      </m:sub>
                    </m:sSub>
                  </m:oMath>
                </a14:m>
                <a:r>
                  <a:rPr lang="en-US" sz="2200" dirty="0"/>
                  <a:t>. Here we select a reasonable treatment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𝑑𝑒𝑎𝑡h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𝑑𝑒𝑎𝑡h</m:t>
                                </m:r>
                              </m:sub>
                              <m:sup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200" b="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𝑡𝑟𝑒𝑎𝑡𝑚𝑒𝑛𝑡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𝑑𝑒𝑎𝑡h</m:t>
                                </m:r>
                              </m:sub>
                              <m:sup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200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200" b="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200" b="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200" b="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sz="2200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200" b="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𝑡𝑟𝑒𝑎𝑡𝑚𝑒𝑛𝑡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200" b="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𝑡𝑟𝑒𝑎𝑡𝑚𝑒𝑛𝑡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3BD567-DE7A-4FAB-9F26-8705AC90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659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82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199575-B530-4116-AAB1-948A5B56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Treatment modeling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32">
                <a:extLst>
                  <a:ext uri="{FF2B5EF4-FFF2-40B4-BE49-F238E27FC236}">
                    <a16:creationId xmlns:a16="http://schemas.microsoft.com/office/drawing/2014/main" id="{7CAD9777-5EC3-4248-959E-6AD321819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0106" y="586822"/>
                <a:ext cx="6106742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As we can see from the right figure, the number of live tumor cell is decreasing oscillating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48" name="Content Placeholder 32">
                <a:extLst>
                  <a:ext uri="{FF2B5EF4-FFF2-40B4-BE49-F238E27FC236}">
                    <a16:creationId xmlns:a16="http://schemas.microsoft.com/office/drawing/2014/main" id="{7CAD9777-5EC3-4248-959E-6AD321819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0106" y="586822"/>
                <a:ext cx="6106742" cy="1645920"/>
              </a:xfrm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CAD2A7DD-CCCC-4658-8389-356F75B9D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4660"/>
          <a:stretch/>
        </p:blipFill>
        <p:spPr>
          <a:xfrm>
            <a:off x="557783" y="2786626"/>
            <a:ext cx="5481509" cy="3369405"/>
          </a:xfrm>
          <a:prstGeom prst="rect">
            <a:avLst/>
          </a:prstGeom>
        </p:spPr>
      </p:pic>
      <p:pic>
        <p:nvPicPr>
          <p:cNvPr id="10" name="内容占位符 9" descr="图表, 直方图&#10;&#10;描述已自动生成">
            <a:extLst>
              <a:ext uri="{FF2B5EF4-FFF2-40B4-BE49-F238E27FC236}">
                <a16:creationId xmlns:a16="http://schemas.microsoft.com/office/drawing/2014/main" id="{C74686A1-1BDA-4994-8075-736149D8F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91" y="2729397"/>
            <a:ext cx="528586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2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7461FE-6A6C-438A-8ACA-D4858012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Multilevel structure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065D-62E9-486B-970F-71A543620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Some tumor is developed by full or semi absents of blood vessels. And it will cause the tumor to be act as a multilevel structures.</a:t>
                </a:r>
              </a:p>
              <a:p>
                <a:r>
                  <a:rPr lang="en-US" sz="1800" dirty="0"/>
                  <a:t> The most inner level is necrotic core, it contains a lot of death cells. Level 2 consists of quiescent cells. The most outer level is a is a layer of proliferating cells.</a:t>
                </a:r>
              </a:p>
              <a:p>
                <a:r>
                  <a:rPr lang="en-US" sz="1800" dirty="0"/>
                  <a:t>The growth of the tumor obey the logistic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065D-62E9-486B-970F-71A543620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2"/>
                <a:stretch>
                  <a:fillRect l="-1102" r="-2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947FD46-8DEF-44D3-8316-57B8B0450A2A}"/>
              </a:ext>
            </a:extLst>
          </p:cNvPr>
          <p:cNvGrpSpPr/>
          <p:nvPr/>
        </p:nvGrpSpPr>
        <p:grpSpPr>
          <a:xfrm>
            <a:off x="1903640" y="2628095"/>
            <a:ext cx="3604174" cy="3432562"/>
            <a:chOff x="2474752" y="2860646"/>
            <a:chExt cx="3053593" cy="292775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0E174C8-19E2-41A0-AD05-6BC732FB7A18}"/>
                </a:ext>
              </a:extLst>
            </p:cNvPr>
            <p:cNvSpPr/>
            <p:nvPr/>
          </p:nvSpPr>
          <p:spPr>
            <a:xfrm>
              <a:off x="2474752" y="2860646"/>
              <a:ext cx="3053593" cy="29277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D90FF0-DB9D-4CEF-96A1-0BD72F6F282E}"/>
                </a:ext>
              </a:extLst>
            </p:cNvPr>
            <p:cNvSpPr/>
            <p:nvPr/>
          </p:nvSpPr>
          <p:spPr>
            <a:xfrm>
              <a:off x="2986480" y="3288485"/>
              <a:ext cx="2055303" cy="20822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E089E0C-7880-4952-A4BB-8E5DBD32DF9F}"/>
                </a:ext>
              </a:extLst>
            </p:cNvPr>
            <p:cNvSpPr/>
            <p:nvPr/>
          </p:nvSpPr>
          <p:spPr>
            <a:xfrm>
              <a:off x="3439487" y="3775046"/>
              <a:ext cx="1129017" cy="11139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A31922C-3453-4A60-BC62-3660DBDF145F}"/>
                </a:ext>
              </a:extLst>
            </p:cNvPr>
            <p:cNvSpPr txBox="1"/>
            <p:nvPr/>
          </p:nvSpPr>
          <p:spPr>
            <a:xfrm>
              <a:off x="3691156" y="4127383"/>
              <a:ext cx="310393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/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BBD08F-8CFA-48F4-9408-06F43380331F}"/>
                </a:ext>
              </a:extLst>
            </p:cNvPr>
            <p:cNvSpPr txBox="1"/>
            <p:nvPr/>
          </p:nvSpPr>
          <p:spPr>
            <a:xfrm>
              <a:off x="4346195" y="3590380"/>
              <a:ext cx="310393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 dirty="0"/>
                <a:t>2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285FDE6-8082-4517-903F-D46BADD763D9}"/>
                </a:ext>
              </a:extLst>
            </p:cNvPr>
            <p:cNvSpPr txBox="1"/>
            <p:nvPr/>
          </p:nvSpPr>
          <p:spPr>
            <a:xfrm>
              <a:off x="4568504" y="316265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14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230661-8AF1-4FC5-B821-5BFB07CD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Equation for multilevel structure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0E8B61-14CC-4345-8454-FC58F9D4C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1144" y="510047"/>
                <a:ext cx="6858000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Use death probability given by: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𝑑𝑒𝑎𝑡h</m:t>
                        </m:r>
                      </m:sub>
                    </m:sSub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𝑑𝑒𝑎𝑡h</m:t>
                        </m:r>
                      </m:sub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𝑙𝑒𝑣𝑒𝑙</m:t>
                        </m:r>
                      </m:sub>
                    </m:sSub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0.5+0.5⋅</m:t>
                        </m:r>
                        <m:func>
                          <m:func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𝑝𝑒𝑛𝑒𝑡𝑟𝑎𝑡𝑖𝑜𝑛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0E8B61-14CC-4345-8454-FC58F9D4C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144" y="510047"/>
                <a:ext cx="6858000" cy="1645920"/>
              </a:xfrm>
              <a:blipFill>
                <a:blip r:embed="rId2"/>
                <a:stretch>
                  <a:fillRect l="-622" t="-21481" b="-6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表, 散点图, 气泡图&#10;&#10;描述已自动生成">
            <a:extLst>
              <a:ext uri="{FF2B5EF4-FFF2-40B4-BE49-F238E27FC236}">
                <a16:creationId xmlns:a16="http://schemas.microsoft.com/office/drawing/2014/main" id="{41EF16FA-8D63-4D2D-BC42-122BD25EF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47" y="3145129"/>
            <a:ext cx="3584448" cy="2503918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BE1AC9E4-88BE-42D8-93FA-C247B693A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" y="3174159"/>
            <a:ext cx="3584448" cy="2445858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862F8911-2742-41C0-AC02-AEE245949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316834"/>
            <a:ext cx="3584448" cy="22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46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7461FE-6A6C-438A-8ACA-D4858012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Extends to 3D and visualization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065D-62E9-486B-970F-71A543620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 fontScale="85000" lnSpcReduction="10000"/>
              </a:bodyPr>
              <a:lstStyle/>
              <a:p>
                <a:r>
                  <a:rPr lang="en-US" sz="1800" dirty="0"/>
                  <a:t>Add a z-coordinate: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d>
                              <m:d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angle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angle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065D-62E9-486B-970F-71A543620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 descr="图表, 散点图&#10;&#10;描述已自动生成">
            <a:extLst>
              <a:ext uri="{FF2B5EF4-FFF2-40B4-BE49-F238E27FC236}">
                <a16:creationId xmlns:a16="http://schemas.microsoft.com/office/drawing/2014/main" id="{D35C0AC8-9034-460B-82C6-EEEFD29F8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54" y="2765855"/>
            <a:ext cx="3228982" cy="282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5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C622C9-2270-404A-943D-923E10E5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5C644-84DD-46CE-A1DC-C6DED3303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https://arxiv.org/ftp/arxiv/papers/1705/1705.00666.pdf</a:t>
            </a:r>
          </a:p>
          <a:p>
            <a:endParaRPr lang="en-US" sz="2200" dirty="0">
              <a:hlinkClick r:id="rId2"/>
            </a:endParaRPr>
          </a:p>
          <a:p>
            <a:r>
              <a:rPr lang="en-US" sz="2200" dirty="0">
                <a:hlinkClick r:id="rId2"/>
              </a:rPr>
              <a:t>https://math.libretexts.org/Bookshelves/Calculus/Book%3A_Calculus_(OpenStax)/08%3A_Introduction_to_Differential_Equations/8.4%3A_The_Logistic_Equation#:~:text=dPdt%3DrP(1%E2%88%92PK,problem%20for%20P(t).&amp;text=If%20r%3E0%2C%20then%20the,grows%20rapidly%2C%20resembling%20exponential%20growth.</a:t>
            </a:r>
          </a:p>
          <a:p>
            <a:r>
              <a:rPr lang="en-US" sz="2200" dirty="0">
                <a:hlinkClick r:id="rId3"/>
              </a:rPr>
              <a:t>https://github.com/petermchale/tumor</a:t>
            </a:r>
            <a:endParaRPr lang="en-US" sz="2200" dirty="0"/>
          </a:p>
          <a:p>
            <a:r>
              <a:rPr lang="en-US" sz="2200" dirty="0">
                <a:hlinkClick r:id="rId4"/>
              </a:rPr>
              <a:t>https://www.itl.nist.gov/div898/handbook/eda/section3/eda3661.htm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8014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14829C-EC4D-4F7A-BA3F-C41B0820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F8AA3E5-BCED-4EDA-83D9-7E8D20A6C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59E6AD-5AC6-44CB-B4F8-7E80AFC5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Cell population and cell life cycle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99C89A-8065-4D8E-B6DD-A5F8AE3EB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Monte-Carlo simulation</a:t>
                </a:r>
                <a:endParaRPr lang="en-US" sz="2200" b="0" dirty="0"/>
              </a:p>
              <a:p>
                <a:r>
                  <a:rPr lang="en-US" sz="2200" b="0" dirty="0"/>
                  <a:t>Discrete random value: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Death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𝑑𝑒𝑎𝑡h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Interphase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𝑟𝑒𝑠𝑡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Metaphase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𝑑𝑖𝑣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/>
                  <a:t>Need to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𝑑𝑒𝑎𝑡h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Representation of the life cycle model: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99C89A-8065-4D8E-B6DD-A5F8AE3EB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659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7E06245-E531-4EA6-8996-927254F3A15D}"/>
              </a:ext>
            </a:extLst>
          </p:cNvPr>
          <p:cNvSpPr/>
          <p:nvPr/>
        </p:nvSpPr>
        <p:spPr>
          <a:xfrm>
            <a:off x="1333849" y="5033394"/>
            <a:ext cx="5670958" cy="503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6B4444-ED45-4C3A-AAE5-B419F0DEF5FE}"/>
              </a:ext>
            </a:extLst>
          </p:cNvPr>
          <p:cNvCxnSpPr/>
          <p:nvPr/>
        </p:nvCxnSpPr>
        <p:spPr>
          <a:xfrm>
            <a:off x="2449585" y="5033394"/>
            <a:ext cx="0" cy="50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D3FB338-6C28-4FEF-8F86-FB16097642CC}"/>
              </a:ext>
            </a:extLst>
          </p:cNvPr>
          <p:cNvCxnSpPr/>
          <p:nvPr/>
        </p:nvCxnSpPr>
        <p:spPr>
          <a:xfrm>
            <a:off x="5855516" y="5033394"/>
            <a:ext cx="0" cy="50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9D7F4E9-2F08-4D68-BF92-6AC0BEF645F7}"/>
              </a:ext>
            </a:extLst>
          </p:cNvPr>
          <p:cNvSpPr txBox="1"/>
          <p:nvPr/>
        </p:nvSpPr>
        <p:spPr>
          <a:xfrm>
            <a:off x="1434517" y="5100398"/>
            <a:ext cx="81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1C0D1C-F5D2-456B-993A-A08CCA09FD3C}"/>
              </a:ext>
            </a:extLst>
          </p:cNvPr>
          <p:cNvSpPr txBox="1"/>
          <p:nvPr/>
        </p:nvSpPr>
        <p:spPr>
          <a:xfrm>
            <a:off x="3557017" y="5091901"/>
            <a:ext cx="11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Interphase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5295E3-0D5F-412A-85F9-61CDC75285FE}"/>
              </a:ext>
            </a:extLst>
          </p:cNvPr>
          <p:cNvSpPr txBox="1"/>
          <p:nvPr/>
        </p:nvSpPr>
        <p:spPr>
          <a:xfrm>
            <a:off x="5805185" y="5091901"/>
            <a:ext cx="12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8918-2BAD-4286-AA3E-5699012B5B21}"/>
                  </a:ext>
                </a:extLst>
              </p:cNvPr>
              <p:cNvSpPr txBox="1"/>
              <p:nvPr/>
            </p:nvSpPr>
            <p:spPr>
              <a:xfrm>
                <a:off x="1271271" y="5663987"/>
                <a:ext cx="1237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𝑑𝑒𝑎𝑡h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8918-2BAD-4286-AA3E-5699012B5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71" y="5663987"/>
                <a:ext cx="1237033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AC6210-6308-42C4-95EF-43DB015EF82A}"/>
                  </a:ext>
                </a:extLst>
              </p:cNvPr>
              <p:cNvSpPr txBox="1"/>
              <p:nvPr/>
            </p:nvSpPr>
            <p:spPr>
              <a:xfrm>
                <a:off x="2768366" y="5660716"/>
                <a:ext cx="2801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𝑑𝑒𝑎𝑡h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AC6210-6308-42C4-95EF-43DB015EF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66" y="5660716"/>
                <a:ext cx="28019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2">
                <a:extLst>
                  <a:ext uri="{FF2B5EF4-FFF2-40B4-BE49-F238E27FC236}">
                    <a16:creationId xmlns:a16="http://schemas.microsoft.com/office/drawing/2014/main" id="{D81C0D1C-F5D2-456B-993A-A08CCA09FD3C}"/>
                  </a:ext>
                </a:extLst>
              </p:cNvPr>
              <p:cNvSpPr txBox="1"/>
              <p:nvPr/>
            </p:nvSpPr>
            <p:spPr>
              <a:xfrm>
                <a:off x="5589208" y="5672182"/>
                <a:ext cx="16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文本框 12">
                <a:extLst>
                  <a:ext uri="{FF2B5EF4-FFF2-40B4-BE49-F238E27FC236}">
                    <a16:creationId xmlns:a16="http://schemas.microsoft.com/office/drawing/2014/main" id="{D81C0D1C-F5D2-456B-993A-A08CCA09F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208" y="5672182"/>
                <a:ext cx="168190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22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1630F4-1982-46DB-A358-563B0D59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Cell dynamics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8BD2C-1028-41B1-8494-1AA68630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Borrowed some idea from molecular dynamics.</a:t>
            </a:r>
          </a:p>
          <a:p>
            <a:r>
              <a:rPr lang="en-US" sz="2200" dirty="0"/>
              <a:t>Consider the cell spatial model as a “gas cloud”. </a:t>
            </a:r>
          </a:p>
          <a:p>
            <a:r>
              <a:rPr lang="en-US" sz="2200" dirty="0"/>
              <a:t>Each single cell’s interaction is determined by 2 type of forces: </a:t>
            </a:r>
            <a:r>
              <a:rPr lang="en-US" sz="2200" dirty="0" err="1"/>
              <a:t>adhension</a:t>
            </a:r>
            <a:r>
              <a:rPr lang="en-US" sz="2200" dirty="0"/>
              <a:t>(attractive) forces and </a:t>
            </a:r>
            <a:r>
              <a:rPr lang="en-US" sz="2200" dirty="0" err="1"/>
              <a:t>haptotaxis</a:t>
            </a:r>
            <a:r>
              <a:rPr lang="en-US" sz="2200" dirty="0"/>
              <a:t>(repulsive) forces.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79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A1E8DE-A7E2-43B5-98D2-10B337FC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Haptotaxis Force</a:t>
            </a:r>
            <a:endParaRPr lang="en-US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B7AC00-C0E5-4D04-8F27-864E17569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Under </a:t>
                </a:r>
                <a:r>
                  <a:rPr lang="en-US" sz="1800" dirty="0" err="1"/>
                  <a:t>Haptotaxis</a:t>
                </a:r>
                <a:r>
                  <a:rPr lang="en-US" sz="1800" dirty="0"/>
                  <a:t> effect, cell motility is caused by the pressure difference between inner and outer cell of the tumor. Given by a modified Fick’s first law: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𝐻𝑎𝑝𝑡𝑜𝑡𝑎𝑥𝑖𝑠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𝑜𝑢𝑡𝑒𝑟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𝑖𝑛𝑛𝑒𝑟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 is a constant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𝑜𝑢𝑡𝑒𝑟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en-US" sz="1800" dirty="0"/>
                  <a:t> represent number of outer cell and inner cell w.r.t to current cell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B7AC00-C0E5-4D04-8F27-864E17569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2"/>
                <a:stretch>
                  <a:fillRect l="-1102" r="-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B3A8B766-B076-4BC6-952A-3EEF8C3D8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05" y="2779881"/>
            <a:ext cx="3872243" cy="33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0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C5F836-52B8-4DA7-B81D-AD38D48C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/>
              <a:t>Adhension</a:t>
            </a:r>
            <a:r>
              <a:rPr lang="en-US" sz="4000" dirty="0"/>
              <a:t> Force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01E4EC-C099-4347-8D39-6B173D7B3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Adhesion forces are caused by cell-cell mechanical interaction throw special components of their membranes or skeletons.</a:t>
                </a:r>
              </a:p>
              <a:p>
                <a:r>
                  <a:rPr lang="en-US" sz="2200" dirty="0"/>
                  <a:t>The action radius of the </a:t>
                </a:r>
                <a:r>
                  <a:rPr lang="en-US" sz="2200" dirty="0" err="1"/>
                  <a:t>adhension</a:t>
                </a:r>
                <a:r>
                  <a:rPr lang="en-US" sz="2200" dirty="0"/>
                  <a:t> force should be short enough.</a:t>
                </a:r>
              </a:p>
              <a:p>
                <a:r>
                  <a:rPr lang="en-US" sz="2200" dirty="0"/>
                  <a:t>Given by the following formula with cut-off radius: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𝐴𝑑h𝑒𝑛𝑠𝑖𝑜𝑛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𝑐𝑢𝑡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 is a constant,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 is the radius of the cell,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/>
                  <a:t> is the radius vector from another cell to the current cell,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𝑐𝑢𝑡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sz="2200" dirty="0"/>
                  <a:t> is simply the cut-off radius. In this case, we can set the cut-off radius to be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01E4EC-C099-4347-8D39-6B173D7B3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659" t="-2145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08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4ECD56-FD30-463F-BFA9-DB5F0E1C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>
            <a:normAutofit/>
          </a:bodyPr>
          <a:lstStyle/>
          <a:p>
            <a:r>
              <a:rPr lang="en-US" sz="2800"/>
              <a:t>More about cut-off radius</a:t>
            </a:r>
          </a:p>
        </p:txBody>
      </p:sp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7CAF3833-19B1-468E-94CF-07F08455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0" y="633619"/>
            <a:ext cx="4191491" cy="265176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A3ACC801-26FD-426A-AB3C-4AF892AE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8" y="3472468"/>
            <a:ext cx="4070359" cy="2651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0B3D93-FB17-415E-A31F-63802824C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6864" y="2359152"/>
                <a:ext cx="6003511" cy="34290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Consider a 1-D case, let the tumor center to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𝑐𝑒𝑛𝑡𝑒𝑟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Consider 2 cells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in the tumor,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is a moving cell from position 10 to 1, then we can compare the </a:t>
                </a:r>
                <a:r>
                  <a:rPr lang="en-US" sz="2000" dirty="0" err="1"/>
                  <a:t>adhension</a:t>
                </a:r>
                <a:r>
                  <a:rPr lang="en-US" sz="2000" dirty="0"/>
                  <a:t> force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with different cut-off radius.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0B3D93-FB17-415E-A31F-63802824C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6864" y="2359152"/>
                <a:ext cx="6003511" cy="3429000"/>
              </a:xfrm>
              <a:blipFill>
                <a:blip r:embed="rId4"/>
                <a:stretch>
                  <a:fillRect l="-914" t="-1776" r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00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AB9C34-F34A-4D6C-8B34-FD14EF53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Cell motion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5CD258-1038-4FEE-A497-570CFB0B0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𝐻𝑎𝑝𝑡𝑜𝑡𝑎𝑥𝑖𝑠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𝐴𝑑h𝑒𝑛𝑠𝑖𝑜𝑛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𝑜𝑢𝑡𝑒𝑟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𝑖𝑛𝑛𝑒𝑟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𝐵𝑎𝑛𝑛𝑒𝑑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𝑐𝑢𝑡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𝑜𝑓𝑓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nary>
                  </m:oMath>
                </a14:m>
                <a:r>
                  <a:rPr lang="en-US" sz="2200" dirty="0"/>
                  <a:t>, 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 means j-</a:t>
                </a:r>
                <a:r>
                  <a:rPr lang="en-US" sz="2200" dirty="0" err="1"/>
                  <a:t>th</a:t>
                </a:r>
                <a:r>
                  <a:rPr lang="en-US" sz="2200" dirty="0"/>
                  <a:t> cell,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𝐵𝑎𝑛𝑛𝑒𝑑</m:t>
                        </m:r>
                      </m:sub>
                    </m:sSub>
                  </m:oMath>
                </a14:m>
                <a:r>
                  <a:rPr lang="en-US" sz="2200" dirty="0"/>
                  <a:t> is an artificial banned radius.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𝑚𝑎𝑠𝑠</m:t>
                        </m:r>
                      </m:den>
                    </m:f>
                  </m:oMath>
                </a14:m>
                <a:r>
                  <a:rPr lang="en-US" sz="2200" dirty="0"/>
                  <a:t>, now we can further write out the formula for x-coordinate representations.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𝑜𝑢𝑡𝑒𝑟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𝑖𝑛𝑛𝑒𝑟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𝐵𝑎𝑛𝑛𝑒𝑑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𝑐𝑢𝑡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𝑜𝑓𝑓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𝑚𝑎𝑠𝑠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5CD258-1038-4FEE-A497-570CFB0B0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540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78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7C1CC4-81EB-4E46-A818-4F0B5C48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Cell division implementation (2D)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形状&#10;&#10;描述已自动生成">
            <a:extLst>
              <a:ext uri="{FF2B5EF4-FFF2-40B4-BE49-F238E27FC236}">
                <a16:creationId xmlns:a16="http://schemas.microsoft.com/office/drawing/2014/main" id="{B83B008F-A482-4398-87B5-1BAEF9602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236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31D3D8-A324-4843-8B9F-2CC0C9E88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Consider the position of the start cell to be (0,0). Then we can implement the cell division by polar coordinate: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d>
                              <m:d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>
                                <a:latin typeface="Cambria Math" panose="02040503050406030204" pitchFamily="18" charset="0"/>
                              </a:rPr>
                              <m:t>angle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31D3D8-A324-4843-8B9F-2CC0C9E88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3"/>
                <a:stretch>
                  <a:fillRect l="-1102" r="-4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6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1064</Words>
  <Application>Microsoft Office PowerPoint</Application>
  <PresentationFormat>宽屏</PresentationFormat>
  <Paragraphs>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主题​​</vt:lpstr>
      <vt:lpstr>Tumor modeling</vt:lpstr>
      <vt:lpstr>Several ways to modeling cancer tumor growth</vt:lpstr>
      <vt:lpstr>Cell population and cell life cycle</vt:lpstr>
      <vt:lpstr>Cell dynamics</vt:lpstr>
      <vt:lpstr>Haptotaxis Force</vt:lpstr>
      <vt:lpstr>Adhension Force</vt:lpstr>
      <vt:lpstr>More about cut-off radius</vt:lpstr>
      <vt:lpstr>Cell motion</vt:lpstr>
      <vt:lpstr>Cell division implementation (2D)</vt:lpstr>
      <vt:lpstr>P_death=0.01, P_div=0.05, "lifetime"=30,  α=β=0.01, "mass"=10,  initial 1 cell</vt:lpstr>
      <vt:lpstr>P_death=0.01, P_div=0.05, "lifetime"=30,  α=β=0.01, "mass"=10,  initial 1 cell</vt:lpstr>
      <vt:lpstr>P_death=0.01, P_div=0.05, "lifetime"=30,  α=β=0.01, "mass"=10,  initial 1 cell</vt:lpstr>
      <vt:lpstr>P_death=0.01, P_div=0.05, "lifetime"=30,  α=β=0.01, "mass"=10,  initial 1 cell</vt:lpstr>
      <vt:lpstr>P_death=0.01, P_div=0.05, "lifetime"=30,  α=β=0.01, "mass"=10,  initial 1 cell</vt:lpstr>
      <vt:lpstr>P_death=0.01, P_div=0.05, "lifetime"=30,  α=β=0.01, "mass"=10,  initial 1 cell</vt:lpstr>
      <vt:lpstr>P_death=0.01, P_div=0.05, "lifetime"=30,  α=β=0.01, "mass"=10,  initial 1 cell</vt:lpstr>
      <vt:lpstr>Uncertainty</vt:lpstr>
      <vt:lpstr>Life cycle modification</vt:lpstr>
      <vt:lpstr>Life cycle modification</vt:lpstr>
      <vt:lpstr>Treatment modeling</vt:lpstr>
      <vt:lpstr>Treatment modeling</vt:lpstr>
      <vt:lpstr>Multilevel structure</vt:lpstr>
      <vt:lpstr>Equation for multilevel structure</vt:lpstr>
      <vt:lpstr>Extends to 3D and visualization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Tumor modeling</dc:title>
  <dc:creator>ylin026@citymail.cuny.edu</dc:creator>
  <cp:lastModifiedBy>ylin026@citymail.cuny.edu</cp:lastModifiedBy>
  <cp:revision>47</cp:revision>
  <dcterms:created xsi:type="dcterms:W3CDTF">2021-05-16T16:17:27Z</dcterms:created>
  <dcterms:modified xsi:type="dcterms:W3CDTF">2021-05-22T23:01:37Z</dcterms:modified>
</cp:coreProperties>
</file>