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305" r:id="rId3"/>
    <p:sldId id="352" r:id="rId4"/>
    <p:sldId id="35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28" r:id="rId26"/>
    <p:sldId id="329" r:id="rId27"/>
    <p:sldId id="330" r:id="rId28"/>
    <p:sldId id="348" r:id="rId29"/>
    <p:sldId id="331" r:id="rId30"/>
    <p:sldId id="335" r:id="rId31"/>
    <p:sldId id="336" r:id="rId32"/>
    <p:sldId id="301" r:id="rId33"/>
    <p:sldId id="337" r:id="rId34"/>
    <p:sldId id="338" r:id="rId35"/>
    <p:sldId id="339" r:id="rId36"/>
    <p:sldId id="350" r:id="rId37"/>
    <p:sldId id="351" r:id="rId38"/>
    <p:sldId id="353" r:id="rId39"/>
    <p:sldId id="262" r:id="rId40"/>
    <p:sldId id="354" r:id="rId41"/>
    <p:sldId id="355" r:id="rId42"/>
    <p:sldId id="356" r:id="rId4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405"/>
  </p:normalViewPr>
  <p:slideViewPr>
    <p:cSldViewPr snapToGrid="0" showGuides="1">
      <p:cViewPr varScale="1">
        <p:scale>
          <a:sx n="107" d="100"/>
          <a:sy n="107" d="100"/>
        </p:scale>
        <p:origin x="192" y="920"/>
      </p:cViewPr>
      <p:guideLst>
        <p:guide orient="horz" pos="822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454A-8D55-DFA0-5E77-3DDBE4C8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4BCA-8838-B505-B9E9-E8897924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91CC-3A11-8101-1059-9CC9139D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DDE7-C315-2D5F-5254-435FD6D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BE61-F5C5-3D7C-9E52-468883A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90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713-6FBF-0F1B-4706-9A94879B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24BF-26D4-AC11-660A-CFFB771A7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6E1A-F607-91A4-0B55-849A199D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056B-4844-8A90-3EE4-EFCC0D5C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75FF-E601-86EF-A537-B9FFB9F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5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2F3DE-2558-F784-8F4B-2A41D3A06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F4041-8F20-0A7A-76B4-B01E8B4D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40B8-1FC4-535F-93D9-93416FFC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7ABC-84E7-A267-B813-F93E1BD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0881-BEBB-C7A8-64E6-04DF03C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5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E5C-7887-18F0-880D-5E0E7DCC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9F35-255C-1D6A-8CA1-68C179D7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FFA5-CD2D-45CA-6719-7680F16E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4DD-2620-C7A9-E536-467B3087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EEE3-4FD1-01AE-6270-67DD599E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03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FCAC-AB16-B315-9F3C-89EF1E79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CB4D-F991-EBF5-EB85-1ECB1ED9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E745-DA32-B51B-922D-E774FFF9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C3E6-4341-B095-FA58-1C4140EC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6790-4690-F214-F375-BBC6FC6D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373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77C4-C513-F942-BF4E-82D59822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1C-49C2-DBDD-E578-804B6789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02F2-FF77-DF7C-08E5-AF4AF730E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AB33-01AC-2261-C808-6A43DAE2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702-C882-9EEC-A079-6AECEC94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868C-F9BF-B14D-314C-BC18F39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6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2BE1-DB5D-0D6A-BE1D-52C2678F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859A-FFCC-644F-FBFA-88FF955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E099-927B-8735-7F2E-8566467A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C79CA-479E-AC94-F4C3-AEA086AB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8453-DA01-77C3-F4CC-D06A02BE4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481D9-AB22-5905-AF1C-49825FD7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3AC80-0223-65D2-A611-977BC1E1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9AE31-0AF9-7BD6-A0BF-B05BF135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54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8AA1-C67F-156E-CCD0-CC33BBD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8DC9-3F35-F01E-1380-6B746FFD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8A438-3D98-3695-B55B-1DEEB218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1E24F-223D-4C37-2C63-1A118C0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63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49FD-48DD-E7E7-047E-05764EC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A543C-1AED-24C4-0D2A-103E4D7F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ED7F-39D2-A239-EE93-C5DE883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8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FF87-811C-93AB-5644-134CC7EA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DE5C-2EC8-0F42-5840-4D64B6FC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E3D8-D9FA-7D6C-1B20-4988B31B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667E-7686-9D2D-285E-E4856954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B7A2-964C-C450-2988-12BD91B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589DE-40D2-2EDA-797A-E64B371D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3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CAE0-ED1D-262A-DE9C-39318953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328D2-54F6-98A8-4522-54D9F81FC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14D7D-CE77-39E9-63E0-67E76A04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B574-A739-0448-AB98-1055FCC7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7E50-FC1A-71A2-A893-FEDAF393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FB54-469B-61DD-4449-98814B24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05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350DA-2802-98B1-C942-3E776BBF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FF63-D156-6F24-E98E-03BAE5C2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F0D9-27F1-90E1-5867-F59F5B4B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14A-9391-DE48-AA77-75260342481C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AEDE-22D0-8CE1-DC07-59A645D0D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3AC8-70BC-9ED7-FD14-88BD7CCB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230B-1795-B248-B3A1-E2C91BE5BE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940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II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Sampling</a:t>
            </a:r>
          </a:p>
        </p:txBody>
      </p:sp>
    </p:spTree>
    <p:extLst>
      <p:ext uri="{BB962C8B-B14F-4D97-AF65-F5344CB8AC3E}">
        <p14:creationId xmlns:p14="http://schemas.microsoft.com/office/powerpoint/2010/main" val="31033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79D9B-75CF-8FDD-73AA-F0E9369F1C95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6EE0-4B1C-AEC5-B98D-4CFD6F3A6072}"/>
              </a:ext>
            </a:extLst>
          </p:cNvPr>
          <p:cNvSpPr/>
          <p:nvPr/>
        </p:nvSpPr>
        <p:spPr>
          <a:xfrm>
            <a:off x="6148095" y="3124663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71EA44-FF85-0F8E-B5E4-DEBB03D3DB85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BAE3-66BC-6A5C-A7D3-BBF8E50CA269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AF38E-B1B6-8FB1-DD82-6266686AD42F}"/>
              </a:ext>
            </a:extLst>
          </p:cNvPr>
          <p:cNvSpPr/>
          <p:nvPr/>
        </p:nvSpPr>
        <p:spPr>
          <a:xfrm>
            <a:off x="6795248" y="381896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1CDB8C-A057-0055-5733-0FD9658C9892}"/>
              </a:ext>
            </a:extLst>
          </p:cNvPr>
          <p:cNvCxnSpPr>
            <a:cxnSpLocks/>
          </p:cNvCxnSpPr>
          <p:nvPr/>
        </p:nvCxnSpPr>
        <p:spPr>
          <a:xfrm flipH="1" flipV="1">
            <a:off x="6876353" y="3909034"/>
            <a:ext cx="131934" cy="22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5784FE-F236-6AF2-D4D9-1F36EB18D9DA}"/>
              </a:ext>
            </a:extLst>
          </p:cNvPr>
          <p:cNvSpPr/>
          <p:nvPr/>
        </p:nvSpPr>
        <p:spPr>
          <a:xfrm>
            <a:off x="6481484" y="385482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5F8A01-38B7-69CB-8D4D-66D3C2885CC1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6589484" y="3872964"/>
            <a:ext cx="205764" cy="35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76A5D9-18EB-9064-52CD-81FE1CB0B092}"/>
              </a:ext>
            </a:extLst>
          </p:cNvPr>
          <p:cNvSpPr txBox="1"/>
          <p:nvPr/>
        </p:nvSpPr>
        <p:spPr>
          <a:xfrm>
            <a:off x="6623133" y="3429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7D27D-D3B2-F2D3-3690-ED3F0911604D}"/>
              </a:ext>
            </a:extLst>
          </p:cNvPr>
          <p:cNvSpPr txBox="1"/>
          <p:nvPr/>
        </p:nvSpPr>
        <p:spPr>
          <a:xfrm>
            <a:off x="6038923" y="36882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79D9B-75CF-8FDD-73AA-F0E9369F1C95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6EE0-4B1C-AEC5-B98D-4CFD6F3A6072}"/>
              </a:ext>
            </a:extLst>
          </p:cNvPr>
          <p:cNvSpPr/>
          <p:nvPr/>
        </p:nvSpPr>
        <p:spPr>
          <a:xfrm>
            <a:off x="5861224" y="3160523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71EA44-FF85-0F8E-B5E4-DEBB03D3DB85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AF38E-B1B6-8FB1-DD82-6266686AD42F}"/>
              </a:ext>
            </a:extLst>
          </p:cNvPr>
          <p:cNvSpPr/>
          <p:nvPr/>
        </p:nvSpPr>
        <p:spPr>
          <a:xfrm>
            <a:off x="6795248" y="381896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1CDB8C-A057-0055-5733-0FD9658C9892}"/>
              </a:ext>
            </a:extLst>
          </p:cNvPr>
          <p:cNvCxnSpPr>
            <a:cxnSpLocks/>
          </p:cNvCxnSpPr>
          <p:nvPr/>
        </p:nvCxnSpPr>
        <p:spPr>
          <a:xfrm flipH="1" flipV="1">
            <a:off x="6876353" y="3909034"/>
            <a:ext cx="131934" cy="22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5784FE-F236-6AF2-D4D9-1F36EB18D9DA}"/>
              </a:ext>
            </a:extLst>
          </p:cNvPr>
          <p:cNvSpPr/>
          <p:nvPr/>
        </p:nvSpPr>
        <p:spPr>
          <a:xfrm>
            <a:off x="6481484" y="385482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5F8A01-38B7-69CB-8D4D-66D3C2885CC1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6589484" y="3872964"/>
            <a:ext cx="205764" cy="35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A7D27D-D3B2-F2D3-3690-ED3F0911604D}"/>
              </a:ext>
            </a:extLst>
          </p:cNvPr>
          <p:cNvSpPr txBox="1"/>
          <p:nvPr/>
        </p:nvSpPr>
        <p:spPr>
          <a:xfrm>
            <a:off x="6038923" y="36882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9BA7C1-EFD3-4F20-E110-104E54D091E8}"/>
              </a:ext>
            </a:extLst>
          </p:cNvPr>
          <p:cNvSpPr/>
          <p:nvPr/>
        </p:nvSpPr>
        <p:spPr>
          <a:xfrm>
            <a:off x="6822144" y="337969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F9C476-DAA2-BB32-F4F8-04831A5B4C14}"/>
              </a:ext>
            </a:extLst>
          </p:cNvPr>
          <p:cNvCxnSpPr>
            <a:cxnSpLocks/>
          </p:cNvCxnSpPr>
          <p:nvPr/>
        </p:nvCxnSpPr>
        <p:spPr>
          <a:xfrm flipV="1">
            <a:off x="6562379" y="3469763"/>
            <a:ext cx="295835" cy="38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DD16D8-EFE7-D6F0-6944-66ED2DBF41C3}"/>
              </a:ext>
            </a:extLst>
          </p:cNvPr>
          <p:cNvSpPr txBox="1"/>
          <p:nvPr/>
        </p:nvSpPr>
        <p:spPr>
          <a:xfrm>
            <a:off x="6847254" y="30466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8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/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Nice and good but …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… successive samples are obviously not independent!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Monte Carlo integrals will converge more slowly. </a:t>
                </a:r>
                <a:r>
                  <a:rPr lang="en-CH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😕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CH" sz="3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What is the number of effectively independent samples that we have actually drawn?</a:t>
                </a:r>
              </a:p>
              <a:p>
                <a:pPr algn="ctr"/>
                <a:endParaRPr lang="en-CH" sz="1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Effective sample size </a:t>
                </a:r>
                <a:r>
                  <a:rPr lang="en-CH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CH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 </a:t>
                </a: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blipFill>
                <a:blip r:embed="rId2"/>
                <a:stretch>
                  <a:fillRect t="-1304" b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E24CD9-E2B3-BC7A-B330-104E4BA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88" y="3643486"/>
            <a:ext cx="1892949" cy="699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C29C7-7ED9-1B2D-5907-73D591F74700}"/>
              </a:ext>
            </a:extLst>
          </p:cNvPr>
          <p:cNvSpPr txBox="1"/>
          <p:nvPr/>
        </p:nvSpPr>
        <p:spPr>
          <a:xfrm>
            <a:off x="2126902" y="4328870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of the sample chain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independent successive samples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E0354-D929-2659-69C1-DDA7E2E79BE5}"/>
              </a:ext>
            </a:extLst>
          </p:cNvPr>
          <p:cNvSpPr txBox="1"/>
          <p:nvPr/>
        </p:nvSpPr>
        <p:spPr>
          <a:xfrm>
            <a:off x="6286919" y="4318947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anti-proportional to area under the auto-correlation plot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7ADA1-F2B1-2679-74F3-363DD78A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3" y="3680924"/>
            <a:ext cx="2047875" cy="6508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71E584-9117-EE68-4559-C5AA8B1073E9}"/>
              </a:ext>
            </a:extLst>
          </p:cNvPr>
          <p:cNvSpPr/>
          <p:nvPr/>
        </p:nvSpPr>
        <p:spPr>
          <a:xfrm>
            <a:off x="1175657" y="1557495"/>
            <a:ext cx="9666514" cy="35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27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/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Nice and good but …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… successive samples are obviously not independent!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Monte Carlo integrals will converge more slowly. </a:t>
                </a:r>
                <a:r>
                  <a:rPr lang="en-CH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😕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CH" sz="3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What is the number of effectively independent samples that we have actually drawn?</a:t>
                </a:r>
              </a:p>
              <a:p>
                <a:pPr algn="ctr"/>
                <a:endParaRPr lang="en-CH" sz="1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Effective sample size </a:t>
                </a:r>
                <a:r>
                  <a:rPr lang="en-CH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CH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 </a:t>
                </a: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blipFill>
                <a:blip r:embed="rId2"/>
                <a:stretch>
                  <a:fillRect t="-1304" b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E24CD9-E2B3-BC7A-B330-104E4BA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88" y="3643486"/>
            <a:ext cx="1892949" cy="699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C29C7-7ED9-1B2D-5907-73D591F74700}"/>
              </a:ext>
            </a:extLst>
          </p:cNvPr>
          <p:cNvSpPr txBox="1"/>
          <p:nvPr/>
        </p:nvSpPr>
        <p:spPr>
          <a:xfrm>
            <a:off x="2126902" y="4328870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of the sample chain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independent successive samples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E0354-D929-2659-69C1-DDA7E2E79BE5}"/>
              </a:ext>
            </a:extLst>
          </p:cNvPr>
          <p:cNvSpPr txBox="1"/>
          <p:nvPr/>
        </p:nvSpPr>
        <p:spPr>
          <a:xfrm>
            <a:off x="6286919" y="4318947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anti-proportional to area under the auto-correlation plot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7ADA1-F2B1-2679-74F3-363DD78A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3" y="3680924"/>
            <a:ext cx="2047875" cy="6508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D23B5A-B608-16D4-6335-C5F6D38C8B8A}"/>
              </a:ext>
            </a:extLst>
          </p:cNvPr>
          <p:cNvSpPr/>
          <p:nvPr/>
        </p:nvSpPr>
        <p:spPr>
          <a:xfrm>
            <a:off x="1175657" y="2471895"/>
            <a:ext cx="9666514" cy="268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F716E-4889-23F5-589C-44654E1B8A44}"/>
              </a:ext>
            </a:extLst>
          </p:cNvPr>
          <p:cNvSpPr/>
          <p:nvPr/>
        </p:nvSpPr>
        <p:spPr>
          <a:xfrm>
            <a:off x="1349829" y="424964"/>
            <a:ext cx="9666514" cy="1183317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757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/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Nice and good but …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… successive samples are obviously not independent!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Monte Carlo integrals will converge more slowly. </a:t>
                </a:r>
                <a:r>
                  <a:rPr lang="en-CH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😕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CH" sz="3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What is the number of effectively independent samples that we have actually drawn?</a:t>
                </a:r>
              </a:p>
              <a:p>
                <a:pPr algn="ctr"/>
                <a:endParaRPr lang="en-CH" sz="1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Effective sample size </a:t>
                </a:r>
                <a:r>
                  <a:rPr lang="en-CH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CH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 </a:t>
                </a: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blipFill>
                <a:blip r:embed="rId2"/>
                <a:stretch>
                  <a:fillRect t="-1304" b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E24CD9-E2B3-BC7A-B330-104E4BA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88" y="3643486"/>
            <a:ext cx="1892949" cy="699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C29C7-7ED9-1B2D-5907-73D591F74700}"/>
              </a:ext>
            </a:extLst>
          </p:cNvPr>
          <p:cNvSpPr txBox="1"/>
          <p:nvPr/>
        </p:nvSpPr>
        <p:spPr>
          <a:xfrm>
            <a:off x="2126902" y="4328870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of the sample chain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independent successive samples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E0354-D929-2659-69C1-DDA7E2E79BE5}"/>
              </a:ext>
            </a:extLst>
          </p:cNvPr>
          <p:cNvSpPr txBox="1"/>
          <p:nvPr/>
        </p:nvSpPr>
        <p:spPr>
          <a:xfrm>
            <a:off x="6286919" y="4318947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anti-proportional to area under the auto-correlation plot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7ADA1-F2B1-2679-74F3-363DD78A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3" y="3680924"/>
            <a:ext cx="2047875" cy="6508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558874-D117-2269-B54E-5CB3B5522A72}"/>
              </a:ext>
            </a:extLst>
          </p:cNvPr>
          <p:cNvSpPr/>
          <p:nvPr/>
        </p:nvSpPr>
        <p:spPr>
          <a:xfrm>
            <a:off x="1175657" y="3004457"/>
            <a:ext cx="9666514" cy="215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CC09-2721-ECAD-A5F5-50549DC72FD9}"/>
              </a:ext>
            </a:extLst>
          </p:cNvPr>
          <p:cNvSpPr/>
          <p:nvPr/>
        </p:nvSpPr>
        <p:spPr>
          <a:xfrm>
            <a:off x="1349829" y="424964"/>
            <a:ext cx="9666514" cy="2038347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650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/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Nice and good but …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… successive samples are obviously not independent!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Monte Carlo integrals will converge more slowly. </a:t>
                </a:r>
                <a:r>
                  <a:rPr lang="en-CH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😕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CH" sz="3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What is the number of effectively independent samples that we have actually drawn?</a:t>
                </a:r>
              </a:p>
              <a:p>
                <a:pPr algn="ctr"/>
                <a:endParaRPr lang="en-CH" sz="1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Effective sample size </a:t>
                </a:r>
                <a:r>
                  <a:rPr lang="en-CH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CH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 </a:t>
                </a: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blipFill>
                <a:blip r:embed="rId2"/>
                <a:stretch>
                  <a:fillRect t="-1304" b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E24CD9-E2B3-BC7A-B330-104E4BA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88" y="3643486"/>
            <a:ext cx="1892949" cy="699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C29C7-7ED9-1B2D-5907-73D591F74700}"/>
              </a:ext>
            </a:extLst>
          </p:cNvPr>
          <p:cNvSpPr txBox="1"/>
          <p:nvPr/>
        </p:nvSpPr>
        <p:spPr>
          <a:xfrm>
            <a:off x="2126902" y="4328870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of the sample chain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independent successive samples 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F67EE2-08D6-960B-69FC-C6C90FEFD941}"/>
              </a:ext>
            </a:extLst>
          </p:cNvPr>
          <p:cNvSpPr/>
          <p:nvPr/>
        </p:nvSpPr>
        <p:spPr>
          <a:xfrm>
            <a:off x="1349829" y="424964"/>
            <a:ext cx="9666514" cy="2679054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796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/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Nice and good but …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… successive samples are obviously not independent!</a:t>
                </a:r>
              </a:p>
              <a:p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⟹</m:t>
                    </m:r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Monte Carlo integrals will converge more slowly. </a:t>
                </a:r>
                <a:r>
                  <a:rPr lang="en-CH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😕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CH" sz="3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What is the number of effectively independent samples that we have actually drawn?</a:t>
                </a:r>
              </a:p>
              <a:p>
                <a:pPr algn="ctr"/>
                <a:endParaRPr lang="en-CH" sz="1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Effective sample size </a:t>
                </a:r>
                <a:r>
                  <a:rPr lang="en-CH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CH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eff </a:t>
                </a: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A867A-9E24-ABE8-86FD-CB5A7245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5" y="546844"/>
                <a:ext cx="10381130" cy="2908489"/>
              </a:xfrm>
              <a:prstGeom prst="rect">
                <a:avLst/>
              </a:prstGeom>
              <a:blipFill>
                <a:blip r:embed="rId2"/>
                <a:stretch>
                  <a:fillRect t="-1304" b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E24CD9-E2B3-BC7A-B330-104E4BA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88" y="3643486"/>
            <a:ext cx="1892949" cy="699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C29C7-7ED9-1B2D-5907-73D591F74700}"/>
              </a:ext>
            </a:extLst>
          </p:cNvPr>
          <p:cNvSpPr txBox="1"/>
          <p:nvPr/>
        </p:nvSpPr>
        <p:spPr>
          <a:xfrm>
            <a:off x="2126902" y="4328870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of the sample chain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independent successive samples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E0354-D929-2659-69C1-DDA7E2E79BE5}"/>
              </a:ext>
            </a:extLst>
          </p:cNvPr>
          <p:cNvSpPr txBox="1"/>
          <p:nvPr/>
        </p:nvSpPr>
        <p:spPr>
          <a:xfrm>
            <a:off x="6286919" y="4318947"/>
            <a:ext cx="373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</a:p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anti-proportional to area under the auto-correlation plot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7ADA1-F2B1-2679-74F3-363DD78A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3" y="3680924"/>
            <a:ext cx="2047875" cy="6508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3DC4A1-777B-569F-FC9D-2EE37BFA2421}"/>
              </a:ext>
            </a:extLst>
          </p:cNvPr>
          <p:cNvSpPr/>
          <p:nvPr/>
        </p:nvSpPr>
        <p:spPr>
          <a:xfrm>
            <a:off x="1349829" y="424964"/>
            <a:ext cx="9666514" cy="2559396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39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DC4A1-777B-569F-FC9D-2EE37BFA2421}"/>
              </a:ext>
            </a:extLst>
          </p:cNvPr>
          <p:cNvSpPr/>
          <p:nvPr/>
        </p:nvSpPr>
        <p:spPr>
          <a:xfrm>
            <a:off x="1349829" y="424964"/>
            <a:ext cx="9666514" cy="2559396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CBFFF-E9CF-F392-7B11-7E51143B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5" y="511640"/>
            <a:ext cx="9210046" cy="611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CC8BD2-654F-5BAF-3385-5AFBF93C167C}"/>
              </a:ext>
            </a:extLst>
          </p:cNvPr>
          <p:cNvSpPr/>
          <p:nvPr/>
        </p:nvSpPr>
        <p:spPr>
          <a:xfrm>
            <a:off x="4571999" y="475511"/>
            <a:ext cx="6300316" cy="6176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90FE2-421F-EA1B-9FEE-E3F322CE8B3D}"/>
              </a:ext>
            </a:extLst>
          </p:cNvPr>
          <p:cNvSpPr/>
          <p:nvPr/>
        </p:nvSpPr>
        <p:spPr>
          <a:xfrm>
            <a:off x="2140299" y="884255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51C157-11AC-BC76-CE00-94F94D16E71D}"/>
              </a:ext>
            </a:extLst>
          </p:cNvPr>
          <p:cNvSpPr/>
          <p:nvPr/>
        </p:nvSpPr>
        <p:spPr>
          <a:xfrm>
            <a:off x="3297526" y="895978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9EFA34-4058-E7B2-6410-8587BE42A3B2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1155560" y="1055077"/>
            <a:ext cx="984739" cy="1004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CC7778-21C8-05E6-FB39-4EA7C100E506}"/>
              </a:ext>
            </a:extLst>
          </p:cNvPr>
          <p:cNvCxnSpPr/>
          <p:nvPr/>
        </p:nvCxnSpPr>
        <p:spPr>
          <a:xfrm flipH="1" flipV="1">
            <a:off x="4352603" y="1167283"/>
            <a:ext cx="984739" cy="1004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B1C193-55C9-B830-08BB-D4072F514C28}"/>
              </a:ext>
            </a:extLst>
          </p:cNvPr>
          <p:cNvSpPr txBox="1"/>
          <p:nvPr/>
        </p:nvSpPr>
        <p:spPr>
          <a:xfrm>
            <a:off x="209096" y="621436"/>
            <a:ext cx="12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</a:t>
            </a:r>
          </a:p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5FA1A-B0C7-7001-D8C4-0C6ED3F44429}"/>
              </a:ext>
            </a:extLst>
          </p:cNvPr>
          <p:cNvSpPr txBox="1"/>
          <p:nvPr/>
        </p:nvSpPr>
        <p:spPr>
          <a:xfrm>
            <a:off x="5188300" y="803871"/>
            <a:ext cx="1204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sample size</a:t>
            </a:r>
          </a:p>
        </p:txBody>
      </p:sp>
    </p:spTree>
    <p:extLst>
      <p:ext uri="{BB962C8B-B14F-4D97-AF65-F5344CB8AC3E}">
        <p14:creationId xmlns:p14="http://schemas.microsoft.com/office/powerpoint/2010/main" val="216727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DC4A1-777B-569F-FC9D-2EE37BFA2421}"/>
              </a:ext>
            </a:extLst>
          </p:cNvPr>
          <p:cNvSpPr/>
          <p:nvPr/>
        </p:nvSpPr>
        <p:spPr>
          <a:xfrm>
            <a:off x="1349829" y="424964"/>
            <a:ext cx="9666514" cy="2559396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CBFFF-E9CF-F392-7B11-7E51143B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5" y="511640"/>
            <a:ext cx="9210046" cy="6110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D1798B-9A97-A086-2C1D-806CDF4C0DC9}"/>
              </a:ext>
            </a:extLst>
          </p:cNvPr>
          <p:cNvSpPr/>
          <p:nvPr/>
        </p:nvSpPr>
        <p:spPr>
          <a:xfrm>
            <a:off x="7686989" y="475511"/>
            <a:ext cx="3185326" cy="6176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DABC6-822E-DD9D-F623-7F117E03F920}"/>
              </a:ext>
            </a:extLst>
          </p:cNvPr>
          <p:cNvSpPr/>
          <p:nvPr/>
        </p:nvSpPr>
        <p:spPr>
          <a:xfrm>
            <a:off x="1474231" y="475511"/>
            <a:ext cx="3185326" cy="617649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7DC5F2-62EF-DF9B-235C-B9B6CEF2B522}"/>
              </a:ext>
            </a:extLst>
          </p:cNvPr>
          <p:cNvSpPr/>
          <p:nvPr/>
        </p:nvSpPr>
        <p:spPr>
          <a:xfrm>
            <a:off x="5174908" y="884255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18CF5F-39FD-E2F4-9392-D367663C5B4F}"/>
              </a:ext>
            </a:extLst>
          </p:cNvPr>
          <p:cNvSpPr/>
          <p:nvPr/>
        </p:nvSpPr>
        <p:spPr>
          <a:xfrm>
            <a:off x="6342186" y="885929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68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DC4A1-777B-569F-FC9D-2EE37BFA2421}"/>
              </a:ext>
            </a:extLst>
          </p:cNvPr>
          <p:cNvSpPr/>
          <p:nvPr/>
        </p:nvSpPr>
        <p:spPr>
          <a:xfrm>
            <a:off x="1349829" y="424964"/>
            <a:ext cx="9666514" cy="2559396"/>
          </a:xfrm>
          <a:prstGeom prst="rect">
            <a:avLst/>
          </a:prstGeom>
          <a:solidFill>
            <a:schemeClr val="bg1">
              <a:alpha val="613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CBFFF-E9CF-F392-7B11-7E51143B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5" y="511640"/>
            <a:ext cx="9210046" cy="6110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EB998B-5583-155D-C75D-81F055A7D263}"/>
              </a:ext>
            </a:extLst>
          </p:cNvPr>
          <p:cNvSpPr/>
          <p:nvPr/>
        </p:nvSpPr>
        <p:spPr>
          <a:xfrm>
            <a:off x="1474231" y="475511"/>
            <a:ext cx="6222806" cy="617649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85D79-E396-0051-5246-5289D31DB12E}"/>
              </a:ext>
            </a:extLst>
          </p:cNvPr>
          <p:cNvSpPr/>
          <p:nvPr/>
        </p:nvSpPr>
        <p:spPr>
          <a:xfrm>
            <a:off x="8214526" y="875881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9927B5-5E94-EB04-46BE-E59BCE3D9B85}"/>
              </a:ext>
            </a:extLst>
          </p:cNvPr>
          <p:cNvSpPr/>
          <p:nvPr/>
        </p:nvSpPr>
        <p:spPr>
          <a:xfrm>
            <a:off x="9346642" y="875881"/>
            <a:ext cx="1055077" cy="54261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7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Walks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equilibrium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balance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 rule</a:t>
            </a:r>
          </a:p>
        </p:txBody>
      </p:sp>
    </p:spTree>
    <p:extLst>
      <p:ext uri="{BB962C8B-B14F-4D97-AF65-F5344CB8AC3E}">
        <p14:creationId xmlns:p14="http://schemas.microsoft.com/office/powerpoint/2010/main" val="29662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0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</p:spTree>
    <p:extLst>
      <p:ext uri="{BB962C8B-B14F-4D97-AF65-F5344CB8AC3E}">
        <p14:creationId xmlns:p14="http://schemas.microsoft.com/office/powerpoint/2010/main" val="56308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</p:spTree>
    <p:extLst>
      <p:ext uri="{BB962C8B-B14F-4D97-AF65-F5344CB8AC3E}">
        <p14:creationId xmlns:p14="http://schemas.microsoft.com/office/powerpoint/2010/main" val="110553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B7EF4-E0C7-557E-B0A6-15046ACB319E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88B1B-C335-D2A3-B194-58B1C080DB82}"/>
              </a:ext>
            </a:extLst>
          </p:cNvPr>
          <p:cNvSpPr/>
          <p:nvPr/>
        </p:nvSpPr>
        <p:spPr>
          <a:xfrm>
            <a:off x="6318422" y="3447394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75E80-52B0-1BC4-BE2C-7B49479D9A38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4DB93-00AB-D679-D1F0-C000714974BA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44707-FD32-C63E-00D9-AB256C47401F}"/>
              </a:ext>
            </a:extLst>
          </p:cNvPr>
          <p:cNvSpPr/>
          <p:nvPr/>
        </p:nvSpPr>
        <p:spPr>
          <a:xfrm>
            <a:off x="7237373" y="37285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18B9-4ED9-2E72-09CD-5BAFA14C9038}"/>
              </a:ext>
            </a:extLst>
          </p:cNvPr>
          <p:cNvCxnSpPr>
            <a:cxnSpLocks/>
          </p:cNvCxnSpPr>
          <p:nvPr/>
        </p:nvCxnSpPr>
        <p:spPr>
          <a:xfrm flipV="1">
            <a:off x="7038431" y="3820716"/>
            <a:ext cx="224806" cy="30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6D85-BB61-85C5-ED38-4AD200966A82}"/>
              </a:ext>
            </a:extLst>
          </p:cNvPr>
          <p:cNvSpPr txBox="1"/>
          <p:nvPr/>
        </p:nvSpPr>
        <p:spPr>
          <a:xfrm>
            <a:off x="6893705" y="3391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962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B7EF4-E0C7-557E-B0A6-15046ACB319E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88B1B-C335-D2A3-B194-58B1C080DB82}"/>
              </a:ext>
            </a:extLst>
          </p:cNvPr>
          <p:cNvSpPr/>
          <p:nvPr/>
        </p:nvSpPr>
        <p:spPr>
          <a:xfrm>
            <a:off x="6549533" y="3085655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75E80-52B0-1BC4-BE2C-7B49479D9A38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4DB93-00AB-D679-D1F0-C000714974BA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44707-FD32-C63E-00D9-AB256C47401F}"/>
              </a:ext>
            </a:extLst>
          </p:cNvPr>
          <p:cNvSpPr/>
          <p:nvPr/>
        </p:nvSpPr>
        <p:spPr>
          <a:xfrm>
            <a:off x="7237373" y="37285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18B9-4ED9-2E72-09CD-5BAFA14C9038}"/>
              </a:ext>
            </a:extLst>
          </p:cNvPr>
          <p:cNvCxnSpPr>
            <a:cxnSpLocks/>
          </p:cNvCxnSpPr>
          <p:nvPr/>
        </p:nvCxnSpPr>
        <p:spPr>
          <a:xfrm flipV="1">
            <a:off x="7038431" y="3820716"/>
            <a:ext cx="224806" cy="30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6D85-BB61-85C5-ED38-4AD200966A82}"/>
              </a:ext>
            </a:extLst>
          </p:cNvPr>
          <p:cNvSpPr txBox="1"/>
          <p:nvPr/>
        </p:nvSpPr>
        <p:spPr>
          <a:xfrm>
            <a:off x="6893705" y="3391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C8BFC-A030-2400-6C53-C3C8F1DF950C}"/>
              </a:ext>
            </a:extLst>
          </p:cNvPr>
          <p:cNvCxnSpPr>
            <a:cxnSpLocks/>
          </p:cNvCxnSpPr>
          <p:nvPr/>
        </p:nvCxnSpPr>
        <p:spPr>
          <a:xfrm flipV="1">
            <a:off x="7331506" y="3653874"/>
            <a:ext cx="529934" cy="9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939CE-E978-1EF2-67C4-F5F7D1F67A19}"/>
              </a:ext>
            </a:extLst>
          </p:cNvPr>
          <p:cNvSpPr/>
          <p:nvPr/>
        </p:nvSpPr>
        <p:spPr>
          <a:xfrm>
            <a:off x="7851715" y="35993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B72EA-CFCF-5129-3315-80C883D05E86}"/>
              </a:ext>
            </a:extLst>
          </p:cNvPr>
          <p:cNvSpPr txBox="1"/>
          <p:nvPr/>
        </p:nvSpPr>
        <p:spPr>
          <a:xfrm>
            <a:off x="7723237" y="32194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B7EF4-E0C7-557E-B0A6-15046ACB319E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88B1B-C335-D2A3-B194-58B1C080DB82}"/>
              </a:ext>
            </a:extLst>
          </p:cNvPr>
          <p:cNvSpPr/>
          <p:nvPr/>
        </p:nvSpPr>
        <p:spPr>
          <a:xfrm>
            <a:off x="7162482" y="2955027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75E80-52B0-1BC4-BE2C-7B49479D9A38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4DB93-00AB-D679-D1F0-C000714974BA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44707-FD32-C63E-00D9-AB256C47401F}"/>
              </a:ext>
            </a:extLst>
          </p:cNvPr>
          <p:cNvSpPr/>
          <p:nvPr/>
        </p:nvSpPr>
        <p:spPr>
          <a:xfrm>
            <a:off x="7237373" y="37285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18B9-4ED9-2E72-09CD-5BAFA14C9038}"/>
              </a:ext>
            </a:extLst>
          </p:cNvPr>
          <p:cNvCxnSpPr>
            <a:cxnSpLocks/>
          </p:cNvCxnSpPr>
          <p:nvPr/>
        </p:nvCxnSpPr>
        <p:spPr>
          <a:xfrm flipV="1">
            <a:off x="7038431" y="3820716"/>
            <a:ext cx="224806" cy="30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6D85-BB61-85C5-ED38-4AD200966A82}"/>
              </a:ext>
            </a:extLst>
          </p:cNvPr>
          <p:cNvSpPr txBox="1"/>
          <p:nvPr/>
        </p:nvSpPr>
        <p:spPr>
          <a:xfrm>
            <a:off x="6893705" y="3391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C8BFC-A030-2400-6C53-C3C8F1DF950C}"/>
              </a:ext>
            </a:extLst>
          </p:cNvPr>
          <p:cNvCxnSpPr>
            <a:cxnSpLocks/>
          </p:cNvCxnSpPr>
          <p:nvPr/>
        </p:nvCxnSpPr>
        <p:spPr>
          <a:xfrm flipV="1">
            <a:off x="7331506" y="3653874"/>
            <a:ext cx="529934" cy="9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939CE-E978-1EF2-67C4-F5F7D1F67A19}"/>
              </a:ext>
            </a:extLst>
          </p:cNvPr>
          <p:cNvSpPr/>
          <p:nvPr/>
        </p:nvSpPr>
        <p:spPr>
          <a:xfrm>
            <a:off x="7851715" y="35993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B72EA-CFCF-5129-3315-80C883D05E86}"/>
              </a:ext>
            </a:extLst>
          </p:cNvPr>
          <p:cNvSpPr txBox="1"/>
          <p:nvPr/>
        </p:nvSpPr>
        <p:spPr>
          <a:xfrm>
            <a:off x="7723237" y="32194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ED3A8-8335-ECEA-628A-B4279F993440}"/>
              </a:ext>
            </a:extLst>
          </p:cNvPr>
          <p:cNvCxnSpPr>
            <a:cxnSpLocks/>
          </p:cNvCxnSpPr>
          <p:nvPr/>
        </p:nvCxnSpPr>
        <p:spPr>
          <a:xfrm>
            <a:off x="7949667" y="3687262"/>
            <a:ext cx="217492" cy="19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7915E-2E85-4BD6-D920-76976B9DFB2E}"/>
              </a:ext>
            </a:extLst>
          </p:cNvPr>
          <p:cNvSpPr/>
          <p:nvPr/>
        </p:nvSpPr>
        <p:spPr>
          <a:xfrm>
            <a:off x="8144791" y="386228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1974E-B07F-F6D0-BD40-CAEEC46CA036}"/>
              </a:ext>
            </a:extLst>
          </p:cNvPr>
          <p:cNvSpPr txBox="1"/>
          <p:nvPr/>
        </p:nvSpPr>
        <p:spPr>
          <a:xfrm>
            <a:off x="8252791" y="37825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B7EF4-E0C7-557E-B0A6-15046ACB319E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88B1B-C335-D2A3-B194-58B1C080DB82}"/>
              </a:ext>
            </a:extLst>
          </p:cNvPr>
          <p:cNvSpPr/>
          <p:nvPr/>
        </p:nvSpPr>
        <p:spPr>
          <a:xfrm>
            <a:off x="7453881" y="3176090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75E80-52B0-1BC4-BE2C-7B49479D9A38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4DB93-00AB-D679-D1F0-C000714974BA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44707-FD32-C63E-00D9-AB256C47401F}"/>
              </a:ext>
            </a:extLst>
          </p:cNvPr>
          <p:cNvSpPr/>
          <p:nvPr/>
        </p:nvSpPr>
        <p:spPr>
          <a:xfrm>
            <a:off x="7237373" y="37285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18B9-4ED9-2E72-09CD-5BAFA14C9038}"/>
              </a:ext>
            </a:extLst>
          </p:cNvPr>
          <p:cNvCxnSpPr>
            <a:cxnSpLocks/>
          </p:cNvCxnSpPr>
          <p:nvPr/>
        </p:nvCxnSpPr>
        <p:spPr>
          <a:xfrm flipV="1">
            <a:off x="7038431" y="3820716"/>
            <a:ext cx="224806" cy="30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6D85-BB61-85C5-ED38-4AD200966A82}"/>
              </a:ext>
            </a:extLst>
          </p:cNvPr>
          <p:cNvSpPr txBox="1"/>
          <p:nvPr/>
        </p:nvSpPr>
        <p:spPr>
          <a:xfrm>
            <a:off x="6893705" y="3391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C8BFC-A030-2400-6C53-C3C8F1DF950C}"/>
              </a:ext>
            </a:extLst>
          </p:cNvPr>
          <p:cNvCxnSpPr>
            <a:cxnSpLocks/>
          </p:cNvCxnSpPr>
          <p:nvPr/>
        </p:nvCxnSpPr>
        <p:spPr>
          <a:xfrm flipV="1">
            <a:off x="7331506" y="3653874"/>
            <a:ext cx="529934" cy="9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939CE-E978-1EF2-67C4-F5F7D1F67A19}"/>
              </a:ext>
            </a:extLst>
          </p:cNvPr>
          <p:cNvSpPr/>
          <p:nvPr/>
        </p:nvSpPr>
        <p:spPr>
          <a:xfrm>
            <a:off x="7851715" y="35993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B72EA-CFCF-5129-3315-80C883D05E86}"/>
              </a:ext>
            </a:extLst>
          </p:cNvPr>
          <p:cNvSpPr txBox="1"/>
          <p:nvPr/>
        </p:nvSpPr>
        <p:spPr>
          <a:xfrm>
            <a:off x="7723237" y="32194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ED3A8-8335-ECEA-628A-B4279F993440}"/>
              </a:ext>
            </a:extLst>
          </p:cNvPr>
          <p:cNvCxnSpPr>
            <a:cxnSpLocks/>
          </p:cNvCxnSpPr>
          <p:nvPr/>
        </p:nvCxnSpPr>
        <p:spPr>
          <a:xfrm>
            <a:off x="7949667" y="3687262"/>
            <a:ext cx="217492" cy="19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7915E-2E85-4BD6-D920-76976B9DFB2E}"/>
              </a:ext>
            </a:extLst>
          </p:cNvPr>
          <p:cNvSpPr/>
          <p:nvPr/>
        </p:nvSpPr>
        <p:spPr>
          <a:xfrm>
            <a:off x="8144791" y="386228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1974E-B07F-F6D0-BD40-CAEEC46CA036}"/>
              </a:ext>
            </a:extLst>
          </p:cNvPr>
          <p:cNvSpPr txBox="1"/>
          <p:nvPr/>
        </p:nvSpPr>
        <p:spPr>
          <a:xfrm>
            <a:off x="8252791" y="37825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5F363-DB22-7662-E773-C8CA7E9C3118}"/>
              </a:ext>
            </a:extLst>
          </p:cNvPr>
          <p:cNvCxnSpPr>
            <a:cxnSpLocks/>
          </p:cNvCxnSpPr>
          <p:nvPr/>
        </p:nvCxnSpPr>
        <p:spPr>
          <a:xfrm flipV="1">
            <a:off x="8242744" y="3811259"/>
            <a:ext cx="137582" cy="7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55E7660-43E6-B77A-F861-76A88107804D}"/>
              </a:ext>
            </a:extLst>
          </p:cNvPr>
          <p:cNvSpPr/>
          <p:nvPr/>
        </p:nvSpPr>
        <p:spPr>
          <a:xfrm>
            <a:off x="8365854" y="37517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64DC8-4090-4D5B-11EA-ADFB0CD03051}"/>
              </a:ext>
            </a:extLst>
          </p:cNvPr>
          <p:cNvSpPr txBox="1"/>
          <p:nvPr/>
        </p:nvSpPr>
        <p:spPr>
          <a:xfrm>
            <a:off x="8445383" y="3543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 – Metropolis-adjusted Langevin algorithm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D7459-FA3F-A871-5DB0-67F39B37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29" y="1263179"/>
            <a:ext cx="4217035" cy="73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5A17B-02DD-0FBC-89C1-6B38FE2E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9" y="664108"/>
            <a:ext cx="1927411" cy="3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D3872-7F48-62C9-A158-1FDACE46183B}"/>
              </a:ext>
            </a:extLst>
          </p:cNvPr>
          <p:cNvSpPr txBox="1"/>
          <p:nvPr/>
        </p:nvSpPr>
        <p:spPr>
          <a:xfrm>
            <a:off x="130632" y="664108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update: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2AE3-073A-02E7-0939-A0F055A8A546}"/>
              </a:ext>
            </a:extLst>
          </p:cNvPr>
          <p:cNvSpPr txBox="1"/>
          <p:nvPr/>
        </p:nvSpPr>
        <p:spPr>
          <a:xfrm>
            <a:off x="130632" y="1431424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update: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6993-F264-F379-6EEB-7543D11637C3}"/>
              </a:ext>
            </a:extLst>
          </p:cNvPr>
          <p:cNvSpPr/>
          <p:nvPr/>
        </p:nvSpPr>
        <p:spPr>
          <a:xfrm>
            <a:off x="3476734" y="1263179"/>
            <a:ext cx="1656502" cy="73660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D1423-97A0-A8F8-466F-10D275163350}"/>
              </a:ext>
            </a:extLst>
          </p:cNvPr>
          <p:cNvSpPr txBox="1"/>
          <p:nvPr/>
        </p:nvSpPr>
        <p:spPr>
          <a:xfrm>
            <a:off x="2672128" y="2058389"/>
            <a:ext cx="326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the log distribution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in direction of steepest ascent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B7EF4-E0C7-557E-B0A6-15046ACB319E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88B1B-C335-D2A3-B194-58B1C080DB82}"/>
              </a:ext>
            </a:extLst>
          </p:cNvPr>
          <p:cNvSpPr/>
          <p:nvPr/>
        </p:nvSpPr>
        <p:spPr>
          <a:xfrm>
            <a:off x="7453881" y="3176090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75E80-52B0-1BC4-BE2C-7B49479D9A38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4DB93-00AB-D679-D1F0-C000714974BA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44707-FD32-C63E-00D9-AB256C47401F}"/>
              </a:ext>
            </a:extLst>
          </p:cNvPr>
          <p:cNvSpPr/>
          <p:nvPr/>
        </p:nvSpPr>
        <p:spPr>
          <a:xfrm>
            <a:off x="7237373" y="37285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18B9-4ED9-2E72-09CD-5BAFA14C9038}"/>
              </a:ext>
            </a:extLst>
          </p:cNvPr>
          <p:cNvCxnSpPr>
            <a:cxnSpLocks/>
          </p:cNvCxnSpPr>
          <p:nvPr/>
        </p:nvCxnSpPr>
        <p:spPr>
          <a:xfrm flipV="1">
            <a:off x="7038431" y="3820716"/>
            <a:ext cx="224806" cy="30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6D85-BB61-85C5-ED38-4AD200966A82}"/>
              </a:ext>
            </a:extLst>
          </p:cNvPr>
          <p:cNvSpPr txBox="1"/>
          <p:nvPr/>
        </p:nvSpPr>
        <p:spPr>
          <a:xfrm>
            <a:off x="6893705" y="3391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C8BFC-A030-2400-6C53-C3C8F1DF950C}"/>
              </a:ext>
            </a:extLst>
          </p:cNvPr>
          <p:cNvCxnSpPr>
            <a:cxnSpLocks/>
          </p:cNvCxnSpPr>
          <p:nvPr/>
        </p:nvCxnSpPr>
        <p:spPr>
          <a:xfrm flipV="1">
            <a:off x="7331506" y="3653874"/>
            <a:ext cx="529934" cy="9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939CE-E978-1EF2-67C4-F5F7D1F67A19}"/>
              </a:ext>
            </a:extLst>
          </p:cNvPr>
          <p:cNvSpPr/>
          <p:nvPr/>
        </p:nvSpPr>
        <p:spPr>
          <a:xfrm>
            <a:off x="7851715" y="35993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B72EA-CFCF-5129-3315-80C883D05E86}"/>
              </a:ext>
            </a:extLst>
          </p:cNvPr>
          <p:cNvSpPr txBox="1"/>
          <p:nvPr/>
        </p:nvSpPr>
        <p:spPr>
          <a:xfrm>
            <a:off x="7723237" y="32194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ED3A8-8335-ECEA-628A-B4279F993440}"/>
              </a:ext>
            </a:extLst>
          </p:cNvPr>
          <p:cNvCxnSpPr>
            <a:cxnSpLocks/>
          </p:cNvCxnSpPr>
          <p:nvPr/>
        </p:nvCxnSpPr>
        <p:spPr>
          <a:xfrm>
            <a:off x="7949667" y="3687262"/>
            <a:ext cx="217492" cy="19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7915E-2E85-4BD6-D920-76976B9DFB2E}"/>
              </a:ext>
            </a:extLst>
          </p:cNvPr>
          <p:cNvSpPr/>
          <p:nvPr/>
        </p:nvSpPr>
        <p:spPr>
          <a:xfrm>
            <a:off x="8144791" y="386228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1974E-B07F-F6D0-BD40-CAEEC46CA036}"/>
              </a:ext>
            </a:extLst>
          </p:cNvPr>
          <p:cNvSpPr txBox="1"/>
          <p:nvPr/>
        </p:nvSpPr>
        <p:spPr>
          <a:xfrm>
            <a:off x="8252791" y="37825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5F363-DB22-7662-E773-C8CA7E9C3118}"/>
              </a:ext>
            </a:extLst>
          </p:cNvPr>
          <p:cNvCxnSpPr>
            <a:cxnSpLocks/>
          </p:cNvCxnSpPr>
          <p:nvPr/>
        </p:nvCxnSpPr>
        <p:spPr>
          <a:xfrm flipV="1">
            <a:off x="8242744" y="3811259"/>
            <a:ext cx="137582" cy="78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55E7660-43E6-B77A-F861-76A88107804D}"/>
              </a:ext>
            </a:extLst>
          </p:cNvPr>
          <p:cNvSpPr/>
          <p:nvPr/>
        </p:nvSpPr>
        <p:spPr>
          <a:xfrm>
            <a:off x="8365854" y="37517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64DC8-4090-4D5B-11EA-ADFB0CD03051}"/>
              </a:ext>
            </a:extLst>
          </p:cNvPr>
          <p:cNvSpPr txBox="1"/>
          <p:nvPr/>
        </p:nvSpPr>
        <p:spPr>
          <a:xfrm>
            <a:off x="8445383" y="3543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H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58DFE6-C0C5-1849-1A13-BDCF9CEA79F2}"/>
              </a:ext>
            </a:extLst>
          </p:cNvPr>
          <p:cNvSpPr/>
          <p:nvPr/>
        </p:nvSpPr>
        <p:spPr>
          <a:xfrm>
            <a:off x="130632" y="664108"/>
            <a:ext cx="5566783" cy="2058995"/>
          </a:xfrm>
          <a:prstGeom prst="rect">
            <a:avLst/>
          </a:prstGeom>
          <a:solidFill>
            <a:schemeClr val="bg1"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87534-F872-4AD3-4A0B-9267D9C3119F}"/>
              </a:ext>
            </a:extLst>
          </p:cNvPr>
          <p:cNvSpPr txBox="1"/>
          <p:nvPr/>
        </p:nvSpPr>
        <p:spPr>
          <a:xfrm>
            <a:off x="616935" y="4537820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can rapidly approach the typical set.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hybrid between Metropolis-Hastings and the method of steepest descent.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96DE34-66C2-2EB5-57E9-0B3D94FC2CB9}"/>
              </a:ext>
            </a:extLst>
          </p:cNvPr>
          <p:cNvSpPr/>
          <p:nvPr/>
        </p:nvSpPr>
        <p:spPr>
          <a:xfrm>
            <a:off x="5551125" y="644711"/>
            <a:ext cx="6079249" cy="6127878"/>
          </a:xfrm>
          <a:prstGeom prst="rect">
            <a:avLst/>
          </a:prstGeom>
          <a:solidFill>
            <a:schemeClr val="bg1">
              <a:alpha val="6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441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FB148E6-1B2D-8C66-526D-46F77B41105C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47528" y="788511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as particle in n-dimensional space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artificial mass matrix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0021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maximum-likelihood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7D36D-BD53-7CE4-FADF-9EC85137E917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95BB2-B20D-FE5F-D6E0-C5AB02198AAD}"/>
              </a:ext>
            </a:extLst>
          </p:cNvPr>
          <p:cNvSpPr txBox="1"/>
          <p:nvPr/>
        </p:nvSpPr>
        <p:spPr>
          <a:xfrm>
            <a:off x="0" y="0"/>
            <a:ext cx="64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random walk concept and detailed balance</a:t>
            </a:r>
          </a:p>
        </p:txBody>
      </p:sp>
    </p:spTree>
    <p:extLst>
      <p:ext uri="{BB962C8B-B14F-4D97-AF65-F5344CB8AC3E}">
        <p14:creationId xmlns:p14="http://schemas.microsoft.com/office/powerpoint/2010/main" val="119016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2DA7A8-A7AB-87DB-03C0-A8BAFB756583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7528" y="78851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86538" y="514813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0021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maximum-likelihood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9CA0DB-508D-5140-9D9E-2E5697CD0A71}"/>
                  </a:ext>
                </a:extLst>
              </p:cNvPr>
              <p:cNvSpPr txBox="1"/>
              <p:nvPr/>
            </p:nvSpPr>
            <p:spPr>
              <a:xfrm>
                <a:off x="7824192" y="1880001"/>
                <a:ext cx="316835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𝑜𝑏𝑠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9CA0DB-508D-5140-9D9E-2E5697CD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1880001"/>
                <a:ext cx="3168352" cy="374270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CAB6BD-4EB2-4A49-ABB0-56FF22397304}"/>
              </a:ext>
            </a:extLst>
          </p:cNvPr>
          <p:cNvSpPr txBox="1"/>
          <p:nvPr/>
        </p:nvSpPr>
        <p:spPr>
          <a:xfrm>
            <a:off x="7392144" y="187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19D0-E81A-35A1-2368-EBC36796F045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23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A7E891-3C26-99DE-4A18-DF438568C0C0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03512" y="980728"/>
            <a:ext cx="749988" cy="2109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3500" y="7960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86538" y="514813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momentum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B58ED-735E-214C-8CE1-D87FA03DF1BF}"/>
              </a:ext>
            </a:extLst>
          </p:cNvPr>
          <p:cNvSpPr txBox="1"/>
          <p:nvPr/>
        </p:nvSpPr>
        <p:spPr>
          <a:xfrm>
            <a:off x="4007768" y="30021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maximum-likelihood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F843D-A8BA-2D91-AAAE-01D2985C03AB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7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99882F5-E90A-FA41-030A-3DF111662564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03512" y="980728"/>
            <a:ext cx="749988" cy="2109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3500" y="7960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Arc 16"/>
          <p:cNvSpPr/>
          <p:nvPr/>
        </p:nvSpPr>
        <p:spPr>
          <a:xfrm>
            <a:off x="-573557" y="980728"/>
            <a:ext cx="4680520" cy="62960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22056" y="412875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6538" y="514813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momentum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[auxiliary quantity].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Hamilton’s equations with Hamiltonian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U(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K(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towards a new test model,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5800" y="3986743"/>
            <a:ext cx="8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34845-BD6D-7181-A0C1-47B2B357DE1D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76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B2F90F2-53F0-F295-BAF7-1248B061B3A0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752" y="41601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Arc 16"/>
          <p:cNvSpPr/>
          <p:nvPr/>
        </p:nvSpPr>
        <p:spPr>
          <a:xfrm>
            <a:off x="-573557" y="980728"/>
            <a:ext cx="4680520" cy="629605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8704" y="4208869"/>
            <a:ext cx="406146" cy="13591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22056" y="412875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6538" y="514813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momentum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[auxiliary quantity].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Hamilton’s equations with Hamiltonian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towards a new test model,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Metropolis rule:</a:t>
            </a:r>
          </a:p>
          <a:p>
            <a:pPr marL="342900" indent="-342900">
              <a:buFont typeface="+mj-lt"/>
              <a:buAutoNum type="arabicPeriod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rejected: go back.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accepted: move 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A6B0E-AF40-CEA1-98FB-8AFD4E685517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6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F3F683C-4B1F-4983-181F-0B09BBE3A1E0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-573557" y="980728"/>
            <a:ext cx="4680520" cy="629605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c 3"/>
          <p:cNvSpPr/>
          <p:nvPr/>
        </p:nvSpPr>
        <p:spPr>
          <a:xfrm rot="4426959">
            <a:off x="2317434" y="3672654"/>
            <a:ext cx="2271713" cy="13825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6154" y="537459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08704" y="4208869"/>
            <a:ext cx="406146" cy="13591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22056" y="412875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6538" y="514813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momentum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[auxiliary quantity].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Hamilton’s equations with Hamiltonian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towards a new test model,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Metropolis rule:</a:t>
            </a:r>
          </a:p>
          <a:p>
            <a:pPr marL="342900" indent="-342900">
              <a:buFont typeface="+mj-lt"/>
              <a:buAutoNum type="arabicPeriod"/>
            </a:pPr>
            <a:endParaRPr lang="en-US" sz="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rejected: go back.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accepted: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A7E05-45DA-06A2-A0E9-A4141733000C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72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337D56A-5489-3D64-3D36-B39A2CE958ED}"/>
              </a:ext>
            </a:extLst>
          </p:cNvPr>
          <p:cNvSpPr/>
          <p:nvPr/>
        </p:nvSpPr>
        <p:spPr>
          <a:xfrm>
            <a:off x="440698" y="516111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/>
          <p:cNvSpPr/>
          <p:nvPr/>
        </p:nvSpPr>
        <p:spPr>
          <a:xfrm rot="16200000">
            <a:off x="-971168" y="2868339"/>
            <a:ext cx="280831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1744" y="31518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22687" y="9087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-573557" y="980728"/>
            <a:ext cx="4680520" cy="629605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c 3"/>
          <p:cNvSpPr/>
          <p:nvPr/>
        </p:nvSpPr>
        <p:spPr>
          <a:xfrm rot="4426959">
            <a:off x="2317434" y="3672654"/>
            <a:ext cx="2271713" cy="1382596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6154" y="537459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22056" y="412875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c 5"/>
          <p:cNvSpPr/>
          <p:nvPr/>
        </p:nvSpPr>
        <p:spPr>
          <a:xfrm rot="12516109">
            <a:off x="2489108" y="2790763"/>
            <a:ext cx="3814044" cy="2843212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17046337">
            <a:off x="2536771" y="2048083"/>
            <a:ext cx="3644032" cy="33810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35599" y="322391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59542" y="190729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6538" y="514813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chosen randomly.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Misfit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momentum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[auxiliary quantity].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Hamilton’s equations with Hamiltonian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U(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K(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towards a new test model,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Metropolis rule:</a:t>
            </a:r>
          </a:p>
          <a:p>
            <a:pPr marL="342900" indent="-342900">
              <a:buFont typeface="+mj-lt"/>
              <a:buAutoNum type="arabicPeriod"/>
            </a:pPr>
            <a:endParaRPr lang="en-US" sz="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rejected: go back.</a:t>
            </a:r>
          </a:p>
          <a:p>
            <a:pPr marL="800100" lvl="1" indent="-342900">
              <a:buClr>
                <a:srgbClr val="0070C0"/>
              </a:buClr>
              <a:buFont typeface="Arial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accepted: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F6C90-C426-CF59-C1F2-A79C0E34B302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06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15480" y="1412776"/>
            <a:ext cx="9396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long-distance moves.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model space exploration.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generating independent model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Metropolis-Hastings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tuned for high efficiency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n(n+1)/2 elements of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matrix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derivatives of the forward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compensated for high 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tuned to avoid inefficiency.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9439E-9ABE-96FD-D6D5-40D0C3365A9E}"/>
              </a:ext>
            </a:extLst>
          </p:cNvPr>
          <p:cNvSpPr txBox="1"/>
          <p:nvPr/>
        </p:nvSpPr>
        <p:spPr>
          <a:xfrm>
            <a:off x="3464396" y="511484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C6F75-516E-3828-84AD-0ABE886CAED8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311B9-0CD7-7263-1DB5-3E1C793BCB3C}"/>
              </a:ext>
            </a:extLst>
          </p:cNvPr>
          <p:cNvSpPr/>
          <p:nvPr/>
        </p:nvSpPr>
        <p:spPr>
          <a:xfrm>
            <a:off x="1415480" y="3235569"/>
            <a:ext cx="7969680" cy="411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353E-1203-2E22-3B24-4B9EF1955B7D}"/>
              </a:ext>
            </a:extLst>
          </p:cNvPr>
          <p:cNvSpPr/>
          <p:nvPr/>
        </p:nvSpPr>
        <p:spPr>
          <a:xfrm>
            <a:off x="1276478" y="4971111"/>
            <a:ext cx="7969680" cy="411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555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15480" y="1412776"/>
            <a:ext cx="9396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long-distance moves.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model space exploration.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generating independent model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Metropolis-Hastings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tuned for high efficiency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n(n+1)/2 elements of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matrix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charset="2"/>
              <a:buChar char="§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>
              <a:buClr>
                <a:srgbClr val="0070C0"/>
              </a:buClr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derivatives of the forward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compensated for high 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tuned to avoid inefficiency.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9439E-9ABE-96FD-D6D5-40D0C3365A9E}"/>
              </a:ext>
            </a:extLst>
          </p:cNvPr>
          <p:cNvSpPr txBox="1"/>
          <p:nvPr/>
        </p:nvSpPr>
        <p:spPr>
          <a:xfrm>
            <a:off x="3464396" y="511484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C6F75-516E-3828-84AD-0ABE886CAED8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3F45-257C-9DB5-79FC-F8728F6FD90D}"/>
              </a:ext>
            </a:extLst>
          </p:cNvPr>
          <p:cNvSpPr/>
          <p:nvPr/>
        </p:nvSpPr>
        <p:spPr>
          <a:xfrm>
            <a:off x="1380022" y="4549080"/>
            <a:ext cx="8618087" cy="41198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92CD3-A956-4E37-8CD7-B26DFD420087}"/>
              </a:ext>
            </a:extLst>
          </p:cNvPr>
          <p:cNvSpPr/>
          <p:nvPr/>
        </p:nvSpPr>
        <p:spPr>
          <a:xfrm>
            <a:off x="1380021" y="1868993"/>
            <a:ext cx="9582731" cy="135812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684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Algorithmic </a:t>
            </a:r>
            <a:r>
              <a:rPr lang="en-CH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H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H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H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H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H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H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CH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06752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06FD5-ECF0-ADD5-FB66-2E571A20E8F1}"/>
              </a:ext>
            </a:extLst>
          </p:cNvPr>
          <p:cNvSpPr txBox="1"/>
          <p:nvPr/>
        </p:nvSpPr>
        <p:spPr>
          <a:xfrm>
            <a:off x="146036" y="101727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93F07-A125-390C-DA4E-4CF03CF4FC8A}"/>
              </a:ext>
            </a:extLst>
          </p:cNvPr>
          <p:cNvSpPr txBox="1"/>
          <p:nvPr/>
        </p:nvSpPr>
        <p:spPr>
          <a:xfrm>
            <a:off x="146036" y="336423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44AC-9E3F-760A-EA21-E42A6E68171E}"/>
              </a:ext>
            </a:extLst>
          </p:cNvPr>
          <p:cNvSpPr txBox="1"/>
          <p:nvPr/>
        </p:nvSpPr>
        <p:spPr>
          <a:xfrm>
            <a:off x="77456" y="4481751"/>
            <a:ext cx="212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needed to produce an independent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4E7F-72F6-AC9E-FC47-20DA17722E58}"/>
              </a:ext>
            </a:extLst>
          </p:cNvPr>
          <p:cNvSpPr txBox="1"/>
          <p:nvPr/>
        </p:nvSpPr>
        <p:spPr>
          <a:xfrm>
            <a:off x="3051810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Metropolis-Hastings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DCF5D-F9CA-6DDF-3CCD-DB2C5E69494F}"/>
              </a:ext>
            </a:extLst>
          </p:cNvPr>
          <p:cNvSpPr txBox="1"/>
          <p:nvPr/>
        </p:nvSpPr>
        <p:spPr>
          <a:xfrm>
            <a:off x="5777466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27E6E-3F15-261E-B486-CADDDF2306A8}"/>
              </a:ext>
            </a:extLst>
          </p:cNvPr>
          <p:cNvSpPr txBox="1"/>
          <p:nvPr/>
        </p:nvSpPr>
        <p:spPr>
          <a:xfrm>
            <a:off x="8673066" y="354330"/>
            <a:ext cx="26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Hamiltonian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E3711-34F7-CAFD-CFB7-065E51F9A7CB}"/>
              </a:ext>
            </a:extLst>
          </p:cNvPr>
          <p:cNvSpPr txBox="1"/>
          <p:nvPr/>
        </p:nvSpPr>
        <p:spPr>
          <a:xfrm>
            <a:off x="306056" y="2171760"/>
            <a:ext cx="167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F0AA1-9CDC-D05D-D761-8B12D630B46E}"/>
              </a:ext>
            </a:extLst>
          </p:cNvPr>
          <p:cNvSpPr txBox="1"/>
          <p:nvPr/>
        </p:nvSpPr>
        <p:spPr>
          <a:xfrm>
            <a:off x="3531870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95A1-67C7-1AE9-6AAA-E8E735D5690B}"/>
              </a:ext>
            </a:extLst>
          </p:cNvPr>
          <p:cNvSpPr txBox="1"/>
          <p:nvPr/>
        </p:nvSpPr>
        <p:spPr>
          <a:xfrm>
            <a:off x="3527743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pdf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D40E-5FE5-946E-AE89-3310BAF6D6CF}"/>
              </a:ext>
            </a:extLst>
          </p:cNvPr>
          <p:cNvSpPr txBox="1"/>
          <p:nvPr/>
        </p:nvSpPr>
        <p:spPr>
          <a:xfrm>
            <a:off x="3527743" y="3416261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/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0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03710-E2C7-51ED-72DD-65E1B7847F5C}"/>
              </a:ext>
            </a:extLst>
          </p:cNvPr>
          <p:cNvSpPr/>
          <p:nvPr/>
        </p:nvSpPr>
        <p:spPr>
          <a:xfrm>
            <a:off x="2886980" y="897244"/>
            <a:ext cx="6418040" cy="44302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2A1D4-CDE9-1B68-7937-88BBF5E966F7}"/>
              </a:ext>
            </a:extLst>
          </p:cNvPr>
          <p:cNvSpPr/>
          <p:nvPr/>
        </p:nvSpPr>
        <p:spPr>
          <a:xfrm>
            <a:off x="9450017" y="1466361"/>
            <a:ext cx="209492" cy="332588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D4FAD-4474-AB20-E9B8-1C0E0B5ECF0B}"/>
              </a:ext>
            </a:extLst>
          </p:cNvPr>
          <p:cNvSpPr txBox="1"/>
          <p:nvPr/>
        </p:nvSpPr>
        <p:spPr>
          <a:xfrm rot="5400000">
            <a:off x="8600316" y="2945986"/>
            <a:ext cx="25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probability density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FA1ED-5501-9BCF-94DD-A0DA7B80EB7A}"/>
              </a:ext>
            </a:extLst>
          </p:cNvPr>
          <p:cNvSpPr txBox="1"/>
          <p:nvPr/>
        </p:nvSpPr>
        <p:spPr>
          <a:xfrm>
            <a:off x="9668776" y="4607579"/>
            <a:ext cx="79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DBAD-6824-CB93-C48E-BC85A5694F8A}"/>
              </a:ext>
            </a:extLst>
          </p:cNvPr>
          <p:cNvSpPr txBox="1"/>
          <p:nvPr/>
        </p:nvSpPr>
        <p:spPr>
          <a:xfrm>
            <a:off x="9681869" y="1294789"/>
            <a:ext cx="79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high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4E7FC5-420F-B465-1A9B-4CC8A4D7F8BB}"/>
              </a:ext>
            </a:extLst>
          </p:cNvPr>
          <p:cNvCxnSpPr/>
          <p:nvPr/>
        </p:nvCxnSpPr>
        <p:spPr>
          <a:xfrm>
            <a:off x="5768271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793BD-9807-72CE-1657-C51855553ADC}"/>
              </a:ext>
            </a:extLst>
          </p:cNvPr>
          <p:cNvCxnSpPr/>
          <p:nvPr/>
        </p:nvCxnSpPr>
        <p:spPr>
          <a:xfrm>
            <a:off x="5080755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EF222F-B5A0-350E-222D-143E3E3BA2B9}"/>
              </a:ext>
            </a:extLst>
          </p:cNvPr>
          <p:cNvCxnSpPr/>
          <p:nvPr/>
        </p:nvCxnSpPr>
        <p:spPr>
          <a:xfrm>
            <a:off x="4331898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32C61-8E6E-6BC1-1AC8-E5A455601871}"/>
              </a:ext>
            </a:extLst>
          </p:cNvPr>
          <p:cNvCxnSpPr/>
          <p:nvPr/>
        </p:nvCxnSpPr>
        <p:spPr>
          <a:xfrm>
            <a:off x="3610352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17BDAD-FA65-E5B4-41A4-A4E38A4E58B7}"/>
              </a:ext>
            </a:extLst>
          </p:cNvPr>
          <p:cNvCxnSpPr/>
          <p:nvPr/>
        </p:nvCxnSpPr>
        <p:spPr>
          <a:xfrm>
            <a:off x="6494198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CAF7B6-1570-1C7D-52EF-AE37B6D6B10D}"/>
              </a:ext>
            </a:extLst>
          </p:cNvPr>
          <p:cNvCxnSpPr/>
          <p:nvPr/>
        </p:nvCxnSpPr>
        <p:spPr>
          <a:xfrm>
            <a:off x="7206470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6D2C4-F69D-460D-8CDA-98961D669E05}"/>
              </a:ext>
            </a:extLst>
          </p:cNvPr>
          <p:cNvCxnSpPr/>
          <p:nvPr/>
        </p:nvCxnSpPr>
        <p:spPr>
          <a:xfrm>
            <a:off x="7959708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B9F8E-0FC2-DB47-A0B9-FFB906B50EA7}"/>
              </a:ext>
            </a:extLst>
          </p:cNvPr>
          <p:cNvCxnSpPr/>
          <p:nvPr/>
        </p:nvCxnSpPr>
        <p:spPr>
          <a:xfrm>
            <a:off x="8671979" y="897244"/>
            <a:ext cx="0" cy="443024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F75E10-1227-E0B7-DD73-7BD4F9EFA3CE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886980" y="3112369"/>
            <a:ext cx="641804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A364E-75BD-897E-93F4-546914E450C7}"/>
              </a:ext>
            </a:extLst>
          </p:cNvPr>
          <p:cNvCxnSpPr/>
          <p:nvPr/>
        </p:nvCxnSpPr>
        <p:spPr>
          <a:xfrm>
            <a:off x="2886980" y="2404532"/>
            <a:ext cx="641804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19B06D-525E-0F68-4DE6-A99A74034A2D}"/>
              </a:ext>
            </a:extLst>
          </p:cNvPr>
          <p:cNvCxnSpPr/>
          <p:nvPr/>
        </p:nvCxnSpPr>
        <p:spPr>
          <a:xfrm>
            <a:off x="2886980" y="1646984"/>
            <a:ext cx="641804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213CD-004E-2726-EB8E-132D790D5835}"/>
              </a:ext>
            </a:extLst>
          </p:cNvPr>
          <p:cNvCxnSpPr/>
          <p:nvPr/>
        </p:nvCxnSpPr>
        <p:spPr>
          <a:xfrm>
            <a:off x="2886980" y="3847567"/>
            <a:ext cx="641804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31CD7F-B2CE-CD02-57F9-B0F07EC9689C}"/>
              </a:ext>
            </a:extLst>
          </p:cNvPr>
          <p:cNvCxnSpPr/>
          <p:nvPr/>
        </p:nvCxnSpPr>
        <p:spPr>
          <a:xfrm>
            <a:off x="2886980" y="4587113"/>
            <a:ext cx="641804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0B619F-7986-C998-EE22-2BC16B69D96C}"/>
              </a:ext>
            </a:extLst>
          </p:cNvPr>
          <p:cNvSpPr txBox="1"/>
          <p:nvPr/>
        </p:nvSpPr>
        <p:spPr>
          <a:xfrm>
            <a:off x="4331898" y="169185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048F03-A39E-16C9-EC65-76E05FEAF359}"/>
              </a:ext>
            </a:extLst>
          </p:cNvPr>
          <p:cNvSpPr txBox="1"/>
          <p:nvPr/>
        </p:nvSpPr>
        <p:spPr>
          <a:xfrm>
            <a:off x="4484298" y="184425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DE50A-3ED8-212C-D58A-9DF40ED6F226}"/>
              </a:ext>
            </a:extLst>
          </p:cNvPr>
          <p:cNvSpPr txBox="1"/>
          <p:nvPr/>
        </p:nvSpPr>
        <p:spPr>
          <a:xfrm>
            <a:off x="4691318" y="192838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8F2C3-CFD5-76A1-E488-14D1779F3EF3}"/>
              </a:ext>
            </a:extLst>
          </p:cNvPr>
          <p:cNvSpPr txBox="1"/>
          <p:nvPr/>
        </p:nvSpPr>
        <p:spPr>
          <a:xfrm>
            <a:off x="4370598" y="3279423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81464-8FC2-F304-B9CF-BD970C0F6373}"/>
              </a:ext>
            </a:extLst>
          </p:cNvPr>
          <p:cNvSpPr txBox="1"/>
          <p:nvPr/>
        </p:nvSpPr>
        <p:spPr>
          <a:xfrm>
            <a:off x="4391138" y="3490576"/>
            <a:ext cx="2820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D5D4B9-A9F0-F086-0076-F958AC7E737B}"/>
              </a:ext>
            </a:extLst>
          </p:cNvPr>
          <p:cNvSpPr txBox="1"/>
          <p:nvPr/>
        </p:nvSpPr>
        <p:spPr>
          <a:xfrm>
            <a:off x="4730018" y="3515948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A3E55B-30C0-CCA2-F012-8A6F49B6AA97}"/>
              </a:ext>
            </a:extLst>
          </p:cNvPr>
          <p:cNvSpPr txBox="1"/>
          <p:nvPr/>
        </p:nvSpPr>
        <p:spPr>
          <a:xfrm>
            <a:off x="5806608" y="392895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CDD4D-A558-B94B-4467-7F6464AE6521}"/>
              </a:ext>
            </a:extLst>
          </p:cNvPr>
          <p:cNvSpPr txBox="1"/>
          <p:nvPr/>
        </p:nvSpPr>
        <p:spPr>
          <a:xfrm>
            <a:off x="5959008" y="408135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E4EC0C-FFEC-8ED8-AF59-97226549CAAE}"/>
              </a:ext>
            </a:extLst>
          </p:cNvPr>
          <p:cNvSpPr txBox="1"/>
          <p:nvPr/>
        </p:nvSpPr>
        <p:spPr>
          <a:xfrm>
            <a:off x="6166028" y="4165482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C10197-9B82-6FB3-939F-A5C07787DB5E}"/>
              </a:ext>
            </a:extLst>
          </p:cNvPr>
          <p:cNvSpPr txBox="1"/>
          <p:nvPr/>
        </p:nvSpPr>
        <p:spPr>
          <a:xfrm>
            <a:off x="7318268" y="31964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EAF79F-0E03-8710-1F0C-CD7870102EA1}"/>
              </a:ext>
            </a:extLst>
          </p:cNvPr>
          <p:cNvSpPr txBox="1"/>
          <p:nvPr/>
        </p:nvSpPr>
        <p:spPr>
          <a:xfrm>
            <a:off x="7470668" y="33488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D82495-F929-91A8-5108-C91D1E99F1AD}"/>
              </a:ext>
            </a:extLst>
          </p:cNvPr>
          <p:cNvSpPr txBox="1"/>
          <p:nvPr/>
        </p:nvSpPr>
        <p:spPr>
          <a:xfrm>
            <a:off x="7677688" y="3432949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FDCDD-FBC2-8D69-D965-C15AF7B55081}"/>
              </a:ext>
            </a:extLst>
          </p:cNvPr>
          <p:cNvSpPr txBox="1"/>
          <p:nvPr/>
        </p:nvSpPr>
        <p:spPr>
          <a:xfrm>
            <a:off x="5884008" y="25450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4FFA20-CC03-22DB-B090-750B10EB9330}"/>
              </a:ext>
            </a:extLst>
          </p:cNvPr>
          <p:cNvSpPr txBox="1"/>
          <p:nvPr/>
        </p:nvSpPr>
        <p:spPr>
          <a:xfrm>
            <a:off x="6036408" y="26974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B664C3-CCD9-0071-2C52-D079AF7FDC83}"/>
              </a:ext>
            </a:extLst>
          </p:cNvPr>
          <p:cNvSpPr txBox="1"/>
          <p:nvPr/>
        </p:nvSpPr>
        <p:spPr>
          <a:xfrm>
            <a:off x="6202463" y="280887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A9F072-E601-304E-272C-8D536422436C}"/>
              </a:ext>
            </a:extLst>
          </p:cNvPr>
          <p:cNvSpPr txBox="1"/>
          <p:nvPr/>
        </p:nvSpPr>
        <p:spPr>
          <a:xfrm>
            <a:off x="6218313" y="257893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566B6-DDF4-2F75-9BA0-700AF2605502}"/>
              </a:ext>
            </a:extLst>
          </p:cNvPr>
          <p:cNvSpPr txBox="1"/>
          <p:nvPr/>
        </p:nvSpPr>
        <p:spPr>
          <a:xfrm>
            <a:off x="5808359" y="2800786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086726-1E11-0994-BE06-D7BD8E7CE54A}"/>
              </a:ext>
            </a:extLst>
          </p:cNvPr>
          <p:cNvSpPr txBox="1"/>
          <p:nvPr/>
        </p:nvSpPr>
        <p:spPr>
          <a:xfrm>
            <a:off x="6056347" y="24065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D41C4C-E3A8-9866-3FFF-606D97E58B86}"/>
              </a:ext>
            </a:extLst>
          </p:cNvPr>
          <p:cNvSpPr txBox="1"/>
          <p:nvPr/>
        </p:nvSpPr>
        <p:spPr>
          <a:xfrm>
            <a:off x="5890292" y="315595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7A0ABE-EAEA-2979-B7B8-6F6EA1E54416}"/>
              </a:ext>
            </a:extLst>
          </p:cNvPr>
          <p:cNvSpPr txBox="1"/>
          <p:nvPr/>
        </p:nvSpPr>
        <p:spPr>
          <a:xfrm>
            <a:off x="6042692" y="330835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D0FD93-D065-7DA8-F1F4-B09A21085404}"/>
              </a:ext>
            </a:extLst>
          </p:cNvPr>
          <p:cNvSpPr txBox="1"/>
          <p:nvPr/>
        </p:nvSpPr>
        <p:spPr>
          <a:xfrm>
            <a:off x="6236057" y="346075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895C78-6272-07F7-8F4E-342C38B92880}"/>
              </a:ext>
            </a:extLst>
          </p:cNvPr>
          <p:cNvSpPr txBox="1"/>
          <p:nvPr/>
        </p:nvSpPr>
        <p:spPr>
          <a:xfrm>
            <a:off x="5884008" y="3515948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E98DC-37A4-EEAF-7190-5633B887AC5B}"/>
              </a:ext>
            </a:extLst>
          </p:cNvPr>
          <p:cNvSpPr txBox="1"/>
          <p:nvPr/>
        </p:nvSpPr>
        <p:spPr>
          <a:xfrm>
            <a:off x="6670477" y="32103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11F8EE-ADEA-3E62-1402-2E8EB23211C1}"/>
              </a:ext>
            </a:extLst>
          </p:cNvPr>
          <p:cNvSpPr txBox="1"/>
          <p:nvPr/>
        </p:nvSpPr>
        <p:spPr>
          <a:xfrm>
            <a:off x="6822877" y="33627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2C9E94-6E4B-F7AB-956F-6C89D2C57B68}"/>
              </a:ext>
            </a:extLst>
          </p:cNvPr>
          <p:cNvSpPr txBox="1"/>
          <p:nvPr/>
        </p:nvSpPr>
        <p:spPr>
          <a:xfrm>
            <a:off x="6633902" y="35151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DF3BE-8859-427E-3D50-498CACB2A191}"/>
              </a:ext>
            </a:extLst>
          </p:cNvPr>
          <p:cNvSpPr txBox="1"/>
          <p:nvPr/>
        </p:nvSpPr>
        <p:spPr>
          <a:xfrm>
            <a:off x="6840922" y="314863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2DAA35-E43D-AF9A-2E4D-4F17AA7FBD28}"/>
              </a:ext>
            </a:extLst>
          </p:cNvPr>
          <p:cNvSpPr txBox="1"/>
          <p:nvPr/>
        </p:nvSpPr>
        <p:spPr>
          <a:xfrm>
            <a:off x="6633902" y="394285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B7C44F-1E44-E201-3D04-85EF96D9245C}"/>
              </a:ext>
            </a:extLst>
          </p:cNvPr>
          <p:cNvSpPr txBox="1"/>
          <p:nvPr/>
        </p:nvSpPr>
        <p:spPr>
          <a:xfrm>
            <a:off x="6827865" y="4165482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FF1DB8-ECE5-913E-B021-06959A779979}"/>
              </a:ext>
            </a:extLst>
          </p:cNvPr>
          <p:cNvSpPr txBox="1"/>
          <p:nvPr/>
        </p:nvSpPr>
        <p:spPr>
          <a:xfrm>
            <a:off x="5202276" y="321032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88080D-4BBB-E338-BB36-3D8F0E01838D}"/>
              </a:ext>
            </a:extLst>
          </p:cNvPr>
          <p:cNvSpPr txBox="1"/>
          <p:nvPr/>
        </p:nvSpPr>
        <p:spPr>
          <a:xfrm>
            <a:off x="5145930" y="3274343"/>
            <a:ext cx="2820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25AA65-D7ED-A6F9-839B-6284873A7908}"/>
              </a:ext>
            </a:extLst>
          </p:cNvPr>
          <p:cNvSpPr txBox="1"/>
          <p:nvPr/>
        </p:nvSpPr>
        <p:spPr>
          <a:xfrm>
            <a:off x="5472241" y="316300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497894-067E-C5E0-7C95-082D78900795}"/>
              </a:ext>
            </a:extLst>
          </p:cNvPr>
          <p:cNvSpPr txBox="1"/>
          <p:nvPr/>
        </p:nvSpPr>
        <p:spPr>
          <a:xfrm>
            <a:off x="5472242" y="3492772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3B2D25-BA25-2103-18BA-80B8F5251741}"/>
              </a:ext>
            </a:extLst>
          </p:cNvPr>
          <p:cNvSpPr txBox="1"/>
          <p:nvPr/>
        </p:nvSpPr>
        <p:spPr>
          <a:xfrm>
            <a:off x="5094057" y="244043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26B2AC-90D0-99E3-7C5C-9C38A5951E5D}"/>
              </a:ext>
            </a:extLst>
          </p:cNvPr>
          <p:cNvSpPr txBox="1"/>
          <p:nvPr/>
        </p:nvSpPr>
        <p:spPr>
          <a:xfrm>
            <a:off x="5246457" y="259283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50D6B2-4FFD-3DD5-D0C9-994D49253EA8}"/>
              </a:ext>
            </a:extLst>
          </p:cNvPr>
          <p:cNvSpPr txBox="1"/>
          <p:nvPr/>
        </p:nvSpPr>
        <p:spPr>
          <a:xfrm>
            <a:off x="5398857" y="274523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8C111-1AB0-782B-8318-7BB63CD0EB99}"/>
              </a:ext>
            </a:extLst>
          </p:cNvPr>
          <p:cNvSpPr txBox="1"/>
          <p:nvPr/>
        </p:nvSpPr>
        <p:spPr>
          <a:xfrm>
            <a:off x="5453126" y="245433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F57DF9-2B75-F55F-F9A1-CBF7DA420AA7}"/>
              </a:ext>
            </a:extLst>
          </p:cNvPr>
          <p:cNvSpPr txBox="1"/>
          <p:nvPr/>
        </p:nvSpPr>
        <p:spPr>
          <a:xfrm>
            <a:off x="6633895" y="2531871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205B4-188F-1B75-F9D0-EAE0E0F60E32}"/>
              </a:ext>
            </a:extLst>
          </p:cNvPr>
          <p:cNvSpPr txBox="1"/>
          <p:nvPr/>
        </p:nvSpPr>
        <p:spPr>
          <a:xfrm>
            <a:off x="6653028" y="2741298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C52626-6A42-75E9-EE66-2ECFC5FEACFA}"/>
              </a:ext>
            </a:extLst>
          </p:cNvPr>
          <p:cNvSpPr txBox="1"/>
          <p:nvPr/>
        </p:nvSpPr>
        <p:spPr>
          <a:xfrm>
            <a:off x="6898466" y="252378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19E22E-D8E9-1272-AA35-F6DEF6445AEB}"/>
              </a:ext>
            </a:extLst>
          </p:cNvPr>
          <p:cNvSpPr txBox="1"/>
          <p:nvPr/>
        </p:nvSpPr>
        <p:spPr>
          <a:xfrm>
            <a:off x="5817998" y="1830354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0921E8-648A-8BE8-8A8E-5F8284CEDC40}"/>
              </a:ext>
            </a:extLst>
          </p:cNvPr>
          <p:cNvSpPr txBox="1"/>
          <p:nvPr/>
        </p:nvSpPr>
        <p:spPr>
          <a:xfrm>
            <a:off x="6259449" y="1768568"/>
            <a:ext cx="2820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+</a:t>
            </a:r>
            <a:endParaRPr lang="en-US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7D4247-A651-A633-EB95-A207BDB6B05A}"/>
              </a:ext>
            </a:extLst>
          </p:cNvPr>
          <p:cNvSpPr txBox="1"/>
          <p:nvPr/>
        </p:nvSpPr>
        <p:spPr>
          <a:xfrm>
            <a:off x="6025018" y="2066879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DCFCBC-0D6D-31F3-8A90-8D548F57E96F}"/>
              </a:ext>
            </a:extLst>
          </p:cNvPr>
          <p:cNvSpPr txBox="1"/>
          <p:nvPr/>
        </p:nvSpPr>
        <p:spPr>
          <a:xfrm>
            <a:off x="5171106" y="39245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74EBCB-3AB6-B923-E881-FD3BA7D5F800}"/>
              </a:ext>
            </a:extLst>
          </p:cNvPr>
          <p:cNvSpPr txBox="1"/>
          <p:nvPr/>
        </p:nvSpPr>
        <p:spPr>
          <a:xfrm>
            <a:off x="5323506" y="40769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0846C6-887A-DC60-28FF-A2359B622345}"/>
              </a:ext>
            </a:extLst>
          </p:cNvPr>
          <p:cNvSpPr txBox="1"/>
          <p:nvPr/>
        </p:nvSpPr>
        <p:spPr>
          <a:xfrm>
            <a:off x="4472908" y="25450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2B90CD-8B35-2592-C7E6-24A5CF47FB19}"/>
              </a:ext>
            </a:extLst>
          </p:cNvPr>
          <p:cNvSpPr txBox="1"/>
          <p:nvPr/>
        </p:nvSpPr>
        <p:spPr>
          <a:xfrm>
            <a:off x="4625308" y="26974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786046-65FD-F108-1E7E-CACF25F789DB}"/>
              </a:ext>
            </a:extLst>
          </p:cNvPr>
          <p:cNvSpPr txBox="1"/>
          <p:nvPr/>
        </p:nvSpPr>
        <p:spPr>
          <a:xfrm>
            <a:off x="5175124" y="1722106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A71AA0-E756-517A-23D7-D487DEA5C690}"/>
              </a:ext>
            </a:extLst>
          </p:cNvPr>
          <p:cNvSpPr txBox="1"/>
          <p:nvPr/>
        </p:nvSpPr>
        <p:spPr>
          <a:xfrm>
            <a:off x="5327524" y="1874506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D38C45-99B9-8838-A981-2770571BD51E}"/>
              </a:ext>
            </a:extLst>
          </p:cNvPr>
          <p:cNvSpPr txBox="1"/>
          <p:nvPr/>
        </p:nvSpPr>
        <p:spPr>
          <a:xfrm>
            <a:off x="6608859" y="1789880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FA1D98-4FD7-55F3-3955-B859B3FE89C3}"/>
              </a:ext>
            </a:extLst>
          </p:cNvPr>
          <p:cNvSpPr txBox="1"/>
          <p:nvPr/>
        </p:nvSpPr>
        <p:spPr>
          <a:xfrm>
            <a:off x="6575423" y="201300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B39494-D31F-835E-C2A5-8968A61D29BA}"/>
              </a:ext>
            </a:extLst>
          </p:cNvPr>
          <p:cNvSpPr txBox="1"/>
          <p:nvPr/>
        </p:nvSpPr>
        <p:spPr>
          <a:xfrm>
            <a:off x="7395668" y="4200731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13D936-0130-1014-F13A-2EC79F7752CB}"/>
              </a:ext>
            </a:extLst>
          </p:cNvPr>
          <p:cNvSpPr txBox="1"/>
          <p:nvPr/>
        </p:nvSpPr>
        <p:spPr>
          <a:xfrm>
            <a:off x="7407058" y="269743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752D5E-88BF-18A3-954A-717F8973DC1F}"/>
              </a:ext>
            </a:extLst>
          </p:cNvPr>
          <p:cNvSpPr txBox="1"/>
          <p:nvPr/>
        </p:nvSpPr>
        <p:spPr>
          <a:xfrm>
            <a:off x="7395668" y="2013005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F582C-E7EA-D646-CE05-FFA463DEA60C}"/>
              </a:ext>
            </a:extLst>
          </p:cNvPr>
          <p:cNvSpPr txBox="1"/>
          <p:nvPr/>
        </p:nvSpPr>
        <p:spPr>
          <a:xfrm>
            <a:off x="6686855" y="1192243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171FC9-4D3F-9826-0901-3B0720131396}"/>
              </a:ext>
            </a:extLst>
          </p:cNvPr>
          <p:cNvSpPr txBox="1"/>
          <p:nvPr/>
        </p:nvSpPr>
        <p:spPr>
          <a:xfrm>
            <a:off x="5939311" y="1294789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C65515-B706-AFC6-736F-DCD20A532BCA}"/>
              </a:ext>
            </a:extLst>
          </p:cNvPr>
          <p:cNvSpPr txBox="1"/>
          <p:nvPr/>
        </p:nvSpPr>
        <p:spPr>
          <a:xfrm>
            <a:off x="4702193" y="3954401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674F88-11EB-EFE5-1212-9657F23DB136}"/>
              </a:ext>
            </a:extLst>
          </p:cNvPr>
          <p:cNvSpPr txBox="1"/>
          <p:nvPr/>
        </p:nvSpPr>
        <p:spPr>
          <a:xfrm>
            <a:off x="3864947" y="4068854"/>
            <a:ext cx="2820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265081-EA25-51A8-A88F-20953AAF9609}"/>
              </a:ext>
            </a:extLst>
          </p:cNvPr>
          <p:cNvSpPr txBox="1"/>
          <p:nvPr/>
        </p:nvSpPr>
        <p:spPr>
          <a:xfrm>
            <a:off x="3673746" y="2769394"/>
            <a:ext cx="2820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+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9B58A4-2696-A72E-21FC-8427CD3C8916}"/>
              </a:ext>
            </a:extLst>
          </p:cNvPr>
          <p:cNvSpPr txBox="1"/>
          <p:nvPr/>
        </p:nvSpPr>
        <p:spPr>
          <a:xfrm>
            <a:off x="3895206" y="1966068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447994-C899-CA57-20BE-222DE92F8DB8}"/>
              </a:ext>
            </a:extLst>
          </p:cNvPr>
          <p:cNvSpPr txBox="1"/>
          <p:nvPr/>
        </p:nvSpPr>
        <p:spPr>
          <a:xfrm>
            <a:off x="3200971" y="1878509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E17232-1B8B-78C6-D917-DC487130FB37}"/>
              </a:ext>
            </a:extLst>
          </p:cNvPr>
          <p:cNvSpPr txBox="1"/>
          <p:nvPr/>
        </p:nvSpPr>
        <p:spPr>
          <a:xfrm>
            <a:off x="6638930" y="4786367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197-5609-616B-CB81-88FF10CC60A3}"/>
              </a:ext>
            </a:extLst>
          </p:cNvPr>
          <p:cNvSpPr txBox="1"/>
          <p:nvPr/>
        </p:nvSpPr>
        <p:spPr>
          <a:xfrm>
            <a:off x="6056347" y="4699912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DCCEAE-913E-C5E1-B9FA-140216F5C192}"/>
              </a:ext>
            </a:extLst>
          </p:cNvPr>
          <p:cNvSpPr txBox="1"/>
          <p:nvPr/>
        </p:nvSpPr>
        <p:spPr>
          <a:xfrm>
            <a:off x="5415763" y="4645796"/>
            <a:ext cx="28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D3724C-F2F0-C1AB-4191-09137B665F55}"/>
              </a:ext>
            </a:extLst>
          </p:cNvPr>
          <p:cNvSpPr txBox="1"/>
          <p:nvPr/>
        </p:nvSpPr>
        <p:spPr>
          <a:xfrm>
            <a:off x="6183702" y="3149352"/>
            <a:ext cx="282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37FC5B-4F22-B944-05A4-29B6992B6FCC}"/>
              </a:ext>
            </a:extLst>
          </p:cNvPr>
          <p:cNvSpPr txBox="1"/>
          <p:nvPr/>
        </p:nvSpPr>
        <p:spPr>
          <a:xfrm>
            <a:off x="3583703" y="3942949"/>
            <a:ext cx="5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1800" b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i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F75BBF-DBA3-DB17-8186-478F91131ABF}"/>
              </a:ext>
            </a:extLst>
          </p:cNvPr>
          <p:cNvSpPr txBox="1"/>
          <p:nvPr/>
        </p:nvSpPr>
        <p:spPr>
          <a:xfrm>
            <a:off x="5154891" y="4930744"/>
            <a:ext cx="5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1800" b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i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DAE7E6-CBCC-290A-A45D-58824CC09604}"/>
              </a:ext>
            </a:extLst>
          </p:cNvPr>
          <p:cNvCxnSpPr>
            <a:cxnSpLocks/>
          </p:cNvCxnSpPr>
          <p:nvPr/>
        </p:nvCxnSpPr>
        <p:spPr>
          <a:xfrm>
            <a:off x="4116567" y="4295424"/>
            <a:ext cx="1286514" cy="542987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DC6371-6C93-B1AB-469A-CDB38B34F29E}"/>
              </a:ext>
            </a:extLst>
          </p:cNvPr>
          <p:cNvSpPr txBox="1"/>
          <p:nvPr/>
        </p:nvSpPr>
        <p:spPr>
          <a:xfrm>
            <a:off x="4349863" y="4635338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1800" i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i="1" baseline="30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1600" i="1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 </a:t>
            </a:r>
            <a:r>
              <a:rPr lang="en-US" sz="1800" i="1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j</a:t>
            </a:r>
            <a:endParaRPr lang="en-US" sz="1800" i="1" baseline="30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046943-4A6B-CD90-86C3-090E15C85B4E}"/>
              </a:ext>
            </a:extLst>
          </p:cNvPr>
          <p:cNvSpPr txBox="1"/>
          <p:nvPr/>
        </p:nvSpPr>
        <p:spPr>
          <a:xfrm>
            <a:off x="2223187" y="114634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 New Roman"/>
                <a:cs typeface="Times New Roman"/>
              </a:rPr>
              <a:t>M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E4BD2E-8054-093B-690A-F5E8B1EBE8FF}"/>
              </a:ext>
            </a:extLst>
          </p:cNvPr>
          <p:cNvCxnSpPr>
            <a:cxnSpLocks/>
          </p:cNvCxnSpPr>
          <p:nvPr/>
        </p:nvCxnSpPr>
        <p:spPr>
          <a:xfrm flipV="1">
            <a:off x="2623074" y="1324139"/>
            <a:ext cx="596900" cy="68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28A4215-6FA0-0C3D-BC2E-E848F99F68BE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4083975" y="3721861"/>
            <a:ext cx="345074" cy="4057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33259EF-A683-8F56-2DDF-FA59F62F1577}"/>
              </a:ext>
            </a:extLst>
          </p:cNvPr>
          <p:cNvCxnSpPr/>
          <p:nvPr/>
        </p:nvCxnSpPr>
        <p:spPr>
          <a:xfrm flipH="1">
            <a:off x="4625545" y="3511226"/>
            <a:ext cx="550333" cy="1016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812485-0803-BDA6-4574-86347790BA91}"/>
              </a:ext>
            </a:extLst>
          </p:cNvPr>
          <p:cNvCxnSpPr>
            <a:cxnSpLocks/>
          </p:cNvCxnSpPr>
          <p:nvPr/>
        </p:nvCxnSpPr>
        <p:spPr>
          <a:xfrm>
            <a:off x="3917954" y="3013563"/>
            <a:ext cx="1284872" cy="3747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42A358B-A1D8-4F50-4475-684CFB0A1C25}"/>
              </a:ext>
            </a:extLst>
          </p:cNvPr>
          <p:cNvCxnSpPr>
            <a:cxnSpLocks/>
          </p:cNvCxnSpPr>
          <p:nvPr/>
        </p:nvCxnSpPr>
        <p:spPr>
          <a:xfrm flipH="1">
            <a:off x="3931913" y="1978759"/>
            <a:ext cx="2361566" cy="889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065430-8C0E-6AFF-B6C8-E6C70053F1F3}"/>
              </a:ext>
            </a:extLst>
          </p:cNvPr>
          <p:cNvCxnSpPr>
            <a:cxnSpLocks/>
          </p:cNvCxnSpPr>
          <p:nvPr/>
        </p:nvCxnSpPr>
        <p:spPr>
          <a:xfrm flipH="1">
            <a:off x="6485812" y="1379173"/>
            <a:ext cx="992483" cy="5119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06FD5-ECF0-ADD5-FB66-2E571A20E8F1}"/>
              </a:ext>
            </a:extLst>
          </p:cNvPr>
          <p:cNvSpPr txBox="1"/>
          <p:nvPr/>
        </p:nvSpPr>
        <p:spPr>
          <a:xfrm>
            <a:off x="146036" y="101727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93F07-A125-390C-DA4E-4CF03CF4FC8A}"/>
              </a:ext>
            </a:extLst>
          </p:cNvPr>
          <p:cNvSpPr txBox="1"/>
          <p:nvPr/>
        </p:nvSpPr>
        <p:spPr>
          <a:xfrm>
            <a:off x="146036" y="336423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44AC-9E3F-760A-EA21-E42A6E68171E}"/>
              </a:ext>
            </a:extLst>
          </p:cNvPr>
          <p:cNvSpPr txBox="1"/>
          <p:nvPr/>
        </p:nvSpPr>
        <p:spPr>
          <a:xfrm>
            <a:off x="77456" y="4481751"/>
            <a:ext cx="212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needed to produce an independent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4E7F-72F6-AC9E-FC47-20DA17722E58}"/>
              </a:ext>
            </a:extLst>
          </p:cNvPr>
          <p:cNvSpPr txBox="1"/>
          <p:nvPr/>
        </p:nvSpPr>
        <p:spPr>
          <a:xfrm>
            <a:off x="3051810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Metropolis-Hastings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DCF5D-F9CA-6DDF-3CCD-DB2C5E69494F}"/>
              </a:ext>
            </a:extLst>
          </p:cNvPr>
          <p:cNvSpPr txBox="1"/>
          <p:nvPr/>
        </p:nvSpPr>
        <p:spPr>
          <a:xfrm>
            <a:off x="5777466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27E6E-3F15-261E-B486-CADDDF2306A8}"/>
              </a:ext>
            </a:extLst>
          </p:cNvPr>
          <p:cNvSpPr txBox="1"/>
          <p:nvPr/>
        </p:nvSpPr>
        <p:spPr>
          <a:xfrm>
            <a:off x="8673066" y="354330"/>
            <a:ext cx="26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Hamiltonian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E3711-34F7-CAFD-CFB7-065E51F9A7CB}"/>
              </a:ext>
            </a:extLst>
          </p:cNvPr>
          <p:cNvSpPr txBox="1"/>
          <p:nvPr/>
        </p:nvSpPr>
        <p:spPr>
          <a:xfrm>
            <a:off x="306056" y="2171760"/>
            <a:ext cx="167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F0AA1-9CDC-D05D-D761-8B12D630B46E}"/>
              </a:ext>
            </a:extLst>
          </p:cNvPr>
          <p:cNvSpPr txBox="1"/>
          <p:nvPr/>
        </p:nvSpPr>
        <p:spPr>
          <a:xfrm>
            <a:off x="3531870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95A1-67C7-1AE9-6AAA-E8E735D5690B}"/>
              </a:ext>
            </a:extLst>
          </p:cNvPr>
          <p:cNvSpPr txBox="1"/>
          <p:nvPr/>
        </p:nvSpPr>
        <p:spPr>
          <a:xfrm>
            <a:off x="3527743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pdf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D40E-5FE5-946E-AE89-3310BAF6D6CF}"/>
              </a:ext>
            </a:extLst>
          </p:cNvPr>
          <p:cNvSpPr txBox="1"/>
          <p:nvPr/>
        </p:nvSpPr>
        <p:spPr>
          <a:xfrm>
            <a:off x="3527743" y="3416261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/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E6389B-5642-0AD4-60C8-86A95C8C6BE0}"/>
              </a:ext>
            </a:extLst>
          </p:cNvPr>
          <p:cNvSpPr txBox="1"/>
          <p:nvPr/>
        </p:nvSpPr>
        <p:spPr>
          <a:xfrm>
            <a:off x="6259832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E8DAA-8D4D-638F-9EA7-8E5F5A7F99FC}"/>
              </a:ext>
            </a:extLst>
          </p:cNvPr>
          <p:cNvSpPr txBox="1"/>
          <p:nvPr/>
        </p:nvSpPr>
        <p:spPr>
          <a:xfrm>
            <a:off x="6266816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gradients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CACDD-6390-F867-CABE-D845A270E784}"/>
              </a:ext>
            </a:extLst>
          </p:cNvPr>
          <p:cNvSpPr txBox="1"/>
          <p:nvPr/>
        </p:nvSpPr>
        <p:spPr>
          <a:xfrm>
            <a:off x="6259832" y="341513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/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1.33</m:t>
                          </m:r>
                        </m:sup>
                      </m:sSup>
                    </m:oMath>
                  </m:oMathPara>
                </a14:m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812B7F3-C256-AED5-9E99-3709FD35AAA6}"/>
              </a:ext>
            </a:extLst>
          </p:cNvPr>
          <p:cNvCxnSpPr>
            <a:stCxn id="17" idx="3"/>
            <a:endCxn id="19" idx="3"/>
          </p:cNvCxnSpPr>
          <p:nvPr/>
        </p:nvCxnSpPr>
        <p:spPr>
          <a:xfrm flipH="1">
            <a:off x="7437122" y="2569757"/>
            <a:ext cx="6984" cy="2268051"/>
          </a:xfrm>
          <a:prstGeom prst="bentConnector3">
            <a:avLst>
              <a:gd name="adj1" fmla="val -3273196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1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06FD5-ECF0-ADD5-FB66-2E571A20E8F1}"/>
              </a:ext>
            </a:extLst>
          </p:cNvPr>
          <p:cNvSpPr txBox="1"/>
          <p:nvPr/>
        </p:nvSpPr>
        <p:spPr>
          <a:xfrm>
            <a:off x="146036" y="101727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93F07-A125-390C-DA4E-4CF03CF4FC8A}"/>
              </a:ext>
            </a:extLst>
          </p:cNvPr>
          <p:cNvSpPr txBox="1"/>
          <p:nvPr/>
        </p:nvSpPr>
        <p:spPr>
          <a:xfrm>
            <a:off x="146036" y="336423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44AC-9E3F-760A-EA21-E42A6E68171E}"/>
              </a:ext>
            </a:extLst>
          </p:cNvPr>
          <p:cNvSpPr txBox="1"/>
          <p:nvPr/>
        </p:nvSpPr>
        <p:spPr>
          <a:xfrm>
            <a:off x="77456" y="4481751"/>
            <a:ext cx="212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needed to produce an independent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4E7F-72F6-AC9E-FC47-20DA17722E58}"/>
              </a:ext>
            </a:extLst>
          </p:cNvPr>
          <p:cNvSpPr txBox="1"/>
          <p:nvPr/>
        </p:nvSpPr>
        <p:spPr>
          <a:xfrm>
            <a:off x="3051810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Metropolis-Hastings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DCF5D-F9CA-6DDF-3CCD-DB2C5E69494F}"/>
              </a:ext>
            </a:extLst>
          </p:cNvPr>
          <p:cNvSpPr txBox="1"/>
          <p:nvPr/>
        </p:nvSpPr>
        <p:spPr>
          <a:xfrm>
            <a:off x="5777466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27E6E-3F15-261E-B486-CADDDF2306A8}"/>
              </a:ext>
            </a:extLst>
          </p:cNvPr>
          <p:cNvSpPr txBox="1"/>
          <p:nvPr/>
        </p:nvSpPr>
        <p:spPr>
          <a:xfrm>
            <a:off x="8673066" y="354330"/>
            <a:ext cx="26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Hamiltonian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E3711-34F7-CAFD-CFB7-065E51F9A7CB}"/>
              </a:ext>
            </a:extLst>
          </p:cNvPr>
          <p:cNvSpPr txBox="1"/>
          <p:nvPr/>
        </p:nvSpPr>
        <p:spPr>
          <a:xfrm>
            <a:off x="306056" y="2171760"/>
            <a:ext cx="167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F0AA1-9CDC-D05D-D761-8B12D630B46E}"/>
              </a:ext>
            </a:extLst>
          </p:cNvPr>
          <p:cNvSpPr txBox="1"/>
          <p:nvPr/>
        </p:nvSpPr>
        <p:spPr>
          <a:xfrm>
            <a:off x="3531870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95A1-67C7-1AE9-6AAA-E8E735D5690B}"/>
              </a:ext>
            </a:extLst>
          </p:cNvPr>
          <p:cNvSpPr txBox="1"/>
          <p:nvPr/>
        </p:nvSpPr>
        <p:spPr>
          <a:xfrm>
            <a:off x="3527743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pdf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D40E-5FE5-946E-AE89-3310BAF6D6CF}"/>
              </a:ext>
            </a:extLst>
          </p:cNvPr>
          <p:cNvSpPr txBox="1"/>
          <p:nvPr/>
        </p:nvSpPr>
        <p:spPr>
          <a:xfrm>
            <a:off x="3527743" y="3416261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/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E6389B-5642-0AD4-60C8-86A95C8C6BE0}"/>
              </a:ext>
            </a:extLst>
          </p:cNvPr>
          <p:cNvSpPr txBox="1"/>
          <p:nvPr/>
        </p:nvSpPr>
        <p:spPr>
          <a:xfrm>
            <a:off x="6259832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E8DAA-8D4D-638F-9EA7-8E5F5A7F99FC}"/>
              </a:ext>
            </a:extLst>
          </p:cNvPr>
          <p:cNvSpPr txBox="1"/>
          <p:nvPr/>
        </p:nvSpPr>
        <p:spPr>
          <a:xfrm>
            <a:off x="6266816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exploits gradients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CACDD-6390-F867-CABE-D845A270E784}"/>
              </a:ext>
            </a:extLst>
          </p:cNvPr>
          <p:cNvSpPr txBox="1"/>
          <p:nvPr/>
        </p:nvSpPr>
        <p:spPr>
          <a:xfrm>
            <a:off x="6259832" y="341513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/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1.33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C9773BE-4EF8-8111-37EC-89826F517994}"/>
              </a:ext>
            </a:extLst>
          </p:cNvPr>
          <p:cNvSpPr txBox="1"/>
          <p:nvPr/>
        </p:nvSpPr>
        <p:spPr>
          <a:xfrm>
            <a:off x="9417168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AD03F-5BCB-E3F6-0403-AA928F800932}"/>
              </a:ext>
            </a:extLst>
          </p:cNvPr>
          <p:cNvSpPr txBox="1"/>
          <p:nvPr/>
        </p:nvSpPr>
        <p:spPr>
          <a:xfrm>
            <a:off x="9411453" y="2247930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gradients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0A78E-B2D8-A8F1-0A86-301C9476A9AA}"/>
              </a:ext>
            </a:extLst>
          </p:cNvPr>
          <p:cNvSpPr txBox="1"/>
          <p:nvPr/>
        </p:nvSpPr>
        <p:spPr>
          <a:xfrm>
            <a:off x="9441935" y="342900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D43432-69C9-FC35-D2A6-4652F21A5506}"/>
                  </a:ext>
                </a:extLst>
              </p:cNvPr>
              <p:cNvSpPr txBox="1"/>
              <p:nvPr/>
            </p:nvSpPr>
            <p:spPr>
              <a:xfrm>
                <a:off x="9411453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1.25</m:t>
                          </m:r>
                        </m:sup>
                      </m:sSup>
                    </m:oMath>
                  </m:oMathPara>
                </a14:m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D43432-69C9-FC35-D2A6-4652F21A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453" y="4653142"/>
                <a:ext cx="1177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1AC9314-6E1C-4F3F-355D-916E61BE87FB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>
            <a:off x="10588743" y="2571096"/>
            <a:ext cx="12700" cy="2266712"/>
          </a:xfrm>
          <a:prstGeom prst="bentConnector3">
            <a:avLst>
              <a:gd name="adj1" fmla="val 180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0019647-68E4-0920-E331-5F4D721FBCE7}"/>
              </a:ext>
            </a:extLst>
          </p:cNvPr>
          <p:cNvCxnSpPr>
            <a:stCxn id="20" idx="3"/>
            <a:endCxn id="23" idx="3"/>
          </p:cNvCxnSpPr>
          <p:nvPr/>
        </p:nvCxnSpPr>
        <p:spPr>
          <a:xfrm flipH="1">
            <a:off x="10588743" y="1247656"/>
            <a:ext cx="5715" cy="3590152"/>
          </a:xfrm>
          <a:prstGeom prst="bentConnector3">
            <a:avLst>
              <a:gd name="adj1" fmla="val -720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90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06FD5-ECF0-ADD5-FB66-2E571A20E8F1}"/>
              </a:ext>
            </a:extLst>
          </p:cNvPr>
          <p:cNvSpPr txBox="1"/>
          <p:nvPr/>
        </p:nvSpPr>
        <p:spPr>
          <a:xfrm>
            <a:off x="146036" y="101727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93F07-A125-390C-DA4E-4CF03CF4FC8A}"/>
              </a:ext>
            </a:extLst>
          </p:cNvPr>
          <p:cNvSpPr txBox="1"/>
          <p:nvPr/>
        </p:nvSpPr>
        <p:spPr>
          <a:xfrm>
            <a:off x="146036" y="3364230"/>
            <a:ext cx="19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44AC-9E3F-760A-EA21-E42A6E68171E}"/>
              </a:ext>
            </a:extLst>
          </p:cNvPr>
          <p:cNvSpPr txBox="1"/>
          <p:nvPr/>
        </p:nvSpPr>
        <p:spPr>
          <a:xfrm>
            <a:off x="77456" y="4481751"/>
            <a:ext cx="212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needed to produce an independent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4E7F-72F6-AC9E-FC47-20DA17722E58}"/>
              </a:ext>
            </a:extLst>
          </p:cNvPr>
          <p:cNvSpPr txBox="1"/>
          <p:nvPr/>
        </p:nvSpPr>
        <p:spPr>
          <a:xfrm>
            <a:off x="3051810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Metropolis-Hastings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DCF5D-F9CA-6DDF-3CCD-DB2C5E69494F}"/>
              </a:ext>
            </a:extLst>
          </p:cNvPr>
          <p:cNvSpPr txBox="1"/>
          <p:nvPr/>
        </p:nvSpPr>
        <p:spPr>
          <a:xfrm>
            <a:off x="5777466" y="35433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MALA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27E6E-3F15-261E-B486-CADDDF2306A8}"/>
              </a:ext>
            </a:extLst>
          </p:cNvPr>
          <p:cNvSpPr txBox="1"/>
          <p:nvPr/>
        </p:nvSpPr>
        <p:spPr>
          <a:xfrm>
            <a:off x="8673066" y="354330"/>
            <a:ext cx="266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Hamiltonian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E3711-34F7-CAFD-CFB7-065E51F9A7CB}"/>
              </a:ext>
            </a:extLst>
          </p:cNvPr>
          <p:cNvSpPr txBox="1"/>
          <p:nvPr/>
        </p:nvSpPr>
        <p:spPr>
          <a:xfrm>
            <a:off x="306056" y="2171760"/>
            <a:ext cx="167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F0AA1-9CDC-D05D-D761-8B12D630B46E}"/>
              </a:ext>
            </a:extLst>
          </p:cNvPr>
          <p:cNvSpPr txBox="1"/>
          <p:nvPr/>
        </p:nvSpPr>
        <p:spPr>
          <a:xfrm>
            <a:off x="3531870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95A1-67C7-1AE9-6AAA-E8E735D5690B}"/>
              </a:ext>
            </a:extLst>
          </p:cNvPr>
          <p:cNvSpPr txBox="1"/>
          <p:nvPr/>
        </p:nvSpPr>
        <p:spPr>
          <a:xfrm>
            <a:off x="3527743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pdf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D40E-5FE5-946E-AE89-3310BAF6D6CF}"/>
              </a:ext>
            </a:extLst>
          </p:cNvPr>
          <p:cNvSpPr txBox="1"/>
          <p:nvPr/>
        </p:nvSpPr>
        <p:spPr>
          <a:xfrm>
            <a:off x="3527743" y="3416261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/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2527A-9C8A-B0D6-494E-37A91F1B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70" y="4653142"/>
                <a:ext cx="1177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E6389B-5642-0AD4-60C8-86A95C8C6BE0}"/>
              </a:ext>
            </a:extLst>
          </p:cNvPr>
          <p:cNvSpPr txBox="1"/>
          <p:nvPr/>
        </p:nvSpPr>
        <p:spPr>
          <a:xfrm>
            <a:off x="6259832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E8DAA-8D4D-638F-9EA7-8E5F5A7F99FC}"/>
              </a:ext>
            </a:extLst>
          </p:cNvPr>
          <p:cNvSpPr txBox="1"/>
          <p:nvPr/>
        </p:nvSpPr>
        <p:spPr>
          <a:xfrm>
            <a:off x="6266816" y="2246591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exploits gradients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CACDD-6390-F867-CABE-D845A270E784}"/>
              </a:ext>
            </a:extLst>
          </p:cNvPr>
          <p:cNvSpPr txBox="1"/>
          <p:nvPr/>
        </p:nvSpPr>
        <p:spPr>
          <a:xfrm>
            <a:off x="6259832" y="341513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/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1.33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9E3FC2-2F06-C194-C409-D5C5A4BD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2" y="4653142"/>
                <a:ext cx="1177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C9773BE-4EF8-8111-37EC-89826F517994}"/>
              </a:ext>
            </a:extLst>
          </p:cNvPr>
          <p:cNvSpPr txBox="1"/>
          <p:nvPr/>
        </p:nvSpPr>
        <p:spPr>
          <a:xfrm>
            <a:off x="9417168" y="106299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AD03F-5BCB-E3F6-0403-AA928F800932}"/>
              </a:ext>
            </a:extLst>
          </p:cNvPr>
          <p:cNvSpPr txBox="1"/>
          <p:nvPr/>
        </p:nvSpPr>
        <p:spPr>
          <a:xfrm>
            <a:off x="9411453" y="2247930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gradients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0A78E-B2D8-A8F1-0A86-301C9476A9AA}"/>
              </a:ext>
            </a:extLst>
          </p:cNvPr>
          <p:cNvSpPr txBox="1"/>
          <p:nvPr/>
        </p:nvSpPr>
        <p:spPr>
          <a:xfrm>
            <a:off x="9441935" y="3429000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many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D43432-69C9-FC35-D2A6-4652F21A5506}"/>
                  </a:ext>
                </a:extLst>
              </p:cNvPr>
              <p:cNvSpPr txBox="1"/>
              <p:nvPr/>
            </p:nvSpPr>
            <p:spPr>
              <a:xfrm>
                <a:off x="9411453" y="4653142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1.25</m:t>
                          </m:r>
                        </m:sup>
                      </m:sSup>
                    </m:oMath>
                  </m:oMathPara>
                </a14:m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D43432-69C9-FC35-D2A6-4652F21A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453" y="4653142"/>
                <a:ext cx="11772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1AC9314-6E1C-4F3F-355D-916E61BE87FB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>
            <a:off x="10588743" y="2571096"/>
            <a:ext cx="12700" cy="2266712"/>
          </a:xfrm>
          <a:prstGeom prst="bentConnector3">
            <a:avLst>
              <a:gd name="adj1" fmla="val 180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0019647-68E4-0920-E331-5F4D721FBCE7}"/>
              </a:ext>
            </a:extLst>
          </p:cNvPr>
          <p:cNvCxnSpPr>
            <a:stCxn id="20" idx="3"/>
            <a:endCxn id="23" idx="3"/>
          </p:cNvCxnSpPr>
          <p:nvPr/>
        </p:nvCxnSpPr>
        <p:spPr>
          <a:xfrm flipH="1">
            <a:off x="10588743" y="1247656"/>
            <a:ext cx="5715" cy="3590152"/>
          </a:xfrm>
          <a:prstGeom prst="bentConnector3">
            <a:avLst>
              <a:gd name="adj1" fmla="val -7200000"/>
            </a:avLst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4A5C27-5469-AA02-5BED-C69FA4C40152}"/>
              </a:ext>
            </a:extLst>
          </p:cNvPr>
          <p:cNvSpPr txBox="1"/>
          <p:nvPr/>
        </p:nvSpPr>
        <p:spPr>
          <a:xfrm>
            <a:off x="800100" y="5930415"/>
            <a:ext cx="1033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tunability &amp; problem adaptation + use of more information </a:t>
            </a:r>
            <a:r>
              <a:rPr lang="en-CH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CH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efficiency &amp; scaling</a:t>
            </a:r>
            <a:endParaRPr lang="en-CH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Algorithms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 algorithm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ffective sample size</a:t>
            </a:r>
          </a:p>
        </p:txBody>
      </p:sp>
    </p:spTree>
    <p:extLst>
      <p:ext uri="{BB962C8B-B14F-4D97-AF65-F5344CB8AC3E}">
        <p14:creationId xmlns:p14="http://schemas.microsoft.com/office/powerpoint/2010/main" val="22566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79D9B-75CF-8FDD-73AA-F0E9369F1C95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71EA44-FF85-0F8E-B5E4-DEBB03D3DB85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BAE3-66BC-6A5C-A7D3-BBF8E50CA269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659FF-016D-E5EA-56DE-B92DC61CFBAB}"/>
              </a:ext>
            </a:extLst>
          </p:cNvPr>
          <p:cNvSpPr txBox="1"/>
          <p:nvPr/>
        </p:nvSpPr>
        <p:spPr>
          <a:xfrm>
            <a:off x="7199216" y="2635200"/>
            <a:ext cx="30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we wish to sample</a:t>
            </a:r>
          </a:p>
        </p:txBody>
      </p:sp>
    </p:spTree>
    <p:extLst>
      <p:ext uri="{BB962C8B-B14F-4D97-AF65-F5344CB8AC3E}">
        <p14:creationId xmlns:p14="http://schemas.microsoft.com/office/powerpoint/2010/main" val="40425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79D9B-75CF-8FDD-73AA-F0E9369F1C95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6EE0-4B1C-AEC5-B98D-4CFD6F3A6072}"/>
              </a:ext>
            </a:extLst>
          </p:cNvPr>
          <p:cNvSpPr/>
          <p:nvPr/>
        </p:nvSpPr>
        <p:spPr>
          <a:xfrm>
            <a:off x="6318422" y="3447394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71EA44-FF85-0F8E-B5E4-DEBB03D3DB85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BAE3-66BC-6A5C-A7D3-BBF8E50CA269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266322-1661-1165-5C8D-0CC2079F1347}"/>
              </a:ext>
            </a:extLst>
          </p:cNvPr>
          <p:cNvCxnSpPr/>
          <p:nvPr/>
        </p:nvCxnSpPr>
        <p:spPr>
          <a:xfrm>
            <a:off x="7056352" y="4164110"/>
            <a:ext cx="5188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0DED-52B8-EF25-4DDE-C627BEC08BE7}"/>
                  </a:ext>
                </a:extLst>
              </p:cNvPr>
              <p:cNvSpPr txBox="1"/>
              <p:nvPr/>
            </p:nvSpPr>
            <p:spPr>
              <a:xfrm>
                <a:off x="7113457" y="3824124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0DED-52B8-EF25-4DDE-C627BEC0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57" y="3824124"/>
                <a:ext cx="3778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D3D6D-1AFD-3D25-6562-768E97C862DF}"/>
                  </a:ext>
                </a:extLst>
              </p:cNvPr>
              <p:cNvSpPr txBox="1"/>
              <p:nvPr/>
            </p:nvSpPr>
            <p:spPr>
              <a:xfrm>
                <a:off x="5756829" y="2962916"/>
                <a:ext cx="2537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search domain with standard deviation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D3D6D-1AFD-3D25-6562-768E97C8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29" y="2962916"/>
                <a:ext cx="2537012" cy="646331"/>
              </a:xfrm>
              <a:prstGeom prst="rect">
                <a:avLst/>
              </a:prstGeom>
              <a:blipFill>
                <a:blip r:embed="rId3"/>
                <a:stretch>
                  <a:fillRect l="-1990" t="-3846" r="-1493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2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7F672-CBF9-154F-E10B-2352AB327BF3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Metropolis-Hastings algorithm 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479D9B-75CF-8FDD-73AA-F0E9369F1C95}"/>
              </a:ext>
            </a:extLst>
          </p:cNvPr>
          <p:cNvSpPr/>
          <p:nvPr/>
        </p:nvSpPr>
        <p:spPr>
          <a:xfrm>
            <a:off x="5325036" y="753037"/>
            <a:ext cx="6866964" cy="55011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9E6EE0-4B1C-AEC5-B98D-4CFD6F3A6072}"/>
              </a:ext>
            </a:extLst>
          </p:cNvPr>
          <p:cNvSpPr/>
          <p:nvPr/>
        </p:nvSpPr>
        <p:spPr>
          <a:xfrm>
            <a:off x="6318422" y="3447394"/>
            <a:ext cx="1440000" cy="1440000"/>
          </a:xfrm>
          <a:prstGeom prst="ellipse">
            <a:avLst/>
          </a:prstGeom>
          <a:effectLst>
            <a:softEdge rad="266297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71EA44-FF85-0F8E-B5E4-DEBB03D3DB85}"/>
              </a:ext>
            </a:extLst>
          </p:cNvPr>
          <p:cNvSpPr/>
          <p:nvPr/>
        </p:nvSpPr>
        <p:spPr>
          <a:xfrm>
            <a:off x="6974541" y="41148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BAE3-66BC-6A5C-A7D3-BBF8E50CA269}"/>
              </a:ext>
            </a:extLst>
          </p:cNvPr>
          <p:cNvSpPr txBox="1"/>
          <p:nvPr/>
        </p:nvSpPr>
        <p:spPr>
          <a:xfrm>
            <a:off x="6804762" y="4222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AF38E-B1B6-8FB1-DD82-6266686AD42F}"/>
              </a:ext>
            </a:extLst>
          </p:cNvPr>
          <p:cNvSpPr/>
          <p:nvPr/>
        </p:nvSpPr>
        <p:spPr>
          <a:xfrm>
            <a:off x="6795248" y="381896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1CDB8C-A057-0055-5733-0FD9658C9892}"/>
              </a:ext>
            </a:extLst>
          </p:cNvPr>
          <p:cNvCxnSpPr>
            <a:cxnSpLocks/>
          </p:cNvCxnSpPr>
          <p:nvPr/>
        </p:nvCxnSpPr>
        <p:spPr>
          <a:xfrm flipH="1" flipV="1">
            <a:off x="6876353" y="3909034"/>
            <a:ext cx="131934" cy="22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8AC07-C4CF-305B-5BCE-F5A158A71378}"/>
              </a:ext>
            </a:extLst>
          </p:cNvPr>
          <p:cNvSpPr txBox="1"/>
          <p:nvPr/>
        </p:nvSpPr>
        <p:spPr>
          <a:xfrm>
            <a:off x="6623133" y="3429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34D4-9AA2-4BBE-490F-9B0ED42056E0}"/>
              </a:ext>
            </a:extLst>
          </p:cNvPr>
          <p:cNvSpPr txBox="1"/>
          <p:nvPr/>
        </p:nvSpPr>
        <p:spPr>
          <a:xfrm>
            <a:off x="5325036" y="2782669"/>
            <a:ext cx="239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accord with Metropolis rule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38254E-246B-04E6-EE80-A8BEF007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8" y="2829230"/>
            <a:ext cx="1927411" cy="385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88D000-7C4D-3813-ABEA-F2D69AA92166}"/>
              </a:ext>
            </a:extLst>
          </p:cNvPr>
          <p:cNvSpPr txBox="1"/>
          <p:nvPr/>
        </p:nvSpPr>
        <p:spPr>
          <a:xfrm>
            <a:off x="555811" y="1296255"/>
            <a:ext cx="396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Metropolis-Hastings model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4EDB63-0461-9EA6-E88D-83DBFB4FA7AB}"/>
                  </a:ext>
                </a:extLst>
              </p:cNvPr>
              <p:cNvSpPr txBox="1"/>
              <p:nvPr/>
            </p:nvSpPr>
            <p:spPr>
              <a:xfrm>
                <a:off x="555810" y="1696365"/>
                <a:ext cx="4903695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step length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de-CH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CH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Gaussian with unit covariance</a:t>
                </a:r>
              </a:p>
              <a:p>
                <a:endParaRPr lang="en-CH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4EDB63-0461-9EA6-E88D-83DBFB4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0" y="1696365"/>
                <a:ext cx="4903695" cy="1055354"/>
              </a:xfrm>
              <a:prstGeom prst="rect">
                <a:avLst/>
              </a:prstGeom>
              <a:blipFill>
                <a:blip r:embed="rId3"/>
                <a:stretch>
                  <a:fillRect l="-773" t="-2381" b="-8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1459</Words>
  <Application>Microsoft Macintosh PowerPoint</Application>
  <PresentationFormat>Widescreen</PresentationFormat>
  <Paragraphs>445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2023-03-07T09:37:12Z</dcterms:created>
  <dcterms:modified xsi:type="dcterms:W3CDTF">2023-03-14T10:25:11Z</dcterms:modified>
</cp:coreProperties>
</file>