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61" r:id="rId2"/>
    <p:sldId id="273" r:id="rId3"/>
    <p:sldId id="686" r:id="rId4"/>
    <p:sldId id="682" r:id="rId5"/>
    <p:sldId id="651" r:id="rId6"/>
    <p:sldId id="674" r:id="rId7"/>
    <p:sldId id="675" r:id="rId8"/>
    <p:sldId id="652" r:id="rId9"/>
    <p:sldId id="683" r:id="rId10"/>
    <p:sldId id="653" r:id="rId11"/>
    <p:sldId id="654" r:id="rId12"/>
    <p:sldId id="655" r:id="rId13"/>
    <p:sldId id="684" r:id="rId14"/>
    <p:sldId id="656" r:id="rId15"/>
    <p:sldId id="676" r:id="rId16"/>
    <p:sldId id="677" r:id="rId17"/>
    <p:sldId id="687" r:id="rId18"/>
    <p:sldId id="688" r:id="rId19"/>
    <p:sldId id="658" r:id="rId20"/>
    <p:sldId id="659" r:id="rId21"/>
    <p:sldId id="685" r:id="rId22"/>
    <p:sldId id="689" r:id="rId23"/>
    <p:sldId id="660" r:id="rId24"/>
    <p:sldId id="690" r:id="rId25"/>
    <p:sldId id="661" r:id="rId26"/>
    <p:sldId id="6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7" userDrawn="1">
          <p15:clr>
            <a:srgbClr val="A4A3A4"/>
          </p15:clr>
        </p15:guide>
        <p15:guide id="8" orient="horz" pos="3987">
          <p15:clr>
            <a:srgbClr val="A4A3A4"/>
          </p15:clr>
        </p15:guide>
        <p15:guide id="9">
          <p15:clr>
            <a:srgbClr val="A4A3A4"/>
          </p15:clr>
        </p15:guide>
        <p15:guide id="10" orient="horz" pos="1548" userDrawn="1">
          <p15:clr>
            <a:srgbClr val="A4A3A4"/>
          </p15:clr>
        </p15:guide>
        <p15:guide id="11" orient="horz" pos="4274">
          <p15:clr>
            <a:srgbClr val="A4A3A4"/>
          </p15:clr>
        </p15:guide>
        <p15:guide id="12" pos="7580">
          <p15:clr>
            <a:srgbClr val="A4A3A4"/>
          </p15:clr>
        </p15:guide>
        <p15:guide id="13" pos="57">
          <p15:clr>
            <a:srgbClr val="A4A3A4"/>
          </p15:clr>
        </p15:guide>
        <p15:guide id="14" orient="horz" pos="2041">
          <p15:clr>
            <a:srgbClr val="A4A3A4"/>
          </p15:clr>
        </p15:guide>
        <p15:guide id="15" orient="horz" pos="4068">
          <p15:clr>
            <a:srgbClr val="A4A3A4"/>
          </p15:clr>
        </p15:guide>
        <p15:guide id="16" orient="horz" pos="4032">
          <p15:clr>
            <a:srgbClr val="A4A3A4"/>
          </p15:clr>
        </p15:guide>
        <p15:guide id="17" orient="horz" pos="1295">
          <p15:clr>
            <a:srgbClr val="A4A3A4"/>
          </p15:clr>
        </p15:guide>
        <p15:guide id="18" orient="horz" pos="3548">
          <p15:clr>
            <a:srgbClr val="A4A3A4"/>
          </p15:clr>
        </p15:guide>
        <p15:guide id="19" pos="5231">
          <p15:clr>
            <a:srgbClr val="A4A3A4"/>
          </p15:clr>
        </p15:guide>
        <p15:guide id="20" pos="641">
          <p15:clr>
            <a:srgbClr val="A4A3A4"/>
          </p15:clr>
        </p15:guide>
        <p15:guide id="21" pos="4363">
          <p15:clr>
            <a:srgbClr val="A4A3A4"/>
          </p15:clr>
        </p15:guide>
        <p15:guide id="22" pos="73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7819" autoAdjust="0"/>
  </p:normalViewPr>
  <p:slideViewPr>
    <p:cSldViewPr snapToObjects="1">
      <p:cViewPr varScale="1">
        <p:scale>
          <a:sx n="145" d="100"/>
          <a:sy n="145" d="100"/>
        </p:scale>
        <p:origin x="208" y="280"/>
      </p:cViewPr>
      <p:guideLst>
        <p:guide pos="7680"/>
        <p:guide orient="horz"/>
        <p:guide orient="horz" pos="4320"/>
        <p:guide pos="7"/>
        <p:guide orient="horz" pos="3987"/>
        <p:guide/>
        <p:guide orient="horz" pos="1548"/>
        <p:guide orient="horz" pos="4274"/>
        <p:guide pos="7580"/>
        <p:guide pos="57"/>
        <p:guide orient="horz" pos="2041"/>
        <p:guide orient="horz" pos="4068"/>
        <p:guide orient="horz" pos="4032"/>
        <p:guide orient="horz" pos="1295"/>
        <p:guide orient="horz" pos="3548"/>
        <p:guide pos="5231"/>
        <p:guide pos="641"/>
        <p:guide pos="4363"/>
        <p:guide pos="7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1CA4-738C-134A-A22D-A2DB05DB1C1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5C2B-1487-B347-BDA3-3FAB0918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III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Inverse Problems</a:t>
            </a:r>
          </a:p>
        </p:txBody>
      </p:sp>
    </p:spTree>
    <p:extLst>
      <p:ext uri="{BB962C8B-B14F-4D97-AF65-F5344CB8AC3E}">
        <p14:creationId xmlns:p14="http://schemas.microsoft.com/office/powerpoint/2010/main" val="31033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Problem For Illustration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0952783" cy="163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illustrate the least-squares concept, we consider a simple toy problem: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straight-ray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tomography,</a:t>
            </a:r>
          </a:p>
          <a:p>
            <a:pPr marL="742950" lvl="1" indent="-285750">
              <a:lnSpc>
                <a:spcPct val="120000"/>
              </a:lnSpc>
              <a:buClr>
                <a:schemeClr val="accent1"/>
              </a:buClr>
              <a:buFont typeface="Courier New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sources and 21 receivers connected by 231 straight rays,</a:t>
            </a:r>
          </a:p>
          <a:p>
            <a:pPr marL="742950" lvl="1" indent="-285750">
              <a:lnSpc>
                <a:spcPct val="120000"/>
              </a:lnSpc>
              <a:buClr>
                <a:schemeClr val="accent1"/>
              </a:buClr>
              <a:buFont typeface="Courier New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× 21 = 441 blocks of constant slowness used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ver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026467"/>
            <a:ext cx="5976664" cy="48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Problem For Illustration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487373" cy="18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forward problem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linear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buClr>
                <a:schemeClr val="accent1"/>
              </a:buClr>
              <a:buFont typeface="Courier New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vector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slowness values in the blocks.</a:t>
            </a:r>
          </a:p>
          <a:p>
            <a:pPr marL="742950" lvl="1" indent="-285750">
              <a:lnSpc>
                <a:spcPct val="120000"/>
              </a:lnSpc>
              <a:buClr>
                <a:schemeClr val="accent1"/>
              </a:buClr>
              <a:buFont typeface="Courier New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lengths of the ray segments in each block.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under-determined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have more unknowns (441) than observations (231).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coverage looks good,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sparse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only around 200 of the 441 eigenvalues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non-zero.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66933"/>
            <a:ext cx="7943552" cy="4119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7926" y="6062246"/>
            <a:ext cx="240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0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487373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some ground-truth solution, we commit an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we compute artificial data for some input slowness model:</a:t>
            </a:r>
          </a:p>
        </p:txBody>
      </p:sp>
      <p:pic>
        <p:nvPicPr>
          <p:cNvPr id="4" name="Picture 3" descr="input_t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6"/>
          <a:stretch/>
        </p:blipFill>
        <p:spPr>
          <a:xfrm>
            <a:off x="1559497" y="1700808"/>
            <a:ext cx="4536504" cy="39330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A5413F-7970-4361-6B21-9CCEB22999C3}"/>
              </a:ext>
            </a:extLst>
          </p:cNvPr>
          <p:cNvSpPr/>
          <p:nvPr/>
        </p:nvSpPr>
        <p:spPr>
          <a:xfrm>
            <a:off x="1559497" y="1700808"/>
            <a:ext cx="288031" cy="35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18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Knowledge vs. Regularisation</a:t>
            </a:r>
          </a:p>
        </p:txBody>
      </p:sp>
    </p:spTree>
    <p:extLst>
      <p:ext uri="{BB962C8B-B14F-4D97-AF65-F5344CB8AC3E}">
        <p14:creationId xmlns:p14="http://schemas.microsoft.com/office/powerpoint/2010/main" val="164112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Crime Within The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822733" cy="51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the least-squares problem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solved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we inject prior knowledge.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prior knowledge do we honestly have? What if this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not enough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injection of artificial prior knowledge with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 to make a matrix invertible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conditioned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inherently an act of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no universally good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tomography,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implemented via a designed prior model covariance: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how well we know individual parameters,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correlations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two different kinds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24" y="2970272"/>
            <a:ext cx="2551430" cy="746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267" y="1556792"/>
            <a:ext cx="11631389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5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Crime Within The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822733" cy="51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the least-squares problem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solved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we inject prior knowledge.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prior knowledge do we honestly have? What if this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not enough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injection of artificial prior knowledge with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 to make a matrix invertible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conditioned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inherently an act of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no universally good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tomography,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implemented via a designed prior model covariance: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how well we know individual parameters,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correlations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two different kinds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24" y="2970272"/>
            <a:ext cx="2551430" cy="746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267" y="2420888"/>
            <a:ext cx="11631389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344" y="555468"/>
            <a:ext cx="9577064" cy="10013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4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Crime Within The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822733" cy="51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the least-squares problem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solved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we inject prior knowledge.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prior knowledge do we honestly have? What if this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not enough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injection of artificial prior knowledge with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 to make a matrix invertible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conditioned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inherently an act of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no universally good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tomography,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implemented via a designed prior model covariance: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how well we know individual parameters,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correlations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two different kinds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24" y="2970272"/>
            <a:ext cx="2551430" cy="746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344" y="555468"/>
            <a:ext cx="9577064" cy="186542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4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487373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some ground-truth solution, we commit an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we compute artificial data for some input slowness model:</a:t>
            </a:r>
          </a:p>
        </p:txBody>
      </p:sp>
      <p:pic>
        <p:nvPicPr>
          <p:cNvPr id="4" name="Picture 3" descr="input_t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6"/>
          <a:stretch/>
        </p:blipFill>
        <p:spPr>
          <a:xfrm>
            <a:off x="1559497" y="1738212"/>
            <a:ext cx="4536504" cy="393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FE3E4-9963-019C-0733-4F3C819083BA}"/>
              </a:ext>
            </a:extLst>
          </p:cNvPr>
          <p:cNvSpPr/>
          <p:nvPr/>
        </p:nvSpPr>
        <p:spPr>
          <a:xfrm>
            <a:off x="1559497" y="1738212"/>
            <a:ext cx="288031" cy="35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86710-42CA-ECFF-2250-963FF36CC0E6}"/>
              </a:ext>
            </a:extLst>
          </p:cNvPr>
          <p:cNvSpPr/>
          <p:nvPr/>
        </p:nvSpPr>
        <p:spPr>
          <a:xfrm>
            <a:off x="6456040" y="1738211"/>
            <a:ext cx="288031" cy="35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DB276-566A-7F18-712E-FE3C30460F3B}"/>
              </a:ext>
            </a:extLst>
          </p:cNvPr>
          <p:cNvSpPr txBox="1"/>
          <p:nvPr/>
        </p:nvSpPr>
        <p:spPr>
          <a:xfrm>
            <a:off x="1847528" y="1450597"/>
            <a:ext cx="3592797" cy="660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model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2e-5 s/m and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=7.5 m</a:t>
            </a:r>
          </a:p>
        </p:txBody>
      </p:sp>
    </p:spTree>
    <p:extLst>
      <p:ext uri="{BB962C8B-B14F-4D97-AF65-F5344CB8AC3E}">
        <p14:creationId xmlns:p14="http://schemas.microsoft.com/office/powerpoint/2010/main" val="67487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487373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some ground-truth solution, we commit an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crime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we compute artificial data for some input slowness model:</a:t>
            </a:r>
          </a:p>
        </p:txBody>
      </p:sp>
      <p:pic>
        <p:nvPicPr>
          <p:cNvPr id="4" name="Picture 3" descr="input_t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6"/>
          <a:stretch/>
        </p:blipFill>
        <p:spPr>
          <a:xfrm>
            <a:off x="1559497" y="1738212"/>
            <a:ext cx="4536504" cy="393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8FE3E4-9963-019C-0733-4F3C819083BA}"/>
              </a:ext>
            </a:extLst>
          </p:cNvPr>
          <p:cNvSpPr/>
          <p:nvPr/>
        </p:nvSpPr>
        <p:spPr>
          <a:xfrm>
            <a:off x="1559497" y="1738212"/>
            <a:ext cx="288031" cy="35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86710-42CA-ECFF-2250-963FF36CC0E6}"/>
              </a:ext>
            </a:extLst>
          </p:cNvPr>
          <p:cNvSpPr/>
          <p:nvPr/>
        </p:nvSpPr>
        <p:spPr>
          <a:xfrm>
            <a:off x="6456040" y="1738211"/>
            <a:ext cx="288031" cy="35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C059C-7EFA-B94C-8966-1204750CF498}"/>
              </a:ext>
            </a:extLst>
          </p:cNvPr>
          <p:cNvSpPr txBox="1"/>
          <p:nvPr/>
        </p:nvSpPr>
        <p:spPr>
          <a:xfrm>
            <a:off x="6744072" y="1412776"/>
            <a:ext cx="3592797" cy="660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solution 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2e-5 s/m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=7.5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DB276-566A-7F18-712E-FE3C30460F3B}"/>
              </a:ext>
            </a:extLst>
          </p:cNvPr>
          <p:cNvSpPr txBox="1"/>
          <p:nvPr/>
        </p:nvSpPr>
        <p:spPr>
          <a:xfrm>
            <a:off x="1847528" y="1450597"/>
            <a:ext cx="3592797" cy="660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model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05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2e-5 s/m and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=7.5 m</a:t>
            </a:r>
          </a:p>
        </p:txBody>
      </p:sp>
      <p:pic>
        <p:nvPicPr>
          <p:cNvPr id="10" name="Picture 9" descr="reconstruction.pdf">
            <a:extLst>
              <a:ext uri="{FF2B5EF4-FFF2-40B4-BE49-F238E27FC236}">
                <a16:creationId xmlns:a16="http://schemas.microsoft.com/office/drawing/2014/main" id="{7091821E-DFFF-4F16-849C-40C1F85EE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26335" r="11180" b="22870"/>
          <a:stretch/>
        </p:blipFill>
        <p:spPr>
          <a:xfrm>
            <a:off x="6447821" y="2110937"/>
            <a:ext cx="4307945" cy="36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 Reasonable </a:t>
            </a:r>
            <a:r>
              <a:rPr lang="en-US" sz="20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822733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perfect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choose a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looking at its influence on data fit and model complexity.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amping_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4" y="1779250"/>
            <a:ext cx="10992544" cy="37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Bayesian Inference and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3D99-7CBC-A59E-169A-10CF778B1C63}"/>
              </a:ext>
            </a:extLst>
          </p:cNvPr>
          <p:cNvSpPr txBox="1"/>
          <p:nvPr/>
        </p:nvSpPr>
        <p:spPr>
          <a:xfrm>
            <a:off x="8176802" y="551723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Lord, please make the world linear and normally distributed.</a:t>
            </a:r>
          </a:p>
          <a:p>
            <a:endParaRPr lang="en-CH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CH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Statistician’s prayer</a:t>
            </a:r>
          </a:p>
        </p:txBody>
      </p:sp>
    </p:spTree>
    <p:extLst>
      <p:ext uri="{BB962C8B-B14F-4D97-AF65-F5344CB8AC3E}">
        <p14:creationId xmlns:p14="http://schemas.microsoft.com/office/powerpoint/2010/main" val="144451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267" y="555468"/>
            <a:ext cx="11822733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perfect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choose a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looking at its influence on data fit and model complexity.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moothing_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5" y="1819424"/>
            <a:ext cx="11322050" cy="3493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 Reasonable </a:t>
            </a:r>
            <a:r>
              <a:rPr lang="en-US" sz="20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9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161623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97763-F487-755B-A3A9-729940460BF6}"/>
              </a:ext>
            </a:extLst>
          </p:cNvPr>
          <p:cNvSpPr txBox="1"/>
          <p:nvPr/>
        </p:nvSpPr>
        <p:spPr>
          <a:xfrm>
            <a:off x="11113" y="0"/>
            <a:ext cx="343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resolution matrix</a:t>
            </a:r>
          </a:p>
        </p:txBody>
      </p:sp>
    </p:spTree>
    <p:extLst>
      <p:ext uri="{BB962C8B-B14F-4D97-AF65-F5344CB8AC3E}">
        <p14:creationId xmlns:p14="http://schemas.microsoft.com/office/powerpoint/2010/main" val="406712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Resolution Matrix</a:t>
            </a:r>
          </a:p>
        </p:txBody>
      </p:sp>
      <p:pic>
        <p:nvPicPr>
          <p:cNvPr id="7" name="Picture 6" descr="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91261"/>
            <a:ext cx="6840760" cy="63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97763-F487-755B-A3A9-729940460BF6}"/>
              </a:ext>
            </a:extLst>
          </p:cNvPr>
          <p:cNvSpPr txBox="1"/>
          <p:nvPr/>
        </p:nvSpPr>
        <p:spPr>
          <a:xfrm>
            <a:off x="11113" y="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point-spread function</a:t>
            </a:r>
          </a:p>
        </p:txBody>
      </p:sp>
    </p:spTree>
    <p:extLst>
      <p:ext uri="{BB962C8B-B14F-4D97-AF65-F5344CB8AC3E}">
        <p14:creationId xmlns:p14="http://schemas.microsoft.com/office/powerpoint/2010/main" val="104182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Point-Spread Functions And Averaging 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199341" cy="39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of the resolution matrix: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point-spread functions</a:t>
            </a:r>
            <a:endParaRPr lang="en-US" sz="16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sf_av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5"/>
          <a:stretch/>
        </p:blipFill>
        <p:spPr>
          <a:xfrm>
            <a:off x="152727" y="1592261"/>
            <a:ext cx="11904456" cy="36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9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763687"/>
            <a:ext cx="10679265" cy="6021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Point-Spread Functions And Averaging Kernels</a:t>
            </a:r>
          </a:p>
        </p:txBody>
      </p:sp>
    </p:spTree>
    <p:extLst>
      <p:ext uri="{BB962C8B-B14F-4D97-AF65-F5344CB8AC3E}">
        <p14:creationId xmlns:p14="http://schemas.microsoft.com/office/powerpoint/2010/main" val="3249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AEC86-AE80-5309-F594-BE53677BECEC}"/>
              </a:ext>
            </a:extLst>
          </p:cNvPr>
          <p:cNvSpPr txBox="1"/>
          <p:nvPr/>
        </p:nvSpPr>
        <p:spPr>
          <a:xfrm>
            <a:off x="-14973" y="-1553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least-squares problem from Bayes’ theorem</a:t>
            </a:r>
          </a:p>
        </p:txBody>
      </p:sp>
    </p:spTree>
    <p:extLst>
      <p:ext uri="{BB962C8B-B14F-4D97-AF65-F5344CB8AC3E}">
        <p14:creationId xmlns:p14="http://schemas.microsoft.com/office/powerpoint/2010/main" val="23052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Squares Solution</a:t>
            </a:r>
          </a:p>
        </p:txBody>
      </p:sp>
    </p:spTree>
    <p:extLst>
      <p:ext uri="{BB962C8B-B14F-4D97-AF65-F5344CB8AC3E}">
        <p14:creationId xmlns:p14="http://schemas.microsoft.com/office/powerpoint/2010/main" val="286505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In More Detail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0952783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return to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misfit 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this can be written in a much simpler form: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mean model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least-squares misfit and is often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somewhat incorrectly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least-squares solution.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model covariance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solution is constrained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posterior covariance means that the solution is poorly constrained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different models lead to only slightly higher misfit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76536"/>
            <a:ext cx="8409940" cy="693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4" y="2143006"/>
            <a:ext cx="4258310" cy="68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3279388"/>
            <a:ext cx="5920740" cy="56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4838928"/>
            <a:ext cx="3058160" cy="4622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6426" y="1645692"/>
            <a:ext cx="11250174" cy="4995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In More Detail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0952783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return to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misfit 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this can be written in a much simpler form: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mean model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least-squares misfit and is often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somewhat incorrectly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least-squares solution.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model covariance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solution is constrained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posterior covariance means that the solution is poorly constrained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different models lead to only slightly higher misfit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76536"/>
            <a:ext cx="8409940" cy="693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4" y="2143006"/>
            <a:ext cx="4258310" cy="68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3279388"/>
            <a:ext cx="5920740" cy="56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4838928"/>
            <a:ext cx="3058160" cy="4622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6426" y="4293096"/>
            <a:ext cx="11250174" cy="234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426" y="555468"/>
            <a:ext cx="10098046" cy="11144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4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In More Detail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0952783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return to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misfit 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this can be written in a much simpler form: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mean model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least-squares misfit and is often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somewhat incorrectly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least-squares solution.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model covariance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solution is constrained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posterior covariance means that the solution is poorly constrained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different models lead to only slightly higher misfit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76536"/>
            <a:ext cx="8409940" cy="693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4" y="2143006"/>
            <a:ext cx="4258310" cy="68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3279388"/>
            <a:ext cx="5920740" cy="56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4838928"/>
            <a:ext cx="3058160" cy="4622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6426" y="555468"/>
            <a:ext cx="10314070" cy="380963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267" y="555468"/>
            <a:ext cx="11631389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the least-squares problem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described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the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covariance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principle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computed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makes least-squares so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this rests on the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forward problem is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need to invert a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accent1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may actually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invertible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Problem: Linear Traveltime Tomography</a:t>
            </a:r>
          </a:p>
        </p:txBody>
      </p:sp>
    </p:spTree>
    <p:extLst>
      <p:ext uri="{BB962C8B-B14F-4D97-AF65-F5344CB8AC3E}">
        <p14:creationId xmlns:p14="http://schemas.microsoft.com/office/powerpoint/2010/main" val="12909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14874</TotalTime>
  <Words>1099</Words>
  <Application>Microsoft Macintosh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812</cp:revision>
  <dcterms:created xsi:type="dcterms:W3CDTF">2017-08-04T16:20:40Z</dcterms:created>
  <dcterms:modified xsi:type="dcterms:W3CDTF">2023-03-10T11:43:17Z</dcterms:modified>
</cp:coreProperties>
</file>