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3"/>
  </p:notesMasterIdLst>
  <p:sldIdLst>
    <p:sldId id="261" r:id="rId2"/>
    <p:sldId id="273" r:id="rId3"/>
    <p:sldId id="645" r:id="rId4"/>
    <p:sldId id="650" r:id="rId5"/>
    <p:sldId id="651" r:id="rId6"/>
    <p:sldId id="652" r:id="rId7"/>
    <p:sldId id="703" r:id="rId8"/>
    <p:sldId id="653" r:id="rId9"/>
    <p:sldId id="704" r:id="rId10"/>
    <p:sldId id="654" r:id="rId11"/>
    <p:sldId id="705" r:id="rId12"/>
    <p:sldId id="656" r:id="rId13"/>
    <p:sldId id="657" r:id="rId14"/>
    <p:sldId id="667" r:id="rId15"/>
    <p:sldId id="706" r:id="rId16"/>
    <p:sldId id="659" r:id="rId17"/>
    <p:sldId id="661" r:id="rId18"/>
    <p:sldId id="662" r:id="rId19"/>
    <p:sldId id="664" r:id="rId20"/>
    <p:sldId id="669" r:id="rId21"/>
    <p:sldId id="668" r:id="rId22"/>
    <p:sldId id="671" r:id="rId23"/>
    <p:sldId id="670" r:id="rId24"/>
    <p:sldId id="672" r:id="rId25"/>
    <p:sldId id="675" r:id="rId26"/>
    <p:sldId id="676" r:id="rId27"/>
    <p:sldId id="677" r:id="rId28"/>
    <p:sldId id="678" r:id="rId29"/>
    <p:sldId id="679" r:id="rId30"/>
    <p:sldId id="690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87" r:id="rId39"/>
    <p:sldId id="689" r:id="rId40"/>
    <p:sldId id="691" r:id="rId41"/>
    <p:sldId id="692" r:id="rId42"/>
    <p:sldId id="693" r:id="rId43"/>
    <p:sldId id="699" r:id="rId44"/>
    <p:sldId id="700" r:id="rId45"/>
    <p:sldId id="694" r:id="rId46"/>
    <p:sldId id="695" r:id="rId47"/>
    <p:sldId id="696" r:id="rId48"/>
    <p:sldId id="697" r:id="rId49"/>
    <p:sldId id="698" r:id="rId50"/>
    <p:sldId id="707" r:id="rId51"/>
    <p:sldId id="576" r:id="rId52"/>
    <p:sldId id="708" r:id="rId53"/>
    <p:sldId id="596" r:id="rId54"/>
    <p:sldId id="597" r:id="rId55"/>
    <p:sldId id="598" r:id="rId56"/>
    <p:sldId id="582" r:id="rId57"/>
    <p:sldId id="609" r:id="rId58"/>
    <p:sldId id="603" r:id="rId59"/>
    <p:sldId id="604" r:id="rId60"/>
    <p:sldId id="605" r:id="rId61"/>
    <p:sldId id="60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7" userDrawn="1">
          <p15:clr>
            <a:srgbClr val="A4A3A4"/>
          </p15:clr>
        </p15:guide>
        <p15:guide id="8" orient="horz" pos="3987">
          <p15:clr>
            <a:srgbClr val="A4A3A4"/>
          </p15:clr>
        </p15:guide>
        <p15:guide id="9">
          <p15:clr>
            <a:srgbClr val="A4A3A4"/>
          </p15:clr>
        </p15:guide>
        <p15:guide id="10" orient="horz" pos="1548" userDrawn="1">
          <p15:clr>
            <a:srgbClr val="A4A3A4"/>
          </p15:clr>
        </p15:guide>
        <p15:guide id="11" orient="horz" pos="4274">
          <p15:clr>
            <a:srgbClr val="A4A3A4"/>
          </p15:clr>
        </p15:guide>
        <p15:guide id="12" pos="7580">
          <p15:clr>
            <a:srgbClr val="A4A3A4"/>
          </p15:clr>
        </p15:guide>
        <p15:guide id="13" pos="57">
          <p15:clr>
            <a:srgbClr val="A4A3A4"/>
          </p15:clr>
        </p15:guide>
        <p15:guide id="14" orient="horz" pos="407">
          <p15:clr>
            <a:srgbClr val="A4A3A4"/>
          </p15:clr>
        </p15:guide>
        <p15:guide id="15" orient="horz" pos="4113">
          <p15:clr>
            <a:srgbClr val="A4A3A4"/>
          </p15:clr>
        </p15:guide>
        <p15:guide id="16" orient="horz" pos="4259">
          <p15:clr>
            <a:srgbClr val="A4A3A4"/>
          </p15:clr>
        </p15:guide>
        <p15:guide id="17" orient="horz" pos="4155">
          <p15:clr>
            <a:srgbClr val="A4A3A4"/>
          </p15:clr>
        </p15:guide>
        <p15:guide id="18" pos="6819">
          <p15:clr>
            <a:srgbClr val="A4A3A4"/>
          </p15:clr>
        </p15:guide>
        <p15:guide id="19" pos="595">
          <p15:clr>
            <a:srgbClr val="A4A3A4"/>
          </p15:clr>
        </p15:guide>
        <p15:guide id="20" pos="272">
          <p15:clr>
            <a:srgbClr val="A4A3A4"/>
          </p15:clr>
        </p15:guide>
        <p15:guide id="21" pos="8">
          <p15:clr>
            <a:srgbClr val="A4A3A4"/>
          </p15:clr>
        </p15:guide>
        <p15:guide id="22" pos="7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/>
    <p:restoredTop sz="97819" autoAdjust="0"/>
  </p:normalViewPr>
  <p:slideViewPr>
    <p:cSldViewPr snapToGrid="0">
      <p:cViewPr varScale="1">
        <p:scale>
          <a:sx n="131" d="100"/>
          <a:sy n="131" d="100"/>
        </p:scale>
        <p:origin x="744" y="184"/>
      </p:cViewPr>
      <p:guideLst>
        <p:guide pos="7680"/>
        <p:guide orient="horz"/>
        <p:guide orient="horz" pos="4320"/>
        <p:guide pos="7"/>
        <p:guide orient="horz" pos="3987"/>
        <p:guide/>
        <p:guide orient="horz" pos="1548"/>
        <p:guide orient="horz" pos="4274"/>
        <p:guide pos="7580"/>
        <p:guide pos="57"/>
        <p:guide orient="horz" pos="407"/>
        <p:guide orient="horz" pos="4113"/>
        <p:guide orient="horz" pos="4259"/>
        <p:guide orient="horz" pos="4155"/>
        <p:guide pos="6819"/>
        <p:guide pos="595"/>
        <p:guide pos="272"/>
        <p:guide pos="8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1CA4-738C-134A-A22D-A2DB05DB1C1C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25C2B-1487-B347-BDA3-3FAB0918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E751-428B-224F-AA59-F96AB045C5F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1E48C-81F5-A444-A299-AA6BE99CF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VI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Optimisation &amp; Adjoints</a:t>
            </a:r>
          </a:p>
        </p:txBody>
      </p:sp>
    </p:spTree>
    <p:extLst>
      <p:ext uri="{BB962C8B-B14F-4D97-AF65-F5344CB8AC3E}">
        <p14:creationId xmlns:p14="http://schemas.microsoft.com/office/powerpoint/2010/main" val="310338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 Descent –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4989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41" y="1556792"/>
            <a:ext cx="10674151" cy="3487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 Descent – The Algorithm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5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 Descent – Examples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96752"/>
            <a:ext cx="11760200" cy="5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 Descent – Pros &amp; Cons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rgbClr val="008000"/>
              </a:buClr>
              <a:buFont typeface="Lucida Grande"/>
              <a:buChar char="+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8000"/>
              </a:buClr>
              <a:buFont typeface="Lucida Grande"/>
              <a:buChar char="+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Lucida Grande"/>
              <a:buChar char="+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Lucida Grande"/>
              <a:buChar char="-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–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65661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– The Algorithm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Taylor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derivatives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6" y="1260252"/>
            <a:ext cx="4436110" cy="391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268413"/>
            <a:ext cx="2978150" cy="391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– The Algorithm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Taylor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derivatives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6" y="1260252"/>
            <a:ext cx="4436110" cy="391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268413"/>
            <a:ext cx="2978150" cy="391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420888"/>
            <a:ext cx="10626650" cy="39456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0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– Examples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Taylor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derivatives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6" y="1260252"/>
            <a:ext cx="4436110" cy="391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268413"/>
            <a:ext cx="2978150" cy="391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4" y="2564904"/>
            <a:ext cx="9696400" cy="4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3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– Pros &amp; Cons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7921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Taylor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derivatives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8000"/>
              </a:buClr>
              <a:buFont typeface="Lucida Grande"/>
              <a:buChar char="+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Lucida Grande"/>
              <a:buChar char="-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derivatives.</a:t>
            </a:r>
          </a:p>
          <a:p>
            <a:pPr marL="285750" indent="-285750">
              <a:buClr>
                <a:srgbClr val="FF0000"/>
              </a:buClr>
              <a:buFont typeface="Lucida Grande"/>
              <a:buChar char="-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invertible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6" y="1260252"/>
            <a:ext cx="4436110" cy="391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268413"/>
            <a:ext cx="2978150" cy="391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3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Descent Methods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7528" y="3429000"/>
            <a:ext cx="8496944" cy="0"/>
          </a:xfrm>
          <a:prstGeom prst="straightConnector1">
            <a:avLst/>
          </a:prstGeom>
          <a:ln w="22225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392" y="34493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algorithmically simple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convergence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0228" y="34493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algorithmically complex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3472" y="214563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steepest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96400" y="24226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8845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Iterative Descent Methods</a:t>
            </a:r>
          </a:p>
        </p:txBody>
      </p:sp>
    </p:spTree>
    <p:extLst>
      <p:ext uri="{BB962C8B-B14F-4D97-AF65-F5344CB8AC3E}">
        <p14:creationId xmlns:p14="http://schemas.microsoft.com/office/powerpoint/2010/main" val="144451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Descent Methods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Newton‘s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88488" y="3429000"/>
            <a:ext cx="8335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7528" y="3429000"/>
            <a:ext cx="8496944" cy="0"/>
          </a:xfrm>
          <a:prstGeom prst="straightConnector1">
            <a:avLst/>
          </a:prstGeom>
          <a:ln w="22225"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392" y="34493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algorithmically simple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convergence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0228" y="34493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algorithmically complex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43472" y="214563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steepest descent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96400" y="24226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36" y="242262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793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6160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5600" y="26688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9164" y="2686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00056" y="26962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4272" y="2686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2334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</p:spTree>
    <p:extLst>
      <p:ext uri="{BB962C8B-B14F-4D97-AF65-F5344CB8AC3E}">
        <p14:creationId xmlns:p14="http://schemas.microsoft.com/office/powerpoint/2010/main" val="117125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</p:txBody>
      </p:sp>
      <p:pic>
        <p:nvPicPr>
          <p:cNvPr id="18" name="Picture 17" descr="s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3" t="13970" r="1237" b="-676"/>
          <a:stretch/>
        </p:blipFill>
        <p:spPr>
          <a:xfrm>
            <a:off x="2495600" y="2252116"/>
            <a:ext cx="4398354" cy="3522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2688" y="489456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Steepest-descent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Rosenbrock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4467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gradients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March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sense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i+1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9572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gradients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March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sense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i+1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sequence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...,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automatically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different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doing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own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lvl="1"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Fletcher-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Reves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Hestenes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-Stiefel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Polak-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Ribiere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36" y="807234"/>
            <a:ext cx="11593288" cy="82156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0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gradients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March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sense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i+1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sequence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...,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automatically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different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doing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own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lvl="1"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Fletcher-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Reves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Hestenes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-Stiefel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Polak-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Ribiere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exactly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quadratic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misfit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Converges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</a:t>
            </a:r>
            <a:r>
              <a:rPr lang="de-DE" sz="1600" i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steps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most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because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constant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only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336" y="807234"/>
            <a:ext cx="11593288" cy="262176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gradients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March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sense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i+1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sequence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...,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automatically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different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doing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own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lvl="1"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Fletcher-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Reves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Hestenes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-Stiefel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Polak-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Ribiere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exactly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quadratic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misfit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Converges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</a:t>
            </a:r>
            <a:r>
              <a:rPr lang="de-DE" sz="1600" i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steps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most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because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constant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only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general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misfit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</a:t>
            </a:r>
          </a:p>
          <a:p>
            <a:pPr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basically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leap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faith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Tends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converge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quickly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steepest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many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applications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336" y="807234"/>
            <a:ext cx="11593288" cy="370188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8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02572" y="4013448"/>
            <a:ext cx="833562" cy="17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335360" y="807234"/>
            <a:ext cx="11593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Makes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pretty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gradients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March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sense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Hh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i+1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0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pic>
        <p:nvPicPr>
          <p:cNvPr id="2" name="Picture 1" descr="f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758878"/>
            <a:ext cx="10402572" cy="45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8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9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9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Scheme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9416" y="1844824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8" y="1921024"/>
            <a:ext cx="387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39416" y="2373461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6652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081091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38104" y="2827486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8938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85954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47929" y="2835424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89959"/>
              </p:ext>
            </p:extLst>
          </p:nvPr>
        </p:nvGraphicFramePr>
        <p:xfrm>
          <a:off x="3128831" y="2323703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831" y="2323703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74271"/>
              </p:ext>
            </p:extLst>
          </p:nvPr>
        </p:nvGraphicFramePr>
        <p:xfrm>
          <a:off x="5749554" y="2320057"/>
          <a:ext cx="203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015920" imgH="228600" progId="Equation.3">
                  <p:embed/>
                </p:oleObj>
              </mc:Choice>
              <mc:Fallback>
                <p:oleObj name="Formel" r:id="rId5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9554" y="2320057"/>
                        <a:ext cx="2032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minimal.</a:t>
            </a:r>
          </a:p>
        </p:txBody>
      </p:sp>
      <p:sp>
        <p:nvSpPr>
          <p:cNvPr id="28" name="Textfeld 22"/>
          <p:cNvSpPr txBox="1"/>
          <p:nvPr/>
        </p:nvSpPr>
        <p:spPr>
          <a:xfrm>
            <a:off x="335360" y="1268760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62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92" y="31409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82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5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9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163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619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V="1">
            <a:off x="7537450" y="465325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7970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V="1">
            <a:off x="7537450" y="465325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7982198" y="43080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23200" y="441830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898" y="3950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7946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V="1">
            <a:off x="7537450" y="465325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7982198" y="43080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23200" y="441830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898" y="3950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8306048" y="43207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>
            <a:off x="8128000" y="4387851"/>
            <a:ext cx="178048" cy="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61598" y="39694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2057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4"/>
          <p:cNvSpPr txBox="1"/>
          <p:nvPr/>
        </p:nvSpPr>
        <p:spPr>
          <a:xfrm>
            <a:off x="335360" y="807234"/>
            <a:ext cx="1159328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Newton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converges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-derivative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Second derivatives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really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compute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invert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Construct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approximation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march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through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b="1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exactly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quadratic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</a:p>
          <a:p>
            <a:pPr>
              <a:buClr>
                <a:schemeClr val="accent1"/>
              </a:buClr>
            </a:pPr>
            <a:endParaRPr lang="de-DE" sz="400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</a:t>
            </a:r>
            <a:r>
              <a:rPr lang="de-DE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=</a:t>
            </a: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</a:t>
            </a:r>
            <a:r>
              <a:rPr lang="de-DE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[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after </a:t>
            </a:r>
            <a:r>
              <a:rPr lang="de-DE" sz="1400" i="1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iterations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get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exact</a:t>
            </a:r>
            <a:r>
              <a:rPr lang="de-DE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inverse </a:t>
            </a:r>
            <a:r>
              <a:rPr lang="de-DE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Hessian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]</a:t>
            </a:r>
          </a:p>
          <a:p>
            <a:pPr marL="742950" lvl="1" indent="-285750">
              <a:buClr>
                <a:schemeClr val="accent1"/>
              </a:buClr>
              <a:buFont typeface="Courier New"/>
              <a:buChar char="o"/>
            </a:pP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Descent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directions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are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mutually</a:t>
            </a:r>
            <a:r>
              <a:rPr lang="de-DE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orthogonal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,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conjugate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-gradient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convergence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after </a:t>
            </a:r>
            <a:r>
              <a:rPr lang="de-DE" sz="1600" i="1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</a:t>
            </a: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sz="1600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iterations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  <a:r>
              <a:rPr lang="de-DE" sz="16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general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leap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faith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but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empirically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very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many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cases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Behaviour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See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Jupyter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notebook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BFGS Method 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Broyden</a:t>
            </a:r>
            <a:r>
              <a:rPr lang="en-US" sz="1600" cap="sm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Fletcher, Goldfarb, </a:t>
            </a:r>
            <a:r>
              <a:rPr lang="en-US" sz="1600" cap="smal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</a:t>
            </a:r>
            <a:r>
              <a:rPr lang="en-US" sz="16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cap="sm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9336" y="807234"/>
            <a:ext cx="11593288" cy="137716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3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</p:spTree>
    <p:extLst>
      <p:ext uri="{BB962C8B-B14F-4D97-AF65-F5344CB8AC3E}">
        <p14:creationId xmlns:p14="http://schemas.microsoft.com/office/powerpoint/2010/main" val="30837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22"/>
          <p:cNvSpPr>
            <a:spLocks/>
          </p:cNvSpPr>
          <p:nvPr/>
        </p:nvSpPr>
        <p:spPr bwMode="auto">
          <a:xfrm>
            <a:off x="1116013" y="3093616"/>
            <a:ext cx="7056437" cy="2951162"/>
          </a:xfrm>
          <a:custGeom>
            <a:avLst/>
            <a:gdLst>
              <a:gd name="T0" fmla="*/ 0 w 4445"/>
              <a:gd name="T1" fmla="*/ 2147483647 h 1859"/>
              <a:gd name="T2" fmla="*/ 2147483647 w 4445"/>
              <a:gd name="T3" fmla="*/ 2147483647 h 1859"/>
              <a:gd name="T4" fmla="*/ 2147483647 w 4445"/>
              <a:gd name="T5" fmla="*/ 2147483647 h 1859"/>
              <a:gd name="T6" fmla="*/ 2147483647 w 4445"/>
              <a:gd name="T7" fmla="*/ 2147483647 h 1859"/>
              <a:gd name="T8" fmla="*/ 2147483647 w 4445"/>
              <a:gd name="T9" fmla="*/ 2147483647 h 1859"/>
              <a:gd name="T10" fmla="*/ 2147483647 w 4445"/>
              <a:gd name="T11" fmla="*/ 2147483647 h 1859"/>
              <a:gd name="T12" fmla="*/ 2147483647 w 4445"/>
              <a:gd name="T13" fmla="*/ 2147483647 h 1859"/>
              <a:gd name="T14" fmla="*/ 2147483647 w 4445"/>
              <a:gd name="T15" fmla="*/ 2147483647 h 1859"/>
              <a:gd name="T16" fmla="*/ 2147483647 w 4445"/>
              <a:gd name="T17" fmla="*/ 2147483647 h 1859"/>
              <a:gd name="T18" fmla="*/ 2147483647 w 4445"/>
              <a:gd name="T19" fmla="*/ 2147483647 h 1859"/>
              <a:gd name="T20" fmla="*/ 2147483647 w 4445"/>
              <a:gd name="T21" fmla="*/ 2147483647 h 1859"/>
              <a:gd name="T22" fmla="*/ 2147483647 w 4445"/>
              <a:gd name="T23" fmla="*/ 2147483647 h 1859"/>
              <a:gd name="T24" fmla="*/ 2147483647 w 4445"/>
              <a:gd name="T25" fmla="*/ 2147483647 h 1859"/>
              <a:gd name="T26" fmla="*/ 2147483647 w 4445"/>
              <a:gd name="T27" fmla="*/ 2147483647 h 18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45" h="1859">
                <a:moveTo>
                  <a:pt x="0" y="212"/>
                </a:moveTo>
                <a:cubicBezTo>
                  <a:pt x="105" y="420"/>
                  <a:pt x="211" y="628"/>
                  <a:pt x="317" y="756"/>
                </a:cubicBezTo>
                <a:cubicBezTo>
                  <a:pt x="423" y="884"/>
                  <a:pt x="507" y="923"/>
                  <a:pt x="635" y="983"/>
                </a:cubicBezTo>
                <a:cubicBezTo>
                  <a:pt x="763" y="1043"/>
                  <a:pt x="960" y="1059"/>
                  <a:pt x="1088" y="1119"/>
                </a:cubicBezTo>
                <a:cubicBezTo>
                  <a:pt x="1216" y="1179"/>
                  <a:pt x="1308" y="1293"/>
                  <a:pt x="1406" y="1346"/>
                </a:cubicBezTo>
                <a:cubicBezTo>
                  <a:pt x="1504" y="1399"/>
                  <a:pt x="1595" y="1459"/>
                  <a:pt x="1678" y="1436"/>
                </a:cubicBezTo>
                <a:cubicBezTo>
                  <a:pt x="1761" y="1413"/>
                  <a:pt x="1829" y="1330"/>
                  <a:pt x="1905" y="1209"/>
                </a:cubicBezTo>
                <a:cubicBezTo>
                  <a:pt x="1981" y="1088"/>
                  <a:pt x="2064" y="870"/>
                  <a:pt x="2132" y="711"/>
                </a:cubicBezTo>
                <a:cubicBezTo>
                  <a:pt x="2200" y="552"/>
                  <a:pt x="2238" y="333"/>
                  <a:pt x="2313" y="257"/>
                </a:cubicBezTo>
                <a:cubicBezTo>
                  <a:pt x="2388" y="181"/>
                  <a:pt x="2434" y="0"/>
                  <a:pt x="2585" y="257"/>
                </a:cubicBezTo>
                <a:cubicBezTo>
                  <a:pt x="2736" y="514"/>
                  <a:pt x="3031" y="1739"/>
                  <a:pt x="3220" y="1799"/>
                </a:cubicBezTo>
                <a:cubicBezTo>
                  <a:pt x="3409" y="1859"/>
                  <a:pt x="3583" y="854"/>
                  <a:pt x="3719" y="620"/>
                </a:cubicBezTo>
                <a:cubicBezTo>
                  <a:pt x="3855" y="386"/>
                  <a:pt x="3916" y="484"/>
                  <a:pt x="4037" y="393"/>
                </a:cubicBezTo>
                <a:cubicBezTo>
                  <a:pt x="4158" y="302"/>
                  <a:pt x="4377" y="128"/>
                  <a:pt x="4445" y="7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Scheme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9416" y="1844824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8" y="1921024"/>
            <a:ext cx="387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6652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081091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38104" y="2827486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8938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85954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47929" y="2835424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26058"/>
              </p:ext>
            </p:extLst>
          </p:nvPr>
        </p:nvGraphicFramePr>
        <p:xfrm>
          <a:off x="3128831" y="2323703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831" y="2323703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23843"/>
              </p:ext>
            </p:extLst>
          </p:nvPr>
        </p:nvGraphicFramePr>
        <p:xfrm>
          <a:off x="5749554" y="2320057"/>
          <a:ext cx="203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015920" imgH="228600" progId="Equation.3">
                  <p:embed/>
                </p:oleObj>
              </mc:Choice>
              <mc:Fallback>
                <p:oleObj name="Formel" r:id="rId5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9554" y="2320057"/>
                        <a:ext cx="2032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minimal.</a:t>
            </a:r>
          </a:p>
        </p:txBody>
      </p:sp>
      <p:sp>
        <p:nvSpPr>
          <p:cNvPr id="28" name="Textfeld 22"/>
          <p:cNvSpPr txBox="1"/>
          <p:nvPr/>
        </p:nvSpPr>
        <p:spPr>
          <a:xfrm>
            <a:off x="335360" y="1268760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V="1">
            <a:off x="928068" y="3331208"/>
            <a:ext cx="0" cy="295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928068" y="6283958"/>
            <a:ext cx="42497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158256" y="354869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361456" y="3548695"/>
            <a:ext cx="43180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12313"/>
              </p:ext>
            </p:extLst>
          </p:nvPr>
        </p:nvGraphicFramePr>
        <p:xfrm>
          <a:off x="1648793" y="3547108"/>
          <a:ext cx="57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304668" imgH="228501" progId="Equation.3">
                  <p:embed/>
                </p:oleObj>
              </mc:Choice>
              <mc:Fallback>
                <p:oleObj name="Formel" r:id="rId7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793" y="3547108"/>
                        <a:ext cx="5762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216993" y="3693158"/>
            <a:ext cx="0" cy="26638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615456" y="4305933"/>
            <a:ext cx="144462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1683718" y="448532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962993" y="629348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434481" y="628554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6092" y="3116523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8580" y="6299284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55766" y="3140224"/>
            <a:ext cx="4248546" cy="304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711FC4C1-D5AE-0637-0F19-9B6EA236D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373461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75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4358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392" y="31409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75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Oval 12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23992" y="386104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2676" y="34843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6134100" y="4000500"/>
            <a:ext cx="114307" cy="31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227316" y="429309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0016" y="3916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6330950" y="4432300"/>
            <a:ext cx="218189" cy="16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endCxn id="19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28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0748" y="4204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6661150" y="4711700"/>
            <a:ext cx="285998" cy="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4714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7298" y="43885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2"/>
          </p:cNvCxnSpPr>
          <p:nvPr/>
        </p:nvCxnSpPr>
        <p:spPr>
          <a:xfrm flipV="1">
            <a:off x="7099300" y="4805536"/>
            <a:ext cx="285998" cy="14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V="1">
            <a:off x="7537450" y="465325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85298" y="47335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0198" y="43695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endCxn id="24" idx="3"/>
          </p:cNvCxnSpPr>
          <p:nvPr/>
        </p:nvCxnSpPr>
        <p:spPr>
          <a:xfrm flipV="1">
            <a:off x="7537450" y="465325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7982198" y="43080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23200" y="441830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898" y="3950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</p:txBody>
      </p:sp>
      <p:sp>
        <p:nvSpPr>
          <p:cNvPr id="9" name="Oval 8"/>
          <p:cNvSpPr/>
          <p:nvPr/>
        </p:nvSpPr>
        <p:spPr>
          <a:xfrm>
            <a:off x="4943872" y="2564904"/>
            <a:ext cx="6840760" cy="3823343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  <a:gs pos="8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96448" y="45303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2298" y="4147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7982198" y="43080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23200" y="4418303"/>
            <a:ext cx="180089" cy="14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67898" y="3950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Oval 29"/>
          <p:cNvSpPr/>
          <p:nvPr/>
        </p:nvSpPr>
        <p:spPr>
          <a:xfrm>
            <a:off x="8306048" y="43207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endCxn id="30" idx="2"/>
          </p:cNvCxnSpPr>
          <p:nvPr/>
        </p:nvCxnSpPr>
        <p:spPr>
          <a:xfrm>
            <a:off x="8128000" y="4387851"/>
            <a:ext cx="178048" cy="4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61598" y="39694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392" y="3140968"/>
            <a:ext cx="3816424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endParaRPr lang="en-US" sz="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L-BFGS Method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335360" y="807234"/>
            <a:ext cx="11593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BFGS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14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Basic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idea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L-BFGS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Just do not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use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models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along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path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More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difficult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implement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other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methods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Empirically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hard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large-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scale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inverse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problems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deal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Behaviour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test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functions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: See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Jupyter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Notebook!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36" y="807234"/>
            <a:ext cx="11593288" cy="105966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/>
          <p:cNvSpPr>
            <a:spLocks/>
          </p:cNvSpPr>
          <p:nvPr/>
        </p:nvSpPr>
        <p:spPr bwMode="auto">
          <a:xfrm>
            <a:off x="1116013" y="3093616"/>
            <a:ext cx="7056437" cy="2951162"/>
          </a:xfrm>
          <a:custGeom>
            <a:avLst/>
            <a:gdLst>
              <a:gd name="T0" fmla="*/ 0 w 4445"/>
              <a:gd name="T1" fmla="*/ 2147483647 h 1859"/>
              <a:gd name="T2" fmla="*/ 2147483647 w 4445"/>
              <a:gd name="T3" fmla="*/ 2147483647 h 1859"/>
              <a:gd name="T4" fmla="*/ 2147483647 w 4445"/>
              <a:gd name="T5" fmla="*/ 2147483647 h 1859"/>
              <a:gd name="T6" fmla="*/ 2147483647 w 4445"/>
              <a:gd name="T7" fmla="*/ 2147483647 h 1859"/>
              <a:gd name="T8" fmla="*/ 2147483647 w 4445"/>
              <a:gd name="T9" fmla="*/ 2147483647 h 1859"/>
              <a:gd name="T10" fmla="*/ 2147483647 w 4445"/>
              <a:gd name="T11" fmla="*/ 2147483647 h 1859"/>
              <a:gd name="T12" fmla="*/ 2147483647 w 4445"/>
              <a:gd name="T13" fmla="*/ 2147483647 h 1859"/>
              <a:gd name="T14" fmla="*/ 2147483647 w 4445"/>
              <a:gd name="T15" fmla="*/ 2147483647 h 1859"/>
              <a:gd name="T16" fmla="*/ 2147483647 w 4445"/>
              <a:gd name="T17" fmla="*/ 2147483647 h 1859"/>
              <a:gd name="T18" fmla="*/ 2147483647 w 4445"/>
              <a:gd name="T19" fmla="*/ 2147483647 h 1859"/>
              <a:gd name="T20" fmla="*/ 2147483647 w 4445"/>
              <a:gd name="T21" fmla="*/ 2147483647 h 1859"/>
              <a:gd name="T22" fmla="*/ 2147483647 w 4445"/>
              <a:gd name="T23" fmla="*/ 2147483647 h 1859"/>
              <a:gd name="T24" fmla="*/ 2147483647 w 4445"/>
              <a:gd name="T25" fmla="*/ 2147483647 h 1859"/>
              <a:gd name="T26" fmla="*/ 2147483647 w 4445"/>
              <a:gd name="T27" fmla="*/ 2147483647 h 18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45" h="1859">
                <a:moveTo>
                  <a:pt x="0" y="212"/>
                </a:moveTo>
                <a:cubicBezTo>
                  <a:pt x="105" y="420"/>
                  <a:pt x="211" y="628"/>
                  <a:pt x="317" y="756"/>
                </a:cubicBezTo>
                <a:cubicBezTo>
                  <a:pt x="423" y="884"/>
                  <a:pt x="507" y="923"/>
                  <a:pt x="635" y="983"/>
                </a:cubicBezTo>
                <a:cubicBezTo>
                  <a:pt x="763" y="1043"/>
                  <a:pt x="960" y="1059"/>
                  <a:pt x="1088" y="1119"/>
                </a:cubicBezTo>
                <a:cubicBezTo>
                  <a:pt x="1216" y="1179"/>
                  <a:pt x="1308" y="1293"/>
                  <a:pt x="1406" y="1346"/>
                </a:cubicBezTo>
                <a:cubicBezTo>
                  <a:pt x="1504" y="1399"/>
                  <a:pt x="1595" y="1459"/>
                  <a:pt x="1678" y="1436"/>
                </a:cubicBezTo>
                <a:cubicBezTo>
                  <a:pt x="1761" y="1413"/>
                  <a:pt x="1829" y="1330"/>
                  <a:pt x="1905" y="1209"/>
                </a:cubicBezTo>
                <a:cubicBezTo>
                  <a:pt x="1981" y="1088"/>
                  <a:pt x="2064" y="870"/>
                  <a:pt x="2132" y="711"/>
                </a:cubicBezTo>
                <a:cubicBezTo>
                  <a:pt x="2200" y="552"/>
                  <a:pt x="2238" y="333"/>
                  <a:pt x="2313" y="257"/>
                </a:cubicBezTo>
                <a:cubicBezTo>
                  <a:pt x="2388" y="181"/>
                  <a:pt x="2434" y="0"/>
                  <a:pt x="2585" y="257"/>
                </a:cubicBezTo>
                <a:cubicBezTo>
                  <a:pt x="2736" y="514"/>
                  <a:pt x="3031" y="1739"/>
                  <a:pt x="3220" y="1799"/>
                </a:cubicBezTo>
                <a:cubicBezTo>
                  <a:pt x="3409" y="1859"/>
                  <a:pt x="3583" y="854"/>
                  <a:pt x="3719" y="620"/>
                </a:cubicBezTo>
                <a:cubicBezTo>
                  <a:pt x="3855" y="386"/>
                  <a:pt x="3916" y="484"/>
                  <a:pt x="4037" y="393"/>
                </a:cubicBezTo>
                <a:cubicBezTo>
                  <a:pt x="4158" y="302"/>
                  <a:pt x="4377" y="128"/>
                  <a:pt x="4445" y="7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Scheme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9416" y="1844824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8" y="1921024"/>
            <a:ext cx="387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6652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38104" y="2827486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8938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47929" y="2835424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19817"/>
              </p:ext>
            </p:extLst>
          </p:nvPr>
        </p:nvGraphicFramePr>
        <p:xfrm>
          <a:off x="3128831" y="2323703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831" y="2323703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43915"/>
              </p:ext>
            </p:extLst>
          </p:nvPr>
        </p:nvGraphicFramePr>
        <p:xfrm>
          <a:off x="5749554" y="2320057"/>
          <a:ext cx="203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015920" imgH="228600" progId="Equation.3">
                  <p:embed/>
                </p:oleObj>
              </mc:Choice>
              <mc:Fallback>
                <p:oleObj name="Formel" r:id="rId5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9554" y="2320057"/>
                        <a:ext cx="2032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minimal.</a:t>
            </a:r>
          </a:p>
        </p:txBody>
      </p:sp>
      <p:sp>
        <p:nvSpPr>
          <p:cNvPr id="28" name="Textfeld 22"/>
          <p:cNvSpPr txBox="1"/>
          <p:nvPr/>
        </p:nvSpPr>
        <p:spPr>
          <a:xfrm>
            <a:off x="335360" y="1268760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923925" y="3331208"/>
            <a:ext cx="0" cy="295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923925" y="6283958"/>
            <a:ext cx="42497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154113" y="354869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1357313" y="3548695"/>
            <a:ext cx="43180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1212850" y="3693158"/>
            <a:ext cx="0" cy="26638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1611313" y="4305933"/>
            <a:ext cx="144462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679575" y="448532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958850" y="629348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430338" y="628554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365375" y="471392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1836738" y="4339270"/>
            <a:ext cx="600075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2940050" y="492982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2557463" y="4699633"/>
            <a:ext cx="455612" cy="1444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3444875" y="5275895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>
            <a:off x="3133725" y="4915533"/>
            <a:ext cx="455613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2436813" y="4844095"/>
            <a:ext cx="0" cy="14414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3013075" y="5072695"/>
            <a:ext cx="0" cy="12255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508375" y="5445758"/>
            <a:ext cx="0" cy="792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184400" y="628554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2747963" y="628554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3254375" y="628554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949" y="3116523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437" y="6299284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4081091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885954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5766" y="3140224"/>
            <a:ext cx="4248546" cy="3043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4A213438-3E09-7B95-0A0B-9BE9FA3C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373461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93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Adjoint Method Crash Course</a:t>
            </a:r>
          </a:p>
        </p:txBody>
      </p:sp>
    </p:spTree>
    <p:extLst>
      <p:ext uri="{BB962C8B-B14F-4D97-AF65-F5344CB8AC3E}">
        <p14:creationId xmlns:p14="http://schemas.microsoft.com/office/powerpoint/2010/main" val="2927581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2"/>
          <p:cNvSpPr/>
          <p:nvPr/>
        </p:nvSpPr>
        <p:spPr>
          <a:xfrm>
            <a:off x="1271464" y="3429000"/>
            <a:ext cx="3888432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Where Is The Problem?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855742" y="692978"/>
            <a:ext cx="849706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finite-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500,000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ct val="50000"/>
              </a:spcBef>
              <a:buClr>
                <a:schemeClr val="accent1"/>
              </a:buClr>
              <a:buFont typeface="Wingdings" charset="2"/>
              <a:buChar char="§"/>
            </a:pP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500,001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×</a:t>
            </a: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h per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×	126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×	50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earthquakes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	50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conjugate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1600" b="1" u="db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78e</a:t>
            </a:r>
            <a:r>
              <a:rPr lang="de-DE" sz="1600" b="1" u="dbl" baseline="30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de-DE" sz="1600" b="1" u="db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de-DE" sz="1600" b="1" u="db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b="1" u="db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de-DE" sz="1600" b="1" u="db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8,900,000 </a:t>
            </a:r>
            <a:r>
              <a:rPr lang="de-DE" sz="1600" b="1" u="db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de-DE" sz="1600" b="1" u="db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b="1" u="db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de-DE" sz="1600" b="1" u="dbl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de-DE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12539"/>
              </p:ext>
            </p:extLst>
          </p:nvPr>
        </p:nvGraphicFramePr>
        <p:xfrm>
          <a:off x="2332021" y="1773238"/>
          <a:ext cx="497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2489040" imgH="431640" progId="Equation.3">
                  <p:embed/>
                </p:oleObj>
              </mc:Choice>
              <mc:Fallback>
                <p:oleObj name="Formel" r:id="rId2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2021" y="1773238"/>
                        <a:ext cx="4978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hteck 7"/>
          <p:cNvSpPr/>
          <p:nvPr/>
        </p:nvSpPr>
        <p:spPr>
          <a:xfrm>
            <a:off x="2295902" y="1700808"/>
            <a:ext cx="5040560" cy="959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85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721F1-8A8D-AD2A-FF58-6705C1085A52}"/>
              </a:ext>
            </a:extLst>
          </p:cNvPr>
          <p:cNvSpPr txBox="1"/>
          <p:nvPr/>
        </p:nvSpPr>
        <p:spPr>
          <a:xfrm>
            <a:off x="11113" y="0"/>
            <a:ext cx="30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discrete adjoints</a:t>
            </a:r>
          </a:p>
        </p:txBody>
      </p:sp>
    </p:spTree>
    <p:extLst>
      <p:ext uri="{BB962C8B-B14F-4D97-AF65-F5344CB8AC3E}">
        <p14:creationId xmlns:p14="http://schemas.microsoft.com/office/powerpoint/2010/main" val="1568523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0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Summary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02542"/>
              </p:ext>
            </p:extLst>
          </p:nvPr>
        </p:nvGraphicFramePr>
        <p:xfrm>
          <a:off x="602680" y="1593077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54000" progId="Equation.DSMT4">
                  <p:embed/>
                </p:oleObj>
              </mc:Choice>
              <mc:Fallback>
                <p:oleObj name="Equation" r:id="rId2" imgW="406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80" y="1593077"/>
                        <a:ext cx="812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30843"/>
              </p:ext>
            </p:extLst>
          </p:nvPr>
        </p:nvGraphicFramePr>
        <p:xfrm>
          <a:off x="4440238" y="1520825"/>
          <a:ext cx="139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292100" progId="Equation.DSMT4">
                  <p:embed/>
                </p:oleObj>
              </mc:Choice>
              <mc:Fallback>
                <p:oleObj name="Equation" r:id="rId4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0238" y="1520825"/>
                        <a:ext cx="1397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9698"/>
              </p:ext>
            </p:extLst>
          </p:nvPr>
        </p:nvGraphicFramePr>
        <p:xfrm>
          <a:off x="8256588" y="13335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DSMT4">
                  <p:embed/>
                </p:oleObj>
              </mc:Choice>
              <mc:Fallback>
                <p:oleObj name="Equation" r:id="rId6" imgW="99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6588" y="1333500"/>
                        <a:ext cx="1981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384" y="8636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wave equation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9903" y="86314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 equation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4232" y="87287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equation</a:t>
            </a:r>
          </a:p>
        </p:txBody>
      </p:sp>
    </p:spTree>
    <p:extLst>
      <p:ext uri="{BB962C8B-B14F-4D97-AF65-F5344CB8AC3E}">
        <p14:creationId xmlns:p14="http://schemas.microsoft.com/office/powerpoint/2010/main" val="2035505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0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84" y="8636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wave equation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9903" y="86314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 equation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4232" y="87287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484" y="2564904"/>
            <a:ext cx="6264696" cy="189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recipe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forward problem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wave equation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misfit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source, -</a:t>
            </a:r>
            <a:r>
              <a:rPr lang="en-US" sz="1600" dirty="0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∨</a:t>
            </a:r>
            <a:r>
              <a:rPr lang="en-US" sz="1600" dirty="0" err="1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χ</a:t>
            </a:r>
            <a:r>
              <a:rPr lang="en-US" sz="1600" dirty="0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to obtain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gradient equation.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4472" y="360895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34305"/>
              </p:ext>
            </p:extLst>
          </p:nvPr>
        </p:nvGraphicFramePr>
        <p:xfrm>
          <a:off x="602680" y="1593077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54000" progId="Equation.DSMT4">
                  <p:embed/>
                </p:oleObj>
              </mc:Choice>
              <mc:Fallback>
                <p:oleObj name="Equation" r:id="rId2" imgW="406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80" y="1593077"/>
                        <a:ext cx="812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81379"/>
              </p:ext>
            </p:extLst>
          </p:nvPr>
        </p:nvGraphicFramePr>
        <p:xfrm>
          <a:off x="4440238" y="1520825"/>
          <a:ext cx="139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292100" progId="Equation.DSMT4">
                  <p:embed/>
                </p:oleObj>
              </mc:Choice>
              <mc:Fallback>
                <p:oleObj name="Equation" r:id="rId4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0238" y="1520825"/>
                        <a:ext cx="1397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31400"/>
              </p:ext>
            </p:extLst>
          </p:nvPr>
        </p:nvGraphicFramePr>
        <p:xfrm>
          <a:off x="8256588" y="13335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DSMT4">
                  <p:embed/>
                </p:oleObj>
              </mc:Choice>
              <mc:Fallback>
                <p:oleObj name="Equation" r:id="rId6" imgW="99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6588" y="1333500"/>
                        <a:ext cx="1981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98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000" cap="small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384" y="8636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wave equation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79903" y="86314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 equation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4232" y="87287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484" y="2564904"/>
            <a:ext cx="6264696" cy="189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recipe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forward problem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wave equation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misfit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source, -</a:t>
            </a:r>
            <a:r>
              <a:rPr lang="en-US" sz="1600" dirty="0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∨</a:t>
            </a:r>
            <a:r>
              <a:rPr lang="en-US" sz="1600" dirty="0" err="1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χ</a:t>
            </a:r>
            <a:r>
              <a:rPr lang="en-US" sz="1600" dirty="0">
                <a:latin typeface="Times New Roman" panose="02020603050405020304" pitchFamily="18" charset="0"/>
                <a:ea typeface="ＭＳ ゴシック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to obtain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gradient equation.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4472" y="360895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484" y="4853875"/>
            <a:ext cx="10729192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explicitly compute the derivative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construction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is entirely determined by the definition of the misfit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adjoint</a:t>
            </a:r>
            <a:r>
              <a:rPr lang="en-US" sz="1400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is the only thing that explicitly depends on the misfit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gradient requires storage of forward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384" y="2564904"/>
            <a:ext cx="6120680" cy="20882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50727"/>
              </p:ext>
            </p:extLst>
          </p:nvPr>
        </p:nvGraphicFramePr>
        <p:xfrm>
          <a:off x="602680" y="1593077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54000" progId="Equation.DSMT4">
                  <p:embed/>
                </p:oleObj>
              </mc:Choice>
              <mc:Fallback>
                <p:oleObj name="Equation" r:id="rId2" imgW="406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680" y="1593077"/>
                        <a:ext cx="812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46436"/>
              </p:ext>
            </p:extLst>
          </p:nvPr>
        </p:nvGraphicFramePr>
        <p:xfrm>
          <a:off x="4440238" y="1520825"/>
          <a:ext cx="139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500" imgH="292100" progId="Equation.DSMT4">
                  <p:embed/>
                </p:oleObj>
              </mc:Choice>
              <mc:Fallback>
                <p:oleObj name="Equation" r:id="rId4" imgW="698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0238" y="1520825"/>
                        <a:ext cx="13970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94844"/>
              </p:ext>
            </p:extLst>
          </p:nvPr>
        </p:nvGraphicFramePr>
        <p:xfrm>
          <a:off x="8256588" y="13335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DSMT4">
                  <p:embed/>
                </p:oleObj>
              </mc:Choice>
              <mc:Fallback>
                <p:oleObj name="Equation" r:id="rId6" imgW="99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56588" y="1333500"/>
                        <a:ext cx="19812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98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96788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" y="1340769"/>
            <a:ext cx="432084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347932" cy="3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2"/>
          <p:cNvSpPr txBox="1"/>
          <p:nvPr/>
        </p:nvSpPr>
        <p:spPr>
          <a:xfrm>
            <a:off x="61736" y="53910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Source-receiver geometry</a:t>
            </a:r>
          </a:p>
        </p:txBody>
      </p:sp>
      <p:sp>
        <p:nvSpPr>
          <p:cNvPr id="12" name="Textfeld 14"/>
          <p:cNvSpPr txBox="1"/>
          <p:nvPr/>
        </p:nvSpPr>
        <p:spPr>
          <a:xfrm>
            <a:off x="4644008" y="54868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Seismograms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A51251-E51B-F3D0-70CC-EE1751A0546B}"/>
              </a:ext>
            </a:extLst>
          </p:cNvPr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7982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" y="1340769"/>
            <a:ext cx="432084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347932" cy="3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2"/>
          <p:cNvSpPr txBox="1"/>
          <p:nvPr/>
        </p:nvSpPr>
        <p:spPr>
          <a:xfrm>
            <a:off x="61736" y="53910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Source-receiver geometry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4644008" y="54868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Seismograms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8" y="4983807"/>
            <a:ext cx="4001704" cy="15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hteck 5"/>
          <p:cNvSpPr/>
          <p:nvPr/>
        </p:nvSpPr>
        <p:spPr>
          <a:xfrm>
            <a:off x="0" y="4797152"/>
            <a:ext cx="5395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907" y="5157192"/>
            <a:ext cx="164020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33" y="5198825"/>
            <a:ext cx="1583055" cy="112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198825"/>
            <a:ext cx="1908810" cy="116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15"/>
          <p:cNvSpPr txBox="1"/>
          <p:nvPr/>
        </p:nvSpPr>
        <p:spPr>
          <a:xfrm>
            <a:off x="2699792" y="422108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Sensitivity</a:t>
            </a:r>
            <a:r>
              <a:rPr lang="de-DE" sz="1600" b="1" dirty="0"/>
              <a:t> </a:t>
            </a:r>
            <a:r>
              <a:rPr lang="de-DE" sz="1600" b="1" dirty="0" err="1"/>
              <a:t>kernel</a:t>
            </a:r>
            <a:r>
              <a:rPr lang="de-DE" sz="1600" b="1" dirty="0"/>
              <a:t>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wave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velocity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hteck 6"/>
          <p:cNvSpPr/>
          <p:nvPr/>
        </p:nvSpPr>
        <p:spPr>
          <a:xfrm>
            <a:off x="5004048" y="2708920"/>
            <a:ext cx="360040" cy="432048"/>
          </a:xfrm>
          <a:prstGeom prst="rect">
            <a:avLst/>
          </a:prstGeom>
          <a:solidFill>
            <a:srgbClr val="FF0000">
              <a:alpha val="2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4"/>
          <p:cNvCxnSpPr/>
          <p:nvPr/>
        </p:nvCxnSpPr>
        <p:spPr>
          <a:xfrm>
            <a:off x="700984" y="4797152"/>
            <a:ext cx="144016" cy="474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8"/>
          <p:cNvSpPr txBox="1"/>
          <p:nvPr/>
        </p:nvSpPr>
        <p:spPr>
          <a:xfrm>
            <a:off x="193160" y="442753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receiver</a:t>
            </a:r>
          </a:p>
        </p:txBody>
      </p:sp>
      <p:cxnSp>
        <p:nvCxnSpPr>
          <p:cNvPr id="26" name="Gerade Verbindung mit Pfeil 17"/>
          <p:cNvCxnSpPr/>
          <p:nvPr/>
        </p:nvCxnSpPr>
        <p:spPr>
          <a:xfrm flipH="1">
            <a:off x="2974176" y="5052047"/>
            <a:ext cx="157664" cy="475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19"/>
          <p:cNvSpPr txBox="1"/>
          <p:nvPr/>
        </p:nvSpPr>
        <p:spPr>
          <a:xfrm>
            <a:off x="2641432" y="472514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251" y="5476312"/>
            <a:ext cx="1701800" cy="10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81752" y="5253546"/>
            <a:ext cx="30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92135" y="5313908"/>
            <a:ext cx="3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12D05-578F-3603-5072-21FBD0CC694C}"/>
              </a:ext>
            </a:extLst>
          </p:cNvPr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05080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" y="1340769"/>
            <a:ext cx="432084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347932" cy="3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2"/>
          <p:cNvSpPr txBox="1"/>
          <p:nvPr/>
        </p:nvSpPr>
        <p:spPr>
          <a:xfrm>
            <a:off x="61736" y="53910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Source-receiver geometry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4644008" y="54868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Seismograms</a:t>
            </a:r>
          </a:p>
        </p:txBody>
      </p:sp>
      <p:sp>
        <p:nvSpPr>
          <p:cNvPr id="17" name="Rechteck 6"/>
          <p:cNvSpPr/>
          <p:nvPr/>
        </p:nvSpPr>
        <p:spPr>
          <a:xfrm>
            <a:off x="7164288" y="926136"/>
            <a:ext cx="490408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97152"/>
            <a:ext cx="5085755" cy="201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hteck 1"/>
          <p:cNvSpPr/>
          <p:nvPr/>
        </p:nvSpPr>
        <p:spPr>
          <a:xfrm>
            <a:off x="1947700" y="4809852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0"/>
          <p:cNvSpPr txBox="1"/>
          <p:nvPr/>
        </p:nvSpPr>
        <p:spPr>
          <a:xfrm>
            <a:off x="2699792" y="422108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/>
              <a:t>Sensitivity kernel </a:t>
            </a:r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for S wave velocity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251" y="5476312"/>
            <a:ext cx="1701800" cy="101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581752" y="5253546"/>
            <a:ext cx="30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92135" y="5313908"/>
            <a:ext cx="3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79DDC-D322-A5C7-FDA8-E5316EE4DB81}"/>
              </a:ext>
            </a:extLst>
          </p:cNvPr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050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2"/>
          <p:cNvSpPr>
            <a:spLocks/>
          </p:cNvSpPr>
          <p:nvPr/>
        </p:nvSpPr>
        <p:spPr bwMode="auto">
          <a:xfrm>
            <a:off x="1116013" y="3093616"/>
            <a:ext cx="7056437" cy="2951162"/>
          </a:xfrm>
          <a:custGeom>
            <a:avLst/>
            <a:gdLst>
              <a:gd name="T0" fmla="*/ 0 w 4445"/>
              <a:gd name="T1" fmla="*/ 2147483647 h 1859"/>
              <a:gd name="T2" fmla="*/ 2147483647 w 4445"/>
              <a:gd name="T3" fmla="*/ 2147483647 h 1859"/>
              <a:gd name="T4" fmla="*/ 2147483647 w 4445"/>
              <a:gd name="T5" fmla="*/ 2147483647 h 1859"/>
              <a:gd name="T6" fmla="*/ 2147483647 w 4445"/>
              <a:gd name="T7" fmla="*/ 2147483647 h 1859"/>
              <a:gd name="T8" fmla="*/ 2147483647 w 4445"/>
              <a:gd name="T9" fmla="*/ 2147483647 h 1859"/>
              <a:gd name="T10" fmla="*/ 2147483647 w 4445"/>
              <a:gd name="T11" fmla="*/ 2147483647 h 1859"/>
              <a:gd name="T12" fmla="*/ 2147483647 w 4445"/>
              <a:gd name="T13" fmla="*/ 2147483647 h 1859"/>
              <a:gd name="T14" fmla="*/ 2147483647 w 4445"/>
              <a:gd name="T15" fmla="*/ 2147483647 h 1859"/>
              <a:gd name="T16" fmla="*/ 2147483647 w 4445"/>
              <a:gd name="T17" fmla="*/ 2147483647 h 1859"/>
              <a:gd name="T18" fmla="*/ 2147483647 w 4445"/>
              <a:gd name="T19" fmla="*/ 2147483647 h 1859"/>
              <a:gd name="T20" fmla="*/ 2147483647 w 4445"/>
              <a:gd name="T21" fmla="*/ 2147483647 h 1859"/>
              <a:gd name="T22" fmla="*/ 2147483647 w 4445"/>
              <a:gd name="T23" fmla="*/ 2147483647 h 1859"/>
              <a:gd name="T24" fmla="*/ 2147483647 w 4445"/>
              <a:gd name="T25" fmla="*/ 2147483647 h 1859"/>
              <a:gd name="T26" fmla="*/ 2147483647 w 4445"/>
              <a:gd name="T27" fmla="*/ 2147483647 h 18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45" h="1859">
                <a:moveTo>
                  <a:pt x="0" y="212"/>
                </a:moveTo>
                <a:cubicBezTo>
                  <a:pt x="105" y="420"/>
                  <a:pt x="211" y="628"/>
                  <a:pt x="317" y="756"/>
                </a:cubicBezTo>
                <a:cubicBezTo>
                  <a:pt x="423" y="884"/>
                  <a:pt x="507" y="923"/>
                  <a:pt x="635" y="983"/>
                </a:cubicBezTo>
                <a:cubicBezTo>
                  <a:pt x="763" y="1043"/>
                  <a:pt x="960" y="1059"/>
                  <a:pt x="1088" y="1119"/>
                </a:cubicBezTo>
                <a:cubicBezTo>
                  <a:pt x="1216" y="1179"/>
                  <a:pt x="1308" y="1293"/>
                  <a:pt x="1406" y="1346"/>
                </a:cubicBezTo>
                <a:cubicBezTo>
                  <a:pt x="1504" y="1399"/>
                  <a:pt x="1595" y="1459"/>
                  <a:pt x="1678" y="1436"/>
                </a:cubicBezTo>
                <a:cubicBezTo>
                  <a:pt x="1761" y="1413"/>
                  <a:pt x="1829" y="1330"/>
                  <a:pt x="1905" y="1209"/>
                </a:cubicBezTo>
                <a:cubicBezTo>
                  <a:pt x="1981" y="1088"/>
                  <a:pt x="2064" y="870"/>
                  <a:pt x="2132" y="711"/>
                </a:cubicBezTo>
                <a:cubicBezTo>
                  <a:pt x="2200" y="552"/>
                  <a:pt x="2238" y="333"/>
                  <a:pt x="2313" y="257"/>
                </a:cubicBezTo>
                <a:cubicBezTo>
                  <a:pt x="2388" y="181"/>
                  <a:pt x="2434" y="0"/>
                  <a:pt x="2585" y="257"/>
                </a:cubicBezTo>
                <a:cubicBezTo>
                  <a:pt x="2736" y="514"/>
                  <a:pt x="3031" y="1739"/>
                  <a:pt x="3220" y="1799"/>
                </a:cubicBezTo>
                <a:cubicBezTo>
                  <a:pt x="3409" y="1859"/>
                  <a:pt x="3583" y="854"/>
                  <a:pt x="3719" y="620"/>
                </a:cubicBezTo>
                <a:cubicBezTo>
                  <a:pt x="3855" y="386"/>
                  <a:pt x="3916" y="484"/>
                  <a:pt x="4037" y="393"/>
                </a:cubicBezTo>
                <a:cubicBezTo>
                  <a:pt x="4158" y="302"/>
                  <a:pt x="4377" y="128"/>
                  <a:pt x="4445" y="7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Scheme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9416" y="1844824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8" y="1921024"/>
            <a:ext cx="387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6652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38104" y="2827486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8938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47929" y="2835424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93540"/>
              </p:ext>
            </p:extLst>
          </p:nvPr>
        </p:nvGraphicFramePr>
        <p:xfrm>
          <a:off x="3128831" y="2323703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831" y="2323703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29188"/>
              </p:ext>
            </p:extLst>
          </p:nvPr>
        </p:nvGraphicFramePr>
        <p:xfrm>
          <a:off x="5749554" y="2320057"/>
          <a:ext cx="203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015920" imgH="228600" progId="Equation.3">
                  <p:embed/>
                </p:oleObj>
              </mc:Choice>
              <mc:Fallback>
                <p:oleObj name="Formel" r:id="rId5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9554" y="2320057"/>
                        <a:ext cx="2032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minimal.</a:t>
            </a:r>
          </a:p>
        </p:txBody>
      </p:sp>
      <p:sp>
        <p:nvSpPr>
          <p:cNvPr id="28" name="Textfeld 22"/>
          <p:cNvSpPr txBox="1"/>
          <p:nvPr/>
        </p:nvSpPr>
        <p:spPr>
          <a:xfrm>
            <a:off x="335360" y="1268760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923925" y="3331208"/>
            <a:ext cx="0" cy="295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923925" y="6283958"/>
            <a:ext cx="424973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154113" y="3548695"/>
            <a:ext cx="144462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1357313" y="3548695"/>
            <a:ext cx="431800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1212850" y="3693158"/>
            <a:ext cx="0" cy="26638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1611313" y="4305933"/>
            <a:ext cx="144462" cy="14446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679575" y="448532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958850" y="629348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430338" y="628554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365375" y="471392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1836738" y="4339270"/>
            <a:ext cx="600075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2940050" y="4929820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2557463" y="4699633"/>
            <a:ext cx="455612" cy="1444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1"/>
          <p:cNvSpPr>
            <a:spLocks noChangeArrowheads="1"/>
          </p:cNvSpPr>
          <p:nvPr/>
        </p:nvSpPr>
        <p:spPr bwMode="auto">
          <a:xfrm>
            <a:off x="3444875" y="5275895"/>
            <a:ext cx="144463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>
            <a:off x="3133725" y="4915533"/>
            <a:ext cx="455613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2436813" y="4844095"/>
            <a:ext cx="0" cy="14414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3013075" y="5072695"/>
            <a:ext cx="0" cy="12255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3508375" y="5445758"/>
            <a:ext cx="0" cy="7921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2184400" y="628554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2747963" y="628554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3254375" y="628554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949" y="3116523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437" y="6299284"/>
            <a:ext cx="4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4081091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885954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EBC90EA9-50C5-F3A1-CC4E-48BF8E68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373461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33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" y="1340769"/>
            <a:ext cx="432084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347932" cy="3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2"/>
          <p:cNvSpPr txBox="1"/>
          <p:nvPr/>
        </p:nvSpPr>
        <p:spPr>
          <a:xfrm>
            <a:off x="61736" y="53910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Source-receiver geometry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4644008" y="54868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Seismograms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23528" y="4221088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/>
              <a:t>Sensitivity kernels </a:t>
            </a:r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</a:p>
          <a:p>
            <a:pPr algn="ctr"/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 wave velocity     		and 		S wave velocity</a:t>
            </a:r>
          </a:p>
        </p:txBody>
      </p:sp>
      <p:sp>
        <p:nvSpPr>
          <p:cNvPr id="18" name="Rechteck 6"/>
          <p:cNvSpPr/>
          <p:nvPr/>
        </p:nvSpPr>
        <p:spPr>
          <a:xfrm>
            <a:off x="6111464" y="2722568"/>
            <a:ext cx="360040" cy="476760"/>
          </a:xfrm>
          <a:prstGeom prst="rect">
            <a:avLst/>
          </a:prstGeom>
          <a:solidFill>
            <a:srgbClr val="FF0000">
              <a:alpha val="2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7" y="5013176"/>
            <a:ext cx="4413885" cy="17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hteck 1"/>
          <p:cNvSpPr/>
          <p:nvPr/>
        </p:nvSpPr>
        <p:spPr>
          <a:xfrm>
            <a:off x="0" y="4954816"/>
            <a:ext cx="80782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57" y="5054120"/>
            <a:ext cx="4340543" cy="167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hteck 16"/>
          <p:cNvSpPr/>
          <p:nvPr/>
        </p:nvSpPr>
        <p:spPr>
          <a:xfrm>
            <a:off x="4454224" y="4922804"/>
            <a:ext cx="981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251" y="5476312"/>
            <a:ext cx="1701800" cy="101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581752" y="5253546"/>
            <a:ext cx="30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92135" y="5313908"/>
            <a:ext cx="3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E5427-1D86-48DB-2B4E-B313CB940B6E}"/>
              </a:ext>
            </a:extLst>
          </p:cNvPr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05080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" y="1340769"/>
            <a:ext cx="432084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347932" cy="31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feld 2"/>
          <p:cNvSpPr txBox="1"/>
          <p:nvPr/>
        </p:nvSpPr>
        <p:spPr>
          <a:xfrm>
            <a:off x="61736" y="53910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Source-receiver geometry</a:t>
            </a:r>
          </a:p>
        </p:txBody>
      </p:sp>
      <p:sp>
        <p:nvSpPr>
          <p:cNvPr id="26" name="Textfeld 14"/>
          <p:cNvSpPr txBox="1"/>
          <p:nvPr/>
        </p:nvSpPr>
        <p:spPr>
          <a:xfrm>
            <a:off x="4644008" y="54868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Seismograms</a:t>
            </a:r>
          </a:p>
        </p:txBody>
      </p:sp>
      <p:sp>
        <p:nvSpPr>
          <p:cNvPr id="27" name="Rechteck 6"/>
          <p:cNvSpPr/>
          <p:nvPr/>
        </p:nvSpPr>
        <p:spPr>
          <a:xfrm>
            <a:off x="8244408" y="620688"/>
            <a:ext cx="490408" cy="1148360"/>
          </a:xfrm>
          <a:prstGeom prst="rect">
            <a:avLst/>
          </a:prstGeom>
          <a:solidFill>
            <a:srgbClr val="FF0000">
              <a:alpha val="26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1"/>
          <p:cNvSpPr/>
          <p:nvPr/>
        </p:nvSpPr>
        <p:spPr>
          <a:xfrm>
            <a:off x="1935000" y="4797152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10"/>
          <p:cNvSpPr txBox="1"/>
          <p:nvPr/>
        </p:nvSpPr>
        <p:spPr>
          <a:xfrm>
            <a:off x="2699792" y="422108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/>
              <a:t>Sensitivity kernel </a:t>
            </a:r>
            <a:r>
              <a:rPr lang="de-DE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for S wave velocity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328592" cy="204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hteck 4"/>
          <p:cNvSpPr/>
          <p:nvPr/>
        </p:nvSpPr>
        <p:spPr>
          <a:xfrm>
            <a:off x="1475656" y="4559642"/>
            <a:ext cx="1224136" cy="59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251" y="5476312"/>
            <a:ext cx="1701800" cy="101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581752" y="5253546"/>
            <a:ext cx="30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92135" y="5313908"/>
            <a:ext cx="3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C418B-953B-A8EE-DD18-C4E938967DA3}"/>
              </a:ext>
            </a:extLst>
          </p:cNvPr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6956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44983-3076-CE00-172C-3680544BE68B}"/>
              </a:ext>
            </a:extLst>
          </p:cNvPr>
          <p:cNvSpPr txBox="1"/>
          <p:nvPr/>
        </p:nvSpPr>
        <p:spPr>
          <a:xfrm>
            <a:off x="11151" y="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general descent direction</a:t>
            </a:r>
          </a:p>
        </p:txBody>
      </p:sp>
    </p:spTree>
    <p:extLst>
      <p:ext uri="{BB962C8B-B14F-4D97-AF65-F5344CB8AC3E}">
        <p14:creationId xmlns:p14="http://schemas.microsoft.com/office/powerpoint/2010/main" val="60632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6290"/>
            <a:ext cx="12192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Scheme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39416" y="1844824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78" y="1921024"/>
            <a:ext cx="3873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46652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038104" y="2827486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893891" y="278144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47929" y="2835424"/>
            <a:ext cx="2160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de-DE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17424"/>
              </p:ext>
            </p:extLst>
          </p:nvPr>
        </p:nvGraphicFramePr>
        <p:xfrm>
          <a:off x="3128831" y="2323703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990360" imgH="228600" progId="Equation.3">
                  <p:embed/>
                </p:oleObj>
              </mc:Choice>
              <mc:Fallback>
                <p:oleObj name="Formel" r:id="rId3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831" y="2323703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930949"/>
              </p:ext>
            </p:extLst>
          </p:nvPr>
        </p:nvGraphicFramePr>
        <p:xfrm>
          <a:off x="5749554" y="2320057"/>
          <a:ext cx="2032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015920" imgH="228600" progId="Equation.3">
                  <p:embed/>
                </p:oleObj>
              </mc:Choice>
              <mc:Fallback>
                <p:oleObj name="Formel" r:id="rId5" imgW="1015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9554" y="2320057"/>
                        <a:ext cx="20320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4"/>
          <p:cNvSpPr txBox="1"/>
          <p:nvPr/>
        </p:nvSpPr>
        <p:spPr>
          <a:xfrm>
            <a:off x="335360" y="807234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misfit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minimal.</a:t>
            </a:r>
          </a:p>
        </p:txBody>
      </p:sp>
      <p:sp>
        <p:nvSpPr>
          <p:cNvPr id="28" name="Textfeld 22"/>
          <p:cNvSpPr txBox="1"/>
          <p:nvPr/>
        </p:nvSpPr>
        <p:spPr>
          <a:xfrm>
            <a:off x="335360" y="1268760"/>
            <a:ext cx="792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iteratively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4081091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4885954" y="2997349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feld 22"/>
          <p:cNvSpPr txBox="1"/>
          <p:nvPr/>
        </p:nvSpPr>
        <p:spPr>
          <a:xfrm>
            <a:off x="335360" y="3419708"/>
            <a:ext cx="1185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definite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de-D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808" y="3445108"/>
            <a:ext cx="1795780" cy="38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681" y="4005064"/>
            <a:ext cx="2071370" cy="3644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344" y="807234"/>
            <a:ext cx="9865096" cy="233299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FDADED52-DE65-2161-52CC-F79BCE04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373461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16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de-D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6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567609" y="1882588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Gradient Descent Family </a:t>
            </a:r>
          </a:p>
        </p:txBody>
      </p:sp>
    </p:spTree>
    <p:extLst>
      <p:ext uri="{BB962C8B-B14F-4D97-AF65-F5344CB8AC3E}">
        <p14:creationId xmlns:p14="http://schemas.microsoft.com/office/powerpoint/2010/main" val="248202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14746</TotalTime>
  <Words>2698</Words>
  <Application>Microsoft Macintosh PowerPoint</Application>
  <PresentationFormat>Widescreen</PresentationFormat>
  <Paragraphs>497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Lucida Grande</vt:lpstr>
      <vt:lpstr>Times New Roman</vt:lpstr>
      <vt:lpstr>Wingdings</vt:lpstr>
      <vt:lpstr>Office Theme</vt:lpstr>
      <vt:lpstr>Formel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818</cp:revision>
  <dcterms:created xsi:type="dcterms:W3CDTF">2017-08-04T16:20:40Z</dcterms:created>
  <dcterms:modified xsi:type="dcterms:W3CDTF">2023-03-10T11:43:07Z</dcterms:modified>
</cp:coreProperties>
</file>