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Merriweather" panose="00000500000000000000"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24DE22-8AB5-432A-93AC-FD4D3C9E0F25}">
  <a:tblStyle styleId="{AC24DE22-8AB5-432A-93AC-FD4D3C9E0F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bbe8a4802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bbe8a4802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bd2b29089a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bd2b29089a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be8a4802e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be8a4802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bbe8a4802e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bbe8a4802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bbe8a4802e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bbe8a4802e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bbe8a4802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bbe8a4802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bbe8a4802e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bbe8a4802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bbe8a4802e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bbe8a4802e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bd2b29089a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bd2b29089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bd2b29089a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bd2b29089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bb8f87ff54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bb8f87ff54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bd2b29089a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bd2b29089a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8ee410815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8ee41081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8ee410815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8ee410815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bd2b29089a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bd2b29089a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8ee410815c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8ee410815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bb8f87ff54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bb8f87ff5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bb8f87ff54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bb8f87ff5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bb8f87ff54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bb8f87ff5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bb8f87ff54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bb8f87ff54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bd2b29089a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bd2b29089a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bb8f87ff54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bb8f87ff54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bca5aab1fe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bca5aab1f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mysarahmadbhat/lung-cancer/data"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Prediction on Lung Cancer</a:t>
            </a:r>
            <a:endParaRPr/>
          </a:p>
        </p:txBody>
      </p:sp>
      <p:sp>
        <p:nvSpPr>
          <p:cNvPr id="65" name="Google Shape;65;p13"/>
          <p:cNvSpPr txBox="1">
            <a:spLocks noGrp="1"/>
          </p:cNvSpPr>
          <p:nvPr>
            <p:ph type="subTitle" idx="1"/>
          </p:nvPr>
        </p:nvSpPr>
        <p:spPr>
          <a:xfrm>
            <a:off x="311700" y="1878541"/>
            <a:ext cx="4242600" cy="1364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it"/>
              <a:t>Machine Learning and Data Analysis</a:t>
            </a:r>
            <a:endParaRPr/>
          </a:p>
          <a:p>
            <a:pPr marL="0" lvl="0" indent="0" algn="l" rtl="0">
              <a:spcBef>
                <a:spcPts val="0"/>
              </a:spcBef>
              <a:spcAft>
                <a:spcPts val="0"/>
              </a:spcAft>
              <a:buNone/>
            </a:pPr>
            <a:r>
              <a:rPr lang="it"/>
              <a:t>Academic year 2023-2024</a:t>
            </a:r>
            <a:endParaRPr/>
          </a:p>
          <a:p>
            <a:pPr marL="0" lvl="0" indent="0" algn="l" rtl="0">
              <a:spcBef>
                <a:spcPts val="0"/>
              </a:spcBef>
              <a:spcAft>
                <a:spcPts val="0"/>
              </a:spcAft>
              <a:buNone/>
            </a:pPr>
            <a:endParaRPr/>
          </a:p>
          <a:p>
            <a:pPr marL="0" lvl="0" indent="0" algn="l" rtl="0">
              <a:spcBef>
                <a:spcPts val="0"/>
              </a:spcBef>
              <a:spcAft>
                <a:spcPts val="0"/>
              </a:spcAft>
              <a:buNone/>
            </a:pPr>
            <a:r>
              <a:rPr lang="it"/>
              <a:t>Sonia Spinelli</a:t>
            </a:r>
            <a:endParaRPr/>
          </a:p>
          <a:p>
            <a:pPr marL="0" lvl="0" indent="0" algn="l" rtl="0">
              <a:spcBef>
                <a:spcPts val="0"/>
              </a:spcBef>
              <a:spcAft>
                <a:spcPts val="0"/>
              </a:spcAft>
              <a:buNone/>
            </a:pPr>
            <a:r>
              <a:rPr lang="it"/>
              <a:t>5176304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SVM: Linear kernel</a:t>
            </a:r>
            <a:endParaRPr/>
          </a:p>
        </p:txBody>
      </p:sp>
      <p:sp>
        <p:nvSpPr>
          <p:cNvPr id="137" name="Google Shape;137;p22"/>
          <p:cNvSpPr txBox="1">
            <a:spLocks noGrp="1"/>
          </p:cNvSpPr>
          <p:nvPr>
            <p:ph type="body" idx="2"/>
          </p:nvPr>
        </p:nvSpPr>
        <p:spPr>
          <a:xfrm>
            <a:off x="160600" y="1340575"/>
            <a:ext cx="4809300" cy="3679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it"/>
              <a:t>Some examples:</a:t>
            </a:r>
            <a:endParaRPr/>
          </a:p>
          <a:p>
            <a:pPr marL="457200" lvl="0" indent="-311150" algn="l" rtl="0">
              <a:spcBef>
                <a:spcPts val="1200"/>
              </a:spcBef>
              <a:spcAft>
                <a:spcPts val="0"/>
              </a:spcAft>
              <a:buSzPts val="1300"/>
              <a:buChar char="-"/>
            </a:pPr>
            <a:r>
              <a:rPr lang="it"/>
              <a:t>Linear kernel C=0.01		</a:t>
            </a:r>
            <a:endParaRPr/>
          </a:p>
          <a:p>
            <a:pPr marL="457200" lvl="0" indent="0" algn="l" rtl="0">
              <a:lnSpc>
                <a:spcPct val="100000"/>
              </a:lnSpc>
              <a:spcBef>
                <a:spcPts val="0"/>
              </a:spcBef>
              <a:spcAft>
                <a:spcPts val="0"/>
              </a:spcAft>
              <a:buNone/>
            </a:pPr>
            <a:r>
              <a:rPr lang="it"/>
              <a:t>Accuracy: 85.5072463768116		 </a:t>
            </a:r>
            <a:endParaRPr/>
          </a:p>
          <a:p>
            <a:pPr marL="457200" lvl="0" indent="0" algn="l" rtl="0">
              <a:lnSpc>
                <a:spcPct val="100000"/>
              </a:lnSpc>
              <a:spcBef>
                <a:spcPts val="0"/>
              </a:spcBef>
              <a:spcAft>
                <a:spcPts val="0"/>
              </a:spcAft>
              <a:buNone/>
            </a:pPr>
            <a:r>
              <a:rPr lang="it"/>
              <a:t>Precision: 100.0</a:t>
            </a:r>
            <a:endParaRPr/>
          </a:p>
          <a:p>
            <a:pPr marL="457200" lvl="0" indent="0" algn="l" rtl="0">
              <a:lnSpc>
                <a:spcPct val="100000"/>
              </a:lnSpc>
              <a:spcBef>
                <a:spcPts val="0"/>
              </a:spcBef>
              <a:spcAft>
                <a:spcPts val="0"/>
              </a:spcAft>
              <a:buNone/>
            </a:pPr>
            <a:r>
              <a:rPr lang="it"/>
              <a:t>Recall: 82.14285714285714</a:t>
            </a:r>
            <a:endParaRPr/>
          </a:p>
          <a:p>
            <a:pPr marL="457200" lvl="0" indent="0" algn="l" rtl="0">
              <a:lnSpc>
                <a:spcPct val="100000"/>
              </a:lnSpc>
              <a:spcBef>
                <a:spcPts val="0"/>
              </a:spcBef>
              <a:spcAft>
                <a:spcPts val="0"/>
              </a:spcAft>
              <a:buNone/>
            </a:pPr>
            <a:endParaRPr/>
          </a:p>
          <a:p>
            <a:pPr marL="457200" lvl="0" indent="-311150" algn="l" rtl="0">
              <a:spcBef>
                <a:spcPts val="0"/>
              </a:spcBef>
              <a:spcAft>
                <a:spcPts val="0"/>
              </a:spcAft>
              <a:buSzPts val="1300"/>
              <a:buChar char="-"/>
            </a:pPr>
            <a:r>
              <a:rPr lang="it"/>
              <a:t>Linear kernel C=1				</a:t>
            </a:r>
            <a:endParaRPr/>
          </a:p>
          <a:p>
            <a:pPr marL="0" lvl="0" indent="457200" algn="l" rtl="0">
              <a:spcBef>
                <a:spcPts val="0"/>
              </a:spcBef>
              <a:spcAft>
                <a:spcPts val="0"/>
              </a:spcAft>
              <a:buNone/>
            </a:pPr>
            <a:r>
              <a:rPr lang="it"/>
              <a:t>Accuracy: 85.5072463768116</a:t>
            </a:r>
            <a:endParaRPr/>
          </a:p>
          <a:p>
            <a:pPr marL="0" lvl="0" indent="457200" algn="l" rtl="0">
              <a:spcBef>
                <a:spcPts val="0"/>
              </a:spcBef>
              <a:spcAft>
                <a:spcPts val="0"/>
              </a:spcAft>
              <a:buNone/>
            </a:pPr>
            <a:r>
              <a:rPr lang="it"/>
              <a:t>Precision: 97.91666666666666</a:t>
            </a:r>
            <a:endParaRPr/>
          </a:p>
          <a:p>
            <a:pPr marL="0" lvl="0" indent="457200" algn="l" rtl="0">
              <a:spcBef>
                <a:spcPts val="0"/>
              </a:spcBef>
              <a:spcAft>
                <a:spcPts val="0"/>
              </a:spcAft>
              <a:buNone/>
            </a:pPr>
            <a:r>
              <a:rPr lang="it"/>
              <a:t>Recall: 83.92857142857143</a:t>
            </a:r>
            <a:endParaRPr/>
          </a:p>
          <a:p>
            <a:pPr marL="0" lvl="0" indent="0" algn="l" rtl="0">
              <a:spcBef>
                <a:spcPts val="0"/>
              </a:spcBef>
              <a:spcAft>
                <a:spcPts val="0"/>
              </a:spcAft>
              <a:buNone/>
            </a:pPr>
            <a:endParaRPr/>
          </a:p>
          <a:p>
            <a:pPr marL="457200" lvl="0" indent="-311150" algn="l" rtl="0">
              <a:spcBef>
                <a:spcPts val="0"/>
              </a:spcBef>
              <a:spcAft>
                <a:spcPts val="0"/>
              </a:spcAft>
              <a:buSzPts val="1300"/>
              <a:buChar char="-"/>
            </a:pPr>
            <a:r>
              <a:rPr lang="it"/>
              <a:t>Linear kernel C=10				</a:t>
            </a:r>
            <a:endParaRPr/>
          </a:p>
          <a:p>
            <a:pPr marL="0" lvl="0" indent="457200" algn="l" rtl="0">
              <a:spcBef>
                <a:spcPts val="0"/>
              </a:spcBef>
              <a:spcAft>
                <a:spcPts val="0"/>
              </a:spcAft>
              <a:buNone/>
            </a:pPr>
            <a:r>
              <a:rPr lang="it"/>
              <a:t>Accuracy: 85.5072463768116</a:t>
            </a:r>
            <a:endParaRPr/>
          </a:p>
          <a:p>
            <a:pPr marL="0" lvl="0" indent="457200" algn="l" rtl="0">
              <a:spcBef>
                <a:spcPts val="0"/>
              </a:spcBef>
              <a:spcAft>
                <a:spcPts val="0"/>
              </a:spcAft>
              <a:buNone/>
            </a:pPr>
            <a:r>
              <a:rPr lang="it"/>
              <a:t>Precision: 97.91666666666666</a:t>
            </a:r>
            <a:endParaRPr/>
          </a:p>
          <a:p>
            <a:pPr marL="0" lvl="0" indent="457200" algn="l" rtl="0">
              <a:spcBef>
                <a:spcPts val="0"/>
              </a:spcBef>
              <a:spcAft>
                <a:spcPts val="0"/>
              </a:spcAft>
              <a:buNone/>
            </a:pPr>
            <a:r>
              <a:rPr lang="it"/>
              <a:t>Recall: 83.92857142857143</a:t>
            </a:r>
            <a:endParaRPr/>
          </a:p>
          <a:p>
            <a:pPr marL="0" lvl="0" indent="0" algn="l" rtl="0">
              <a:spcBef>
                <a:spcPts val="0"/>
              </a:spcBef>
              <a:spcAft>
                <a:spcPts val="1200"/>
              </a:spcAft>
              <a:buNone/>
            </a:pPr>
            <a:endParaRPr/>
          </a:p>
        </p:txBody>
      </p:sp>
      <p:graphicFrame>
        <p:nvGraphicFramePr>
          <p:cNvPr id="138" name="Google Shape;138;p22"/>
          <p:cNvGraphicFramePr/>
          <p:nvPr/>
        </p:nvGraphicFramePr>
        <p:xfrm>
          <a:off x="3557925" y="1762900"/>
          <a:ext cx="765700" cy="700980"/>
        </p:xfrm>
        <a:graphic>
          <a:graphicData uri="http://schemas.openxmlformats.org/drawingml/2006/table">
            <a:tbl>
              <a:tblPr>
                <a:noFill/>
                <a:tableStyleId>{AC24DE22-8AB5-432A-93AC-FD4D3C9E0F25}</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274875">
                <a:tc>
                  <a:txBody>
                    <a:bodyPr/>
                    <a:lstStyle/>
                    <a:p>
                      <a:pPr marL="0" lvl="0" indent="0" algn="ctr" rtl="0">
                        <a:spcBef>
                          <a:spcPts val="0"/>
                        </a:spcBef>
                        <a:spcAft>
                          <a:spcPts val="0"/>
                        </a:spcAft>
                        <a:buNone/>
                      </a:pPr>
                      <a:r>
                        <a:rPr lang="it" sz="1100">
                          <a:solidFill>
                            <a:srgbClr val="1F1F1F"/>
                          </a:solidFill>
                        </a:rPr>
                        <a:t>13</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3C47D"/>
                    </a:solidFill>
                  </a:tcPr>
                </a:tc>
                <a:tc>
                  <a:txBody>
                    <a:bodyPr/>
                    <a:lstStyle/>
                    <a:p>
                      <a:pPr marL="0" lvl="0" indent="0" algn="ctr" rtl="0">
                        <a:spcBef>
                          <a:spcPts val="0"/>
                        </a:spcBef>
                        <a:spcAft>
                          <a:spcPts val="0"/>
                        </a:spcAft>
                        <a:buNone/>
                      </a:pPr>
                      <a:r>
                        <a:rPr lang="it" sz="1100">
                          <a:solidFill>
                            <a:srgbClr val="1F1F1F"/>
                          </a:solidFill>
                        </a:rPr>
                        <a:t>0</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extLst>
                  <a:ext uri="{0D108BD9-81ED-4DB2-BD59-A6C34878D82A}">
                    <a16:rowId xmlns:a16="http://schemas.microsoft.com/office/drawing/2014/main" val="10000"/>
                  </a:ext>
                </a:extLst>
              </a:tr>
              <a:tr h="274875">
                <a:tc>
                  <a:txBody>
                    <a:bodyPr/>
                    <a:lstStyle/>
                    <a:p>
                      <a:pPr marL="0" lvl="0" indent="0" algn="ctr" rtl="0">
                        <a:spcBef>
                          <a:spcPts val="0"/>
                        </a:spcBef>
                        <a:spcAft>
                          <a:spcPts val="0"/>
                        </a:spcAft>
                        <a:buNone/>
                      </a:pPr>
                      <a:r>
                        <a:rPr lang="it" sz="1100">
                          <a:solidFill>
                            <a:srgbClr val="1F1F1F"/>
                          </a:solidFill>
                        </a:rPr>
                        <a:t>10</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tc>
                  <a:txBody>
                    <a:bodyPr/>
                    <a:lstStyle/>
                    <a:p>
                      <a:pPr marL="0" lvl="0" indent="0" algn="ctr" rtl="0">
                        <a:spcBef>
                          <a:spcPts val="0"/>
                        </a:spcBef>
                        <a:spcAft>
                          <a:spcPts val="0"/>
                        </a:spcAft>
                        <a:buNone/>
                      </a:pPr>
                      <a:r>
                        <a:rPr lang="it" sz="1100">
                          <a:solidFill>
                            <a:srgbClr val="1F1F1F"/>
                          </a:solidFill>
                        </a:rPr>
                        <a:t>46</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3C47D"/>
                    </a:solidFill>
                  </a:tcPr>
                </a:tc>
                <a:extLst>
                  <a:ext uri="{0D108BD9-81ED-4DB2-BD59-A6C34878D82A}">
                    <a16:rowId xmlns:a16="http://schemas.microsoft.com/office/drawing/2014/main" val="10001"/>
                  </a:ext>
                </a:extLst>
              </a:tr>
            </a:tbl>
          </a:graphicData>
        </a:graphic>
      </p:graphicFrame>
      <p:graphicFrame>
        <p:nvGraphicFramePr>
          <p:cNvPr id="139" name="Google Shape;139;p22"/>
          <p:cNvGraphicFramePr/>
          <p:nvPr/>
        </p:nvGraphicFramePr>
        <p:xfrm>
          <a:off x="3557925" y="2750275"/>
          <a:ext cx="765700" cy="700980"/>
        </p:xfrm>
        <a:graphic>
          <a:graphicData uri="http://schemas.openxmlformats.org/drawingml/2006/table">
            <a:tbl>
              <a:tblPr>
                <a:noFill/>
                <a:tableStyleId>{AC24DE22-8AB5-432A-93AC-FD4D3C9E0F25}</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274875">
                <a:tc>
                  <a:txBody>
                    <a:bodyPr/>
                    <a:lstStyle/>
                    <a:p>
                      <a:pPr marL="0" lvl="0" indent="0" algn="ctr" rtl="0">
                        <a:spcBef>
                          <a:spcPts val="0"/>
                        </a:spcBef>
                        <a:spcAft>
                          <a:spcPts val="0"/>
                        </a:spcAft>
                        <a:buNone/>
                      </a:pPr>
                      <a:r>
                        <a:rPr lang="it" sz="1100">
                          <a:solidFill>
                            <a:srgbClr val="1F1F1F"/>
                          </a:solidFill>
                        </a:rPr>
                        <a:t>12</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3C47D"/>
                    </a:solidFill>
                  </a:tcPr>
                </a:tc>
                <a:tc>
                  <a:txBody>
                    <a:bodyPr/>
                    <a:lstStyle/>
                    <a:p>
                      <a:pPr marL="0" lvl="0" indent="0" algn="ctr" rtl="0">
                        <a:spcBef>
                          <a:spcPts val="0"/>
                        </a:spcBef>
                        <a:spcAft>
                          <a:spcPts val="0"/>
                        </a:spcAft>
                        <a:buNone/>
                      </a:pPr>
                      <a:r>
                        <a:rPr lang="it" sz="1100">
                          <a:solidFill>
                            <a:srgbClr val="1F1F1F"/>
                          </a:solidFill>
                        </a:rPr>
                        <a:t>1</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extLst>
                  <a:ext uri="{0D108BD9-81ED-4DB2-BD59-A6C34878D82A}">
                    <a16:rowId xmlns:a16="http://schemas.microsoft.com/office/drawing/2014/main" val="10000"/>
                  </a:ext>
                </a:extLst>
              </a:tr>
              <a:tr h="274875">
                <a:tc>
                  <a:txBody>
                    <a:bodyPr/>
                    <a:lstStyle/>
                    <a:p>
                      <a:pPr marL="0" lvl="0" indent="0" algn="ctr" rtl="0">
                        <a:spcBef>
                          <a:spcPts val="0"/>
                        </a:spcBef>
                        <a:spcAft>
                          <a:spcPts val="0"/>
                        </a:spcAft>
                        <a:buNone/>
                      </a:pPr>
                      <a:r>
                        <a:rPr lang="it" sz="1100">
                          <a:solidFill>
                            <a:srgbClr val="1F1F1F"/>
                          </a:solidFill>
                        </a:rPr>
                        <a:t>9</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tc>
                  <a:txBody>
                    <a:bodyPr/>
                    <a:lstStyle/>
                    <a:p>
                      <a:pPr marL="0" lvl="0" indent="0" algn="ctr" rtl="0">
                        <a:spcBef>
                          <a:spcPts val="0"/>
                        </a:spcBef>
                        <a:spcAft>
                          <a:spcPts val="0"/>
                        </a:spcAft>
                        <a:buNone/>
                      </a:pPr>
                      <a:r>
                        <a:rPr lang="it" sz="1100">
                          <a:solidFill>
                            <a:srgbClr val="1F1F1F"/>
                          </a:solidFill>
                        </a:rPr>
                        <a:t>47</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3C47D"/>
                    </a:solidFill>
                  </a:tcPr>
                </a:tc>
                <a:extLst>
                  <a:ext uri="{0D108BD9-81ED-4DB2-BD59-A6C34878D82A}">
                    <a16:rowId xmlns:a16="http://schemas.microsoft.com/office/drawing/2014/main" val="10001"/>
                  </a:ext>
                </a:extLst>
              </a:tr>
            </a:tbl>
          </a:graphicData>
        </a:graphic>
      </p:graphicFrame>
      <p:graphicFrame>
        <p:nvGraphicFramePr>
          <p:cNvPr id="140" name="Google Shape;140;p22"/>
          <p:cNvGraphicFramePr/>
          <p:nvPr/>
        </p:nvGraphicFramePr>
        <p:xfrm>
          <a:off x="3557925" y="3786725"/>
          <a:ext cx="765700" cy="700980"/>
        </p:xfrm>
        <a:graphic>
          <a:graphicData uri="http://schemas.openxmlformats.org/drawingml/2006/table">
            <a:tbl>
              <a:tblPr>
                <a:noFill/>
                <a:tableStyleId>{AC24DE22-8AB5-432A-93AC-FD4D3C9E0F25}</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274875">
                <a:tc>
                  <a:txBody>
                    <a:bodyPr/>
                    <a:lstStyle/>
                    <a:p>
                      <a:pPr marL="0" lvl="0" indent="0" algn="ctr" rtl="0">
                        <a:spcBef>
                          <a:spcPts val="0"/>
                        </a:spcBef>
                        <a:spcAft>
                          <a:spcPts val="0"/>
                        </a:spcAft>
                        <a:buNone/>
                      </a:pPr>
                      <a:r>
                        <a:rPr lang="it" sz="1100">
                          <a:solidFill>
                            <a:srgbClr val="1F1F1F"/>
                          </a:solidFill>
                        </a:rPr>
                        <a:t>12</a:t>
                      </a:r>
                      <a:endParaRPr sz="1100">
                        <a:solidFill>
                          <a:srgbClr val="1F1F1F"/>
                        </a:solidFill>
                      </a:endParaRPr>
                    </a:p>
                  </a:txBody>
                  <a:tcPr marL="91425" marR="91425" marT="91425" marB="91425">
                    <a:solidFill>
                      <a:srgbClr val="93C47D"/>
                    </a:solidFill>
                  </a:tcPr>
                </a:tc>
                <a:tc>
                  <a:txBody>
                    <a:bodyPr/>
                    <a:lstStyle/>
                    <a:p>
                      <a:pPr marL="0" lvl="0" indent="0" algn="ctr" rtl="0">
                        <a:spcBef>
                          <a:spcPts val="0"/>
                        </a:spcBef>
                        <a:spcAft>
                          <a:spcPts val="0"/>
                        </a:spcAft>
                        <a:buNone/>
                      </a:pPr>
                      <a:r>
                        <a:rPr lang="it" sz="1100">
                          <a:solidFill>
                            <a:srgbClr val="1F1F1F"/>
                          </a:solidFill>
                        </a:rPr>
                        <a:t>1</a:t>
                      </a:r>
                      <a:endParaRPr sz="1100">
                        <a:solidFill>
                          <a:srgbClr val="1F1F1F"/>
                        </a:solidFill>
                      </a:endParaRPr>
                    </a:p>
                  </a:txBody>
                  <a:tcPr marL="91425" marR="91425" marT="91425" marB="91425">
                    <a:solidFill>
                      <a:srgbClr val="EA9999"/>
                    </a:solidFill>
                  </a:tcPr>
                </a:tc>
                <a:extLst>
                  <a:ext uri="{0D108BD9-81ED-4DB2-BD59-A6C34878D82A}">
                    <a16:rowId xmlns:a16="http://schemas.microsoft.com/office/drawing/2014/main" val="10000"/>
                  </a:ext>
                </a:extLst>
              </a:tr>
              <a:tr h="274875">
                <a:tc>
                  <a:txBody>
                    <a:bodyPr/>
                    <a:lstStyle/>
                    <a:p>
                      <a:pPr marL="0" lvl="0" indent="0" algn="ctr" rtl="0">
                        <a:spcBef>
                          <a:spcPts val="0"/>
                        </a:spcBef>
                        <a:spcAft>
                          <a:spcPts val="0"/>
                        </a:spcAft>
                        <a:buNone/>
                      </a:pPr>
                      <a:r>
                        <a:rPr lang="it" sz="1100">
                          <a:solidFill>
                            <a:srgbClr val="1F1F1F"/>
                          </a:solidFill>
                        </a:rPr>
                        <a:t>9</a:t>
                      </a:r>
                      <a:endParaRPr sz="1100">
                        <a:solidFill>
                          <a:srgbClr val="1F1F1F"/>
                        </a:solidFill>
                      </a:endParaRPr>
                    </a:p>
                  </a:txBody>
                  <a:tcPr marL="91425" marR="91425" marT="91425" marB="91425">
                    <a:solidFill>
                      <a:srgbClr val="EA9999"/>
                    </a:solidFill>
                  </a:tcPr>
                </a:tc>
                <a:tc>
                  <a:txBody>
                    <a:bodyPr/>
                    <a:lstStyle/>
                    <a:p>
                      <a:pPr marL="0" lvl="0" indent="0" algn="ctr" rtl="0">
                        <a:spcBef>
                          <a:spcPts val="0"/>
                        </a:spcBef>
                        <a:spcAft>
                          <a:spcPts val="0"/>
                        </a:spcAft>
                        <a:buNone/>
                      </a:pPr>
                      <a:r>
                        <a:rPr lang="it" sz="1100">
                          <a:solidFill>
                            <a:srgbClr val="1F1F1F"/>
                          </a:solidFill>
                        </a:rPr>
                        <a:t>47</a:t>
                      </a:r>
                      <a:endParaRPr sz="1100">
                        <a:solidFill>
                          <a:srgbClr val="1F1F1F"/>
                        </a:solidFill>
                      </a:endParaRPr>
                    </a:p>
                  </a:txBody>
                  <a:tcPr marL="91425" marR="91425" marT="91425" marB="91425">
                    <a:solidFill>
                      <a:srgbClr val="93C47D"/>
                    </a:solidFill>
                  </a:tcPr>
                </a:tc>
                <a:extLst>
                  <a:ext uri="{0D108BD9-81ED-4DB2-BD59-A6C34878D82A}">
                    <a16:rowId xmlns:a16="http://schemas.microsoft.com/office/drawing/2014/main" val="10001"/>
                  </a:ext>
                </a:extLst>
              </a:tr>
            </a:tbl>
          </a:graphicData>
        </a:graphic>
      </p:graphicFrame>
      <p:sp>
        <p:nvSpPr>
          <p:cNvPr id="141" name="Google Shape;141;p22"/>
          <p:cNvSpPr txBox="1"/>
          <p:nvPr/>
        </p:nvSpPr>
        <p:spPr>
          <a:xfrm>
            <a:off x="4901075" y="1419125"/>
            <a:ext cx="4243200" cy="3376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1300">
                <a:solidFill>
                  <a:schemeClr val="dk2"/>
                </a:solidFill>
                <a:latin typeface="Roboto"/>
                <a:ea typeface="Roboto"/>
                <a:cs typeface="Roboto"/>
                <a:sym typeface="Roboto"/>
              </a:rPr>
              <a:t>It can be observed that the accuracy remains constant when adjusting the complexity term. However, precision and recall exhibit variations.</a:t>
            </a:r>
            <a:endParaRPr sz="13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sz="13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r>
              <a:rPr lang="it" sz="1300">
                <a:solidFill>
                  <a:schemeClr val="dk2"/>
                </a:solidFill>
                <a:latin typeface="Roboto"/>
                <a:ea typeface="Roboto"/>
                <a:cs typeface="Roboto"/>
                <a:sym typeface="Roboto"/>
              </a:rPr>
              <a:t>A smaller C value corresponds to higher precision, but lower recall, compared to a higher C value, which results in decreased precision and increased recall.</a:t>
            </a:r>
            <a:endParaRPr sz="13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sz="13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r>
              <a:rPr lang="it" sz="1300">
                <a:solidFill>
                  <a:schemeClr val="dk2"/>
                </a:solidFill>
                <a:latin typeface="Roboto"/>
                <a:ea typeface="Roboto"/>
                <a:cs typeface="Roboto"/>
                <a:sym typeface="Roboto"/>
              </a:rPr>
              <a:t>Given a preference for evaluation based on recall, indicating how often the presence of cancer is correctly classified when it exists, a preference is observed for either C=1 or 10. Furthermore, since a C value of 10 implies a more complex model compared to 1, a preference is inclined towards the model with C=1.</a:t>
            </a:r>
            <a:endParaRPr sz="13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SVM: Linear kernel</a:t>
            </a:r>
            <a:endParaRPr/>
          </a:p>
        </p:txBody>
      </p:sp>
      <p:sp>
        <p:nvSpPr>
          <p:cNvPr id="147" name="Google Shape;147;p23"/>
          <p:cNvSpPr txBox="1">
            <a:spLocks noGrp="1"/>
          </p:cNvSpPr>
          <p:nvPr>
            <p:ph type="body" idx="2"/>
          </p:nvPr>
        </p:nvSpPr>
        <p:spPr>
          <a:xfrm>
            <a:off x="311725" y="1445275"/>
            <a:ext cx="4260300" cy="354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sz="1400"/>
              <a:t>Best hyperparameter for linear kernel is C=1</a:t>
            </a:r>
            <a:endParaRPr sz="1400"/>
          </a:p>
          <a:p>
            <a:pPr marL="0" lvl="0" indent="0" algn="l" rtl="0">
              <a:spcBef>
                <a:spcPts val="0"/>
              </a:spcBef>
              <a:spcAft>
                <a:spcPts val="0"/>
              </a:spcAft>
              <a:buNone/>
            </a:pPr>
            <a:r>
              <a:rPr lang="it" sz="1400">
                <a:highlight>
                  <a:srgbClr val="FFFFFF"/>
                </a:highlight>
              </a:rPr>
              <a:t>Accuracy: 85.5072463768116</a:t>
            </a:r>
            <a:endParaRPr sz="1400">
              <a:highlight>
                <a:srgbClr val="FFFFFF"/>
              </a:highlight>
            </a:endParaRPr>
          </a:p>
          <a:p>
            <a:pPr marL="0" lvl="0" indent="0" algn="l" rtl="0">
              <a:spcBef>
                <a:spcPts val="0"/>
              </a:spcBef>
              <a:spcAft>
                <a:spcPts val="0"/>
              </a:spcAft>
              <a:buNone/>
            </a:pPr>
            <a:r>
              <a:rPr lang="it" sz="1400">
                <a:highlight>
                  <a:srgbClr val="FFFFFF"/>
                </a:highlight>
              </a:rPr>
              <a:t>Precision: 97.91666666666666</a:t>
            </a:r>
            <a:endParaRPr sz="1400">
              <a:highlight>
                <a:srgbClr val="FFFFFF"/>
              </a:highlight>
            </a:endParaRPr>
          </a:p>
          <a:p>
            <a:pPr marL="0" lvl="0" indent="0" algn="l" rtl="0">
              <a:spcBef>
                <a:spcPts val="0"/>
              </a:spcBef>
              <a:spcAft>
                <a:spcPts val="0"/>
              </a:spcAft>
              <a:buNone/>
            </a:pPr>
            <a:r>
              <a:rPr lang="it" sz="1400">
                <a:highlight>
                  <a:srgbClr val="FFFFFF"/>
                </a:highlight>
              </a:rPr>
              <a:t>Recall: 83.92857142857143</a:t>
            </a:r>
            <a:endParaRPr sz="1400">
              <a:highlight>
                <a:srgbClr val="FFFFFF"/>
              </a:highlight>
            </a:endParaRPr>
          </a:p>
          <a:p>
            <a:pPr marL="0" lvl="0" indent="0" algn="l" rtl="0">
              <a:spcBef>
                <a:spcPts val="0"/>
              </a:spcBef>
              <a:spcAft>
                <a:spcPts val="0"/>
              </a:spcAft>
              <a:buNone/>
            </a:pPr>
            <a:endParaRPr sz="1400">
              <a:highlight>
                <a:srgbClr val="FFFFFF"/>
              </a:highlight>
            </a:endParaRPr>
          </a:p>
          <a:p>
            <a:pPr marL="0" lvl="0" indent="0" algn="l" rtl="0">
              <a:spcBef>
                <a:spcPts val="0"/>
              </a:spcBef>
              <a:spcAft>
                <a:spcPts val="0"/>
              </a:spcAft>
              <a:buNone/>
            </a:pPr>
            <a:r>
              <a:rPr lang="it" sz="1400">
                <a:highlight>
                  <a:srgbClr val="FFFFFF"/>
                </a:highlight>
              </a:rPr>
              <a:t>Consistent with expectations, the optimal model has complexity term set to 1. The accuracy is pretty high,  however it appears that 9 individuals with cancer have been misclassified as lacking the tumor presence.</a:t>
            </a:r>
            <a:endParaRPr sz="1400">
              <a:highlight>
                <a:srgbClr val="FFFFFF"/>
              </a:highlight>
            </a:endParaRPr>
          </a:p>
          <a:p>
            <a:pPr marL="0" lvl="0" indent="0" algn="l" rtl="0">
              <a:spcBef>
                <a:spcPts val="0"/>
              </a:spcBef>
              <a:spcAft>
                <a:spcPts val="0"/>
              </a:spcAft>
              <a:buNone/>
            </a:pPr>
            <a:endParaRPr sz="1400">
              <a:highlight>
                <a:srgbClr val="FFFFFF"/>
              </a:highlight>
            </a:endParaRPr>
          </a:p>
          <a:p>
            <a:pPr marL="0" lvl="0" indent="0" algn="l" rtl="0">
              <a:spcBef>
                <a:spcPts val="0"/>
              </a:spcBef>
              <a:spcAft>
                <a:spcPts val="0"/>
              </a:spcAft>
              <a:buNone/>
            </a:pPr>
            <a:r>
              <a:rPr lang="it" sz="1400">
                <a:highlight>
                  <a:srgbClr val="FFFFFF"/>
                </a:highlight>
              </a:rPr>
              <a:t>This is indicated by the relatively  low recall.</a:t>
            </a:r>
            <a:endParaRPr sz="1400">
              <a:highlight>
                <a:srgbClr val="FFFFFF"/>
              </a:highlight>
            </a:endParaRPr>
          </a:p>
        </p:txBody>
      </p:sp>
      <p:pic>
        <p:nvPicPr>
          <p:cNvPr id="148" name="Google Shape;148;p23"/>
          <p:cNvPicPr preferRelativeResize="0"/>
          <p:nvPr/>
        </p:nvPicPr>
        <p:blipFill>
          <a:blip r:embed="rId3">
            <a:alphaModFix/>
          </a:blip>
          <a:stretch>
            <a:fillRect/>
          </a:stretch>
        </p:blipFill>
        <p:spPr>
          <a:xfrm>
            <a:off x="4876825" y="1327950"/>
            <a:ext cx="4267174" cy="36633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SVM: Gaussian kernel</a:t>
            </a:r>
            <a:endParaRPr/>
          </a:p>
        </p:txBody>
      </p:sp>
      <p:sp>
        <p:nvSpPr>
          <p:cNvPr id="154" name="Google Shape;154;p24"/>
          <p:cNvSpPr txBox="1">
            <a:spLocks noGrp="1"/>
          </p:cNvSpPr>
          <p:nvPr>
            <p:ph type="body" idx="2"/>
          </p:nvPr>
        </p:nvSpPr>
        <p:spPr>
          <a:xfrm>
            <a:off x="4223525" y="1258000"/>
            <a:ext cx="4870500" cy="4161300"/>
          </a:xfrm>
          <a:prstGeom prst="rect">
            <a:avLst/>
          </a:prstGeom>
        </p:spPr>
        <p:txBody>
          <a:bodyPr spcFirstLastPara="1" wrap="square" lIns="91425" tIns="91425" rIns="91425" bIns="91425" anchor="t" anchorCtr="0">
            <a:normAutofit lnSpcReduction="10000"/>
          </a:bodyPr>
          <a:lstStyle/>
          <a:p>
            <a:pPr marL="0" lvl="0" indent="0" algn="l" rtl="0">
              <a:lnSpc>
                <a:spcPct val="95000"/>
              </a:lnSpc>
              <a:spcBef>
                <a:spcPts val="0"/>
              </a:spcBef>
              <a:spcAft>
                <a:spcPts val="0"/>
              </a:spcAft>
              <a:buNone/>
            </a:pPr>
            <a:r>
              <a:rPr lang="it"/>
              <a:t>Fixed C=1, let’s see how gamma behaves</a:t>
            </a:r>
            <a:endParaRPr/>
          </a:p>
          <a:p>
            <a:pPr marL="457200" lvl="0" indent="-311150" algn="l" rtl="0">
              <a:lnSpc>
                <a:spcPct val="95000"/>
              </a:lnSpc>
              <a:spcBef>
                <a:spcPts val="1200"/>
              </a:spcBef>
              <a:spcAft>
                <a:spcPts val="0"/>
              </a:spcAft>
              <a:buSzPts val="1300"/>
              <a:buChar char="-"/>
            </a:pPr>
            <a:r>
              <a:rPr lang="it"/>
              <a:t>Gaussian kernel C=1, gamma=0.001</a:t>
            </a:r>
            <a:endParaRPr/>
          </a:p>
          <a:p>
            <a:pPr marL="0" lvl="0" indent="457200" algn="l" rtl="0">
              <a:lnSpc>
                <a:spcPct val="95000"/>
              </a:lnSpc>
              <a:spcBef>
                <a:spcPts val="0"/>
              </a:spcBef>
              <a:spcAft>
                <a:spcPts val="0"/>
              </a:spcAft>
              <a:buNone/>
            </a:pPr>
            <a:r>
              <a:rPr lang="it"/>
              <a:t>Accuracy: 73.91304347826086</a:t>
            </a:r>
            <a:endParaRPr/>
          </a:p>
          <a:p>
            <a:pPr marL="0" lvl="0" indent="457200" algn="l" rtl="0">
              <a:lnSpc>
                <a:spcPct val="95000"/>
              </a:lnSpc>
              <a:spcBef>
                <a:spcPts val="0"/>
              </a:spcBef>
              <a:spcAft>
                <a:spcPts val="0"/>
              </a:spcAft>
              <a:buNone/>
            </a:pPr>
            <a:r>
              <a:rPr lang="it"/>
              <a:t>Precision: 100.0</a:t>
            </a:r>
            <a:endParaRPr/>
          </a:p>
          <a:p>
            <a:pPr marL="0" lvl="0" indent="457200" algn="l" rtl="0">
              <a:lnSpc>
                <a:spcPct val="95000"/>
              </a:lnSpc>
              <a:spcBef>
                <a:spcPts val="0"/>
              </a:spcBef>
              <a:spcAft>
                <a:spcPts val="0"/>
              </a:spcAft>
              <a:buNone/>
            </a:pPr>
            <a:r>
              <a:rPr lang="it"/>
              <a:t>Recall: 96.42857142857143</a:t>
            </a:r>
            <a:endParaRPr/>
          </a:p>
          <a:p>
            <a:pPr marL="0" lvl="0" indent="457200" algn="l" rtl="0">
              <a:lnSpc>
                <a:spcPct val="95000"/>
              </a:lnSpc>
              <a:spcBef>
                <a:spcPts val="0"/>
              </a:spcBef>
              <a:spcAft>
                <a:spcPts val="0"/>
              </a:spcAft>
              <a:buNone/>
            </a:pPr>
            <a:endParaRPr/>
          </a:p>
          <a:p>
            <a:pPr marL="457200" lvl="0" indent="-311150" algn="l" rtl="0">
              <a:lnSpc>
                <a:spcPct val="95000"/>
              </a:lnSpc>
              <a:spcBef>
                <a:spcPts val="0"/>
              </a:spcBef>
              <a:spcAft>
                <a:spcPts val="0"/>
              </a:spcAft>
              <a:buSzPts val="1300"/>
              <a:buChar char="-"/>
            </a:pPr>
            <a:r>
              <a:rPr lang="it"/>
              <a:t>Gaussian kernel C=1, gamma=0.01</a:t>
            </a:r>
            <a:endParaRPr/>
          </a:p>
          <a:p>
            <a:pPr marL="457200" lvl="0" indent="0" algn="l" rtl="0">
              <a:lnSpc>
                <a:spcPct val="95000"/>
              </a:lnSpc>
              <a:spcBef>
                <a:spcPts val="0"/>
              </a:spcBef>
              <a:spcAft>
                <a:spcPts val="0"/>
              </a:spcAft>
              <a:buNone/>
            </a:pPr>
            <a:r>
              <a:rPr lang="it"/>
              <a:t>Accuracy: 91.30434782608695</a:t>
            </a:r>
            <a:endParaRPr/>
          </a:p>
          <a:p>
            <a:pPr marL="457200" lvl="0" indent="0" algn="l" rtl="0">
              <a:lnSpc>
                <a:spcPct val="95000"/>
              </a:lnSpc>
              <a:spcBef>
                <a:spcPts val="0"/>
              </a:spcBef>
              <a:spcAft>
                <a:spcPts val="0"/>
              </a:spcAft>
              <a:buNone/>
            </a:pPr>
            <a:r>
              <a:rPr lang="it"/>
              <a:t>Precision: 98.07692307692307</a:t>
            </a:r>
            <a:endParaRPr/>
          </a:p>
          <a:p>
            <a:pPr marL="457200" lvl="0" indent="0" algn="l" rtl="0">
              <a:lnSpc>
                <a:spcPct val="95000"/>
              </a:lnSpc>
              <a:spcBef>
                <a:spcPts val="0"/>
              </a:spcBef>
              <a:spcAft>
                <a:spcPts val="0"/>
              </a:spcAft>
              <a:buNone/>
            </a:pPr>
            <a:r>
              <a:rPr lang="it"/>
              <a:t>Recall: 91.07142857142857</a:t>
            </a:r>
            <a:endParaRPr/>
          </a:p>
          <a:p>
            <a:pPr marL="0" lvl="0" indent="0" algn="l" rtl="0">
              <a:lnSpc>
                <a:spcPct val="95000"/>
              </a:lnSpc>
              <a:spcBef>
                <a:spcPts val="0"/>
              </a:spcBef>
              <a:spcAft>
                <a:spcPts val="0"/>
              </a:spcAft>
              <a:buNone/>
            </a:pPr>
            <a:endParaRPr/>
          </a:p>
          <a:p>
            <a:pPr marL="457200" lvl="0" indent="-311150" algn="l" rtl="0">
              <a:lnSpc>
                <a:spcPct val="95000"/>
              </a:lnSpc>
              <a:spcBef>
                <a:spcPts val="0"/>
              </a:spcBef>
              <a:spcAft>
                <a:spcPts val="0"/>
              </a:spcAft>
              <a:buSzPts val="1300"/>
              <a:buChar char="-"/>
            </a:pPr>
            <a:r>
              <a:rPr lang="it"/>
              <a:t>Gaussian kernel C=1, gamma=10	</a:t>
            </a:r>
            <a:endParaRPr/>
          </a:p>
          <a:p>
            <a:pPr marL="0" lvl="0" indent="457200" algn="l" rtl="0">
              <a:lnSpc>
                <a:spcPct val="95000"/>
              </a:lnSpc>
              <a:spcBef>
                <a:spcPts val="0"/>
              </a:spcBef>
              <a:spcAft>
                <a:spcPts val="0"/>
              </a:spcAft>
              <a:buNone/>
            </a:pPr>
            <a:r>
              <a:rPr lang="it"/>
              <a:t>Accuracy: 81.15942028985508</a:t>
            </a:r>
            <a:endParaRPr/>
          </a:p>
          <a:p>
            <a:pPr marL="0" lvl="0" indent="457200" algn="l" rtl="0">
              <a:lnSpc>
                <a:spcPct val="95000"/>
              </a:lnSpc>
              <a:spcBef>
                <a:spcPts val="0"/>
              </a:spcBef>
              <a:spcAft>
                <a:spcPts val="0"/>
              </a:spcAft>
              <a:buNone/>
            </a:pPr>
            <a:r>
              <a:rPr lang="it"/>
              <a:t>Precision: 81.15942028985508</a:t>
            </a:r>
            <a:endParaRPr/>
          </a:p>
          <a:p>
            <a:pPr marL="0" lvl="0" indent="457200" algn="l" rtl="0">
              <a:lnSpc>
                <a:spcPct val="95000"/>
              </a:lnSpc>
              <a:spcBef>
                <a:spcPts val="0"/>
              </a:spcBef>
              <a:spcAft>
                <a:spcPts val="0"/>
              </a:spcAft>
              <a:buNone/>
            </a:pPr>
            <a:r>
              <a:rPr lang="it"/>
              <a:t>Recall: 100.0</a:t>
            </a:r>
            <a:endParaRPr/>
          </a:p>
          <a:p>
            <a:pPr marL="0" lvl="0" indent="457200" algn="l" rtl="0">
              <a:lnSpc>
                <a:spcPct val="95000"/>
              </a:lnSpc>
              <a:spcBef>
                <a:spcPts val="0"/>
              </a:spcBef>
              <a:spcAft>
                <a:spcPts val="0"/>
              </a:spcAft>
              <a:buNone/>
            </a:pPr>
            <a:endParaRPr sz="1200"/>
          </a:p>
          <a:p>
            <a:pPr marL="0" lvl="0" indent="0" algn="l" rtl="0">
              <a:lnSpc>
                <a:spcPct val="95000"/>
              </a:lnSpc>
              <a:spcBef>
                <a:spcPts val="0"/>
              </a:spcBef>
              <a:spcAft>
                <a:spcPts val="0"/>
              </a:spcAft>
              <a:buNone/>
            </a:pPr>
            <a:r>
              <a:rPr lang="it"/>
              <a:t>It seems advisable to select an intermediate value for C and gamma  to maintain optimal accuracy, as excessively high or low values of it may lead to a loss of accuracy. However, even if the recall score is high, it doesn’t mean that the model is optimal</a:t>
            </a:r>
            <a:endParaRPr/>
          </a:p>
        </p:txBody>
      </p:sp>
      <p:sp>
        <p:nvSpPr>
          <p:cNvPr id="155" name="Google Shape;155;p24"/>
          <p:cNvSpPr txBox="1">
            <a:spLocks noGrp="1"/>
          </p:cNvSpPr>
          <p:nvPr>
            <p:ph type="body" idx="2"/>
          </p:nvPr>
        </p:nvSpPr>
        <p:spPr>
          <a:xfrm>
            <a:off x="217825" y="1311574"/>
            <a:ext cx="4064243" cy="3831925"/>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it" sz="1302" dirty="0"/>
              <a:t>Using default gamma which is </a:t>
            </a:r>
            <a:endParaRPr sz="1302" dirty="0"/>
          </a:p>
          <a:p>
            <a:pPr marL="0" lvl="0" indent="0" algn="l" rtl="0">
              <a:lnSpc>
                <a:spcPct val="95000"/>
              </a:lnSpc>
              <a:spcBef>
                <a:spcPts val="1200"/>
              </a:spcBef>
              <a:spcAft>
                <a:spcPts val="0"/>
              </a:spcAft>
              <a:buSzPts val="1018"/>
              <a:buNone/>
            </a:pPr>
            <a:endParaRPr sz="1302" dirty="0"/>
          </a:p>
          <a:p>
            <a:pPr marL="0" lvl="0" indent="0" algn="l" rtl="0">
              <a:lnSpc>
                <a:spcPct val="95000"/>
              </a:lnSpc>
              <a:spcBef>
                <a:spcPts val="1200"/>
              </a:spcBef>
              <a:spcAft>
                <a:spcPts val="0"/>
              </a:spcAft>
              <a:buSzPts val="1018"/>
              <a:buNone/>
            </a:pPr>
            <a:r>
              <a:rPr lang="it" sz="1302" dirty="0"/>
              <a:t>let’s change C:</a:t>
            </a:r>
            <a:endParaRPr sz="1302" dirty="0"/>
          </a:p>
          <a:p>
            <a:pPr marL="457200" lvl="0" indent="-311308" algn="l" rtl="0">
              <a:lnSpc>
                <a:spcPct val="95000"/>
              </a:lnSpc>
              <a:spcBef>
                <a:spcPts val="1200"/>
              </a:spcBef>
              <a:spcAft>
                <a:spcPts val="0"/>
              </a:spcAft>
              <a:buSzPts val="1303"/>
              <a:buChar char="-"/>
            </a:pPr>
            <a:r>
              <a:rPr lang="it" sz="1302" dirty="0"/>
              <a:t>Gaussian kernel C=0.01		</a:t>
            </a:r>
            <a:endParaRPr sz="1302" dirty="0"/>
          </a:p>
          <a:p>
            <a:pPr marL="457200" lvl="0" indent="0" algn="l" rtl="0">
              <a:lnSpc>
                <a:spcPct val="95000"/>
              </a:lnSpc>
              <a:spcBef>
                <a:spcPts val="0"/>
              </a:spcBef>
              <a:spcAft>
                <a:spcPts val="0"/>
              </a:spcAft>
              <a:buSzPts val="1018"/>
              <a:buNone/>
            </a:pPr>
            <a:r>
              <a:rPr lang="it" sz="1302" dirty="0"/>
              <a:t>Accuracy: 18.84057971014493</a:t>
            </a:r>
            <a:endParaRPr sz="1302" dirty="0"/>
          </a:p>
          <a:p>
            <a:pPr marL="457200" lvl="0" indent="0" algn="l" rtl="0">
              <a:lnSpc>
                <a:spcPct val="95000"/>
              </a:lnSpc>
              <a:spcBef>
                <a:spcPts val="0"/>
              </a:spcBef>
              <a:spcAft>
                <a:spcPts val="0"/>
              </a:spcAft>
              <a:buSzPts val="1018"/>
              <a:buNone/>
            </a:pPr>
            <a:r>
              <a:rPr lang="it" sz="1302" dirty="0"/>
              <a:t>Precision: 0.0</a:t>
            </a:r>
            <a:endParaRPr sz="1302" dirty="0"/>
          </a:p>
          <a:p>
            <a:pPr marL="457200" lvl="0" indent="0" algn="l" rtl="0">
              <a:lnSpc>
                <a:spcPct val="95000"/>
              </a:lnSpc>
              <a:spcBef>
                <a:spcPts val="0"/>
              </a:spcBef>
              <a:spcAft>
                <a:spcPts val="0"/>
              </a:spcAft>
              <a:buSzPts val="1018"/>
              <a:buNone/>
            </a:pPr>
            <a:r>
              <a:rPr lang="it" sz="1302" dirty="0"/>
              <a:t>Recall: 0.0</a:t>
            </a:r>
            <a:endParaRPr sz="1302" dirty="0"/>
          </a:p>
          <a:p>
            <a:pPr marL="0" lvl="0" indent="0" algn="l" rtl="0">
              <a:lnSpc>
                <a:spcPct val="95000"/>
              </a:lnSpc>
              <a:spcBef>
                <a:spcPts val="0"/>
              </a:spcBef>
              <a:spcAft>
                <a:spcPts val="0"/>
              </a:spcAft>
              <a:buSzPts val="1018"/>
              <a:buNone/>
            </a:pPr>
            <a:endParaRPr sz="1302" dirty="0"/>
          </a:p>
          <a:p>
            <a:pPr marL="457200" lvl="0" indent="-311308" algn="l" rtl="0">
              <a:lnSpc>
                <a:spcPct val="95000"/>
              </a:lnSpc>
              <a:spcBef>
                <a:spcPts val="0"/>
              </a:spcBef>
              <a:spcAft>
                <a:spcPts val="0"/>
              </a:spcAft>
              <a:buSzPts val="1303"/>
              <a:buChar char="-"/>
            </a:pPr>
            <a:r>
              <a:rPr lang="it" sz="1302" dirty="0"/>
              <a:t>Gaussian kernel C=1		</a:t>
            </a:r>
            <a:endParaRPr sz="1302" dirty="0"/>
          </a:p>
          <a:p>
            <a:pPr marL="0" lvl="0" indent="457200" algn="l" rtl="0">
              <a:lnSpc>
                <a:spcPct val="95000"/>
              </a:lnSpc>
              <a:spcBef>
                <a:spcPts val="0"/>
              </a:spcBef>
              <a:spcAft>
                <a:spcPts val="0"/>
              </a:spcAft>
              <a:buSzPts val="1018"/>
              <a:buNone/>
            </a:pPr>
            <a:r>
              <a:rPr lang="it" sz="1302" dirty="0"/>
              <a:t>Accuracy: 91.30434782608695</a:t>
            </a:r>
            <a:endParaRPr sz="1302" dirty="0"/>
          </a:p>
          <a:p>
            <a:pPr marL="0" lvl="0" indent="457200" algn="l" rtl="0">
              <a:lnSpc>
                <a:spcPct val="95000"/>
              </a:lnSpc>
              <a:spcBef>
                <a:spcPts val="0"/>
              </a:spcBef>
              <a:spcAft>
                <a:spcPts val="0"/>
              </a:spcAft>
              <a:buSzPts val="1018"/>
              <a:buNone/>
            </a:pPr>
            <a:r>
              <a:rPr lang="it" sz="1302" dirty="0"/>
              <a:t>Precision: 96.29629629629629</a:t>
            </a:r>
            <a:endParaRPr sz="1302" dirty="0"/>
          </a:p>
          <a:p>
            <a:pPr marL="0" lvl="0" indent="457200" algn="l" rtl="0">
              <a:lnSpc>
                <a:spcPct val="95000"/>
              </a:lnSpc>
              <a:spcBef>
                <a:spcPts val="0"/>
              </a:spcBef>
              <a:spcAft>
                <a:spcPts val="0"/>
              </a:spcAft>
              <a:buSzPts val="1018"/>
              <a:buNone/>
            </a:pPr>
            <a:r>
              <a:rPr lang="it" sz="1302" dirty="0"/>
              <a:t>Recall: 92.85714285714286</a:t>
            </a:r>
            <a:endParaRPr sz="1302" dirty="0"/>
          </a:p>
          <a:p>
            <a:pPr marL="0" lvl="0" indent="0" algn="l" rtl="0">
              <a:lnSpc>
                <a:spcPct val="95000"/>
              </a:lnSpc>
              <a:spcBef>
                <a:spcPts val="0"/>
              </a:spcBef>
              <a:spcAft>
                <a:spcPts val="0"/>
              </a:spcAft>
              <a:buSzPts val="1018"/>
              <a:buNone/>
            </a:pPr>
            <a:endParaRPr sz="1302" dirty="0"/>
          </a:p>
          <a:p>
            <a:pPr marL="457200" lvl="0" indent="-311308" algn="l" rtl="0">
              <a:lnSpc>
                <a:spcPct val="95000"/>
              </a:lnSpc>
              <a:spcBef>
                <a:spcPts val="0"/>
              </a:spcBef>
              <a:spcAft>
                <a:spcPts val="0"/>
              </a:spcAft>
              <a:buSzPts val="1303"/>
              <a:buChar char="-"/>
            </a:pPr>
            <a:r>
              <a:rPr lang="it" sz="1302" dirty="0"/>
              <a:t>Gaussian kernel C=10		</a:t>
            </a:r>
            <a:endParaRPr sz="1302" dirty="0"/>
          </a:p>
          <a:p>
            <a:pPr marL="0" lvl="0" indent="457200" algn="l" rtl="0">
              <a:lnSpc>
                <a:spcPct val="95000"/>
              </a:lnSpc>
              <a:spcBef>
                <a:spcPts val="0"/>
              </a:spcBef>
              <a:spcAft>
                <a:spcPts val="0"/>
              </a:spcAft>
              <a:buSzPts val="1018"/>
              <a:buNone/>
            </a:pPr>
            <a:r>
              <a:rPr lang="it" sz="1302" dirty="0"/>
              <a:t>Accuracy: 89.85507246376811</a:t>
            </a:r>
            <a:endParaRPr sz="1302" dirty="0"/>
          </a:p>
          <a:p>
            <a:pPr marL="0" lvl="0" indent="457200" algn="l" rtl="0">
              <a:lnSpc>
                <a:spcPct val="95000"/>
              </a:lnSpc>
              <a:spcBef>
                <a:spcPts val="0"/>
              </a:spcBef>
              <a:spcAft>
                <a:spcPts val="0"/>
              </a:spcAft>
              <a:buSzPts val="1018"/>
              <a:buNone/>
            </a:pPr>
            <a:r>
              <a:rPr lang="it" sz="1302" dirty="0"/>
              <a:t>Precision: 91.52542372881356</a:t>
            </a:r>
            <a:endParaRPr sz="1302" dirty="0"/>
          </a:p>
          <a:p>
            <a:pPr marL="0" lvl="0" indent="457200" algn="l" rtl="0">
              <a:lnSpc>
                <a:spcPct val="95000"/>
              </a:lnSpc>
              <a:spcBef>
                <a:spcPts val="0"/>
              </a:spcBef>
              <a:spcAft>
                <a:spcPts val="0"/>
              </a:spcAft>
              <a:buSzPts val="1018"/>
              <a:buNone/>
            </a:pPr>
            <a:r>
              <a:rPr lang="it" sz="1302" dirty="0"/>
              <a:t>Recall: 96.42857142857143</a:t>
            </a:r>
            <a:endParaRPr sz="1302" dirty="0"/>
          </a:p>
        </p:txBody>
      </p:sp>
      <p:pic>
        <p:nvPicPr>
          <p:cNvPr id="156" name="Google Shape;156;p24"/>
          <p:cNvPicPr preferRelativeResize="0"/>
          <p:nvPr/>
        </p:nvPicPr>
        <p:blipFill>
          <a:blip r:embed="rId3">
            <a:alphaModFix/>
          </a:blip>
          <a:stretch>
            <a:fillRect/>
          </a:stretch>
        </p:blipFill>
        <p:spPr>
          <a:xfrm>
            <a:off x="1232699" y="1683583"/>
            <a:ext cx="2027750" cy="303941"/>
          </a:xfrm>
          <a:prstGeom prst="rect">
            <a:avLst/>
          </a:prstGeom>
          <a:noFill/>
          <a:ln>
            <a:noFill/>
          </a:ln>
        </p:spPr>
      </p:pic>
      <p:graphicFrame>
        <p:nvGraphicFramePr>
          <p:cNvPr id="157" name="Google Shape;157;p24"/>
          <p:cNvGraphicFramePr/>
          <p:nvPr/>
        </p:nvGraphicFramePr>
        <p:xfrm>
          <a:off x="3372725" y="2407250"/>
          <a:ext cx="765700" cy="700980"/>
        </p:xfrm>
        <a:graphic>
          <a:graphicData uri="http://schemas.openxmlformats.org/drawingml/2006/table">
            <a:tbl>
              <a:tblPr>
                <a:noFill/>
                <a:tableStyleId>{AC24DE22-8AB5-432A-93AC-FD4D3C9E0F25}</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274875">
                <a:tc>
                  <a:txBody>
                    <a:bodyPr/>
                    <a:lstStyle/>
                    <a:p>
                      <a:pPr marL="0" lvl="0" indent="0" algn="ctr" rtl="0">
                        <a:spcBef>
                          <a:spcPts val="0"/>
                        </a:spcBef>
                        <a:spcAft>
                          <a:spcPts val="0"/>
                        </a:spcAft>
                        <a:buNone/>
                      </a:pPr>
                      <a:r>
                        <a:rPr lang="it" sz="1100">
                          <a:solidFill>
                            <a:srgbClr val="1F1F1F"/>
                          </a:solidFill>
                        </a:rPr>
                        <a:t>13</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3C47D"/>
                    </a:solidFill>
                  </a:tcPr>
                </a:tc>
                <a:tc>
                  <a:txBody>
                    <a:bodyPr/>
                    <a:lstStyle/>
                    <a:p>
                      <a:pPr marL="0" lvl="0" indent="0" algn="ctr" rtl="0">
                        <a:spcBef>
                          <a:spcPts val="0"/>
                        </a:spcBef>
                        <a:spcAft>
                          <a:spcPts val="0"/>
                        </a:spcAft>
                        <a:buNone/>
                      </a:pPr>
                      <a:r>
                        <a:rPr lang="it" sz="1100">
                          <a:solidFill>
                            <a:srgbClr val="1F1F1F"/>
                          </a:solidFill>
                        </a:rPr>
                        <a:t>0</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extLst>
                  <a:ext uri="{0D108BD9-81ED-4DB2-BD59-A6C34878D82A}">
                    <a16:rowId xmlns:a16="http://schemas.microsoft.com/office/drawing/2014/main" val="10000"/>
                  </a:ext>
                </a:extLst>
              </a:tr>
              <a:tr h="274875">
                <a:tc>
                  <a:txBody>
                    <a:bodyPr/>
                    <a:lstStyle/>
                    <a:p>
                      <a:pPr marL="0" lvl="0" indent="0" algn="ctr" rtl="0">
                        <a:spcBef>
                          <a:spcPts val="0"/>
                        </a:spcBef>
                        <a:spcAft>
                          <a:spcPts val="0"/>
                        </a:spcAft>
                        <a:buNone/>
                      </a:pPr>
                      <a:r>
                        <a:rPr lang="it" sz="1100">
                          <a:solidFill>
                            <a:srgbClr val="1F1F1F"/>
                          </a:solidFill>
                        </a:rPr>
                        <a:t>56</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tc>
                  <a:txBody>
                    <a:bodyPr/>
                    <a:lstStyle/>
                    <a:p>
                      <a:pPr marL="0" lvl="0" indent="0" algn="ctr" rtl="0">
                        <a:spcBef>
                          <a:spcPts val="0"/>
                        </a:spcBef>
                        <a:spcAft>
                          <a:spcPts val="0"/>
                        </a:spcAft>
                        <a:buNone/>
                      </a:pPr>
                      <a:r>
                        <a:rPr lang="it" sz="1100">
                          <a:solidFill>
                            <a:srgbClr val="1F1F1F"/>
                          </a:solidFill>
                        </a:rPr>
                        <a:t>0</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3C47D"/>
                    </a:solidFill>
                  </a:tcPr>
                </a:tc>
                <a:extLst>
                  <a:ext uri="{0D108BD9-81ED-4DB2-BD59-A6C34878D82A}">
                    <a16:rowId xmlns:a16="http://schemas.microsoft.com/office/drawing/2014/main" val="10001"/>
                  </a:ext>
                </a:extLst>
              </a:tr>
            </a:tbl>
          </a:graphicData>
        </a:graphic>
      </p:graphicFrame>
      <p:graphicFrame>
        <p:nvGraphicFramePr>
          <p:cNvPr id="158" name="Google Shape;158;p24"/>
          <p:cNvGraphicFramePr/>
          <p:nvPr/>
        </p:nvGraphicFramePr>
        <p:xfrm>
          <a:off x="3372725" y="3354850"/>
          <a:ext cx="765700" cy="700980"/>
        </p:xfrm>
        <a:graphic>
          <a:graphicData uri="http://schemas.openxmlformats.org/drawingml/2006/table">
            <a:tbl>
              <a:tblPr>
                <a:noFill/>
                <a:tableStyleId>{AC24DE22-8AB5-432A-93AC-FD4D3C9E0F25}</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274875">
                <a:tc>
                  <a:txBody>
                    <a:bodyPr/>
                    <a:lstStyle/>
                    <a:p>
                      <a:pPr marL="0" lvl="0" indent="0" algn="ctr" rtl="0">
                        <a:spcBef>
                          <a:spcPts val="0"/>
                        </a:spcBef>
                        <a:spcAft>
                          <a:spcPts val="0"/>
                        </a:spcAft>
                        <a:buNone/>
                      </a:pPr>
                      <a:r>
                        <a:rPr lang="it" sz="1100">
                          <a:solidFill>
                            <a:srgbClr val="1F1F1F"/>
                          </a:solidFill>
                        </a:rPr>
                        <a:t>11</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3C47D"/>
                    </a:solidFill>
                  </a:tcPr>
                </a:tc>
                <a:tc>
                  <a:txBody>
                    <a:bodyPr/>
                    <a:lstStyle/>
                    <a:p>
                      <a:pPr marL="0" lvl="0" indent="0" algn="ctr" rtl="0">
                        <a:spcBef>
                          <a:spcPts val="0"/>
                        </a:spcBef>
                        <a:spcAft>
                          <a:spcPts val="0"/>
                        </a:spcAft>
                        <a:buNone/>
                      </a:pPr>
                      <a:r>
                        <a:rPr lang="it" sz="1100">
                          <a:solidFill>
                            <a:srgbClr val="1F1F1F"/>
                          </a:solidFill>
                        </a:rPr>
                        <a:t>2</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extLst>
                  <a:ext uri="{0D108BD9-81ED-4DB2-BD59-A6C34878D82A}">
                    <a16:rowId xmlns:a16="http://schemas.microsoft.com/office/drawing/2014/main" val="10000"/>
                  </a:ext>
                </a:extLst>
              </a:tr>
              <a:tr h="274875">
                <a:tc>
                  <a:txBody>
                    <a:bodyPr/>
                    <a:lstStyle/>
                    <a:p>
                      <a:pPr marL="0" lvl="0" indent="0" algn="ctr" rtl="0">
                        <a:spcBef>
                          <a:spcPts val="0"/>
                        </a:spcBef>
                        <a:spcAft>
                          <a:spcPts val="0"/>
                        </a:spcAft>
                        <a:buNone/>
                      </a:pPr>
                      <a:r>
                        <a:rPr lang="it" sz="1100">
                          <a:solidFill>
                            <a:srgbClr val="1F1F1F"/>
                          </a:solidFill>
                        </a:rPr>
                        <a:t>4</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tc>
                  <a:txBody>
                    <a:bodyPr/>
                    <a:lstStyle/>
                    <a:p>
                      <a:pPr marL="0" lvl="0" indent="0" algn="ctr" rtl="0">
                        <a:spcBef>
                          <a:spcPts val="0"/>
                        </a:spcBef>
                        <a:spcAft>
                          <a:spcPts val="0"/>
                        </a:spcAft>
                        <a:buNone/>
                      </a:pPr>
                      <a:r>
                        <a:rPr lang="it" sz="1100">
                          <a:solidFill>
                            <a:srgbClr val="1F1F1F"/>
                          </a:solidFill>
                        </a:rPr>
                        <a:t>52</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3C47D"/>
                    </a:solidFill>
                  </a:tcPr>
                </a:tc>
                <a:extLst>
                  <a:ext uri="{0D108BD9-81ED-4DB2-BD59-A6C34878D82A}">
                    <a16:rowId xmlns:a16="http://schemas.microsoft.com/office/drawing/2014/main" val="10001"/>
                  </a:ext>
                </a:extLst>
              </a:tr>
            </a:tbl>
          </a:graphicData>
        </a:graphic>
      </p:graphicFrame>
      <p:graphicFrame>
        <p:nvGraphicFramePr>
          <p:cNvPr id="159" name="Google Shape;159;p24"/>
          <p:cNvGraphicFramePr/>
          <p:nvPr/>
        </p:nvGraphicFramePr>
        <p:xfrm>
          <a:off x="3372725" y="4302450"/>
          <a:ext cx="765700" cy="700980"/>
        </p:xfrm>
        <a:graphic>
          <a:graphicData uri="http://schemas.openxmlformats.org/drawingml/2006/table">
            <a:tbl>
              <a:tblPr>
                <a:noFill/>
                <a:tableStyleId>{AC24DE22-8AB5-432A-93AC-FD4D3C9E0F25}</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274875">
                <a:tc>
                  <a:txBody>
                    <a:bodyPr/>
                    <a:lstStyle/>
                    <a:p>
                      <a:pPr marL="0" lvl="0" indent="0" algn="ctr" rtl="0">
                        <a:spcBef>
                          <a:spcPts val="0"/>
                        </a:spcBef>
                        <a:spcAft>
                          <a:spcPts val="0"/>
                        </a:spcAft>
                        <a:buNone/>
                      </a:pPr>
                      <a:r>
                        <a:rPr lang="it" sz="1100">
                          <a:solidFill>
                            <a:srgbClr val="1F1F1F"/>
                          </a:solidFill>
                        </a:rPr>
                        <a:t>8</a:t>
                      </a:r>
                      <a:endParaRPr sz="1100">
                        <a:solidFill>
                          <a:srgbClr val="1F1F1F"/>
                        </a:solidFill>
                      </a:endParaRPr>
                    </a:p>
                  </a:txBody>
                  <a:tcPr marL="91425" marR="91425" marT="91425" marB="91425">
                    <a:solidFill>
                      <a:srgbClr val="93C47D"/>
                    </a:solidFill>
                  </a:tcPr>
                </a:tc>
                <a:tc>
                  <a:txBody>
                    <a:bodyPr/>
                    <a:lstStyle/>
                    <a:p>
                      <a:pPr marL="0" lvl="0" indent="0" algn="ctr" rtl="0">
                        <a:spcBef>
                          <a:spcPts val="0"/>
                        </a:spcBef>
                        <a:spcAft>
                          <a:spcPts val="0"/>
                        </a:spcAft>
                        <a:buNone/>
                      </a:pPr>
                      <a:r>
                        <a:rPr lang="it" sz="1100">
                          <a:solidFill>
                            <a:srgbClr val="1F1F1F"/>
                          </a:solidFill>
                        </a:rPr>
                        <a:t>5</a:t>
                      </a:r>
                      <a:endParaRPr sz="1100">
                        <a:solidFill>
                          <a:srgbClr val="1F1F1F"/>
                        </a:solidFill>
                      </a:endParaRPr>
                    </a:p>
                  </a:txBody>
                  <a:tcPr marL="91425" marR="91425" marT="91425" marB="91425">
                    <a:solidFill>
                      <a:srgbClr val="EA9999"/>
                    </a:solidFill>
                  </a:tcPr>
                </a:tc>
                <a:extLst>
                  <a:ext uri="{0D108BD9-81ED-4DB2-BD59-A6C34878D82A}">
                    <a16:rowId xmlns:a16="http://schemas.microsoft.com/office/drawing/2014/main" val="10000"/>
                  </a:ext>
                </a:extLst>
              </a:tr>
              <a:tr h="274875">
                <a:tc>
                  <a:txBody>
                    <a:bodyPr/>
                    <a:lstStyle/>
                    <a:p>
                      <a:pPr marL="0" lvl="0" indent="0" algn="ctr" rtl="0">
                        <a:spcBef>
                          <a:spcPts val="0"/>
                        </a:spcBef>
                        <a:spcAft>
                          <a:spcPts val="0"/>
                        </a:spcAft>
                        <a:buNone/>
                      </a:pPr>
                      <a:r>
                        <a:rPr lang="it" sz="1100">
                          <a:solidFill>
                            <a:srgbClr val="1F1F1F"/>
                          </a:solidFill>
                        </a:rPr>
                        <a:t>2</a:t>
                      </a:r>
                      <a:endParaRPr sz="1100">
                        <a:solidFill>
                          <a:srgbClr val="1F1F1F"/>
                        </a:solidFill>
                      </a:endParaRPr>
                    </a:p>
                  </a:txBody>
                  <a:tcPr marL="91425" marR="91425" marT="91425" marB="91425">
                    <a:solidFill>
                      <a:srgbClr val="EA9999"/>
                    </a:solidFill>
                  </a:tcPr>
                </a:tc>
                <a:tc>
                  <a:txBody>
                    <a:bodyPr/>
                    <a:lstStyle/>
                    <a:p>
                      <a:pPr marL="0" lvl="0" indent="0" algn="ctr" rtl="0">
                        <a:spcBef>
                          <a:spcPts val="0"/>
                        </a:spcBef>
                        <a:spcAft>
                          <a:spcPts val="0"/>
                        </a:spcAft>
                        <a:buNone/>
                      </a:pPr>
                      <a:r>
                        <a:rPr lang="it" sz="1100">
                          <a:solidFill>
                            <a:srgbClr val="1F1F1F"/>
                          </a:solidFill>
                        </a:rPr>
                        <a:t>54</a:t>
                      </a:r>
                      <a:endParaRPr sz="1100">
                        <a:solidFill>
                          <a:srgbClr val="1F1F1F"/>
                        </a:solidFill>
                      </a:endParaRPr>
                    </a:p>
                  </a:txBody>
                  <a:tcPr marL="91425" marR="91425" marT="91425" marB="91425">
                    <a:solidFill>
                      <a:srgbClr val="93C47D"/>
                    </a:solidFill>
                  </a:tcPr>
                </a:tc>
                <a:extLst>
                  <a:ext uri="{0D108BD9-81ED-4DB2-BD59-A6C34878D82A}">
                    <a16:rowId xmlns:a16="http://schemas.microsoft.com/office/drawing/2014/main" val="10001"/>
                  </a:ext>
                </a:extLst>
              </a:tr>
            </a:tbl>
          </a:graphicData>
        </a:graphic>
      </p:graphicFrame>
      <p:graphicFrame>
        <p:nvGraphicFramePr>
          <p:cNvPr id="160" name="Google Shape;160;p24"/>
          <p:cNvGraphicFramePr/>
          <p:nvPr/>
        </p:nvGraphicFramePr>
        <p:xfrm>
          <a:off x="8055125" y="1700575"/>
          <a:ext cx="765700" cy="700980"/>
        </p:xfrm>
        <a:graphic>
          <a:graphicData uri="http://schemas.openxmlformats.org/drawingml/2006/table">
            <a:tbl>
              <a:tblPr>
                <a:noFill/>
                <a:tableStyleId>{AC24DE22-8AB5-432A-93AC-FD4D3C9E0F25}</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274875">
                <a:tc>
                  <a:txBody>
                    <a:bodyPr/>
                    <a:lstStyle/>
                    <a:p>
                      <a:pPr marL="0" lvl="0" indent="0" algn="ctr" rtl="0">
                        <a:spcBef>
                          <a:spcPts val="0"/>
                        </a:spcBef>
                        <a:spcAft>
                          <a:spcPts val="0"/>
                        </a:spcAft>
                        <a:buNone/>
                      </a:pPr>
                      <a:r>
                        <a:rPr lang="it" sz="1100">
                          <a:solidFill>
                            <a:srgbClr val="1F1F1F"/>
                          </a:solidFill>
                        </a:rPr>
                        <a:t>13</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3C47D"/>
                    </a:solidFill>
                  </a:tcPr>
                </a:tc>
                <a:tc>
                  <a:txBody>
                    <a:bodyPr/>
                    <a:lstStyle/>
                    <a:p>
                      <a:pPr marL="0" lvl="0" indent="0" algn="ctr" rtl="0">
                        <a:spcBef>
                          <a:spcPts val="0"/>
                        </a:spcBef>
                        <a:spcAft>
                          <a:spcPts val="0"/>
                        </a:spcAft>
                        <a:buNone/>
                      </a:pPr>
                      <a:r>
                        <a:rPr lang="it" sz="1100">
                          <a:solidFill>
                            <a:srgbClr val="1F1F1F"/>
                          </a:solidFill>
                        </a:rPr>
                        <a:t>0</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extLst>
                  <a:ext uri="{0D108BD9-81ED-4DB2-BD59-A6C34878D82A}">
                    <a16:rowId xmlns:a16="http://schemas.microsoft.com/office/drawing/2014/main" val="10000"/>
                  </a:ext>
                </a:extLst>
              </a:tr>
              <a:tr h="274875">
                <a:tc>
                  <a:txBody>
                    <a:bodyPr/>
                    <a:lstStyle/>
                    <a:p>
                      <a:pPr marL="0" lvl="0" indent="0" algn="ctr" rtl="0">
                        <a:spcBef>
                          <a:spcPts val="0"/>
                        </a:spcBef>
                        <a:spcAft>
                          <a:spcPts val="0"/>
                        </a:spcAft>
                        <a:buNone/>
                      </a:pPr>
                      <a:r>
                        <a:rPr lang="it" sz="1100">
                          <a:solidFill>
                            <a:srgbClr val="1F1F1F"/>
                          </a:solidFill>
                        </a:rPr>
                        <a:t>18</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tc>
                  <a:txBody>
                    <a:bodyPr/>
                    <a:lstStyle/>
                    <a:p>
                      <a:pPr marL="0" lvl="0" indent="0" algn="ctr" rtl="0">
                        <a:spcBef>
                          <a:spcPts val="0"/>
                        </a:spcBef>
                        <a:spcAft>
                          <a:spcPts val="0"/>
                        </a:spcAft>
                        <a:buNone/>
                      </a:pPr>
                      <a:r>
                        <a:rPr lang="it" sz="1100">
                          <a:solidFill>
                            <a:srgbClr val="1F1F1F"/>
                          </a:solidFill>
                        </a:rPr>
                        <a:t>38</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3C47D"/>
                    </a:solidFill>
                  </a:tcPr>
                </a:tc>
                <a:extLst>
                  <a:ext uri="{0D108BD9-81ED-4DB2-BD59-A6C34878D82A}">
                    <a16:rowId xmlns:a16="http://schemas.microsoft.com/office/drawing/2014/main" val="10001"/>
                  </a:ext>
                </a:extLst>
              </a:tr>
            </a:tbl>
          </a:graphicData>
        </a:graphic>
      </p:graphicFrame>
      <p:graphicFrame>
        <p:nvGraphicFramePr>
          <p:cNvPr id="161" name="Google Shape;161;p24"/>
          <p:cNvGraphicFramePr/>
          <p:nvPr/>
        </p:nvGraphicFramePr>
        <p:xfrm>
          <a:off x="8055125" y="2464700"/>
          <a:ext cx="765700" cy="700980"/>
        </p:xfrm>
        <a:graphic>
          <a:graphicData uri="http://schemas.openxmlformats.org/drawingml/2006/table">
            <a:tbl>
              <a:tblPr>
                <a:noFill/>
                <a:tableStyleId>{AC24DE22-8AB5-432A-93AC-FD4D3C9E0F25}</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274875">
                <a:tc>
                  <a:txBody>
                    <a:bodyPr/>
                    <a:lstStyle/>
                    <a:p>
                      <a:pPr marL="0" lvl="0" indent="0" algn="ctr" rtl="0">
                        <a:spcBef>
                          <a:spcPts val="0"/>
                        </a:spcBef>
                        <a:spcAft>
                          <a:spcPts val="0"/>
                        </a:spcAft>
                        <a:buNone/>
                      </a:pPr>
                      <a:r>
                        <a:rPr lang="it" sz="1100">
                          <a:solidFill>
                            <a:srgbClr val="1F1F1F"/>
                          </a:solidFill>
                        </a:rPr>
                        <a:t>12</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3C47D"/>
                    </a:solidFill>
                  </a:tcPr>
                </a:tc>
                <a:tc>
                  <a:txBody>
                    <a:bodyPr/>
                    <a:lstStyle/>
                    <a:p>
                      <a:pPr marL="0" lvl="0" indent="0" algn="ctr" rtl="0">
                        <a:spcBef>
                          <a:spcPts val="0"/>
                        </a:spcBef>
                        <a:spcAft>
                          <a:spcPts val="0"/>
                        </a:spcAft>
                        <a:buNone/>
                      </a:pPr>
                      <a:r>
                        <a:rPr lang="it" sz="1100">
                          <a:solidFill>
                            <a:srgbClr val="1F1F1F"/>
                          </a:solidFill>
                        </a:rPr>
                        <a:t>1</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extLst>
                  <a:ext uri="{0D108BD9-81ED-4DB2-BD59-A6C34878D82A}">
                    <a16:rowId xmlns:a16="http://schemas.microsoft.com/office/drawing/2014/main" val="10000"/>
                  </a:ext>
                </a:extLst>
              </a:tr>
              <a:tr h="274875">
                <a:tc>
                  <a:txBody>
                    <a:bodyPr/>
                    <a:lstStyle/>
                    <a:p>
                      <a:pPr marL="0" lvl="0" indent="0" algn="ctr" rtl="0">
                        <a:spcBef>
                          <a:spcPts val="0"/>
                        </a:spcBef>
                        <a:spcAft>
                          <a:spcPts val="0"/>
                        </a:spcAft>
                        <a:buNone/>
                      </a:pPr>
                      <a:r>
                        <a:rPr lang="it" sz="1100">
                          <a:solidFill>
                            <a:srgbClr val="1F1F1F"/>
                          </a:solidFill>
                        </a:rPr>
                        <a:t>5</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tc>
                  <a:txBody>
                    <a:bodyPr/>
                    <a:lstStyle/>
                    <a:p>
                      <a:pPr marL="0" lvl="0" indent="0" algn="ctr" rtl="0">
                        <a:spcBef>
                          <a:spcPts val="0"/>
                        </a:spcBef>
                        <a:spcAft>
                          <a:spcPts val="0"/>
                        </a:spcAft>
                        <a:buNone/>
                      </a:pPr>
                      <a:r>
                        <a:rPr lang="it" sz="1100">
                          <a:solidFill>
                            <a:srgbClr val="1F1F1F"/>
                          </a:solidFill>
                        </a:rPr>
                        <a:t>51</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3C47D"/>
                    </a:solidFill>
                  </a:tcPr>
                </a:tc>
                <a:extLst>
                  <a:ext uri="{0D108BD9-81ED-4DB2-BD59-A6C34878D82A}">
                    <a16:rowId xmlns:a16="http://schemas.microsoft.com/office/drawing/2014/main" val="10001"/>
                  </a:ext>
                </a:extLst>
              </a:tr>
            </a:tbl>
          </a:graphicData>
        </a:graphic>
      </p:graphicFrame>
      <p:graphicFrame>
        <p:nvGraphicFramePr>
          <p:cNvPr id="162" name="Google Shape;162;p24"/>
          <p:cNvGraphicFramePr/>
          <p:nvPr/>
        </p:nvGraphicFramePr>
        <p:xfrm>
          <a:off x="8055125" y="3228825"/>
          <a:ext cx="765700" cy="700980"/>
        </p:xfrm>
        <a:graphic>
          <a:graphicData uri="http://schemas.openxmlformats.org/drawingml/2006/table">
            <a:tbl>
              <a:tblPr>
                <a:noFill/>
                <a:tableStyleId>{AC24DE22-8AB5-432A-93AC-FD4D3C9E0F25}</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274875">
                <a:tc>
                  <a:txBody>
                    <a:bodyPr/>
                    <a:lstStyle/>
                    <a:p>
                      <a:pPr marL="0" lvl="0" indent="0" algn="ctr" rtl="0">
                        <a:spcBef>
                          <a:spcPts val="0"/>
                        </a:spcBef>
                        <a:spcAft>
                          <a:spcPts val="0"/>
                        </a:spcAft>
                        <a:buNone/>
                      </a:pPr>
                      <a:r>
                        <a:rPr lang="it" sz="1100">
                          <a:solidFill>
                            <a:srgbClr val="1F1F1F"/>
                          </a:solidFill>
                        </a:rPr>
                        <a:t>0</a:t>
                      </a:r>
                      <a:endParaRPr sz="1100">
                        <a:solidFill>
                          <a:srgbClr val="1F1F1F"/>
                        </a:solidFill>
                      </a:endParaRPr>
                    </a:p>
                  </a:txBody>
                  <a:tcPr marL="91425" marR="91425" marT="91425" marB="91425">
                    <a:solidFill>
                      <a:srgbClr val="93C47D"/>
                    </a:solidFill>
                  </a:tcPr>
                </a:tc>
                <a:tc>
                  <a:txBody>
                    <a:bodyPr/>
                    <a:lstStyle/>
                    <a:p>
                      <a:pPr marL="0" lvl="0" indent="0" algn="ctr" rtl="0">
                        <a:spcBef>
                          <a:spcPts val="0"/>
                        </a:spcBef>
                        <a:spcAft>
                          <a:spcPts val="0"/>
                        </a:spcAft>
                        <a:buNone/>
                      </a:pPr>
                      <a:r>
                        <a:rPr lang="it" sz="1100">
                          <a:solidFill>
                            <a:srgbClr val="1F1F1F"/>
                          </a:solidFill>
                        </a:rPr>
                        <a:t>13</a:t>
                      </a:r>
                      <a:endParaRPr sz="1100">
                        <a:solidFill>
                          <a:srgbClr val="1F1F1F"/>
                        </a:solidFill>
                      </a:endParaRPr>
                    </a:p>
                  </a:txBody>
                  <a:tcPr marL="91425" marR="91425" marT="91425" marB="91425">
                    <a:solidFill>
                      <a:srgbClr val="EA9999"/>
                    </a:solidFill>
                  </a:tcPr>
                </a:tc>
                <a:extLst>
                  <a:ext uri="{0D108BD9-81ED-4DB2-BD59-A6C34878D82A}">
                    <a16:rowId xmlns:a16="http://schemas.microsoft.com/office/drawing/2014/main" val="10000"/>
                  </a:ext>
                </a:extLst>
              </a:tr>
              <a:tr h="274875">
                <a:tc>
                  <a:txBody>
                    <a:bodyPr/>
                    <a:lstStyle/>
                    <a:p>
                      <a:pPr marL="0" lvl="0" indent="0" algn="ctr" rtl="0">
                        <a:spcBef>
                          <a:spcPts val="0"/>
                        </a:spcBef>
                        <a:spcAft>
                          <a:spcPts val="0"/>
                        </a:spcAft>
                        <a:buNone/>
                      </a:pPr>
                      <a:r>
                        <a:rPr lang="it" sz="1100">
                          <a:solidFill>
                            <a:srgbClr val="1F1F1F"/>
                          </a:solidFill>
                        </a:rPr>
                        <a:t>0</a:t>
                      </a:r>
                      <a:endParaRPr sz="1100">
                        <a:solidFill>
                          <a:srgbClr val="1F1F1F"/>
                        </a:solidFill>
                      </a:endParaRPr>
                    </a:p>
                  </a:txBody>
                  <a:tcPr marL="91425" marR="91425" marT="91425" marB="91425">
                    <a:solidFill>
                      <a:srgbClr val="EA9999"/>
                    </a:solidFill>
                  </a:tcPr>
                </a:tc>
                <a:tc>
                  <a:txBody>
                    <a:bodyPr/>
                    <a:lstStyle/>
                    <a:p>
                      <a:pPr marL="0" lvl="0" indent="0" algn="ctr" rtl="0">
                        <a:spcBef>
                          <a:spcPts val="0"/>
                        </a:spcBef>
                        <a:spcAft>
                          <a:spcPts val="0"/>
                        </a:spcAft>
                        <a:buNone/>
                      </a:pPr>
                      <a:r>
                        <a:rPr lang="it" sz="1100">
                          <a:solidFill>
                            <a:srgbClr val="1F1F1F"/>
                          </a:solidFill>
                        </a:rPr>
                        <a:t>56</a:t>
                      </a:r>
                      <a:endParaRPr sz="1100">
                        <a:solidFill>
                          <a:srgbClr val="1F1F1F"/>
                        </a:solidFill>
                      </a:endParaRPr>
                    </a:p>
                  </a:txBody>
                  <a:tcPr marL="91425" marR="91425" marT="91425" marB="91425">
                    <a:solidFill>
                      <a:srgbClr val="93C47D"/>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SVM: Gaussian kernel</a:t>
            </a:r>
            <a:endParaRPr/>
          </a:p>
        </p:txBody>
      </p:sp>
      <p:sp>
        <p:nvSpPr>
          <p:cNvPr id="168" name="Google Shape;168;p25"/>
          <p:cNvSpPr txBox="1">
            <a:spLocks noGrp="1"/>
          </p:cNvSpPr>
          <p:nvPr>
            <p:ph type="body" idx="2"/>
          </p:nvPr>
        </p:nvSpPr>
        <p:spPr>
          <a:xfrm>
            <a:off x="177875" y="1378775"/>
            <a:ext cx="4394100" cy="37209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935"/>
              <a:buNone/>
            </a:pPr>
            <a:r>
              <a:rPr lang="it" sz="1205"/>
              <a:t>Best hyperparameters for gaussian kernel are </a:t>
            </a:r>
            <a:endParaRPr sz="1205"/>
          </a:p>
          <a:p>
            <a:pPr marL="457200" lvl="0" indent="-305117" algn="l" rtl="0">
              <a:lnSpc>
                <a:spcPct val="105000"/>
              </a:lnSpc>
              <a:spcBef>
                <a:spcPts val="0"/>
              </a:spcBef>
              <a:spcAft>
                <a:spcPts val="0"/>
              </a:spcAft>
              <a:buSzPts val="1205"/>
              <a:buChar char="-"/>
            </a:pPr>
            <a:r>
              <a:rPr lang="it" sz="1205"/>
              <a:t>C=1</a:t>
            </a:r>
            <a:endParaRPr sz="1205"/>
          </a:p>
          <a:p>
            <a:pPr marL="457200" lvl="0" indent="-305117" algn="l" rtl="0">
              <a:lnSpc>
                <a:spcPct val="105000"/>
              </a:lnSpc>
              <a:spcBef>
                <a:spcPts val="0"/>
              </a:spcBef>
              <a:spcAft>
                <a:spcPts val="0"/>
              </a:spcAft>
              <a:buSzPts val="1205"/>
              <a:buChar char="-"/>
            </a:pPr>
            <a:r>
              <a:rPr lang="it" sz="1205"/>
              <a:t>gamma=1</a:t>
            </a:r>
            <a:endParaRPr sz="1205"/>
          </a:p>
          <a:p>
            <a:pPr marL="0" lvl="0" indent="0" algn="l" rtl="0">
              <a:lnSpc>
                <a:spcPct val="105000"/>
              </a:lnSpc>
              <a:spcBef>
                <a:spcPts val="0"/>
              </a:spcBef>
              <a:spcAft>
                <a:spcPts val="0"/>
              </a:spcAft>
              <a:buSzPts val="935"/>
              <a:buNone/>
            </a:pPr>
            <a:r>
              <a:rPr lang="it" sz="1205"/>
              <a:t>Accuracy: 85.5072463768116</a:t>
            </a:r>
            <a:endParaRPr sz="1205"/>
          </a:p>
          <a:p>
            <a:pPr marL="0" lvl="0" indent="0" algn="l" rtl="0">
              <a:lnSpc>
                <a:spcPct val="105000"/>
              </a:lnSpc>
              <a:spcBef>
                <a:spcPts val="0"/>
              </a:spcBef>
              <a:spcAft>
                <a:spcPts val="0"/>
              </a:spcAft>
              <a:buSzPts val="935"/>
              <a:buNone/>
            </a:pPr>
            <a:r>
              <a:rPr lang="it" sz="1205"/>
              <a:t>Precision: 84.84848484848484</a:t>
            </a:r>
            <a:endParaRPr sz="1205"/>
          </a:p>
          <a:p>
            <a:pPr marL="0" lvl="0" indent="0" algn="l" rtl="0">
              <a:lnSpc>
                <a:spcPct val="105000"/>
              </a:lnSpc>
              <a:spcBef>
                <a:spcPts val="0"/>
              </a:spcBef>
              <a:spcAft>
                <a:spcPts val="0"/>
              </a:spcAft>
              <a:buSzPts val="935"/>
              <a:buNone/>
            </a:pPr>
            <a:r>
              <a:rPr lang="it" sz="1205"/>
              <a:t>Recall: 100.0</a:t>
            </a:r>
            <a:endParaRPr sz="1205"/>
          </a:p>
          <a:p>
            <a:pPr marL="0" lvl="0" indent="0" algn="l" rtl="0">
              <a:lnSpc>
                <a:spcPct val="105000"/>
              </a:lnSpc>
              <a:spcBef>
                <a:spcPts val="0"/>
              </a:spcBef>
              <a:spcAft>
                <a:spcPts val="0"/>
              </a:spcAft>
              <a:buSzPts val="935"/>
              <a:buNone/>
            </a:pPr>
            <a:endParaRPr sz="1205"/>
          </a:p>
          <a:p>
            <a:pPr marL="0" lvl="0" indent="0" algn="l" rtl="0">
              <a:lnSpc>
                <a:spcPct val="105000"/>
              </a:lnSpc>
              <a:spcBef>
                <a:spcPts val="0"/>
              </a:spcBef>
              <a:spcAft>
                <a:spcPts val="0"/>
              </a:spcAft>
              <a:buSzPts val="935"/>
              <a:buNone/>
            </a:pPr>
            <a:r>
              <a:rPr lang="it" sz="1205"/>
              <a:t>The selected hyperparameters result in a similar accuracy to the linear kernel, but with a loss of precision and an increase of recall. </a:t>
            </a:r>
            <a:endParaRPr sz="1205"/>
          </a:p>
          <a:p>
            <a:pPr marL="0" lvl="0" indent="0" algn="l" rtl="0">
              <a:lnSpc>
                <a:spcPct val="105000"/>
              </a:lnSpc>
              <a:spcBef>
                <a:spcPts val="0"/>
              </a:spcBef>
              <a:spcAft>
                <a:spcPts val="0"/>
              </a:spcAft>
              <a:buSzPts val="935"/>
              <a:buNone/>
            </a:pPr>
            <a:endParaRPr sz="1205"/>
          </a:p>
          <a:p>
            <a:pPr marL="0" lvl="0" indent="0" algn="l" rtl="0">
              <a:lnSpc>
                <a:spcPct val="105000"/>
              </a:lnSpc>
              <a:spcBef>
                <a:spcPts val="0"/>
              </a:spcBef>
              <a:spcAft>
                <a:spcPts val="0"/>
              </a:spcAft>
              <a:buSzPts val="935"/>
              <a:buNone/>
            </a:pPr>
            <a:r>
              <a:rPr lang="it" sz="1205"/>
              <a:t>Compared to the linear kernel, all the people with cancer have been correctly classified, while in 10 cases the presence of cancer has been attributed to healthy individuals.</a:t>
            </a:r>
            <a:endParaRPr sz="1205"/>
          </a:p>
          <a:p>
            <a:pPr marL="0" lvl="0" indent="0" algn="l" rtl="0">
              <a:lnSpc>
                <a:spcPct val="105000"/>
              </a:lnSpc>
              <a:spcBef>
                <a:spcPts val="0"/>
              </a:spcBef>
              <a:spcAft>
                <a:spcPts val="0"/>
              </a:spcAft>
              <a:buSzPts val="935"/>
              <a:buNone/>
            </a:pPr>
            <a:endParaRPr sz="1205"/>
          </a:p>
          <a:p>
            <a:pPr marL="0" lvl="0" indent="0" algn="l" rtl="0">
              <a:lnSpc>
                <a:spcPct val="105000"/>
              </a:lnSpc>
              <a:spcBef>
                <a:spcPts val="0"/>
              </a:spcBef>
              <a:spcAft>
                <a:spcPts val="0"/>
              </a:spcAft>
              <a:buSzPts val="935"/>
              <a:buNone/>
            </a:pPr>
            <a:r>
              <a:rPr lang="it" sz="1205"/>
              <a:t>Given C=1, it is inferred that both accuracy and simplicity are equally weighted in the model. A gamma value of 1 is not considered extreme and ensures a high level of accuracy.</a:t>
            </a:r>
            <a:endParaRPr sz="1205"/>
          </a:p>
        </p:txBody>
      </p:sp>
      <p:pic>
        <p:nvPicPr>
          <p:cNvPr id="169" name="Google Shape;169;p25"/>
          <p:cNvPicPr preferRelativeResize="0"/>
          <p:nvPr/>
        </p:nvPicPr>
        <p:blipFill>
          <a:blip r:embed="rId3">
            <a:alphaModFix/>
          </a:blip>
          <a:stretch>
            <a:fillRect/>
          </a:stretch>
        </p:blipFill>
        <p:spPr>
          <a:xfrm>
            <a:off x="4572000" y="1378700"/>
            <a:ext cx="4334374" cy="3721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SVM: Polynomial kernel</a:t>
            </a:r>
            <a:endParaRPr/>
          </a:p>
        </p:txBody>
      </p:sp>
      <p:sp>
        <p:nvSpPr>
          <p:cNvPr id="175" name="Google Shape;175;p26"/>
          <p:cNvSpPr txBox="1">
            <a:spLocks noGrp="1"/>
          </p:cNvSpPr>
          <p:nvPr>
            <p:ph type="body" idx="2"/>
          </p:nvPr>
        </p:nvSpPr>
        <p:spPr>
          <a:xfrm>
            <a:off x="138575" y="1268900"/>
            <a:ext cx="4230900" cy="37905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it" sz="1400" dirty="0"/>
              <a:t>Using default gamma and degree=3,  let's modify the parameter C:</a:t>
            </a:r>
            <a:endParaRPr sz="1400" dirty="0"/>
          </a:p>
          <a:p>
            <a:pPr marL="457200" lvl="0" indent="-317500" algn="l" rtl="0">
              <a:spcBef>
                <a:spcPts val="1200"/>
              </a:spcBef>
              <a:spcAft>
                <a:spcPts val="0"/>
              </a:spcAft>
              <a:buSzPts val="1400"/>
              <a:buChar char="-"/>
            </a:pPr>
            <a:r>
              <a:rPr lang="it" sz="1400" dirty="0"/>
              <a:t>Polynomial kernel C=0.01		</a:t>
            </a:r>
            <a:endParaRPr sz="1400" dirty="0"/>
          </a:p>
          <a:p>
            <a:pPr marL="457200" lvl="0" indent="0" algn="l" rtl="0">
              <a:spcBef>
                <a:spcPts val="0"/>
              </a:spcBef>
              <a:spcAft>
                <a:spcPts val="0"/>
              </a:spcAft>
              <a:buNone/>
            </a:pPr>
            <a:r>
              <a:rPr lang="it" sz="1400" dirty="0"/>
              <a:t>Accuracy: 18.84057971014493</a:t>
            </a:r>
            <a:endParaRPr sz="1400" dirty="0"/>
          </a:p>
          <a:p>
            <a:pPr marL="457200" lvl="0" indent="0" algn="l" rtl="0">
              <a:spcBef>
                <a:spcPts val="0"/>
              </a:spcBef>
              <a:spcAft>
                <a:spcPts val="0"/>
              </a:spcAft>
              <a:buNone/>
            </a:pPr>
            <a:r>
              <a:rPr lang="it" sz="1400" dirty="0"/>
              <a:t>Precision: 0.0</a:t>
            </a:r>
            <a:endParaRPr sz="1400" dirty="0"/>
          </a:p>
          <a:p>
            <a:pPr marL="457200" lvl="0" indent="0" algn="l" rtl="0">
              <a:spcBef>
                <a:spcPts val="0"/>
              </a:spcBef>
              <a:spcAft>
                <a:spcPts val="0"/>
              </a:spcAft>
              <a:buNone/>
            </a:pPr>
            <a:r>
              <a:rPr lang="it" sz="1400" dirty="0"/>
              <a:t>Recall: 0.0</a:t>
            </a:r>
            <a:endParaRPr sz="1400" dirty="0"/>
          </a:p>
          <a:p>
            <a:pPr marL="457200" lvl="0" indent="0" algn="l" rtl="0">
              <a:spcBef>
                <a:spcPts val="0"/>
              </a:spcBef>
              <a:spcAft>
                <a:spcPts val="0"/>
              </a:spcAft>
              <a:buNone/>
            </a:pPr>
            <a:endParaRPr sz="1400" dirty="0"/>
          </a:p>
          <a:p>
            <a:pPr marL="457200" lvl="0" indent="-317500" algn="l" rtl="0">
              <a:spcBef>
                <a:spcPts val="0"/>
              </a:spcBef>
              <a:spcAft>
                <a:spcPts val="0"/>
              </a:spcAft>
              <a:buSzPts val="1400"/>
              <a:buChar char="-"/>
            </a:pPr>
            <a:r>
              <a:rPr lang="it" sz="1400" dirty="0"/>
              <a:t>Polynomial kernel C=1		</a:t>
            </a:r>
            <a:endParaRPr sz="1400" dirty="0"/>
          </a:p>
          <a:p>
            <a:pPr marL="0" lvl="0" indent="457200" algn="l" rtl="0">
              <a:spcBef>
                <a:spcPts val="0"/>
              </a:spcBef>
              <a:spcAft>
                <a:spcPts val="0"/>
              </a:spcAft>
              <a:buNone/>
            </a:pPr>
            <a:r>
              <a:rPr lang="it" sz="1400" dirty="0"/>
              <a:t>Accuracy: 89.85507246376811		</a:t>
            </a:r>
            <a:endParaRPr sz="1400" dirty="0"/>
          </a:p>
          <a:p>
            <a:pPr marL="0" lvl="0" indent="457200" algn="l" rtl="0">
              <a:spcBef>
                <a:spcPts val="0"/>
              </a:spcBef>
              <a:spcAft>
                <a:spcPts val="0"/>
              </a:spcAft>
              <a:buNone/>
            </a:pPr>
            <a:r>
              <a:rPr lang="it" sz="1400" dirty="0"/>
              <a:t>Precision: 91.52542372881356</a:t>
            </a:r>
            <a:endParaRPr sz="1400" dirty="0"/>
          </a:p>
          <a:p>
            <a:pPr marL="0" lvl="0" indent="457200" algn="l" rtl="0">
              <a:spcBef>
                <a:spcPts val="0"/>
              </a:spcBef>
              <a:spcAft>
                <a:spcPts val="0"/>
              </a:spcAft>
              <a:buNone/>
            </a:pPr>
            <a:r>
              <a:rPr lang="it" sz="1400" dirty="0"/>
              <a:t>Recall: 96.42857142857143</a:t>
            </a:r>
            <a:endParaRPr sz="1400" dirty="0"/>
          </a:p>
          <a:p>
            <a:pPr marL="0" lvl="0" indent="0" algn="l" rtl="0">
              <a:spcBef>
                <a:spcPts val="0"/>
              </a:spcBef>
              <a:spcAft>
                <a:spcPts val="0"/>
              </a:spcAft>
              <a:buNone/>
            </a:pPr>
            <a:endParaRPr sz="1400" dirty="0"/>
          </a:p>
          <a:p>
            <a:pPr marL="457200" lvl="0" indent="-317500" algn="l" rtl="0">
              <a:spcBef>
                <a:spcPts val="0"/>
              </a:spcBef>
              <a:spcAft>
                <a:spcPts val="0"/>
              </a:spcAft>
              <a:buSzPts val="1400"/>
              <a:buChar char="-"/>
            </a:pPr>
            <a:r>
              <a:rPr lang="it" sz="1400" dirty="0"/>
              <a:t>Polynomial kernel C=10</a:t>
            </a:r>
            <a:r>
              <a:rPr lang="it" sz="1400"/>
              <a:t>	</a:t>
            </a:r>
            <a:r>
              <a:rPr lang="it" sz="1400" dirty="0"/>
              <a:t>	</a:t>
            </a:r>
            <a:endParaRPr sz="1400" dirty="0"/>
          </a:p>
          <a:p>
            <a:pPr marL="0" lvl="0" indent="457200" algn="l" rtl="0">
              <a:spcBef>
                <a:spcPts val="0"/>
              </a:spcBef>
              <a:spcAft>
                <a:spcPts val="0"/>
              </a:spcAft>
              <a:buNone/>
            </a:pPr>
            <a:r>
              <a:rPr lang="it" sz="1400" dirty="0"/>
              <a:t>Accuracy: 89.85507246376811 	</a:t>
            </a:r>
            <a:endParaRPr sz="1400" dirty="0"/>
          </a:p>
          <a:p>
            <a:pPr marL="0" lvl="0" indent="457200" algn="l" rtl="0">
              <a:spcBef>
                <a:spcPts val="0"/>
              </a:spcBef>
              <a:spcAft>
                <a:spcPts val="0"/>
              </a:spcAft>
              <a:buNone/>
            </a:pPr>
            <a:r>
              <a:rPr lang="it" sz="1400" dirty="0"/>
              <a:t>Precision: 91.52542372881356</a:t>
            </a:r>
            <a:endParaRPr sz="1400" dirty="0"/>
          </a:p>
          <a:p>
            <a:pPr marL="0" lvl="0" indent="457200" algn="l" rtl="0">
              <a:spcBef>
                <a:spcPts val="0"/>
              </a:spcBef>
              <a:spcAft>
                <a:spcPts val="0"/>
              </a:spcAft>
              <a:buNone/>
            </a:pPr>
            <a:r>
              <a:rPr lang="it" sz="1400" dirty="0"/>
              <a:t>Recall: 96.42857142857143</a:t>
            </a:r>
            <a:endParaRPr sz="1400" dirty="0"/>
          </a:p>
          <a:p>
            <a:pPr marL="0" lvl="0" indent="0" algn="l" rtl="0">
              <a:spcBef>
                <a:spcPts val="0"/>
              </a:spcBef>
              <a:spcAft>
                <a:spcPts val="0"/>
              </a:spcAft>
              <a:buNone/>
            </a:pPr>
            <a:endParaRPr dirty="0"/>
          </a:p>
        </p:txBody>
      </p:sp>
      <p:sp>
        <p:nvSpPr>
          <p:cNvPr id="176" name="Google Shape;176;p26"/>
          <p:cNvSpPr txBox="1">
            <a:spLocks noGrp="1"/>
          </p:cNvSpPr>
          <p:nvPr>
            <p:ph type="body" idx="2"/>
          </p:nvPr>
        </p:nvSpPr>
        <p:spPr>
          <a:xfrm>
            <a:off x="4572000" y="1268900"/>
            <a:ext cx="4572000" cy="38745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it" sz="1400"/>
              <a:t>Now, fixed C=1, let’s see how gamma behaves:</a:t>
            </a:r>
            <a:endParaRPr sz="1400"/>
          </a:p>
          <a:p>
            <a:pPr marL="0" lvl="0" indent="0" algn="l" rtl="0">
              <a:spcBef>
                <a:spcPts val="0"/>
              </a:spcBef>
              <a:spcAft>
                <a:spcPts val="0"/>
              </a:spcAft>
              <a:buNone/>
            </a:pPr>
            <a:endParaRPr sz="1400"/>
          </a:p>
          <a:p>
            <a:pPr marL="457200" lvl="0" indent="-317500" algn="l" rtl="0">
              <a:spcBef>
                <a:spcPts val="0"/>
              </a:spcBef>
              <a:spcAft>
                <a:spcPts val="0"/>
              </a:spcAft>
              <a:buSzPts val="1400"/>
              <a:buChar char="-"/>
            </a:pPr>
            <a:r>
              <a:rPr lang="it" sz="1400"/>
              <a:t>Polynomial kernel C=1, gamma=0.001</a:t>
            </a:r>
            <a:endParaRPr sz="1400"/>
          </a:p>
          <a:p>
            <a:pPr marL="0" lvl="0" indent="457200" algn="l" rtl="0">
              <a:spcBef>
                <a:spcPts val="0"/>
              </a:spcBef>
              <a:spcAft>
                <a:spcPts val="0"/>
              </a:spcAft>
              <a:buNone/>
            </a:pPr>
            <a:r>
              <a:rPr lang="it" sz="1400"/>
              <a:t>Accuracy: 18.84057971014493</a:t>
            </a:r>
            <a:endParaRPr sz="1400"/>
          </a:p>
          <a:p>
            <a:pPr marL="0" lvl="0" indent="457200" algn="l" rtl="0">
              <a:spcBef>
                <a:spcPts val="0"/>
              </a:spcBef>
              <a:spcAft>
                <a:spcPts val="0"/>
              </a:spcAft>
              <a:buNone/>
            </a:pPr>
            <a:r>
              <a:rPr lang="it" sz="1400"/>
              <a:t>Precision: 0.0</a:t>
            </a:r>
            <a:endParaRPr sz="1400"/>
          </a:p>
          <a:p>
            <a:pPr marL="0" lvl="0" indent="457200" algn="l" rtl="0">
              <a:spcBef>
                <a:spcPts val="0"/>
              </a:spcBef>
              <a:spcAft>
                <a:spcPts val="0"/>
              </a:spcAft>
              <a:buNone/>
            </a:pPr>
            <a:r>
              <a:rPr lang="it" sz="1400"/>
              <a:t>Recall: 0.0</a:t>
            </a:r>
            <a:endParaRPr sz="1400"/>
          </a:p>
          <a:p>
            <a:pPr marL="0" lvl="0" indent="0" algn="l" rtl="0">
              <a:spcBef>
                <a:spcPts val="0"/>
              </a:spcBef>
              <a:spcAft>
                <a:spcPts val="0"/>
              </a:spcAft>
              <a:buNone/>
            </a:pPr>
            <a:endParaRPr sz="1400"/>
          </a:p>
          <a:p>
            <a:pPr marL="457200" lvl="0" indent="-317500" algn="l" rtl="0">
              <a:spcBef>
                <a:spcPts val="0"/>
              </a:spcBef>
              <a:spcAft>
                <a:spcPts val="0"/>
              </a:spcAft>
              <a:buSzPts val="1400"/>
              <a:buChar char="-"/>
            </a:pPr>
            <a:r>
              <a:rPr lang="it" sz="1400"/>
              <a:t>Polynomial kernel C=1, gamma=0.1</a:t>
            </a:r>
            <a:endParaRPr sz="1400"/>
          </a:p>
          <a:p>
            <a:pPr marL="457200" lvl="0" indent="0" algn="l" rtl="0">
              <a:spcBef>
                <a:spcPts val="0"/>
              </a:spcBef>
              <a:spcAft>
                <a:spcPts val="0"/>
              </a:spcAft>
              <a:buNone/>
            </a:pPr>
            <a:r>
              <a:rPr lang="it" sz="1400"/>
              <a:t>Accuracy: 91.30434782608695</a:t>
            </a:r>
            <a:endParaRPr sz="1400"/>
          </a:p>
          <a:p>
            <a:pPr marL="457200" lvl="0" indent="0" algn="l" rtl="0">
              <a:spcBef>
                <a:spcPts val="0"/>
              </a:spcBef>
              <a:spcAft>
                <a:spcPts val="0"/>
              </a:spcAft>
              <a:buNone/>
            </a:pPr>
            <a:r>
              <a:rPr lang="it" sz="1400"/>
              <a:t>Precision: 91.66666666666666</a:t>
            </a:r>
            <a:endParaRPr sz="1400"/>
          </a:p>
          <a:p>
            <a:pPr marL="457200" lvl="0" indent="0" algn="l" rtl="0">
              <a:spcBef>
                <a:spcPts val="0"/>
              </a:spcBef>
              <a:spcAft>
                <a:spcPts val="0"/>
              </a:spcAft>
              <a:buNone/>
            </a:pPr>
            <a:r>
              <a:rPr lang="it" sz="1400"/>
              <a:t>Recall: 98.21428571428571</a:t>
            </a:r>
            <a:endParaRPr sz="1400"/>
          </a:p>
          <a:p>
            <a:pPr marL="0" lvl="0" indent="457200" algn="l" rtl="0">
              <a:spcBef>
                <a:spcPts val="0"/>
              </a:spcBef>
              <a:spcAft>
                <a:spcPts val="0"/>
              </a:spcAft>
              <a:buNone/>
            </a:pPr>
            <a:endParaRPr sz="1400"/>
          </a:p>
          <a:p>
            <a:pPr marL="457200" lvl="0" indent="-317500" algn="l" rtl="0">
              <a:spcBef>
                <a:spcPts val="0"/>
              </a:spcBef>
              <a:spcAft>
                <a:spcPts val="0"/>
              </a:spcAft>
              <a:buSzPts val="1400"/>
              <a:buChar char="-"/>
            </a:pPr>
            <a:r>
              <a:rPr lang="it" sz="1400"/>
              <a:t>Polynomial kernel C=1, gamma=10</a:t>
            </a:r>
            <a:endParaRPr sz="1400"/>
          </a:p>
          <a:p>
            <a:pPr marL="0" lvl="0" indent="457200" algn="l" rtl="0">
              <a:spcBef>
                <a:spcPts val="0"/>
              </a:spcBef>
              <a:spcAft>
                <a:spcPts val="0"/>
              </a:spcAft>
              <a:buNone/>
            </a:pPr>
            <a:r>
              <a:rPr lang="it" sz="1400"/>
              <a:t>Accuracy: 88.40579710144928</a:t>
            </a:r>
            <a:endParaRPr sz="1400"/>
          </a:p>
          <a:p>
            <a:pPr marL="0" lvl="0" indent="457200" algn="l" rtl="0">
              <a:spcBef>
                <a:spcPts val="0"/>
              </a:spcBef>
              <a:spcAft>
                <a:spcPts val="0"/>
              </a:spcAft>
              <a:buNone/>
            </a:pPr>
            <a:r>
              <a:rPr lang="it" sz="1400"/>
              <a:t>Precision: 91.37931034482759</a:t>
            </a:r>
            <a:endParaRPr sz="1400"/>
          </a:p>
          <a:p>
            <a:pPr marL="0" lvl="0" indent="457200" algn="l" rtl="0">
              <a:spcBef>
                <a:spcPts val="0"/>
              </a:spcBef>
              <a:spcAft>
                <a:spcPts val="0"/>
              </a:spcAft>
              <a:buNone/>
            </a:pPr>
            <a:r>
              <a:rPr lang="it" sz="1400"/>
              <a:t>Recall: 94.64285714285714</a:t>
            </a:r>
            <a:endParaRPr sz="1400"/>
          </a:p>
          <a:p>
            <a:pPr marL="0" lvl="0" indent="457200" algn="l" rtl="0">
              <a:spcBef>
                <a:spcPts val="0"/>
              </a:spcBef>
              <a:spcAft>
                <a:spcPts val="0"/>
              </a:spcAft>
              <a:buNone/>
            </a:pPr>
            <a:endParaRPr/>
          </a:p>
          <a:p>
            <a:pPr marL="0" lvl="0" indent="0" algn="l" rtl="0">
              <a:spcBef>
                <a:spcPts val="0"/>
              </a:spcBef>
              <a:spcAft>
                <a:spcPts val="0"/>
              </a:spcAft>
              <a:buNone/>
            </a:pPr>
            <a:endParaRPr/>
          </a:p>
        </p:txBody>
      </p:sp>
      <p:graphicFrame>
        <p:nvGraphicFramePr>
          <p:cNvPr id="177" name="Google Shape;177;p26"/>
          <p:cNvGraphicFramePr/>
          <p:nvPr/>
        </p:nvGraphicFramePr>
        <p:xfrm>
          <a:off x="3603625" y="1870800"/>
          <a:ext cx="765700" cy="700980"/>
        </p:xfrm>
        <a:graphic>
          <a:graphicData uri="http://schemas.openxmlformats.org/drawingml/2006/table">
            <a:tbl>
              <a:tblPr>
                <a:noFill/>
                <a:tableStyleId>{AC24DE22-8AB5-432A-93AC-FD4D3C9E0F25}</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274875">
                <a:tc>
                  <a:txBody>
                    <a:bodyPr/>
                    <a:lstStyle/>
                    <a:p>
                      <a:pPr marL="0" lvl="0" indent="0" algn="ctr" rtl="0">
                        <a:spcBef>
                          <a:spcPts val="0"/>
                        </a:spcBef>
                        <a:spcAft>
                          <a:spcPts val="0"/>
                        </a:spcAft>
                        <a:buNone/>
                      </a:pPr>
                      <a:r>
                        <a:rPr lang="it" sz="1100">
                          <a:solidFill>
                            <a:srgbClr val="1F1F1F"/>
                          </a:solidFill>
                        </a:rPr>
                        <a:t>13</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3C47D"/>
                    </a:solidFill>
                  </a:tcPr>
                </a:tc>
                <a:tc>
                  <a:txBody>
                    <a:bodyPr/>
                    <a:lstStyle/>
                    <a:p>
                      <a:pPr marL="0" lvl="0" indent="0" algn="ctr" rtl="0">
                        <a:spcBef>
                          <a:spcPts val="0"/>
                        </a:spcBef>
                        <a:spcAft>
                          <a:spcPts val="0"/>
                        </a:spcAft>
                        <a:buNone/>
                      </a:pPr>
                      <a:r>
                        <a:rPr lang="it" sz="1100">
                          <a:solidFill>
                            <a:srgbClr val="1F1F1F"/>
                          </a:solidFill>
                        </a:rPr>
                        <a:t>0</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extLst>
                  <a:ext uri="{0D108BD9-81ED-4DB2-BD59-A6C34878D82A}">
                    <a16:rowId xmlns:a16="http://schemas.microsoft.com/office/drawing/2014/main" val="10000"/>
                  </a:ext>
                </a:extLst>
              </a:tr>
              <a:tr h="274875">
                <a:tc>
                  <a:txBody>
                    <a:bodyPr/>
                    <a:lstStyle/>
                    <a:p>
                      <a:pPr marL="0" lvl="0" indent="0" algn="ctr" rtl="0">
                        <a:spcBef>
                          <a:spcPts val="0"/>
                        </a:spcBef>
                        <a:spcAft>
                          <a:spcPts val="0"/>
                        </a:spcAft>
                        <a:buNone/>
                      </a:pPr>
                      <a:r>
                        <a:rPr lang="it" sz="1100">
                          <a:solidFill>
                            <a:srgbClr val="1F1F1F"/>
                          </a:solidFill>
                        </a:rPr>
                        <a:t>56</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tc>
                  <a:txBody>
                    <a:bodyPr/>
                    <a:lstStyle/>
                    <a:p>
                      <a:pPr marL="0" lvl="0" indent="0" algn="ctr" rtl="0">
                        <a:spcBef>
                          <a:spcPts val="0"/>
                        </a:spcBef>
                        <a:spcAft>
                          <a:spcPts val="0"/>
                        </a:spcAft>
                        <a:buNone/>
                      </a:pPr>
                      <a:r>
                        <a:rPr lang="it" sz="1100">
                          <a:solidFill>
                            <a:srgbClr val="1F1F1F"/>
                          </a:solidFill>
                        </a:rPr>
                        <a:t>0</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3C47D"/>
                    </a:solidFill>
                  </a:tcPr>
                </a:tc>
                <a:extLst>
                  <a:ext uri="{0D108BD9-81ED-4DB2-BD59-A6C34878D82A}">
                    <a16:rowId xmlns:a16="http://schemas.microsoft.com/office/drawing/2014/main" val="10001"/>
                  </a:ext>
                </a:extLst>
              </a:tr>
            </a:tbl>
          </a:graphicData>
        </a:graphic>
      </p:graphicFrame>
      <p:graphicFrame>
        <p:nvGraphicFramePr>
          <p:cNvPr id="178" name="Google Shape;178;p26"/>
          <p:cNvGraphicFramePr/>
          <p:nvPr/>
        </p:nvGraphicFramePr>
        <p:xfrm>
          <a:off x="3603625" y="2926550"/>
          <a:ext cx="765700" cy="700980"/>
        </p:xfrm>
        <a:graphic>
          <a:graphicData uri="http://schemas.openxmlformats.org/drawingml/2006/table">
            <a:tbl>
              <a:tblPr>
                <a:noFill/>
                <a:tableStyleId>{AC24DE22-8AB5-432A-93AC-FD4D3C9E0F25}</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274875">
                <a:tc>
                  <a:txBody>
                    <a:bodyPr/>
                    <a:lstStyle/>
                    <a:p>
                      <a:pPr marL="0" lvl="0" indent="0" algn="ctr" rtl="0">
                        <a:spcBef>
                          <a:spcPts val="0"/>
                        </a:spcBef>
                        <a:spcAft>
                          <a:spcPts val="0"/>
                        </a:spcAft>
                        <a:buNone/>
                      </a:pPr>
                      <a:r>
                        <a:rPr lang="it" sz="1100">
                          <a:solidFill>
                            <a:srgbClr val="1F1F1F"/>
                          </a:solidFill>
                        </a:rPr>
                        <a:t>8</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3C47D"/>
                    </a:solidFill>
                  </a:tcPr>
                </a:tc>
                <a:tc>
                  <a:txBody>
                    <a:bodyPr/>
                    <a:lstStyle/>
                    <a:p>
                      <a:pPr marL="0" lvl="0" indent="0" algn="ctr" rtl="0">
                        <a:spcBef>
                          <a:spcPts val="0"/>
                        </a:spcBef>
                        <a:spcAft>
                          <a:spcPts val="0"/>
                        </a:spcAft>
                        <a:buNone/>
                      </a:pPr>
                      <a:r>
                        <a:rPr lang="it" sz="1100">
                          <a:solidFill>
                            <a:srgbClr val="1F1F1F"/>
                          </a:solidFill>
                        </a:rPr>
                        <a:t>5</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extLst>
                  <a:ext uri="{0D108BD9-81ED-4DB2-BD59-A6C34878D82A}">
                    <a16:rowId xmlns:a16="http://schemas.microsoft.com/office/drawing/2014/main" val="10000"/>
                  </a:ext>
                </a:extLst>
              </a:tr>
              <a:tr h="274875">
                <a:tc>
                  <a:txBody>
                    <a:bodyPr/>
                    <a:lstStyle/>
                    <a:p>
                      <a:pPr marL="0" lvl="0" indent="0" algn="ctr" rtl="0">
                        <a:spcBef>
                          <a:spcPts val="0"/>
                        </a:spcBef>
                        <a:spcAft>
                          <a:spcPts val="0"/>
                        </a:spcAft>
                        <a:buNone/>
                      </a:pPr>
                      <a:r>
                        <a:rPr lang="it" sz="1100">
                          <a:solidFill>
                            <a:srgbClr val="1F1F1F"/>
                          </a:solidFill>
                        </a:rPr>
                        <a:t>2</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tc>
                  <a:txBody>
                    <a:bodyPr/>
                    <a:lstStyle/>
                    <a:p>
                      <a:pPr marL="0" lvl="0" indent="0" algn="ctr" rtl="0">
                        <a:spcBef>
                          <a:spcPts val="0"/>
                        </a:spcBef>
                        <a:spcAft>
                          <a:spcPts val="0"/>
                        </a:spcAft>
                        <a:buNone/>
                      </a:pPr>
                      <a:r>
                        <a:rPr lang="it" sz="1100">
                          <a:solidFill>
                            <a:srgbClr val="1F1F1F"/>
                          </a:solidFill>
                        </a:rPr>
                        <a:t>54</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3C47D"/>
                    </a:solidFill>
                  </a:tcPr>
                </a:tc>
                <a:extLst>
                  <a:ext uri="{0D108BD9-81ED-4DB2-BD59-A6C34878D82A}">
                    <a16:rowId xmlns:a16="http://schemas.microsoft.com/office/drawing/2014/main" val="10001"/>
                  </a:ext>
                </a:extLst>
              </a:tr>
            </a:tbl>
          </a:graphicData>
        </a:graphic>
      </p:graphicFrame>
      <p:graphicFrame>
        <p:nvGraphicFramePr>
          <p:cNvPr id="179" name="Google Shape;179;p26"/>
          <p:cNvGraphicFramePr/>
          <p:nvPr/>
        </p:nvGraphicFramePr>
        <p:xfrm>
          <a:off x="3603625" y="4073650"/>
          <a:ext cx="765700" cy="700980"/>
        </p:xfrm>
        <a:graphic>
          <a:graphicData uri="http://schemas.openxmlformats.org/drawingml/2006/table">
            <a:tbl>
              <a:tblPr>
                <a:noFill/>
                <a:tableStyleId>{AC24DE22-8AB5-432A-93AC-FD4D3C9E0F25}</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274875">
                <a:tc>
                  <a:txBody>
                    <a:bodyPr/>
                    <a:lstStyle/>
                    <a:p>
                      <a:pPr marL="0" lvl="0" indent="0" algn="ctr" rtl="0">
                        <a:spcBef>
                          <a:spcPts val="0"/>
                        </a:spcBef>
                        <a:spcAft>
                          <a:spcPts val="0"/>
                        </a:spcAft>
                        <a:buNone/>
                      </a:pPr>
                      <a:r>
                        <a:rPr lang="it" sz="1100">
                          <a:solidFill>
                            <a:srgbClr val="1F1F1F"/>
                          </a:solidFill>
                        </a:rPr>
                        <a:t>8</a:t>
                      </a:r>
                      <a:endParaRPr sz="1100">
                        <a:solidFill>
                          <a:srgbClr val="1F1F1F"/>
                        </a:solidFill>
                      </a:endParaRPr>
                    </a:p>
                  </a:txBody>
                  <a:tcPr marL="91425" marR="91425" marT="91425" marB="91425">
                    <a:solidFill>
                      <a:srgbClr val="93C47D"/>
                    </a:solidFill>
                  </a:tcPr>
                </a:tc>
                <a:tc>
                  <a:txBody>
                    <a:bodyPr/>
                    <a:lstStyle/>
                    <a:p>
                      <a:pPr marL="0" lvl="0" indent="0" algn="ctr" rtl="0">
                        <a:spcBef>
                          <a:spcPts val="0"/>
                        </a:spcBef>
                        <a:spcAft>
                          <a:spcPts val="0"/>
                        </a:spcAft>
                        <a:buNone/>
                      </a:pPr>
                      <a:r>
                        <a:rPr lang="it" sz="1100">
                          <a:solidFill>
                            <a:srgbClr val="1F1F1F"/>
                          </a:solidFill>
                        </a:rPr>
                        <a:t>5</a:t>
                      </a:r>
                      <a:endParaRPr sz="1100">
                        <a:solidFill>
                          <a:srgbClr val="1F1F1F"/>
                        </a:solidFill>
                      </a:endParaRPr>
                    </a:p>
                  </a:txBody>
                  <a:tcPr marL="91425" marR="91425" marT="91425" marB="91425">
                    <a:solidFill>
                      <a:srgbClr val="EA9999"/>
                    </a:solidFill>
                  </a:tcPr>
                </a:tc>
                <a:extLst>
                  <a:ext uri="{0D108BD9-81ED-4DB2-BD59-A6C34878D82A}">
                    <a16:rowId xmlns:a16="http://schemas.microsoft.com/office/drawing/2014/main" val="10000"/>
                  </a:ext>
                </a:extLst>
              </a:tr>
              <a:tr h="274875">
                <a:tc>
                  <a:txBody>
                    <a:bodyPr/>
                    <a:lstStyle/>
                    <a:p>
                      <a:pPr marL="0" lvl="0" indent="0" algn="ctr" rtl="0">
                        <a:spcBef>
                          <a:spcPts val="0"/>
                        </a:spcBef>
                        <a:spcAft>
                          <a:spcPts val="0"/>
                        </a:spcAft>
                        <a:buNone/>
                      </a:pPr>
                      <a:r>
                        <a:rPr lang="it" sz="1100">
                          <a:solidFill>
                            <a:srgbClr val="1F1F1F"/>
                          </a:solidFill>
                        </a:rPr>
                        <a:t>2</a:t>
                      </a:r>
                      <a:endParaRPr sz="1100">
                        <a:solidFill>
                          <a:srgbClr val="1F1F1F"/>
                        </a:solidFill>
                      </a:endParaRPr>
                    </a:p>
                  </a:txBody>
                  <a:tcPr marL="91425" marR="91425" marT="91425" marB="91425">
                    <a:solidFill>
                      <a:srgbClr val="EA9999"/>
                    </a:solidFill>
                  </a:tcPr>
                </a:tc>
                <a:tc>
                  <a:txBody>
                    <a:bodyPr/>
                    <a:lstStyle/>
                    <a:p>
                      <a:pPr marL="0" lvl="0" indent="0" algn="ctr" rtl="0">
                        <a:spcBef>
                          <a:spcPts val="0"/>
                        </a:spcBef>
                        <a:spcAft>
                          <a:spcPts val="0"/>
                        </a:spcAft>
                        <a:buNone/>
                      </a:pPr>
                      <a:r>
                        <a:rPr lang="it" sz="1100">
                          <a:solidFill>
                            <a:srgbClr val="1F1F1F"/>
                          </a:solidFill>
                        </a:rPr>
                        <a:t>54</a:t>
                      </a:r>
                      <a:endParaRPr sz="1100">
                        <a:solidFill>
                          <a:srgbClr val="1F1F1F"/>
                        </a:solidFill>
                      </a:endParaRPr>
                    </a:p>
                  </a:txBody>
                  <a:tcPr marL="91425" marR="91425" marT="91425" marB="91425">
                    <a:solidFill>
                      <a:srgbClr val="93C47D"/>
                    </a:solidFill>
                  </a:tcPr>
                </a:tc>
                <a:extLst>
                  <a:ext uri="{0D108BD9-81ED-4DB2-BD59-A6C34878D82A}">
                    <a16:rowId xmlns:a16="http://schemas.microsoft.com/office/drawing/2014/main" val="10001"/>
                  </a:ext>
                </a:extLst>
              </a:tr>
            </a:tbl>
          </a:graphicData>
        </a:graphic>
      </p:graphicFrame>
      <p:graphicFrame>
        <p:nvGraphicFramePr>
          <p:cNvPr id="180" name="Google Shape;180;p26"/>
          <p:cNvGraphicFramePr/>
          <p:nvPr/>
        </p:nvGraphicFramePr>
        <p:xfrm>
          <a:off x="8282550" y="1762875"/>
          <a:ext cx="765700" cy="700980"/>
        </p:xfrm>
        <a:graphic>
          <a:graphicData uri="http://schemas.openxmlformats.org/drawingml/2006/table">
            <a:tbl>
              <a:tblPr>
                <a:noFill/>
                <a:tableStyleId>{AC24DE22-8AB5-432A-93AC-FD4D3C9E0F25}</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274875">
                <a:tc>
                  <a:txBody>
                    <a:bodyPr/>
                    <a:lstStyle/>
                    <a:p>
                      <a:pPr marL="0" lvl="0" indent="0" algn="ctr" rtl="0">
                        <a:spcBef>
                          <a:spcPts val="0"/>
                        </a:spcBef>
                        <a:spcAft>
                          <a:spcPts val="0"/>
                        </a:spcAft>
                        <a:buNone/>
                      </a:pPr>
                      <a:r>
                        <a:rPr lang="it" sz="1100">
                          <a:solidFill>
                            <a:srgbClr val="1F1F1F"/>
                          </a:solidFill>
                        </a:rPr>
                        <a:t>13</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3C47D"/>
                    </a:solidFill>
                  </a:tcPr>
                </a:tc>
                <a:tc>
                  <a:txBody>
                    <a:bodyPr/>
                    <a:lstStyle/>
                    <a:p>
                      <a:pPr marL="0" lvl="0" indent="0" algn="ctr" rtl="0">
                        <a:spcBef>
                          <a:spcPts val="0"/>
                        </a:spcBef>
                        <a:spcAft>
                          <a:spcPts val="0"/>
                        </a:spcAft>
                        <a:buNone/>
                      </a:pPr>
                      <a:r>
                        <a:rPr lang="it" sz="1100">
                          <a:solidFill>
                            <a:srgbClr val="1F1F1F"/>
                          </a:solidFill>
                        </a:rPr>
                        <a:t>0</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extLst>
                  <a:ext uri="{0D108BD9-81ED-4DB2-BD59-A6C34878D82A}">
                    <a16:rowId xmlns:a16="http://schemas.microsoft.com/office/drawing/2014/main" val="10000"/>
                  </a:ext>
                </a:extLst>
              </a:tr>
              <a:tr h="274875">
                <a:tc>
                  <a:txBody>
                    <a:bodyPr/>
                    <a:lstStyle/>
                    <a:p>
                      <a:pPr marL="0" lvl="0" indent="0" algn="ctr" rtl="0">
                        <a:spcBef>
                          <a:spcPts val="0"/>
                        </a:spcBef>
                        <a:spcAft>
                          <a:spcPts val="0"/>
                        </a:spcAft>
                        <a:buNone/>
                      </a:pPr>
                      <a:r>
                        <a:rPr lang="it" sz="1100">
                          <a:solidFill>
                            <a:srgbClr val="1F1F1F"/>
                          </a:solidFill>
                        </a:rPr>
                        <a:t>56</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tc>
                  <a:txBody>
                    <a:bodyPr/>
                    <a:lstStyle/>
                    <a:p>
                      <a:pPr marL="0" lvl="0" indent="0" algn="ctr" rtl="0">
                        <a:spcBef>
                          <a:spcPts val="0"/>
                        </a:spcBef>
                        <a:spcAft>
                          <a:spcPts val="0"/>
                        </a:spcAft>
                        <a:buNone/>
                      </a:pPr>
                      <a:r>
                        <a:rPr lang="it" sz="1100">
                          <a:solidFill>
                            <a:srgbClr val="1F1F1F"/>
                          </a:solidFill>
                        </a:rPr>
                        <a:t>0</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3C47D"/>
                    </a:solidFill>
                  </a:tcPr>
                </a:tc>
                <a:extLst>
                  <a:ext uri="{0D108BD9-81ED-4DB2-BD59-A6C34878D82A}">
                    <a16:rowId xmlns:a16="http://schemas.microsoft.com/office/drawing/2014/main" val="10001"/>
                  </a:ext>
                </a:extLst>
              </a:tr>
            </a:tbl>
          </a:graphicData>
        </a:graphic>
      </p:graphicFrame>
      <p:graphicFrame>
        <p:nvGraphicFramePr>
          <p:cNvPr id="181" name="Google Shape;181;p26"/>
          <p:cNvGraphicFramePr/>
          <p:nvPr/>
        </p:nvGraphicFramePr>
        <p:xfrm>
          <a:off x="8321850" y="2875725"/>
          <a:ext cx="765700" cy="700980"/>
        </p:xfrm>
        <a:graphic>
          <a:graphicData uri="http://schemas.openxmlformats.org/drawingml/2006/table">
            <a:tbl>
              <a:tblPr>
                <a:noFill/>
                <a:tableStyleId>{AC24DE22-8AB5-432A-93AC-FD4D3C9E0F25}</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274875">
                <a:tc>
                  <a:txBody>
                    <a:bodyPr/>
                    <a:lstStyle/>
                    <a:p>
                      <a:pPr marL="0" lvl="0" indent="0" algn="ctr" rtl="0">
                        <a:spcBef>
                          <a:spcPts val="0"/>
                        </a:spcBef>
                        <a:spcAft>
                          <a:spcPts val="0"/>
                        </a:spcAft>
                        <a:buNone/>
                      </a:pPr>
                      <a:r>
                        <a:rPr lang="it" sz="1100">
                          <a:solidFill>
                            <a:srgbClr val="1F1F1F"/>
                          </a:solidFill>
                        </a:rPr>
                        <a:t>8</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3C47D"/>
                    </a:solidFill>
                  </a:tcPr>
                </a:tc>
                <a:tc>
                  <a:txBody>
                    <a:bodyPr/>
                    <a:lstStyle/>
                    <a:p>
                      <a:pPr marL="0" lvl="0" indent="0" algn="ctr" rtl="0">
                        <a:spcBef>
                          <a:spcPts val="0"/>
                        </a:spcBef>
                        <a:spcAft>
                          <a:spcPts val="0"/>
                        </a:spcAft>
                        <a:buNone/>
                      </a:pPr>
                      <a:r>
                        <a:rPr lang="it" sz="1100">
                          <a:solidFill>
                            <a:srgbClr val="1F1F1F"/>
                          </a:solidFill>
                        </a:rPr>
                        <a:t>5</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extLst>
                  <a:ext uri="{0D108BD9-81ED-4DB2-BD59-A6C34878D82A}">
                    <a16:rowId xmlns:a16="http://schemas.microsoft.com/office/drawing/2014/main" val="10000"/>
                  </a:ext>
                </a:extLst>
              </a:tr>
              <a:tr h="274875">
                <a:tc>
                  <a:txBody>
                    <a:bodyPr/>
                    <a:lstStyle/>
                    <a:p>
                      <a:pPr marL="0" lvl="0" indent="0" algn="ctr" rtl="0">
                        <a:spcBef>
                          <a:spcPts val="0"/>
                        </a:spcBef>
                        <a:spcAft>
                          <a:spcPts val="0"/>
                        </a:spcAft>
                        <a:buNone/>
                      </a:pPr>
                      <a:r>
                        <a:rPr lang="it" sz="1100">
                          <a:solidFill>
                            <a:srgbClr val="1F1F1F"/>
                          </a:solidFill>
                        </a:rPr>
                        <a:t>1</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tc>
                  <a:txBody>
                    <a:bodyPr/>
                    <a:lstStyle/>
                    <a:p>
                      <a:pPr marL="0" lvl="0" indent="0" algn="ctr" rtl="0">
                        <a:spcBef>
                          <a:spcPts val="0"/>
                        </a:spcBef>
                        <a:spcAft>
                          <a:spcPts val="0"/>
                        </a:spcAft>
                        <a:buNone/>
                      </a:pPr>
                      <a:r>
                        <a:rPr lang="it" sz="1100">
                          <a:solidFill>
                            <a:srgbClr val="1F1F1F"/>
                          </a:solidFill>
                        </a:rPr>
                        <a:t>55</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3C47D"/>
                    </a:solidFill>
                  </a:tcPr>
                </a:tc>
                <a:extLst>
                  <a:ext uri="{0D108BD9-81ED-4DB2-BD59-A6C34878D82A}">
                    <a16:rowId xmlns:a16="http://schemas.microsoft.com/office/drawing/2014/main" val="10001"/>
                  </a:ext>
                </a:extLst>
              </a:tr>
            </a:tbl>
          </a:graphicData>
        </a:graphic>
      </p:graphicFrame>
      <p:graphicFrame>
        <p:nvGraphicFramePr>
          <p:cNvPr id="182" name="Google Shape;182;p26"/>
          <p:cNvGraphicFramePr/>
          <p:nvPr/>
        </p:nvGraphicFramePr>
        <p:xfrm>
          <a:off x="8321850" y="3929650"/>
          <a:ext cx="765700" cy="700980"/>
        </p:xfrm>
        <a:graphic>
          <a:graphicData uri="http://schemas.openxmlformats.org/drawingml/2006/table">
            <a:tbl>
              <a:tblPr>
                <a:noFill/>
                <a:tableStyleId>{AC24DE22-8AB5-432A-93AC-FD4D3C9E0F25}</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274875">
                <a:tc>
                  <a:txBody>
                    <a:bodyPr/>
                    <a:lstStyle/>
                    <a:p>
                      <a:pPr marL="0" lvl="0" indent="0" algn="ctr" rtl="0">
                        <a:spcBef>
                          <a:spcPts val="0"/>
                        </a:spcBef>
                        <a:spcAft>
                          <a:spcPts val="0"/>
                        </a:spcAft>
                        <a:buNone/>
                      </a:pPr>
                      <a:r>
                        <a:rPr lang="it" sz="1100">
                          <a:solidFill>
                            <a:srgbClr val="1F1F1F"/>
                          </a:solidFill>
                        </a:rPr>
                        <a:t>8</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3C47D"/>
                    </a:solidFill>
                  </a:tcPr>
                </a:tc>
                <a:tc>
                  <a:txBody>
                    <a:bodyPr/>
                    <a:lstStyle/>
                    <a:p>
                      <a:pPr marL="0" lvl="0" indent="0" algn="ctr" rtl="0">
                        <a:spcBef>
                          <a:spcPts val="0"/>
                        </a:spcBef>
                        <a:spcAft>
                          <a:spcPts val="0"/>
                        </a:spcAft>
                        <a:buNone/>
                      </a:pPr>
                      <a:r>
                        <a:rPr lang="it" sz="1100">
                          <a:solidFill>
                            <a:srgbClr val="1F1F1F"/>
                          </a:solidFill>
                        </a:rPr>
                        <a:t>5</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extLst>
                  <a:ext uri="{0D108BD9-81ED-4DB2-BD59-A6C34878D82A}">
                    <a16:rowId xmlns:a16="http://schemas.microsoft.com/office/drawing/2014/main" val="10000"/>
                  </a:ext>
                </a:extLst>
              </a:tr>
              <a:tr h="274875">
                <a:tc>
                  <a:txBody>
                    <a:bodyPr/>
                    <a:lstStyle/>
                    <a:p>
                      <a:pPr marL="0" lvl="0" indent="0" algn="ctr" rtl="0">
                        <a:spcBef>
                          <a:spcPts val="0"/>
                        </a:spcBef>
                        <a:spcAft>
                          <a:spcPts val="0"/>
                        </a:spcAft>
                        <a:buNone/>
                      </a:pPr>
                      <a:r>
                        <a:rPr lang="it" sz="1100">
                          <a:solidFill>
                            <a:srgbClr val="1F1F1F"/>
                          </a:solidFill>
                        </a:rPr>
                        <a:t>3</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tc>
                  <a:txBody>
                    <a:bodyPr/>
                    <a:lstStyle/>
                    <a:p>
                      <a:pPr marL="0" lvl="0" indent="0" algn="ctr" rtl="0">
                        <a:spcBef>
                          <a:spcPts val="0"/>
                        </a:spcBef>
                        <a:spcAft>
                          <a:spcPts val="0"/>
                        </a:spcAft>
                        <a:buNone/>
                      </a:pPr>
                      <a:r>
                        <a:rPr lang="it" sz="1100">
                          <a:solidFill>
                            <a:srgbClr val="1F1F1F"/>
                          </a:solidFill>
                        </a:rPr>
                        <a:t>53</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3C47D"/>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SVM: Polynomial kernel</a:t>
            </a:r>
            <a:endParaRPr/>
          </a:p>
        </p:txBody>
      </p:sp>
      <p:sp>
        <p:nvSpPr>
          <p:cNvPr id="188" name="Google Shape;188;p27"/>
          <p:cNvSpPr txBox="1">
            <a:spLocks noGrp="1"/>
          </p:cNvSpPr>
          <p:nvPr>
            <p:ph type="body" idx="2"/>
          </p:nvPr>
        </p:nvSpPr>
        <p:spPr>
          <a:xfrm>
            <a:off x="99275" y="1386750"/>
            <a:ext cx="4752600" cy="34170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it" sz="1400"/>
              <a:t>Fixed C=1, gamma=0.1, let’s change the degree:</a:t>
            </a:r>
            <a:endParaRPr sz="1400"/>
          </a:p>
          <a:p>
            <a:pPr marL="457200" lvl="0" indent="-317500" algn="l" rtl="0">
              <a:spcBef>
                <a:spcPts val="1200"/>
              </a:spcBef>
              <a:spcAft>
                <a:spcPts val="0"/>
              </a:spcAft>
              <a:buSzPts val="1400"/>
              <a:buChar char="-"/>
            </a:pPr>
            <a:r>
              <a:rPr lang="it" sz="1400"/>
              <a:t>Polynomial kernel C=1, gamma=0.1, degree=1</a:t>
            </a:r>
            <a:endParaRPr sz="1400"/>
          </a:p>
          <a:p>
            <a:pPr marL="457200" lvl="0" indent="0" algn="l" rtl="0">
              <a:spcBef>
                <a:spcPts val="0"/>
              </a:spcBef>
              <a:spcAft>
                <a:spcPts val="0"/>
              </a:spcAft>
              <a:buNone/>
            </a:pPr>
            <a:r>
              <a:rPr lang="it" sz="1400"/>
              <a:t>Accuracy: 84.05797101449275</a:t>
            </a:r>
            <a:endParaRPr sz="1400"/>
          </a:p>
          <a:p>
            <a:pPr marL="457200" lvl="0" indent="0" algn="l" rtl="0">
              <a:spcBef>
                <a:spcPts val="0"/>
              </a:spcBef>
              <a:spcAft>
                <a:spcPts val="0"/>
              </a:spcAft>
              <a:buNone/>
            </a:pPr>
            <a:r>
              <a:rPr lang="it" sz="1400"/>
              <a:t>Precision: 97.87234042553192</a:t>
            </a:r>
            <a:endParaRPr sz="1400"/>
          </a:p>
          <a:p>
            <a:pPr marL="457200" lvl="0" indent="0" algn="l" rtl="0">
              <a:spcBef>
                <a:spcPts val="0"/>
              </a:spcBef>
              <a:spcAft>
                <a:spcPts val="0"/>
              </a:spcAft>
              <a:buNone/>
            </a:pPr>
            <a:r>
              <a:rPr lang="it" sz="1400"/>
              <a:t>Recall: 82.14285714285714</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it" sz="1400"/>
              <a:t>Polynomial kernel C=1, gamma=0.1, degree=3</a:t>
            </a:r>
            <a:endParaRPr sz="1400"/>
          </a:p>
          <a:p>
            <a:pPr marL="0" lvl="0" indent="457200" algn="l" rtl="0">
              <a:spcBef>
                <a:spcPts val="0"/>
              </a:spcBef>
              <a:spcAft>
                <a:spcPts val="0"/>
              </a:spcAft>
              <a:buNone/>
            </a:pPr>
            <a:r>
              <a:rPr lang="it" sz="1400"/>
              <a:t>Accuracy: 91.30434782608695</a:t>
            </a:r>
            <a:endParaRPr sz="1400"/>
          </a:p>
          <a:p>
            <a:pPr marL="0" lvl="0" indent="457200" algn="l" rtl="0">
              <a:spcBef>
                <a:spcPts val="0"/>
              </a:spcBef>
              <a:spcAft>
                <a:spcPts val="0"/>
              </a:spcAft>
              <a:buNone/>
            </a:pPr>
            <a:r>
              <a:rPr lang="it" sz="1400"/>
              <a:t>Precision: 91.66666666666666</a:t>
            </a:r>
            <a:endParaRPr sz="1400"/>
          </a:p>
          <a:p>
            <a:pPr marL="0" lvl="0" indent="457200" algn="l" rtl="0">
              <a:spcBef>
                <a:spcPts val="0"/>
              </a:spcBef>
              <a:spcAft>
                <a:spcPts val="0"/>
              </a:spcAft>
              <a:buNone/>
            </a:pPr>
            <a:r>
              <a:rPr lang="it" sz="1400"/>
              <a:t>Recall: 98.21428571428571</a:t>
            </a:r>
            <a:endParaRPr sz="1400"/>
          </a:p>
          <a:p>
            <a:pPr marL="0" lvl="0" indent="0" algn="l" rtl="0">
              <a:spcBef>
                <a:spcPts val="0"/>
              </a:spcBef>
              <a:spcAft>
                <a:spcPts val="0"/>
              </a:spcAft>
              <a:buNone/>
            </a:pPr>
            <a:endParaRPr sz="1400"/>
          </a:p>
          <a:p>
            <a:pPr marL="457200" lvl="0" indent="-317500" algn="l" rtl="0">
              <a:spcBef>
                <a:spcPts val="0"/>
              </a:spcBef>
              <a:spcAft>
                <a:spcPts val="0"/>
              </a:spcAft>
              <a:buSzPts val="1400"/>
              <a:buChar char="-"/>
            </a:pPr>
            <a:r>
              <a:rPr lang="it" sz="1400"/>
              <a:t>Polynomial kernel C=1, gamma=1, degree=5</a:t>
            </a:r>
            <a:endParaRPr sz="1400"/>
          </a:p>
          <a:p>
            <a:pPr marL="0" lvl="0" indent="457200" algn="l" rtl="0">
              <a:spcBef>
                <a:spcPts val="0"/>
              </a:spcBef>
              <a:spcAft>
                <a:spcPts val="0"/>
              </a:spcAft>
              <a:buNone/>
            </a:pPr>
            <a:r>
              <a:rPr lang="it" sz="1400"/>
              <a:t>Accuracy: 88.40579710144928</a:t>
            </a:r>
            <a:endParaRPr sz="1400"/>
          </a:p>
          <a:p>
            <a:pPr marL="0" lvl="0" indent="457200" algn="l" rtl="0">
              <a:spcBef>
                <a:spcPts val="0"/>
              </a:spcBef>
              <a:spcAft>
                <a:spcPts val="0"/>
              </a:spcAft>
              <a:buNone/>
            </a:pPr>
            <a:r>
              <a:rPr lang="it" sz="1400"/>
              <a:t>Precision: 88.70967741935483</a:t>
            </a:r>
            <a:endParaRPr sz="1400"/>
          </a:p>
          <a:p>
            <a:pPr marL="0" lvl="0" indent="457200" algn="l" rtl="0">
              <a:spcBef>
                <a:spcPts val="0"/>
              </a:spcBef>
              <a:spcAft>
                <a:spcPts val="0"/>
              </a:spcAft>
              <a:buNone/>
            </a:pPr>
            <a:r>
              <a:rPr lang="it" sz="1400"/>
              <a:t>Recall: 98.21428571428571</a:t>
            </a:r>
            <a:endParaRPr sz="1400"/>
          </a:p>
        </p:txBody>
      </p:sp>
      <p:sp>
        <p:nvSpPr>
          <p:cNvPr id="189" name="Google Shape;189;p27"/>
          <p:cNvSpPr txBox="1">
            <a:spLocks noGrp="1"/>
          </p:cNvSpPr>
          <p:nvPr>
            <p:ph type="body" idx="2"/>
          </p:nvPr>
        </p:nvSpPr>
        <p:spPr>
          <a:xfrm>
            <a:off x="5562875" y="1673250"/>
            <a:ext cx="35145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In summary, it appears that precision decreases and the recall increases with an increase in the degree, although the accuracy remains sensitive in both directions .</a:t>
            </a:r>
            <a:endParaRPr/>
          </a:p>
          <a:p>
            <a:pPr marL="0" lvl="0" indent="0" algn="l" rtl="0">
              <a:spcBef>
                <a:spcPts val="0"/>
              </a:spcBef>
              <a:spcAft>
                <a:spcPts val="0"/>
              </a:spcAft>
              <a:buNone/>
            </a:pPr>
            <a:endParaRPr/>
          </a:p>
          <a:p>
            <a:pPr marL="0" lvl="0" indent="0" algn="l" rtl="0">
              <a:spcBef>
                <a:spcPts val="0"/>
              </a:spcBef>
              <a:spcAft>
                <a:spcPts val="0"/>
              </a:spcAft>
              <a:buNone/>
            </a:pPr>
            <a:r>
              <a:rPr lang="it"/>
              <a:t>A higher value for C is preferable, but beyond a certain point, the results do not exhibit significant changes. </a:t>
            </a:r>
            <a:endParaRPr/>
          </a:p>
          <a:p>
            <a:pPr marL="0" lvl="0" indent="0" algn="l" rtl="0">
              <a:spcBef>
                <a:spcPts val="0"/>
              </a:spcBef>
              <a:spcAft>
                <a:spcPts val="0"/>
              </a:spcAft>
              <a:buNone/>
            </a:pPr>
            <a:endParaRPr/>
          </a:p>
          <a:p>
            <a:pPr marL="0" lvl="0" indent="0" algn="l" rtl="0">
              <a:spcBef>
                <a:spcPts val="0"/>
              </a:spcBef>
              <a:spcAft>
                <a:spcPts val="0"/>
              </a:spcAft>
              <a:buNone/>
            </a:pPr>
            <a:r>
              <a:rPr lang="it"/>
              <a:t>It is advisable to opt for an intermediate value of gamma in order to maintain a high accuracy and recall.</a:t>
            </a:r>
            <a:endParaRPr/>
          </a:p>
        </p:txBody>
      </p:sp>
      <p:graphicFrame>
        <p:nvGraphicFramePr>
          <p:cNvPr id="190" name="Google Shape;190;p27"/>
          <p:cNvGraphicFramePr/>
          <p:nvPr/>
        </p:nvGraphicFramePr>
        <p:xfrm>
          <a:off x="4572000" y="1806325"/>
          <a:ext cx="765700" cy="700980"/>
        </p:xfrm>
        <a:graphic>
          <a:graphicData uri="http://schemas.openxmlformats.org/drawingml/2006/table">
            <a:tbl>
              <a:tblPr>
                <a:noFill/>
                <a:tableStyleId>{AC24DE22-8AB5-432A-93AC-FD4D3C9E0F25}</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274875">
                <a:tc>
                  <a:txBody>
                    <a:bodyPr/>
                    <a:lstStyle/>
                    <a:p>
                      <a:pPr marL="0" lvl="0" indent="0" algn="ctr" rtl="0">
                        <a:spcBef>
                          <a:spcPts val="0"/>
                        </a:spcBef>
                        <a:spcAft>
                          <a:spcPts val="0"/>
                        </a:spcAft>
                        <a:buNone/>
                      </a:pPr>
                      <a:r>
                        <a:rPr lang="it" sz="1100">
                          <a:solidFill>
                            <a:srgbClr val="1F1F1F"/>
                          </a:solidFill>
                        </a:rPr>
                        <a:t>12</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3C47D"/>
                    </a:solidFill>
                  </a:tcPr>
                </a:tc>
                <a:tc>
                  <a:txBody>
                    <a:bodyPr/>
                    <a:lstStyle/>
                    <a:p>
                      <a:pPr marL="0" lvl="0" indent="0" algn="ctr" rtl="0">
                        <a:spcBef>
                          <a:spcPts val="0"/>
                        </a:spcBef>
                        <a:spcAft>
                          <a:spcPts val="0"/>
                        </a:spcAft>
                        <a:buNone/>
                      </a:pPr>
                      <a:r>
                        <a:rPr lang="it" sz="1100">
                          <a:solidFill>
                            <a:srgbClr val="1F1F1F"/>
                          </a:solidFill>
                        </a:rPr>
                        <a:t>1</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extLst>
                  <a:ext uri="{0D108BD9-81ED-4DB2-BD59-A6C34878D82A}">
                    <a16:rowId xmlns:a16="http://schemas.microsoft.com/office/drawing/2014/main" val="10000"/>
                  </a:ext>
                </a:extLst>
              </a:tr>
              <a:tr h="274875">
                <a:tc>
                  <a:txBody>
                    <a:bodyPr/>
                    <a:lstStyle/>
                    <a:p>
                      <a:pPr marL="0" lvl="0" indent="0" algn="ctr" rtl="0">
                        <a:spcBef>
                          <a:spcPts val="0"/>
                        </a:spcBef>
                        <a:spcAft>
                          <a:spcPts val="0"/>
                        </a:spcAft>
                        <a:buNone/>
                      </a:pPr>
                      <a:r>
                        <a:rPr lang="it" sz="1100">
                          <a:solidFill>
                            <a:srgbClr val="1F1F1F"/>
                          </a:solidFill>
                        </a:rPr>
                        <a:t>10</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tc>
                  <a:txBody>
                    <a:bodyPr/>
                    <a:lstStyle/>
                    <a:p>
                      <a:pPr marL="0" lvl="0" indent="0" algn="ctr" rtl="0">
                        <a:spcBef>
                          <a:spcPts val="0"/>
                        </a:spcBef>
                        <a:spcAft>
                          <a:spcPts val="0"/>
                        </a:spcAft>
                        <a:buNone/>
                      </a:pPr>
                      <a:r>
                        <a:rPr lang="it" sz="1100">
                          <a:solidFill>
                            <a:srgbClr val="1F1F1F"/>
                          </a:solidFill>
                        </a:rPr>
                        <a:t>46</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3C47D"/>
                    </a:solidFill>
                  </a:tcPr>
                </a:tc>
                <a:extLst>
                  <a:ext uri="{0D108BD9-81ED-4DB2-BD59-A6C34878D82A}">
                    <a16:rowId xmlns:a16="http://schemas.microsoft.com/office/drawing/2014/main" val="10001"/>
                  </a:ext>
                </a:extLst>
              </a:tr>
            </a:tbl>
          </a:graphicData>
        </a:graphic>
      </p:graphicFrame>
      <p:graphicFrame>
        <p:nvGraphicFramePr>
          <p:cNvPr id="191" name="Google Shape;191;p27"/>
          <p:cNvGraphicFramePr/>
          <p:nvPr/>
        </p:nvGraphicFramePr>
        <p:xfrm>
          <a:off x="4572000" y="2927413"/>
          <a:ext cx="765700" cy="700980"/>
        </p:xfrm>
        <a:graphic>
          <a:graphicData uri="http://schemas.openxmlformats.org/drawingml/2006/table">
            <a:tbl>
              <a:tblPr>
                <a:noFill/>
                <a:tableStyleId>{AC24DE22-8AB5-432A-93AC-FD4D3C9E0F25}</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274875">
                <a:tc>
                  <a:txBody>
                    <a:bodyPr/>
                    <a:lstStyle/>
                    <a:p>
                      <a:pPr marL="0" lvl="0" indent="0" algn="ctr" rtl="0">
                        <a:spcBef>
                          <a:spcPts val="0"/>
                        </a:spcBef>
                        <a:spcAft>
                          <a:spcPts val="0"/>
                        </a:spcAft>
                        <a:buNone/>
                      </a:pPr>
                      <a:r>
                        <a:rPr lang="it" sz="1100">
                          <a:solidFill>
                            <a:srgbClr val="1F1F1F"/>
                          </a:solidFill>
                        </a:rPr>
                        <a:t>8</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3C47D"/>
                    </a:solidFill>
                  </a:tcPr>
                </a:tc>
                <a:tc>
                  <a:txBody>
                    <a:bodyPr/>
                    <a:lstStyle/>
                    <a:p>
                      <a:pPr marL="0" lvl="0" indent="0" algn="ctr" rtl="0">
                        <a:spcBef>
                          <a:spcPts val="0"/>
                        </a:spcBef>
                        <a:spcAft>
                          <a:spcPts val="0"/>
                        </a:spcAft>
                        <a:buNone/>
                      </a:pPr>
                      <a:r>
                        <a:rPr lang="it" sz="1100">
                          <a:solidFill>
                            <a:srgbClr val="1F1F1F"/>
                          </a:solidFill>
                        </a:rPr>
                        <a:t>5</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extLst>
                  <a:ext uri="{0D108BD9-81ED-4DB2-BD59-A6C34878D82A}">
                    <a16:rowId xmlns:a16="http://schemas.microsoft.com/office/drawing/2014/main" val="10000"/>
                  </a:ext>
                </a:extLst>
              </a:tr>
              <a:tr h="274875">
                <a:tc>
                  <a:txBody>
                    <a:bodyPr/>
                    <a:lstStyle/>
                    <a:p>
                      <a:pPr marL="0" lvl="0" indent="0" algn="ctr" rtl="0">
                        <a:spcBef>
                          <a:spcPts val="0"/>
                        </a:spcBef>
                        <a:spcAft>
                          <a:spcPts val="0"/>
                        </a:spcAft>
                        <a:buNone/>
                      </a:pPr>
                      <a:r>
                        <a:rPr lang="it" sz="1100">
                          <a:solidFill>
                            <a:srgbClr val="1F1F1F"/>
                          </a:solidFill>
                        </a:rPr>
                        <a:t>1</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A9999"/>
                    </a:solidFill>
                  </a:tcPr>
                </a:tc>
                <a:tc>
                  <a:txBody>
                    <a:bodyPr/>
                    <a:lstStyle/>
                    <a:p>
                      <a:pPr marL="0" lvl="0" indent="0" algn="ctr" rtl="0">
                        <a:spcBef>
                          <a:spcPts val="0"/>
                        </a:spcBef>
                        <a:spcAft>
                          <a:spcPts val="0"/>
                        </a:spcAft>
                        <a:buNone/>
                      </a:pPr>
                      <a:r>
                        <a:rPr lang="it" sz="1100">
                          <a:solidFill>
                            <a:srgbClr val="1F1F1F"/>
                          </a:solidFill>
                        </a:rPr>
                        <a:t>55</a:t>
                      </a:r>
                      <a:endParaRPr sz="1100">
                        <a:solidFill>
                          <a:srgbClr val="1F1F1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3C47D"/>
                    </a:solidFill>
                  </a:tcPr>
                </a:tc>
                <a:extLst>
                  <a:ext uri="{0D108BD9-81ED-4DB2-BD59-A6C34878D82A}">
                    <a16:rowId xmlns:a16="http://schemas.microsoft.com/office/drawing/2014/main" val="10001"/>
                  </a:ext>
                </a:extLst>
              </a:tr>
            </a:tbl>
          </a:graphicData>
        </a:graphic>
      </p:graphicFrame>
      <p:graphicFrame>
        <p:nvGraphicFramePr>
          <p:cNvPr id="192" name="Google Shape;192;p27"/>
          <p:cNvGraphicFramePr/>
          <p:nvPr/>
        </p:nvGraphicFramePr>
        <p:xfrm>
          <a:off x="4572000" y="4048500"/>
          <a:ext cx="765700" cy="700980"/>
        </p:xfrm>
        <a:graphic>
          <a:graphicData uri="http://schemas.openxmlformats.org/drawingml/2006/table">
            <a:tbl>
              <a:tblPr>
                <a:noFill/>
                <a:tableStyleId>{AC24DE22-8AB5-432A-93AC-FD4D3C9E0F25}</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274875">
                <a:tc>
                  <a:txBody>
                    <a:bodyPr/>
                    <a:lstStyle/>
                    <a:p>
                      <a:pPr marL="0" lvl="0" indent="0" algn="ctr" rtl="0">
                        <a:spcBef>
                          <a:spcPts val="0"/>
                        </a:spcBef>
                        <a:spcAft>
                          <a:spcPts val="0"/>
                        </a:spcAft>
                        <a:buNone/>
                      </a:pPr>
                      <a:r>
                        <a:rPr lang="it" sz="1100">
                          <a:solidFill>
                            <a:srgbClr val="1F1F1F"/>
                          </a:solidFill>
                        </a:rPr>
                        <a:t>6</a:t>
                      </a:r>
                      <a:endParaRPr sz="1100">
                        <a:solidFill>
                          <a:srgbClr val="1F1F1F"/>
                        </a:solidFill>
                      </a:endParaRPr>
                    </a:p>
                  </a:txBody>
                  <a:tcPr marL="91425" marR="91425" marT="91425" marB="91425">
                    <a:solidFill>
                      <a:srgbClr val="93C47D"/>
                    </a:solidFill>
                  </a:tcPr>
                </a:tc>
                <a:tc>
                  <a:txBody>
                    <a:bodyPr/>
                    <a:lstStyle/>
                    <a:p>
                      <a:pPr marL="0" lvl="0" indent="0" algn="ctr" rtl="0">
                        <a:spcBef>
                          <a:spcPts val="0"/>
                        </a:spcBef>
                        <a:spcAft>
                          <a:spcPts val="0"/>
                        </a:spcAft>
                        <a:buNone/>
                      </a:pPr>
                      <a:r>
                        <a:rPr lang="it" sz="1100">
                          <a:solidFill>
                            <a:srgbClr val="1F1F1F"/>
                          </a:solidFill>
                        </a:rPr>
                        <a:t>7</a:t>
                      </a:r>
                      <a:endParaRPr sz="1100">
                        <a:solidFill>
                          <a:srgbClr val="1F1F1F"/>
                        </a:solidFill>
                      </a:endParaRPr>
                    </a:p>
                  </a:txBody>
                  <a:tcPr marL="91425" marR="91425" marT="91425" marB="91425">
                    <a:solidFill>
                      <a:srgbClr val="EA9999"/>
                    </a:solidFill>
                  </a:tcPr>
                </a:tc>
                <a:extLst>
                  <a:ext uri="{0D108BD9-81ED-4DB2-BD59-A6C34878D82A}">
                    <a16:rowId xmlns:a16="http://schemas.microsoft.com/office/drawing/2014/main" val="10000"/>
                  </a:ext>
                </a:extLst>
              </a:tr>
              <a:tr h="274875">
                <a:tc>
                  <a:txBody>
                    <a:bodyPr/>
                    <a:lstStyle/>
                    <a:p>
                      <a:pPr marL="0" lvl="0" indent="0" algn="ctr" rtl="0">
                        <a:spcBef>
                          <a:spcPts val="0"/>
                        </a:spcBef>
                        <a:spcAft>
                          <a:spcPts val="0"/>
                        </a:spcAft>
                        <a:buNone/>
                      </a:pPr>
                      <a:r>
                        <a:rPr lang="it" sz="1100">
                          <a:solidFill>
                            <a:srgbClr val="1F1F1F"/>
                          </a:solidFill>
                        </a:rPr>
                        <a:t>1</a:t>
                      </a:r>
                      <a:endParaRPr sz="1100">
                        <a:solidFill>
                          <a:srgbClr val="1F1F1F"/>
                        </a:solidFill>
                      </a:endParaRPr>
                    </a:p>
                  </a:txBody>
                  <a:tcPr marL="91425" marR="91425" marT="91425" marB="91425">
                    <a:solidFill>
                      <a:srgbClr val="EA9999"/>
                    </a:solidFill>
                  </a:tcPr>
                </a:tc>
                <a:tc>
                  <a:txBody>
                    <a:bodyPr/>
                    <a:lstStyle/>
                    <a:p>
                      <a:pPr marL="0" lvl="0" indent="0" algn="ctr" rtl="0">
                        <a:spcBef>
                          <a:spcPts val="0"/>
                        </a:spcBef>
                        <a:spcAft>
                          <a:spcPts val="0"/>
                        </a:spcAft>
                        <a:buNone/>
                      </a:pPr>
                      <a:r>
                        <a:rPr lang="it" sz="1100">
                          <a:solidFill>
                            <a:srgbClr val="1F1F1F"/>
                          </a:solidFill>
                        </a:rPr>
                        <a:t>55</a:t>
                      </a:r>
                      <a:endParaRPr sz="1100">
                        <a:solidFill>
                          <a:srgbClr val="1F1F1F"/>
                        </a:solidFill>
                      </a:endParaRPr>
                    </a:p>
                  </a:txBody>
                  <a:tcPr marL="91425" marR="91425" marT="91425" marB="91425">
                    <a:solidFill>
                      <a:srgbClr val="93C47D"/>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SVM: Polynomial kernel</a:t>
            </a:r>
            <a:endParaRPr/>
          </a:p>
        </p:txBody>
      </p:sp>
      <p:sp>
        <p:nvSpPr>
          <p:cNvPr id="198" name="Google Shape;198;p28"/>
          <p:cNvSpPr txBox="1">
            <a:spLocks noGrp="1"/>
          </p:cNvSpPr>
          <p:nvPr>
            <p:ph type="body" idx="2"/>
          </p:nvPr>
        </p:nvSpPr>
        <p:spPr>
          <a:xfrm>
            <a:off x="68975" y="1277025"/>
            <a:ext cx="4286100" cy="3792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it"/>
              <a:t>Best hyperparameters for polynomial kernel are</a:t>
            </a:r>
            <a:endParaRPr/>
          </a:p>
          <a:p>
            <a:pPr marL="457200" lvl="0" indent="-311150" algn="l" rtl="0">
              <a:spcBef>
                <a:spcPts val="0"/>
              </a:spcBef>
              <a:spcAft>
                <a:spcPts val="0"/>
              </a:spcAft>
              <a:buSzPts val="1300"/>
              <a:buChar char="-"/>
            </a:pPr>
            <a:r>
              <a:rPr lang="it"/>
              <a:t>C=100</a:t>
            </a:r>
            <a:endParaRPr/>
          </a:p>
          <a:p>
            <a:pPr marL="457200" lvl="0" indent="-311150" algn="l" rtl="0">
              <a:spcBef>
                <a:spcPts val="0"/>
              </a:spcBef>
              <a:spcAft>
                <a:spcPts val="0"/>
              </a:spcAft>
              <a:buSzPts val="1300"/>
              <a:buChar char="-"/>
            </a:pPr>
            <a:r>
              <a:rPr lang="it"/>
              <a:t>gamma=0.01 </a:t>
            </a:r>
            <a:endParaRPr/>
          </a:p>
          <a:p>
            <a:pPr marL="457200" lvl="0" indent="-311150" algn="l" rtl="0">
              <a:spcBef>
                <a:spcPts val="0"/>
              </a:spcBef>
              <a:spcAft>
                <a:spcPts val="0"/>
              </a:spcAft>
              <a:buSzPts val="1300"/>
              <a:buChar char="-"/>
            </a:pPr>
            <a:r>
              <a:rPr lang="it"/>
              <a:t>degree=4</a:t>
            </a:r>
            <a:endParaRPr/>
          </a:p>
          <a:p>
            <a:pPr marL="0" lvl="0" indent="0" algn="l" rtl="0">
              <a:spcBef>
                <a:spcPts val="0"/>
              </a:spcBef>
              <a:spcAft>
                <a:spcPts val="0"/>
              </a:spcAft>
              <a:buNone/>
            </a:pPr>
            <a:endParaRPr/>
          </a:p>
          <a:p>
            <a:pPr marL="0" lvl="0" indent="0" algn="l" rtl="0">
              <a:spcBef>
                <a:spcPts val="0"/>
              </a:spcBef>
              <a:spcAft>
                <a:spcPts val="0"/>
              </a:spcAft>
              <a:buNone/>
            </a:pPr>
            <a:r>
              <a:rPr lang="it"/>
              <a:t>Accuracy: 81.15942028985508</a:t>
            </a:r>
            <a:endParaRPr/>
          </a:p>
          <a:p>
            <a:pPr marL="0" lvl="0" indent="0" algn="l" rtl="0">
              <a:spcBef>
                <a:spcPts val="0"/>
              </a:spcBef>
              <a:spcAft>
                <a:spcPts val="0"/>
              </a:spcAft>
              <a:buNone/>
            </a:pPr>
            <a:r>
              <a:rPr lang="it"/>
              <a:t>Precision: 81.15942028985508</a:t>
            </a:r>
            <a:endParaRPr/>
          </a:p>
          <a:p>
            <a:pPr marL="0" lvl="0" indent="0" algn="l" rtl="0">
              <a:spcBef>
                <a:spcPts val="0"/>
              </a:spcBef>
              <a:spcAft>
                <a:spcPts val="0"/>
              </a:spcAft>
              <a:buNone/>
            </a:pPr>
            <a:r>
              <a:rPr lang="it"/>
              <a:t>Recall: 100.0</a:t>
            </a:r>
            <a:endParaRPr/>
          </a:p>
          <a:p>
            <a:pPr marL="0" lvl="0" indent="0" algn="l" rtl="0">
              <a:spcBef>
                <a:spcPts val="0"/>
              </a:spcBef>
              <a:spcAft>
                <a:spcPts val="0"/>
              </a:spcAft>
              <a:buNone/>
            </a:pPr>
            <a:endParaRPr/>
          </a:p>
          <a:p>
            <a:pPr marL="0" lvl="0" indent="0" algn="l" rtl="0">
              <a:spcBef>
                <a:spcPts val="0"/>
              </a:spcBef>
              <a:spcAft>
                <a:spcPts val="0"/>
              </a:spcAft>
              <a:buNone/>
            </a:pPr>
            <a:r>
              <a:rPr lang="it"/>
              <a:t>The selected hyperparameters demonstrate high complexity, a relatively low gamma, and a polynomial degree of 4. </a:t>
            </a:r>
            <a:endParaRPr/>
          </a:p>
          <a:p>
            <a:pPr marL="0" lvl="0" indent="0" algn="l" rtl="0">
              <a:spcBef>
                <a:spcPts val="0"/>
              </a:spcBef>
              <a:spcAft>
                <a:spcPts val="0"/>
              </a:spcAft>
              <a:buNone/>
            </a:pPr>
            <a:endParaRPr/>
          </a:p>
          <a:p>
            <a:pPr marL="0" lvl="0" indent="0" algn="l" rtl="0">
              <a:spcBef>
                <a:spcPts val="0"/>
              </a:spcBef>
              <a:spcAft>
                <a:spcPts val="0"/>
              </a:spcAft>
              <a:buNone/>
            </a:pPr>
            <a:r>
              <a:rPr lang="it"/>
              <a:t>However, despite the high accuracy, the model tends to attribute the presence of cancer to all patients, including those who do not have it. In this way, this might not be a good model.</a:t>
            </a:r>
            <a:endParaRPr/>
          </a:p>
        </p:txBody>
      </p:sp>
      <p:pic>
        <p:nvPicPr>
          <p:cNvPr id="199" name="Google Shape;199;p28"/>
          <p:cNvPicPr preferRelativeResize="0"/>
          <p:nvPr/>
        </p:nvPicPr>
        <p:blipFill>
          <a:blip r:embed="rId3">
            <a:alphaModFix/>
          </a:blip>
          <a:stretch>
            <a:fillRect/>
          </a:stretch>
        </p:blipFill>
        <p:spPr>
          <a:xfrm>
            <a:off x="4507475" y="1277025"/>
            <a:ext cx="4326285" cy="3714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Comparing SVM kernels with the validation set</a:t>
            </a:r>
            <a:endParaRPr/>
          </a:p>
        </p:txBody>
      </p:sp>
      <p:sp>
        <p:nvSpPr>
          <p:cNvPr id="205" name="Google Shape;205;p29"/>
          <p:cNvSpPr txBox="1"/>
          <p:nvPr/>
        </p:nvSpPr>
        <p:spPr>
          <a:xfrm>
            <a:off x="99275" y="3532450"/>
            <a:ext cx="9044700" cy="222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1300">
                <a:solidFill>
                  <a:schemeClr val="dk2"/>
                </a:solidFill>
                <a:latin typeface="Roboto"/>
                <a:ea typeface="Roboto"/>
                <a:cs typeface="Roboto"/>
                <a:sym typeface="Roboto"/>
              </a:rPr>
              <a:t>It appears that the model with a linear kernel exhibits the highest accuracy and precision scores; however, it possesses a relatively low recall score. The Gaussian kernel, on the other hand, shares the same accuracy as the linear model but demonstrates a markedly high recall alongside a lower precision. Meanwhile, the polynomial kernel displays a low accuracy, very low precision, and exceptionally high recall, driven by the classification of all individuals as having cancer.</a:t>
            </a:r>
            <a:endParaRPr sz="13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sz="13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r>
              <a:rPr lang="it" sz="1300">
                <a:solidFill>
                  <a:schemeClr val="dk2"/>
                </a:solidFill>
                <a:latin typeface="Roboto"/>
                <a:ea typeface="Roboto"/>
                <a:cs typeface="Roboto"/>
                <a:sym typeface="Roboto"/>
              </a:rPr>
              <a:t>Given these considerations, it seems that the Gaussian kernel model emerges as the optimal choice.</a:t>
            </a:r>
            <a:endParaRPr sz="13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sz="13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sz="13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sz="1300">
              <a:solidFill>
                <a:schemeClr val="dk2"/>
              </a:solidFill>
              <a:latin typeface="Roboto"/>
              <a:ea typeface="Roboto"/>
              <a:cs typeface="Roboto"/>
              <a:sym typeface="Roboto"/>
            </a:endParaRPr>
          </a:p>
        </p:txBody>
      </p:sp>
      <p:pic>
        <p:nvPicPr>
          <p:cNvPr id="206" name="Google Shape;206;p29"/>
          <p:cNvPicPr preferRelativeResize="0"/>
          <p:nvPr/>
        </p:nvPicPr>
        <p:blipFill>
          <a:blip r:embed="rId3">
            <a:alphaModFix/>
          </a:blip>
          <a:stretch>
            <a:fillRect/>
          </a:stretch>
        </p:blipFill>
        <p:spPr>
          <a:xfrm>
            <a:off x="373124" y="1294925"/>
            <a:ext cx="8283725" cy="2325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Testing</a:t>
            </a:r>
            <a:endParaRPr/>
          </a:p>
        </p:txBody>
      </p:sp>
      <p:pic>
        <p:nvPicPr>
          <p:cNvPr id="212" name="Google Shape;212;p30"/>
          <p:cNvPicPr preferRelativeResize="0"/>
          <p:nvPr/>
        </p:nvPicPr>
        <p:blipFill>
          <a:blip r:embed="rId3">
            <a:alphaModFix/>
          </a:blip>
          <a:stretch>
            <a:fillRect/>
          </a:stretch>
        </p:blipFill>
        <p:spPr>
          <a:xfrm>
            <a:off x="3072000" y="1284025"/>
            <a:ext cx="3000000" cy="2575459"/>
          </a:xfrm>
          <a:prstGeom prst="rect">
            <a:avLst/>
          </a:prstGeom>
          <a:noFill/>
          <a:ln>
            <a:noFill/>
          </a:ln>
        </p:spPr>
      </p:pic>
      <p:graphicFrame>
        <p:nvGraphicFramePr>
          <p:cNvPr id="213" name="Google Shape;213;p30"/>
          <p:cNvGraphicFramePr/>
          <p:nvPr/>
        </p:nvGraphicFramePr>
        <p:xfrm>
          <a:off x="0" y="3884600"/>
          <a:ext cx="3000000" cy="3000000"/>
        </p:xfrm>
        <a:graphic>
          <a:graphicData uri="http://schemas.openxmlformats.org/drawingml/2006/table">
            <a:tbl>
              <a:tblPr>
                <a:noFill/>
                <a:tableStyleId>{AC24DE22-8AB5-432A-93AC-FD4D3C9E0F25}</a:tableStyleId>
              </a:tblPr>
              <a:tblGrid>
                <a:gridCol w="1298000">
                  <a:extLst>
                    <a:ext uri="{9D8B030D-6E8A-4147-A177-3AD203B41FA5}">
                      <a16:colId xmlns:a16="http://schemas.microsoft.com/office/drawing/2014/main" val="20000"/>
                    </a:ext>
                  </a:extLst>
                </a:gridCol>
                <a:gridCol w="2453950">
                  <a:extLst>
                    <a:ext uri="{9D8B030D-6E8A-4147-A177-3AD203B41FA5}">
                      <a16:colId xmlns:a16="http://schemas.microsoft.com/office/drawing/2014/main" val="20001"/>
                    </a:ext>
                  </a:extLst>
                </a:gridCol>
                <a:gridCol w="2804375">
                  <a:extLst>
                    <a:ext uri="{9D8B030D-6E8A-4147-A177-3AD203B41FA5}">
                      <a16:colId xmlns:a16="http://schemas.microsoft.com/office/drawing/2014/main" val="20002"/>
                    </a:ext>
                  </a:extLst>
                </a:gridCol>
                <a:gridCol w="2587675">
                  <a:extLst>
                    <a:ext uri="{9D8B030D-6E8A-4147-A177-3AD203B41FA5}">
                      <a16:colId xmlns:a16="http://schemas.microsoft.com/office/drawing/2014/main" val="20003"/>
                    </a:ext>
                  </a:extLst>
                </a:gridCol>
              </a:tblGrid>
              <a:tr h="293725">
                <a:tc>
                  <a:txBody>
                    <a:bodyPr/>
                    <a:lstStyle/>
                    <a:p>
                      <a:pPr marL="0" lvl="0" indent="0" algn="l" rtl="0">
                        <a:spcBef>
                          <a:spcPts val="0"/>
                        </a:spcBef>
                        <a:spcAft>
                          <a:spcPts val="0"/>
                        </a:spcAft>
                        <a:buNone/>
                      </a:pPr>
                      <a:endParaRPr sz="900"/>
                    </a:p>
                  </a:txBody>
                  <a:tcPr marL="91425" marR="91425" marT="91425" marB="91425">
                    <a:solidFill>
                      <a:srgbClr val="D9D9D9"/>
                    </a:solidFill>
                  </a:tcPr>
                </a:tc>
                <a:tc>
                  <a:txBody>
                    <a:bodyPr/>
                    <a:lstStyle/>
                    <a:p>
                      <a:pPr marL="0" lvl="0" indent="0" algn="l" rtl="0">
                        <a:spcBef>
                          <a:spcPts val="0"/>
                        </a:spcBef>
                        <a:spcAft>
                          <a:spcPts val="0"/>
                        </a:spcAft>
                        <a:buNone/>
                      </a:pPr>
                      <a:r>
                        <a:rPr lang="it" sz="900"/>
                        <a:t>Linear Kernel</a:t>
                      </a:r>
                      <a:endParaRPr sz="900"/>
                    </a:p>
                  </a:txBody>
                  <a:tcPr marL="91425" marR="91425" marT="91425" marB="91425">
                    <a:solidFill>
                      <a:srgbClr val="EAD1DC"/>
                    </a:solidFill>
                  </a:tcPr>
                </a:tc>
                <a:tc>
                  <a:txBody>
                    <a:bodyPr/>
                    <a:lstStyle/>
                    <a:p>
                      <a:pPr marL="0" lvl="0" indent="0" algn="l" rtl="0">
                        <a:spcBef>
                          <a:spcPts val="0"/>
                        </a:spcBef>
                        <a:spcAft>
                          <a:spcPts val="0"/>
                        </a:spcAft>
                        <a:buNone/>
                      </a:pPr>
                      <a:r>
                        <a:rPr lang="it" sz="900"/>
                        <a:t>Gaussian Kernel</a:t>
                      </a:r>
                      <a:endParaRPr sz="900"/>
                    </a:p>
                  </a:txBody>
                  <a:tcPr marL="91425" marR="91425" marT="91425" marB="91425">
                    <a:solidFill>
                      <a:srgbClr val="B6D7A8"/>
                    </a:solidFill>
                  </a:tcPr>
                </a:tc>
                <a:tc>
                  <a:txBody>
                    <a:bodyPr/>
                    <a:lstStyle/>
                    <a:p>
                      <a:pPr marL="0" lvl="0" indent="0" algn="l" rtl="0">
                        <a:spcBef>
                          <a:spcPts val="0"/>
                        </a:spcBef>
                        <a:spcAft>
                          <a:spcPts val="0"/>
                        </a:spcAft>
                        <a:buNone/>
                      </a:pPr>
                      <a:r>
                        <a:rPr lang="it" sz="900"/>
                        <a:t>Polynomial Kernel</a:t>
                      </a:r>
                      <a:endParaRPr sz="900"/>
                    </a:p>
                  </a:txBody>
                  <a:tcPr marL="91425" marR="91425" marT="91425" marB="91425">
                    <a:solidFill>
                      <a:srgbClr val="FFE599"/>
                    </a:solidFill>
                  </a:tcPr>
                </a:tc>
                <a:extLst>
                  <a:ext uri="{0D108BD9-81ED-4DB2-BD59-A6C34878D82A}">
                    <a16:rowId xmlns:a16="http://schemas.microsoft.com/office/drawing/2014/main" val="10000"/>
                  </a:ext>
                </a:extLst>
              </a:tr>
              <a:tr h="293725">
                <a:tc>
                  <a:txBody>
                    <a:bodyPr/>
                    <a:lstStyle/>
                    <a:p>
                      <a:pPr marL="0" lvl="0" indent="0" algn="l" rtl="0">
                        <a:spcBef>
                          <a:spcPts val="0"/>
                        </a:spcBef>
                        <a:spcAft>
                          <a:spcPts val="0"/>
                        </a:spcAft>
                        <a:buNone/>
                      </a:pPr>
                      <a:r>
                        <a:rPr lang="it" sz="900"/>
                        <a:t>Accuracy</a:t>
                      </a:r>
                      <a:endParaRPr sz="900"/>
                    </a:p>
                  </a:txBody>
                  <a:tcPr marL="91425" marR="91425" marT="91425" marB="91425">
                    <a:solidFill>
                      <a:srgbClr val="D9D9D9"/>
                    </a:solidFill>
                  </a:tcPr>
                </a:tc>
                <a:tc>
                  <a:txBody>
                    <a:bodyPr/>
                    <a:lstStyle/>
                    <a:p>
                      <a:pPr marL="0" lvl="0" indent="0" algn="l" rtl="0">
                        <a:lnSpc>
                          <a:spcPct val="115000"/>
                        </a:lnSpc>
                        <a:spcBef>
                          <a:spcPts val="0"/>
                        </a:spcBef>
                        <a:spcAft>
                          <a:spcPts val="0"/>
                        </a:spcAft>
                        <a:buNone/>
                      </a:pPr>
                      <a:r>
                        <a:rPr lang="it" sz="900">
                          <a:solidFill>
                            <a:srgbClr val="0D0D0D"/>
                          </a:solidFill>
                          <a:latin typeface="Roboto"/>
                          <a:ea typeface="Roboto"/>
                          <a:cs typeface="Roboto"/>
                          <a:sym typeface="Roboto"/>
                        </a:rPr>
                        <a:t>84.61538461538461</a:t>
                      </a:r>
                      <a:endParaRPr sz="900">
                        <a:solidFill>
                          <a:srgbClr val="0D0D0D"/>
                        </a:solidFill>
                      </a:endParaRPr>
                    </a:p>
                  </a:txBody>
                  <a:tcPr marL="91425" marR="91425" marT="91425" marB="91425">
                    <a:solidFill>
                      <a:srgbClr val="EAD1DC"/>
                    </a:solidFill>
                  </a:tcPr>
                </a:tc>
                <a:tc>
                  <a:txBody>
                    <a:bodyPr/>
                    <a:lstStyle/>
                    <a:p>
                      <a:pPr marL="0" lvl="0" indent="0" algn="l" rtl="0">
                        <a:lnSpc>
                          <a:spcPct val="115000"/>
                        </a:lnSpc>
                        <a:spcBef>
                          <a:spcPts val="0"/>
                        </a:spcBef>
                        <a:spcAft>
                          <a:spcPts val="0"/>
                        </a:spcAft>
                        <a:buNone/>
                      </a:pPr>
                      <a:r>
                        <a:rPr lang="it" sz="900">
                          <a:solidFill>
                            <a:srgbClr val="0D0D0D"/>
                          </a:solidFill>
                          <a:latin typeface="Roboto"/>
                          <a:ea typeface="Roboto"/>
                          <a:cs typeface="Roboto"/>
                          <a:sym typeface="Roboto"/>
                        </a:rPr>
                        <a:t>88.46153846153845</a:t>
                      </a:r>
                      <a:endParaRPr sz="900">
                        <a:solidFill>
                          <a:srgbClr val="0D0D0D"/>
                        </a:solidFill>
                      </a:endParaRPr>
                    </a:p>
                  </a:txBody>
                  <a:tcPr marL="91425" marR="91425" marT="91425" marB="91425">
                    <a:solidFill>
                      <a:srgbClr val="B6D7A8"/>
                    </a:solidFill>
                  </a:tcPr>
                </a:tc>
                <a:tc>
                  <a:txBody>
                    <a:bodyPr/>
                    <a:lstStyle/>
                    <a:p>
                      <a:pPr marL="0" lvl="0" indent="0" algn="l" rtl="0">
                        <a:lnSpc>
                          <a:spcPct val="115000"/>
                        </a:lnSpc>
                        <a:spcBef>
                          <a:spcPts val="0"/>
                        </a:spcBef>
                        <a:spcAft>
                          <a:spcPts val="0"/>
                        </a:spcAft>
                        <a:buNone/>
                      </a:pPr>
                      <a:r>
                        <a:rPr lang="it" sz="900">
                          <a:solidFill>
                            <a:srgbClr val="0D0D0D"/>
                          </a:solidFill>
                          <a:latin typeface="Roboto"/>
                          <a:ea typeface="Roboto"/>
                          <a:cs typeface="Roboto"/>
                          <a:sym typeface="Roboto"/>
                        </a:rPr>
                        <a:t>92.3076923076923</a:t>
                      </a:r>
                      <a:endParaRPr sz="900">
                        <a:solidFill>
                          <a:srgbClr val="0D0D0D"/>
                        </a:solidFill>
                      </a:endParaRPr>
                    </a:p>
                  </a:txBody>
                  <a:tcPr marL="91425" marR="91425" marT="91425" marB="91425">
                    <a:solidFill>
                      <a:srgbClr val="FFE599"/>
                    </a:solidFill>
                  </a:tcPr>
                </a:tc>
                <a:extLst>
                  <a:ext uri="{0D108BD9-81ED-4DB2-BD59-A6C34878D82A}">
                    <a16:rowId xmlns:a16="http://schemas.microsoft.com/office/drawing/2014/main" val="10001"/>
                  </a:ext>
                </a:extLst>
              </a:tr>
              <a:tr h="293725">
                <a:tc>
                  <a:txBody>
                    <a:bodyPr/>
                    <a:lstStyle/>
                    <a:p>
                      <a:pPr marL="0" lvl="0" indent="0" algn="l" rtl="0">
                        <a:spcBef>
                          <a:spcPts val="0"/>
                        </a:spcBef>
                        <a:spcAft>
                          <a:spcPts val="0"/>
                        </a:spcAft>
                        <a:buNone/>
                      </a:pPr>
                      <a:r>
                        <a:rPr lang="it" sz="900"/>
                        <a:t>Precision</a:t>
                      </a:r>
                      <a:endParaRPr sz="900"/>
                    </a:p>
                  </a:txBody>
                  <a:tcPr marL="91425" marR="91425" marT="91425" marB="91425">
                    <a:solidFill>
                      <a:srgbClr val="D9D9D9"/>
                    </a:solidFill>
                  </a:tcPr>
                </a:tc>
                <a:tc>
                  <a:txBody>
                    <a:bodyPr/>
                    <a:lstStyle/>
                    <a:p>
                      <a:pPr marL="0" lvl="0" indent="0" algn="l" rtl="0">
                        <a:lnSpc>
                          <a:spcPct val="115000"/>
                        </a:lnSpc>
                        <a:spcBef>
                          <a:spcPts val="0"/>
                        </a:spcBef>
                        <a:spcAft>
                          <a:spcPts val="0"/>
                        </a:spcAft>
                        <a:buNone/>
                      </a:pPr>
                      <a:r>
                        <a:rPr lang="it" sz="900">
                          <a:solidFill>
                            <a:srgbClr val="0D0D0D"/>
                          </a:solidFill>
                          <a:latin typeface="Roboto"/>
                          <a:ea typeface="Roboto"/>
                          <a:cs typeface="Roboto"/>
                          <a:sym typeface="Roboto"/>
                        </a:rPr>
                        <a:t>100.0</a:t>
                      </a:r>
                      <a:endParaRPr sz="900">
                        <a:solidFill>
                          <a:srgbClr val="0D0D0D"/>
                        </a:solidFill>
                      </a:endParaRPr>
                    </a:p>
                  </a:txBody>
                  <a:tcPr marL="91425" marR="91425" marT="91425" marB="91425">
                    <a:solidFill>
                      <a:srgbClr val="EAD1DC"/>
                    </a:solidFill>
                  </a:tcPr>
                </a:tc>
                <a:tc>
                  <a:txBody>
                    <a:bodyPr/>
                    <a:lstStyle/>
                    <a:p>
                      <a:pPr marL="0" lvl="0" indent="0" algn="l" rtl="0">
                        <a:lnSpc>
                          <a:spcPct val="115000"/>
                        </a:lnSpc>
                        <a:spcBef>
                          <a:spcPts val="0"/>
                        </a:spcBef>
                        <a:spcAft>
                          <a:spcPts val="0"/>
                        </a:spcAft>
                        <a:buNone/>
                      </a:pPr>
                      <a:r>
                        <a:rPr lang="it" sz="900">
                          <a:solidFill>
                            <a:srgbClr val="0D0D0D"/>
                          </a:solidFill>
                          <a:latin typeface="Roboto"/>
                          <a:ea typeface="Roboto"/>
                          <a:cs typeface="Roboto"/>
                          <a:sym typeface="Roboto"/>
                        </a:rPr>
                        <a:t>93.75</a:t>
                      </a:r>
                      <a:endParaRPr sz="900">
                        <a:solidFill>
                          <a:srgbClr val="0D0D0D"/>
                        </a:solidFill>
                      </a:endParaRPr>
                    </a:p>
                  </a:txBody>
                  <a:tcPr marL="91425" marR="91425" marT="91425" marB="91425">
                    <a:solidFill>
                      <a:srgbClr val="B6D7A8"/>
                    </a:solidFill>
                  </a:tcPr>
                </a:tc>
                <a:tc>
                  <a:txBody>
                    <a:bodyPr/>
                    <a:lstStyle/>
                    <a:p>
                      <a:pPr marL="0" lvl="0" indent="0" algn="l" rtl="0">
                        <a:lnSpc>
                          <a:spcPct val="115000"/>
                        </a:lnSpc>
                        <a:spcBef>
                          <a:spcPts val="0"/>
                        </a:spcBef>
                        <a:spcAft>
                          <a:spcPts val="0"/>
                        </a:spcAft>
                        <a:buNone/>
                      </a:pPr>
                      <a:r>
                        <a:rPr lang="it" sz="900">
                          <a:solidFill>
                            <a:srgbClr val="0D0D0D"/>
                          </a:solidFill>
                          <a:latin typeface="Roboto"/>
                          <a:ea typeface="Roboto"/>
                          <a:cs typeface="Roboto"/>
                          <a:sym typeface="Roboto"/>
                        </a:rPr>
                        <a:t>100.0</a:t>
                      </a:r>
                      <a:endParaRPr sz="900">
                        <a:solidFill>
                          <a:srgbClr val="0D0D0D"/>
                        </a:solidFill>
                      </a:endParaRPr>
                    </a:p>
                  </a:txBody>
                  <a:tcPr marL="91425" marR="91425" marT="91425" marB="91425">
                    <a:solidFill>
                      <a:srgbClr val="FFE599"/>
                    </a:solidFill>
                  </a:tcPr>
                </a:tc>
                <a:extLst>
                  <a:ext uri="{0D108BD9-81ED-4DB2-BD59-A6C34878D82A}">
                    <a16:rowId xmlns:a16="http://schemas.microsoft.com/office/drawing/2014/main" val="10002"/>
                  </a:ext>
                </a:extLst>
              </a:tr>
              <a:tr h="293725">
                <a:tc>
                  <a:txBody>
                    <a:bodyPr/>
                    <a:lstStyle/>
                    <a:p>
                      <a:pPr marL="0" lvl="0" indent="0" algn="l" rtl="0">
                        <a:spcBef>
                          <a:spcPts val="0"/>
                        </a:spcBef>
                        <a:spcAft>
                          <a:spcPts val="0"/>
                        </a:spcAft>
                        <a:buNone/>
                      </a:pPr>
                      <a:r>
                        <a:rPr lang="it" sz="900"/>
                        <a:t>Recall</a:t>
                      </a:r>
                      <a:endParaRPr sz="900"/>
                    </a:p>
                  </a:txBody>
                  <a:tcPr marL="91425" marR="91425" marT="91425" marB="91425">
                    <a:solidFill>
                      <a:srgbClr val="D9D9D9"/>
                    </a:solidFill>
                  </a:tcPr>
                </a:tc>
                <a:tc>
                  <a:txBody>
                    <a:bodyPr/>
                    <a:lstStyle/>
                    <a:p>
                      <a:pPr marL="0" lvl="0" indent="0" algn="l" rtl="0">
                        <a:lnSpc>
                          <a:spcPct val="115000"/>
                        </a:lnSpc>
                        <a:spcBef>
                          <a:spcPts val="0"/>
                        </a:spcBef>
                        <a:spcAft>
                          <a:spcPts val="0"/>
                        </a:spcAft>
                        <a:buNone/>
                      </a:pPr>
                      <a:r>
                        <a:rPr lang="it" sz="900">
                          <a:solidFill>
                            <a:srgbClr val="0D0D0D"/>
                          </a:solidFill>
                          <a:latin typeface="Roboto"/>
                          <a:ea typeface="Roboto"/>
                          <a:cs typeface="Roboto"/>
                          <a:sym typeface="Roboto"/>
                        </a:rPr>
                        <a:t>83.33333333333334</a:t>
                      </a:r>
                      <a:endParaRPr sz="900">
                        <a:solidFill>
                          <a:srgbClr val="0D0D0D"/>
                        </a:solidFill>
                      </a:endParaRPr>
                    </a:p>
                  </a:txBody>
                  <a:tcPr marL="91425" marR="91425" marT="91425" marB="91425">
                    <a:solidFill>
                      <a:srgbClr val="EAD1DC"/>
                    </a:solidFill>
                  </a:tcPr>
                </a:tc>
                <a:tc>
                  <a:txBody>
                    <a:bodyPr/>
                    <a:lstStyle/>
                    <a:p>
                      <a:pPr marL="0" lvl="0" indent="0" algn="l" rtl="0">
                        <a:lnSpc>
                          <a:spcPct val="115000"/>
                        </a:lnSpc>
                        <a:spcBef>
                          <a:spcPts val="0"/>
                        </a:spcBef>
                        <a:spcAft>
                          <a:spcPts val="0"/>
                        </a:spcAft>
                        <a:buNone/>
                      </a:pPr>
                      <a:r>
                        <a:rPr lang="it" sz="900">
                          <a:solidFill>
                            <a:srgbClr val="0D0D0D"/>
                          </a:solidFill>
                          <a:latin typeface="Roboto"/>
                          <a:ea typeface="Roboto"/>
                          <a:cs typeface="Roboto"/>
                          <a:sym typeface="Roboto"/>
                        </a:rPr>
                        <a:t> 93.75</a:t>
                      </a:r>
                      <a:endParaRPr sz="900">
                        <a:solidFill>
                          <a:srgbClr val="0D0D0D"/>
                        </a:solidFill>
                      </a:endParaRPr>
                    </a:p>
                  </a:txBody>
                  <a:tcPr marL="91425" marR="91425" marT="91425" marB="91425">
                    <a:solidFill>
                      <a:srgbClr val="B6D7A8"/>
                    </a:solidFill>
                  </a:tcPr>
                </a:tc>
                <a:tc>
                  <a:txBody>
                    <a:bodyPr/>
                    <a:lstStyle/>
                    <a:p>
                      <a:pPr marL="0" lvl="0" indent="0" algn="l" rtl="0">
                        <a:lnSpc>
                          <a:spcPct val="115000"/>
                        </a:lnSpc>
                        <a:spcBef>
                          <a:spcPts val="0"/>
                        </a:spcBef>
                        <a:spcAft>
                          <a:spcPts val="0"/>
                        </a:spcAft>
                        <a:buNone/>
                      </a:pPr>
                      <a:r>
                        <a:rPr lang="it" sz="900">
                          <a:solidFill>
                            <a:srgbClr val="0D0D0D"/>
                          </a:solidFill>
                          <a:latin typeface="Roboto"/>
                          <a:ea typeface="Roboto"/>
                          <a:cs typeface="Roboto"/>
                          <a:sym typeface="Roboto"/>
                        </a:rPr>
                        <a:t>100.0</a:t>
                      </a:r>
                      <a:endParaRPr sz="900">
                        <a:solidFill>
                          <a:srgbClr val="0D0D0D"/>
                        </a:solidFill>
                      </a:endParaRPr>
                    </a:p>
                  </a:txBody>
                  <a:tcPr marL="91425" marR="91425" marT="91425" marB="91425">
                    <a:solidFill>
                      <a:srgbClr val="FFE599"/>
                    </a:solidFill>
                  </a:tcPr>
                </a:tc>
                <a:extLst>
                  <a:ext uri="{0D108BD9-81ED-4DB2-BD59-A6C34878D82A}">
                    <a16:rowId xmlns:a16="http://schemas.microsoft.com/office/drawing/2014/main" val="10003"/>
                  </a:ext>
                </a:extLst>
              </a:tr>
            </a:tbl>
          </a:graphicData>
        </a:graphic>
      </p:graphicFrame>
      <p:pic>
        <p:nvPicPr>
          <p:cNvPr id="214" name="Google Shape;214;p30"/>
          <p:cNvPicPr preferRelativeResize="0"/>
          <p:nvPr/>
        </p:nvPicPr>
        <p:blipFill>
          <a:blip r:embed="rId4">
            <a:alphaModFix/>
          </a:blip>
          <a:stretch>
            <a:fillRect/>
          </a:stretch>
        </p:blipFill>
        <p:spPr>
          <a:xfrm>
            <a:off x="6210925" y="1277025"/>
            <a:ext cx="2933076" cy="2518009"/>
          </a:xfrm>
          <a:prstGeom prst="rect">
            <a:avLst/>
          </a:prstGeom>
          <a:noFill/>
          <a:ln>
            <a:noFill/>
          </a:ln>
        </p:spPr>
      </p:pic>
      <p:pic>
        <p:nvPicPr>
          <p:cNvPr id="215" name="Google Shape;215;p30"/>
          <p:cNvPicPr preferRelativeResize="0"/>
          <p:nvPr/>
        </p:nvPicPr>
        <p:blipFill>
          <a:blip r:embed="rId5">
            <a:alphaModFix/>
          </a:blip>
          <a:stretch>
            <a:fillRect/>
          </a:stretch>
        </p:blipFill>
        <p:spPr>
          <a:xfrm>
            <a:off x="-80362" y="1277025"/>
            <a:ext cx="2999962" cy="2575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Testing</a:t>
            </a:r>
            <a:endParaRPr/>
          </a:p>
        </p:txBody>
      </p:sp>
      <p:sp>
        <p:nvSpPr>
          <p:cNvPr id="221" name="Google Shape;221;p31"/>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22" name="Google Shape;222;p31"/>
          <p:cNvSpPr txBox="1"/>
          <p:nvPr/>
        </p:nvSpPr>
        <p:spPr>
          <a:xfrm>
            <a:off x="262625" y="3693625"/>
            <a:ext cx="8792100" cy="1535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1300">
                <a:solidFill>
                  <a:schemeClr val="dk2"/>
                </a:solidFill>
                <a:latin typeface="Roboto"/>
                <a:ea typeface="Roboto"/>
                <a:cs typeface="Roboto"/>
                <a:sym typeface="Roboto"/>
              </a:rPr>
              <a:t>Additionally, it is noteworthy that the linear kernel demonstrates approximately equivalent accuracy, whereas both polynomial and Gaussian kernels exhibit improvements. Specifically, the linear kernel attains high precision but the lowest recall. Conversely, the Gaussian kernel achieves high values across all three performance indices, yet the polynomial kernel yields the most favorable outcomes. Nevertheless, it is observed that the model tends to classify all individuals as having cancer, which is a detrimental characteristic. In light of these considerations, the Gaussian kernel emerges as the optimal model.</a:t>
            </a:r>
            <a:endParaRPr/>
          </a:p>
        </p:txBody>
      </p:sp>
      <p:pic>
        <p:nvPicPr>
          <p:cNvPr id="223" name="Google Shape;223;p31"/>
          <p:cNvPicPr preferRelativeResize="0"/>
          <p:nvPr/>
        </p:nvPicPr>
        <p:blipFill>
          <a:blip r:embed="rId3">
            <a:alphaModFix/>
          </a:blip>
          <a:stretch>
            <a:fillRect/>
          </a:stretch>
        </p:blipFill>
        <p:spPr>
          <a:xfrm>
            <a:off x="152400" y="1277025"/>
            <a:ext cx="8839200" cy="24818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Dataset</a:t>
            </a:r>
            <a:endParaRPr/>
          </a:p>
        </p:txBody>
      </p:sp>
      <p:sp>
        <p:nvSpPr>
          <p:cNvPr id="71" name="Google Shape;71;p14"/>
          <p:cNvSpPr txBox="1">
            <a:spLocks noGrp="1"/>
          </p:cNvSpPr>
          <p:nvPr>
            <p:ph type="body" idx="1"/>
          </p:nvPr>
        </p:nvSpPr>
        <p:spPr>
          <a:xfrm>
            <a:off x="147475" y="1505700"/>
            <a:ext cx="4320448" cy="36378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it" sz="1500" dirty="0"/>
              <a:t>The dataset chosen contains information about 309 individuals.</a:t>
            </a:r>
            <a:endParaRPr sz="1500" dirty="0"/>
          </a:p>
          <a:p>
            <a:pPr marL="0" lvl="0" indent="0" algn="l" rtl="0">
              <a:lnSpc>
                <a:spcPct val="105000"/>
              </a:lnSpc>
              <a:spcBef>
                <a:spcPts val="1200"/>
              </a:spcBef>
              <a:spcAft>
                <a:spcPts val="0"/>
              </a:spcAft>
              <a:buNone/>
            </a:pPr>
            <a:r>
              <a:rPr lang="it" sz="1500" u="sng" dirty="0">
                <a:solidFill>
                  <a:schemeClr val="hlink"/>
                </a:solidFill>
                <a:hlinkClick r:id="rId3"/>
              </a:rPr>
              <a:t>https://www.kaggle.com/datasets/mysarahmadbhat/lung-cancer/data</a:t>
            </a:r>
            <a:endParaRPr sz="1500" dirty="0"/>
          </a:p>
          <a:p>
            <a:pPr marL="0" lvl="0" indent="0" algn="l" rtl="0">
              <a:lnSpc>
                <a:spcPct val="105000"/>
              </a:lnSpc>
              <a:spcBef>
                <a:spcPts val="1200"/>
              </a:spcBef>
              <a:spcAft>
                <a:spcPts val="0"/>
              </a:spcAft>
              <a:buNone/>
            </a:pPr>
            <a:r>
              <a:rPr lang="it" sz="1500" dirty="0"/>
              <a:t>There are 16 variables:</a:t>
            </a:r>
            <a:endParaRPr sz="1500" dirty="0"/>
          </a:p>
          <a:p>
            <a:pPr marL="457200" lvl="0" indent="-323850" algn="l" rtl="0">
              <a:lnSpc>
                <a:spcPct val="105000"/>
              </a:lnSpc>
              <a:spcBef>
                <a:spcPts val="1200"/>
              </a:spcBef>
              <a:spcAft>
                <a:spcPts val="0"/>
              </a:spcAft>
              <a:buSzPts val="1500"/>
              <a:buChar char="-"/>
            </a:pPr>
            <a:r>
              <a:rPr lang="it" sz="1500" b="1" dirty="0">
                <a:latin typeface="Courier New"/>
                <a:ea typeface="Courier New"/>
                <a:cs typeface="Courier New"/>
                <a:sym typeface="Courier New"/>
              </a:rPr>
              <a:t>GENDER</a:t>
            </a:r>
            <a:r>
              <a:rPr lang="it" sz="1500" dirty="0"/>
              <a:t>: 	       male = M,  female=F .</a:t>
            </a:r>
            <a:endParaRPr sz="1500" dirty="0"/>
          </a:p>
          <a:p>
            <a:pPr marL="457200" lvl="0" indent="-323850" algn="l" rtl="0">
              <a:lnSpc>
                <a:spcPct val="105000"/>
              </a:lnSpc>
              <a:spcBef>
                <a:spcPts val="0"/>
              </a:spcBef>
              <a:spcAft>
                <a:spcPts val="0"/>
              </a:spcAft>
              <a:buSzPts val="1500"/>
              <a:buChar char="-"/>
            </a:pPr>
            <a:r>
              <a:rPr lang="it" sz="1500" b="1" dirty="0">
                <a:latin typeface="Courier New"/>
                <a:ea typeface="Courier New"/>
                <a:cs typeface="Courier New"/>
                <a:sym typeface="Courier New"/>
              </a:rPr>
              <a:t>AGE</a:t>
            </a:r>
            <a:r>
              <a:rPr lang="it" sz="1500" dirty="0"/>
              <a:t>: 		       Age of the patient</a:t>
            </a:r>
            <a:endParaRPr sz="1500" dirty="0"/>
          </a:p>
          <a:p>
            <a:pPr marL="457200" lvl="0" indent="-323850" algn="l" rtl="0">
              <a:lnSpc>
                <a:spcPct val="105000"/>
              </a:lnSpc>
              <a:spcBef>
                <a:spcPts val="0"/>
              </a:spcBef>
              <a:spcAft>
                <a:spcPts val="0"/>
              </a:spcAft>
              <a:buSzPts val="1500"/>
              <a:buChar char="-"/>
            </a:pPr>
            <a:r>
              <a:rPr lang="it" sz="1500" b="1" dirty="0">
                <a:latin typeface="Courier New"/>
                <a:ea typeface="Courier New"/>
                <a:cs typeface="Courier New"/>
                <a:sym typeface="Courier New"/>
              </a:rPr>
              <a:t>SMOKING</a:t>
            </a:r>
            <a:r>
              <a:rPr lang="it" sz="1500" dirty="0"/>
              <a:t>:	       YES=2 ,       NO=1.</a:t>
            </a:r>
            <a:endParaRPr sz="1500" dirty="0"/>
          </a:p>
          <a:p>
            <a:pPr marL="457200" lvl="0" indent="-323850" algn="l" rtl="0">
              <a:lnSpc>
                <a:spcPct val="105000"/>
              </a:lnSpc>
              <a:spcBef>
                <a:spcPts val="0"/>
              </a:spcBef>
              <a:spcAft>
                <a:spcPts val="0"/>
              </a:spcAft>
              <a:buSzPts val="1500"/>
              <a:buChar char="-"/>
            </a:pPr>
            <a:r>
              <a:rPr lang="it" sz="1500" b="1" dirty="0">
                <a:latin typeface="Courier New"/>
                <a:ea typeface="Courier New"/>
                <a:cs typeface="Courier New"/>
                <a:sym typeface="Courier New"/>
              </a:rPr>
              <a:t>YELLOW FINGERS</a:t>
            </a:r>
            <a:r>
              <a:rPr lang="it" sz="1500" dirty="0"/>
              <a:t>: YES=2 ,       NO=1.</a:t>
            </a:r>
            <a:endParaRPr sz="1500" dirty="0"/>
          </a:p>
          <a:p>
            <a:pPr marL="457200" lvl="0" indent="-323850" algn="l" rtl="0">
              <a:lnSpc>
                <a:spcPct val="105000"/>
              </a:lnSpc>
              <a:spcBef>
                <a:spcPts val="0"/>
              </a:spcBef>
              <a:spcAft>
                <a:spcPts val="0"/>
              </a:spcAft>
              <a:buSzPts val="1500"/>
              <a:buChar char="-"/>
            </a:pPr>
            <a:r>
              <a:rPr lang="it" sz="1500" b="1" dirty="0">
                <a:latin typeface="Courier New"/>
                <a:ea typeface="Courier New"/>
                <a:cs typeface="Courier New"/>
                <a:sym typeface="Courier New"/>
              </a:rPr>
              <a:t>ANXIETY</a:t>
            </a:r>
            <a:r>
              <a:rPr lang="it" sz="1500" dirty="0"/>
              <a:t>: 	       YES=2 ,       NO=1.</a:t>
            </a:r>
            <a:endParaRPr sz="1500" dirty="0"/>
          </a:p>
          <a:p>
            <a:pPr marL="457200" lvl="0" indent="-323850" algn="l" rtl="0">
              <a:lnSpc>
                <a:spcPct val="105000"/>
              </a:lnSpc>
              <a:spcBef>
                <a:spcPts val="0"/>
              </a:spcBef>
              <a:spcAft>
                <a:spcPts val="0"/>
              </a:spcAft>
              <a:buSzPts val="1500"/>
              <a:buChar char="-"/>
            </a:pPr>
            <a:r>
              <a:rPr lang="it" sz="1500" b="1" dirty="0">
                <a:latin typeface="Courier New"/>
                <a:ea typeface="Courier New"/>
                <a:cs typeface="Courier New"/>
                <a:sym typeface="Courier New"/>
              </a:rPr>
              <a:t>PEER_PRESSURE</a:t>
            </a:r>
            <a:r>
              <a:rPr lang="it" sz="1500" dirty="0"/>
              <a:t>:    YES=2 ,       NO=1.</a:t>
            </a:r>
            <a:endParaRPr sz="1500" dirty="0"/>
          </a:p>
          <a:p>
            <a:pPr marL="0" lvl="0" indent="0" algn="l" rtl="0">
              <a:spcBef>
                <a:spcPts val="1200"/>
              </a:spcBef>
              <a:spcAft>
                <a:spcPts val="0"/>
              </a:spcAft>
              <a:buNone/>
            </a:pPr>
            <a:endParaRPr sz="1500" dirty="0"/>
          </a:p>
          <a:p>
            <a:pPr marL="0" lvl="0" indent="0" algn="l" rtl="0">
              <a:lnSpc>
                <a:spcPct val="105000"/>
              </a:lnSpc>
              <a:spcBef>
                <a:spcPts val="1200"/>
              </a:spcBef>
              <a:spcAft>
                <a:spcPts val="1200"/>
              </a:spcAft>
              <a:buNone/>
            </a:pPr>
            <a:endParaRPr sz="1500" dirty="0"/>
          </a:p>
        </p:txBody>
      </p:sp>
      <p:sp>
        <p:nvSpPr>
          <p:cNvPr id="72" name="Google Shape;72;p14"/>
          <p:cNvSpPr txBox="1">
            <a:spLocks noGrp="1"/>
          </p:cNvSpPr>
          <p:nvPr>
            <p:ph type="body" idx="2"/>
          </p:nvPr>
        </p:nvSpPr>
        <p:spPr>
          <a:xfrm>
            <a:off x="4292925" y="1505700"/>
            <a:ext cx="4992300" cy="34893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it" sz="1500" b="1" dirty="0">
                <a:latin typeface="Courier New"/>
                <a:ea typeface="Courier New"/>
                <a:cs typeface="Courier New"/>
                <a:sym typeface="Courier New"/>
              </a:rPr>
              <a:t>CHRONIC DISEASE</a:t>
            </a:r>
            <a:r>
              <a:rPr lang="it" sz="1500" dirty="0"/>
              <a:t>: 	YES=2 , 	NO=1.</a:t>
            </a:r>
            <a:endParaRPr sz="1500" b="1" dirty="0">
              <a:latin typeface="Courier New"/>
              <a:ea typeface="Courier New"/>
              <a:cs typeface="Courier New"/>
              <a:sym typeface="Courier New"/>
            </a:endParaRPr>
          </a:p>
          <a:p>
            <a:pPr marL="457200" lvl="0" indent="-323850" algn="l" rtl="0">
              <a:spcBef>
                <a:spcPts val="0"/>
              </a:spcBef>
              <a:spcAft>
                <a:spcPts val="0"/>
              </a:spcAft>
              <a:buSzPts val="1500"/>
              <a:buChar char="-"/>
            </a:pPr>
            <a:r>
              <a:rPr lang="it" sz="1500" b="1" dirty="0">
                <a:latin typeface="Courier New"/>
                <a:ea typeface="Courier New"/>
                <a:cs typeface="Courier New"/>
                <a:sym typeface="Courier New"/>
              </a:rPr>
              <a:t>FATIGUE</a:t>
            </a:r>
            <a:r>
              <a:rPr lang="it" sz="1500" dirty="0"/>
              <a:t>:		YES=2 , 	NO=1.</a:t>
            </a:r>
            <a:endParaRPr sz="1500" dirty="0"/>
          </a:p>
          <a:p>
            <a:pPr marL="457200" lvl="0" indent="-323850" algn="l" rtl="0">
              <a:spcBef>
                <a:spcPts val="0"/>
              </a:spcBef>
              <a:spcAft>
                <a:spcPts val="0"/>
              </a:spcAft>
              <a:buSzPts val="1500"/>
              <a:buChar char="-"/>
            </a:pPr>
            <a:r>
              <a:rPr lang="it" sz="1500" b="1" dirty="0">
                <a:latin typeface="Courier New"/>
                <a:ea typeface="Courier New"/>
                <a:cs typeface="Courier New"/>
                <a:sym typeface="Courier New"/>
              </a:rPr>
              <a:t>ALLERGY</a:t>
            </a:r>
            <a:r>
              <a:rPr lang="it" sz="1500" dirty="0"/>
              <a:t>: 		YES=2 , 	NO=1.</a:t>
            </a:r>
            <a:endParaRPr sz="1500" dirty="0"/>
          </a:p>
          <a:p>
            <a:pPr marL="457200" lvl="0" indent="-323850" algn="l" rtl="0">
              <a:spcBef>
                <a:spcPts val="0"/>
              </a:spcBef>
              <a:spcAft>
                <a:spcPts val="0"/>
              </a:spcAft>
              <a:buSzPts val="1500"/>
              <a:buChar char="-"/>
            </a:pPr>
            <a:r>
              <a:rPr lang="it" sz="1500" b="1" dirty="0">
                <a:latin typeface="Courier New"/>
                <a:ea typeface="Courier New"/>
                <a:cs typeface="Courier New"/>
                <a:sym typeface="Courier New"/>
              </a:rPr>
              <a:t>WHEEZING</a:t>
            </a:r>
            <a:r>
              <a:rPr lang="it" sz="1500" dirty="0"/>
              <a:t>:		 YES=2 , 	NO=1.</a:t>
            </a:r>
            <a:endParaRPr sz="1500" dirty="0"/>
          </a:p>
          <a:p>
            <a:pPr marL="457200" lvl="0" indent="-323850" algn="l" rtl="0">
              <a:spcBef>
                <a:spcPts val="0"/>
              </a:spcBef>
              <a:spcAft>
                <a:spcPts val="0"/>
              </a:spcAft>
              <a:buSzPts val="1500"/>
              <a:buChar char="-"/>
            </a:pPr>
            <a:r>
              <a:rPr lang="it" sz="1500" b="1" dirty="0">
                <a:latin typeface="Courier New"/>
                <a:ea typeface="Courier New"/>
                <a:cs typeface="Courier New"/>
                <a:sym typeface="Courier New"/>
              </a:rPr>
              <a:t>COUGHING</a:t>
            </a:r>
            <a:r>
              <a:rPr lang="it" sz="1500" dirty="0"/>
              <a:t>:		 YES=2 , 	NO=1.</a:t>
            </a:r>
            <a:endParaRPr sz="1500" dirty="0"/>
          </a:p>
          <a:p>
            <a:pPr marL="457200" lvl="0" indent="-323850" algn="l" rtl="0">
              <a:spcBef>
                <a:spcPts val="0"/>
              </a:spcBef>
              <a:spcAft>
                <a:spcPts val="0"/>
              </a:spcAft>
              <a:buSzPts val="1500"/>
              <a:buChar char="-"/>
            </a:pPr>
            <a:r>
              <a:rPr lang="it" sz="1500" b="1" dirty="0">
                <a:latin typeface="Courier New"/>
                <a:ea typeface="Courier New"/>
                <a:cs typeface="Courier New"/>
                <a:sym typeface="Courier New"/>
              </a:rPr>
              <a:t>ALCOHOL CONSUMING</a:t>
            </a:r>
            <a:r>
              <a:rPr lang="it" sz="1500" dirty="0"/>
              <a:t>:	YES=2 , 	NO=1.</a:t>
            </a:r>
            <a:endParaRPr sz="1500" dirty="0"/>
          </a:p>
          <a:p>
            <a:pPr marL="457200" lvl="0" indent="-323850" algn="l" rtl="0">
              <a:spcBef>
                <a:spcPts val="0"/>
              </a:spcBef>
              <a:spcAft>
                <a:spcPts val="0"/>
              </a:spcAft>
              <a:buSzPts val="1500"/>
              <a:buChar char="-"/>
            </a:pPr>
            <a:r>
              <a:rPr lang="it" sz="1500" b="1" dirty="0">
                <a:latin typeface="Courier New"/>
                <a:ea typeface="Courier New"/>
                <a:cs typeface="Courier New"/>
                <a:sym typeface="Courier New"/>
              </a:rPr>
              <a:t>SHORTNESS OF BREATH</a:t>
            </a:r>
            <a:r>
              <a:rPr lang="it" sz="1500" dirty="0"/>
              <a:t>: 	YES=2 , 	NO=1.</a:t>
            </a:r>
            <a:endParaRPr sz="1500" dirty="0"/>
          </a:p>
          <a:p>
            <a:pPr marL="457200" lvl="0" indent="-323850" algn="l" rtl="0">
              <a:spcBef>
                <a:spcPts val="0"/>
              </a:spcBef>
              <a:spcAft>
                <a:spcPts val="0"/>
              </a:spcAft>
              <a:buSzPts val="1500"/>
              <a:buChar char="-"/>
            </a:pPr>
            <a:r>
              <a:rPr lang="it" sz="1400" b="1" dirty="0">
                <a:latin typeface="Courier New"/>
                <a:ea typeface="Courier New"/>
                <a:cs typeface="Courier New"/>
                <a:sym typeface="Courier New"/>
              </a:rPr>
              <a:t>SWALLOWING DIFFICULTY</a:t>
            </a:r>
            <a:r>
              <a:rPr lang="it" sz="1400" dirty="0"/>
              <a:t>: </a:t>
            </a:r>
            <a:r>
              <a:rPr lang="it" sz="1500" dirty="0"/>
              <a:t>YES=2 , 	NO=1.</a:t>
            </a:r>
            <a:endParaRPr sz="1500" dirty="0"/>
          </a:p>
          <a:p>
            <a:pPr marL="457200" lvl="0" indent="-323850" algn="l" rtl="0">
              <a:spcBef>
                <a:spcPts val="0"/>
              </a:spcBef>
              <a:spcAft>
                <a:spcPts val="0"/>
              </a:spcAft>
              <a:buSzPts val="1500"/>
              <a:buChar char="-"/>
            </a:pPr>
            <a:r>
              <a:rPr lang="it" sz="1500" b="1" dirty="0">
                <a:latin typeface="Courier New"/>
                <a:ea typeface="Courier New"/>
                <a:cs typeface="Courier New"/>
                <a:sym typeface="Courier New"/>
              </a:rPr>
              <a:t>CHEST PAIN</a:t>
            </a:r>
            <a:r>
              <a:rPr lang="it" sz="1500" dirty="0"/>
              <a:t>: 		 YES=2 , 	NO=1.</a:t>
            </a:r>
            <a:endParaRPr sz="1500" dirty="0"/>
          </a:p>
          <a:p>
            <a:pPr marL="457200" lvl="0" indent="-323850" algn="l" rtl="0">
              <a:spcBef>
                <a:spcPts val="0"/>
              </a:spcBef>
              <a:spcAft>
                <a:spcPts val="0"/>
              </a:spcAft>
              <a:buSzPts val="1500"/>
              <a:buChar char="-"/>
            </a:pPr>
            <a:r>
              <a:rPr lang="it" sz="1500" b="1" dirty="0">
                <a:latin typeface="Courier New"/>
                <a:ea typeface="Courier New"/>
                <a:cs typeface="Courier New"/>
                <a:sym typeface="Courier New"/>
              </a:rPr>
              <a:t>LUNG_CANCER</a:t>
            </a:r>
            <a:r>
              <a:rPr lang="it" sz="1500" dirty="0"/>
              <a:t>: 		YES , 	NO.</a:t>
            </a:r>
            <a:endParaRPr sz="1500" dirty="0"/>
          </a:p>
          <a:p>
            <a:pPr marL="0" lvl="0" indent="0" algn="l" rtl="0">
              <a:spcBef>
                <a:spcPts val="1200"/>
              </a:spcBef>
              <a:spcAft>
                <a:spcPts val="1200"/>
              </a:spcAft>
              <a:buNone/>
            </a:pPr>
            <a:r>
              <a:rPr lang="it" sz="1500" dirty="0"/>
              <a:t>The aim of this project  is to predict the occurrence of lung cancer based on variables related to symptoms and potential causes.</a:t>
            </a:r>
            <a:endParaRPr sz="1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2"/>
          <p:cNvSpPr txBox="1">
            <a:spLocks noGrp="1"/>
          </p:cNvSpPr>
          <p:nvPr>
            <p:ph type="title"/>
          </p:nvPr>
        </p:nvSpPr>
        <p:spPr>
          <a:xfrm>
            <a:off x="0"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Feature reduction: validation</a:t>
            </a:r>
            <a:endParaRPr/>
          </a:p>
        </p:txBody>
      </p:sp>
      <p:pic>
        <p:nvPicPr>
          <p:cNvPr id="229" name="Google Shape;229;p32"/>
          <p:cNvPicPr preferRelativeResize="0"/>
          <p:nvPr/>
        </p:nvPicPr>
        <p:blipFill>
          <a:blip r:embed="rId3">
            <a:alphaModFix/>
          </a:blip>
          <a:stretch>
            <a:fillRect/>
          </a:stretch>
        </p:blipFill>
        <p:spPr>
          <a:xfrm>
            <a:off x="5516272" y="0"/>
            <a:ext cx="3627728" cy="5143499"/>
          </a:xfrm>
          <a:prstGeom prst="rect">
            <a:avLst/>
          </a:prstGeom>
          <a:noFill/>
          <a:ln>
            <a:noFill/>
          </a:ln>
        </p:spPr>
      </p:pic>
      <p:sp>
        <p:nvSpPr>
          <p:cNvPr id="230" name="Google Shape;230;p32"/>
          <p:cNvSpPr txBox="1"/>
          <p:nvPr/>
        </p:nvSpPr>
        <p:spPr>
          <a:xfrm>
            <a:off x="5877025" y="3500550"/>
            <a:ext cx="3000000" cy="3894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endParaRPr/>
          </a:p>
        </p:txBody>
      </p:sp>
      <p:sp>
        <p:nvSpPr>
          <p:cNvPr id="231" name="Google Shape;231;p32"/>
          <p:cNvSpPr txBox="1"/>
          <p:nvPr/>
        </p:nvSpPr>
        <p:spPr>
          <a:xfrm>
            <a:off x="49075" y="1334950"/>
            <a:ext cx="5213400" cy="3263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it" sz="1300">
                <a:solidFill>
                  <a:srgbClr val="3C4043"/>
                </a:solidFill>
              </a:rPr>
              <a:t>The highest correlation with </a:t>
            </a:r>
            <a:r>
              <a:rPr lang="it" sz="1300" b="1">
                <a:solidFill>
                  <a:srgbClr val="3C4043"/>
                </a:solidFill>
                <a:latin typeface="Courier New"/>
                <a:ea typeface="Courier New"/>
                <a:cs typeface="Courier New"/>
                <a:sym typeface="Courier New"/>
              </a:rPr>
              <a:t>LUNG_CANCER</a:t>
            </a:r>
            <a:r>
              <a:rPr lang="it" sz="1300">
                <a:solidFill>
                  <a:srgbClr val="3C4043"/>
                </a:solidFill>
              </a:rPr>
              <a:t> has been observed in the variables</a:t>
            </a:r>
            <a:r>
              <a:rPr lang="it" sz="1300" b="1">
                <a:solidFill>
                  <a:srgbClr val="3C4043"/>
                </a:solidFill>
                <a:latin typeface="Courier New"/>
                <a:ea typeface="Courier New"/>
                <a:cs typeface="Courier New"/>
                <a:sym typeface="Courier New"/>
              </a:rPr>
              <a:t> YELLOW_FINGERS, PEER_PRESSURE, ALLERGY, WHEEZING, ALCOHOL CONSUMING, COUGHING, SWALLOWING DIFFICULTY, CHEST PAIN.</a:t>
            </a:r>
            <a:endParaRPr sz="1300" b="1">
              <a:solidFill>
                <a:srgbClr val="3C4043"/>
              </a:solidFill>
              <a:latin typeface="Courier New"/>
              <a:ea typeface="Courier New"/>
              <a:cs typeface="Courier New"/>
              <a:sym typeface="Courier New"/>
            </a:endParaRPr>
          </a:p>
          <a:p>
            <a:pPr marL="0" lvl="0" indent="0" algn="l" rtl="0">
              <a:lnSpc>
                <a:spcPct val="115000"/>
              </a:lnSpc>
              <a:spcBef>
                <a:spcPts val="1500"/>
              </a:spcBef>
              <a:spcAft>
                <a:spcPts val="0"/>
              </a:spcAft>
              <a:buNone/>
            </a:pPr>
            <a:r>
              <a:rPr lang="it" sz="1300">
                <a:solidFill>
                  <a:srgbClr val="3C4043"/>
                </a:solidFill>
              </a:rPr>
              <a:t>It is notable that these do not match with the top 8 variables with the highest coefficient in the SVM algorithm with linear kernel. The features associated with these coefficients wield significant influence in determining the decision boundary.</a:t>
            </a:r>
            <a:endParaRPr sz="1300">
              <a:solidFill>
                <a:srgbClr val="3C4043"/>
              </a:solidFill>
            </a:endParaRPr>
          </a:p>
          <a:p>
            <a:pPr marL="0" lvl="0" indent="0" algn="l" rtl="0">
              <a:lnSpc>
                <a:spcPct val="115000"/>
              </a:lnSpc>
              <a:spcBef>
                <a:spcPts val="1500"/>
              </a:spcBef>
              <a:spcAft>
                <a:spcPts val="0"/>
              </a:spcAft>
              <a:buNone/>
            </a:pPr>
            <a:r>
              <a:rPr lang="it" sz="1300">
                <a:solidFill>
                  <a:srgbClr val="3C4043"/>
                </a:solidFill>
              </a:rPr>
              <a:t>Let's determine if the reduction to these 8 variables ensures both high accuracy and simplicity.</a:t>
            </a:r>
            <a:endParaRPr sz="1300">
              <a:solidFill>
                <a:srgbClr val="3C4043"/>
              </a:solidFill>
            </a:endParaRPr>
          </a:p>
          <a:p>
            <a:pPr marL="0" lvl="0" indent="0" algn="l" rtl="0">
              <a:lnSpc>
                <a:spcPct val="115000"/>
              </a:lnSpc>
              <a:spcBef>
                <a:spcPts val="1500"/>
              </a:spcBef>
              <a:spcAft>
                <a:spcPts val="1500"/>
              </a:spcAft>
              <a:buNone/>
            </a:pPr>
            <a:endParaRPr sz="1300" b="1">
              <a:solidFill>
                <a:srgbClr val="3C4043"/>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Feature reduction: validation of Linear Kernel</a:t>
            </a:r>
            <a:endParaRPr/>
          </a:p>
        </p:txBody>
      </p:sp>
      <p:sp>
        <p:nvSpPr>
          <p:cNvPr id="237" name="Google Shape;237;p33"/>
          <p:cNvSpPr txBox="1"/>
          <p:nvPr/>
        </p:nvSpPr>
        <p:spPr>
          <a:xfrm>
            <a:off x="5877025" y="3500550"/>
            <a:ext cx="3000000" cy="3894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endParaRPr/>
          </a:p>
        </p:txBody>
      </p:sp>
      <p:pic>
        <p:nvPicPr>
          <p:cNvPr id="238" name="Google Shape;238;p33"/>
          <p:cNvPicPr preferRelativeResize="0"/>
          <p:nvPr/>
        </p:nvPicPr>
        <p:blipFill>
          <a:blip r:embed="rId3">
            <a:alphaModFix/>
          </a:blip>
          <a:stretch>
            <a:fillRect/>
          </a:stretch>
        </p:blipFill>
        <p:spPr>
          <a:xfrm>
            <a:off x="5293450" y="1598729"/>
            <a:ext cx="3850549" cy="3305672"/>
          </a:xfrm>
          <a:prstGeom prst="rect">
            <a:avLst/>
          </a:prstGeom>
          <a:noFill/>
          <a:ln>
            <a:noFill/>
          </a:ln>
        </p:spPr>
      </p:pic>
      <p:graphicFrame>
        <p:nvGraphicFramePr>
          <p:cNvPr id="239" name="Google Shape;239;p33"/>
          <p:cNvGraphicFramePr/>
          <p:nvPr/>
        </p:nvGraphicFramePr>
        <p:xfrm>
          <a:off x="95775" y="1378025"/>
          <a:ext cx="3000000" cy="3000000"/>
        </p:xfrm>
        <a:graphic>
          <a:graphicData uri="http://schemas.openxmlformats.org/drawingml/2006/table">
            <a:tbl>
              <a:tblPr>
                <a:noFill/>
                <a:tableStyleId>{AC24DE22-8AB5-432A-93AC-FD4D3C9E0F25}</a:tableStyleId>
              </a:tblPr>
              <a:tblGrid>
                <a:gridCol w="1617575">
                  <a:extLst>
                    <a:ext uri="{9D8B030D-6E8A-4147-A177-3AD203B41FA5}">
                      <a16:colId xmlns:a16="http://schemas.microsoft.com/office/drawing/2014/main" val="20000"/>
                    </a:ext>
                  </a:extLst>
                </a:gridCol>
                <a:gridCol w="1598675">
                  <a:extLst>
                    <a:ext uri="{9D8B030D-6E8A-4147-A177-3AD203B41FA5}">
                      <a16:colId xmlns:a16="http://schemas.microsoft.com/office/drawing/2014/main" val="20001"/>
                    </a:ext>
                  </a:extLst>
                </a:gridCol>
                <a:gridCol w="1520150">
                  <a:extLst>
                    <a:ext uri="{9D8B030D-6E8A-4147-A177-3AD203B41FA5}">
                      <a16:colId xmlns:a16="http://schemas.microsoft.com/office/drawing/2014/main" val="20002"/>
                    </a:ext>
                  </a:extLst>
                </a:gridCol>
              </a:tblGrid>
              <a:tr h="288825">
                <a:tc>
                  <a:txBody>
                    <a:bodyPr/>
                    <a:lstStyle/>
                    <a:p>
                      <a:pPr marL="0" lvl="0" indent="0" algn="l" rtl="0">
                        <a:spcBef>
                          <a:spcPts val="0"/>
                        </a:spcBef>
                        <a:spcAft>
                          <a:spcPts val="0"/>
                        </a:spcAft>
                        <a:buNone/>
                      </a:pPr>
                      <a:endParaRPr sz="1000">
                        <a:solidFill>
                          <a:schemeClr val="dk2"/>
                        </a:solidFill>
                      </a:endParaRPr>
                    </a:p>
                  </a:txBody>
                  <a:tcPr marL="91425" marR="91425" marT="91425" marB="91425"/>
                </a:tc>
                <a:tc>
                  <a:txBody>
                    <a:bodyPr/>
                    <a:lstStyle/>
                    <a:p>
                      <a:pPr marL="0" lvl="0" indent="0" algn="l" rtl="0">
                        <a:spcBef>
                          <a:spcPts val="0"/>
                        </a:spcBef>
                        <a:spcAft>
                          <a:spcPts val="0"/>
                        </a:spcAft>
                        <a:buNone/>
                      </a:pPr>
                      <a:r>
                        <a:rPr lang="it" sz="1000">
                          <a:solidFill>
                            <a:schemeClr val="dk2"/>
                          </a:solidFill>
                        </a:rPr>
                        <a:t>Before</a:t>
                      </a:r>
                      <a:endParaRPr sz="1000">
                        <a:solidFill>
                          <a:schemeClr val="dk2"/>
                        </a:solidFill>
                      </a:endParaRPr>
                    </a:p>
                  </a:txBody>
                  <a:tcPr marL="91425" marR="91425" marT="91425" marB="91425">
                    <a:solidFill>
                      <a:srgbClr val="EAD1DC"/>
                    </a:solidFill>
                  </a:tcPr>
                </a:tc>
                <a:tc>
                  <a:txBody>
                    <a:bodyPr/>
                    <a:lstStyle/>
                    <a:p>
                      <a:pPr marL="0" lvl="0" indent="0" algn="l" rtl="0">
                        <a:spcBef>
                          <a:spcPts val="0"/>
                        </a:spcBef>
                        <a:spcAft>
                          <a:spcPts val="0"/>
                        </a:spcAft>
                        <a:buNone/>
                      </a:pPr>
                      <a:r>
                        <a:rPr lang="it" sz="1000">
                          <a:solidFill>
                            <a:schemeClr val="dk2"/>
                          </a:solidFill>
                        </a:rPr>
                        <a:t>After</a:t>
                      </a:r>
                      <a:endParaRPr sz="1000">
                        <a:solidFill>
                          <a:schemeClr val="dk2"/>
                        </a:solidFill>
                      </a:endParaRPr>
                    </a:p>
                  </a:txBody>
                  <a:tcPr marL="91425" marR="91425" marT="91425" marB="91425">
                    <a:solidFill>
                      <a:srgbClr val="EAD1DC"/>
                    </a:solidFill>
                  </a:tcPr>
                </a:tc>
                <a:extLst>
                  <a:ext uri="{0D108BD9-81ED-4DB2-BD59-A6C34878D82A}">
                    <a16:rowId xmlns:a16="http://schemas.microsoft.com/office/drawing/2014/main" val="10000"/>
                  </a:ext>
                </a:extLst>
              </a:tr>
              <a:tr h="304325">
                <a:tc>
                  <a:txBody>
                    <a:bodyPr/>
                    <a:lstStyle/>
                    <a:p>
                      <a:pPr marL="0" lvl="0" indent="0" algn="l" rtl="0">
                        <a:spcBef>
                          <a:spcPts val="0"/>
                        </a:spcBef>
                        <a:spcAft>
                          <a:spcPts val="0"/>
                        </a:spcAft>
                        <a:buNone/>
                      </a:pPr>
                      <a:r>
                        <a:rPr lang="it" sz="1000">
                          <a:solidFill>
                            <a:schemeClr val="dk2"/>
                          </a:solidFill>
                        </a:rPr>
                        <a:t>Hyperparameter</a:t>
                      </a:r>
                      <a:endParaRPr sz="1000">
                        <a:solidFill>
                          <a:schemeClr val="dk2"/>
                        </a:solidFill>
                      </a:endParaRPr>
                    </a:p>
                  </a:txBody>
                  <a:tcPr marL="91425" marR="91425" marT="91425" marB="91425"/>
                </a:tc>
                <a:tc>
                  <a:txBody>
                    <a:bodyPr/>
                    <a:lstStyle/>
                    <a:p>
                      <a:pPr marL="0" lvl="0" indent="0" algn="l" rtl="0">
                        <a:lnSpc>
                          <a:spcPct val="115000"/>
                        </a:lnSpc>
                        <a:spcBef>
                          <a:spcPts val="0"/>
                        </a:spcBef>
                        <a:spcAft>
                          <a:spcPts val="0"/>
                        </a:spcAft>
                        <a:buNone/>
                      </a:pPr>
                      <a:r>
                        <a:rPr lang="it" sz="1000">
                          <a:solidFill>
                            <a:schemeClr val="dk2"/>
                          </a:solidFill>
                          <a:latin typeface="Roboto"/>
                          <a:ea typeface="Roboto"/>
                          <a:cs typeface="Roboto"/>
                          <a:sym typeface="Roboto"/>
                        </a:rPr>
                        <a:t>C=1</a:t>
                      </a:r>
                      <a:endParaRPr sz="1000">
                        <a:solidFill>
                          <a:schemeClr val="dk2"/>
                        </a:solidFill>
                      </a:endParaRPr>
                    </a:p>
                  </a:txBody>
                  <a:tcPr marL="91425" marR="91425" marT="91425" marB="91425">
                    <a:solidFill>
                      <a:srgbClr val="EAD1DC"/>
                    </a:solidFill>
                  </a:tcPr>
                </a:tc>
                <a:tc>
                  <a:txBody>
                    <a:bodyPr/>
                    <a:lstStyle/>
                    <a:p>
                      <a:pPr marL="0" lvl="0" indent="0" algn="l" rtl="0">
                        <a:lnSpc>
                          <a:spcPct val="105000"/>
                        </a:lnSpc>
                        <a:spcBef>
                          <a:spcPts val="0"/>
                        </a:spcBef>
                        <a:spcAft>
                          <a:spcPts val="0"/>
                        </a:spcAft>
                        <a:buNone/>
                      </a:pPr>
                      <a:r>
                        <a:rPr lang="it" sz="1000">
                          <a:solidFill>
                            <a:schemeClr val="dk2"/>
                          </a:solidFill>
                          <a:latin typeface="Roboto"/>
                          <a:ea typeface="Roboto"/>
                          <a:cs typeface="Roboto"/>
                          <a:sym typeface="Roboto"/>
                        </a:rPr>
                        <a:t> C=1 </a:t>
                      </a:r>
                      <a:endParaRPr sz="1000">
                        <a:solidFill>
                          <a:schemeClr val="dk2"/>
                        </a:solidFill>
                        <a:latin typeface="Roboto"/>
                        <a:ea typeface="Roboto"/>
                        <a:cs typeface="Roboto"/>
                        <a:sym typeface="Roboto"/>
                      </a:endParaRPr>
                    </a:p>
                  </a:txBody>
                  <a:tcPr marL="91425" marR="91425" marT="91425" marB="91425">
                    <a:solidFill>
                      <a:srgbClr val="EAD1DC"/>
                    </a:solidFill>
                  </a:tcPr>
                </a:tc>
                <a:extLst>
                  <a:ext uri="{0D108BD9-81ED-4DB2-BD59-A6C34878D82A}">
                    <a16:rowId xmlns:a16="http://schemas.microsoft.com/office/drawing/2014/main" val="10001"/>
                  </a:ext>
                </a:extLst>
              </a:tr>
              <a:tr h="288825">
                <a:tc>
                  <a:txBody>
                    <a:bodyPr/>
                    <a:lstStyle/>
                    <a:p>
                      <a:pPr marL="0" lvl="0" indent="0" algn="l" rtl="0">
                        <a:spcBef>
                          <a:spcPts val="0"/>
                        </a:spcBef>
                        <a:spcAft>
                          <a:spcPts val="0"/>
                        </a:spcAft>
                        <a:buNone/>
                      </a:pPr>
                      <a:r>
                        <a:rPr lang="it" sz="1000">
                          <a:solidFill>
                            <a:schemeClr val="dk2"/>
                          </a:solidFill>
                        </a:rPr>
                        <a:t>Accuracy</a:t>
                      </a:r>
                      <a:endParaRPr sz="1000">
                        <a:solidFill>
                          <a:schemeClr val="dk2"/>
                        </a:solidFill>
                      </a:endParaRPr>
                    </a:p>
                  </a:txBody>
                  <a:tcPr marL="91425" marR="91425" marT="91425" marB="91425"/>
                </a:tc>
                <a:tc>
                  <a:txBody>
                    <a:bodyPr/>
                    <a:lstStyle/>
                    <a:p>
                      <a:pPr marL="0" lvl="0" indent="0" algn="l" rtl="0">
                        <a:lnSpc>
                          <a:spcPct val="115000"/>
                        </a:lnSpc>
                        <a:spcBef>
                          <a:spcPts val="0"/>
                        </a:spcBef>
                        <a:spcAft>
                          <a:spcPts val="0"/>
                        </a:spcAft>
                        <a:buNone/>
                      </a:pPr>
                      <a:r>
                        <a:rPr lang="it" sz="1000">
                          <a:solidFill>
                            <a:schemeClr val="dk2"/>
                          </a:solidFill>
                          <a:latin typeface="Roboto"/>
                          <a:ea typeface="Roboto"/>
                          <a:cs typeface="Roboto"/>
                          <a:sym typeface="Roboto"/>
                        </a:rPr>
                        <a:t>85.51</a:t>
                      </a:r>
                      <a:endParaRPr sz="1000">
                        <a:solidFill>
                          <a:schemeClr val="dk2"/>
                        </a:solidFill>
                      </a:endParaRPr>
                    </a:p>
                  </a:txBody>
                  <a:tcPr marL="91425" marR="91425" marT="91425" marB="91425">
                    <a:solidFill>
                      <a:srgbClr val="EAD1DC"/>
                    </a:solidFill>
                  </a:tcPr>
                </a:tc>
                <a:tc>
                  <a:txBody>
                    <a:bodyPr/>
                    <a:lstStyle/>
                    <a:p>
                      <a:pPr marL="0" lvl="0" indent="0" algn="l" rtl="0">
                        <a:lnSpc>
                          <a:spcPct val="115000"/>
                        </a:lnSpc>
                        <a:spcBef>
                          <a:spcPts val="0"/>
                        </a:spcBef>
                        <a:spcAft>
                          <a:spcPts val="0"/>
                        </a:spcAft>
                        <a:buNone/>
                      </a:pPr>
                      <a:r>
                        <a:rPr lang="it" sz="1000">
                          <a:solidFill>
                            <a:schemeClr val="dk2"/>
                          </a:solidFill>
                          <a:latin typeface="Roboto"/>
                          <a:ea typeface="Roboto"/>
                          <a:cs typeface="Roboto"/>
                          <a:sym typeface="Roboto"/>
                        </a:rPr>
                        <a:t>84.06</a:t>
                      </a:r>
                      <a:endParaRPr sz="1000">
                        <a:solidFill>
                          <a:schemeClr val="dk2"/>
                        </a:solidFill>
                        <a:latin typeface="Roboto"/>
                        <a:ea typeface="Roboto"/>
                        <a:cs typeface="Roboto"/>
                        <a:sym typeface="Roboto"/>
                      </a:endParaRPr>
                    </a:p>
                  </a:txBody>
                  <a:tcPr marL="91425" marR="91425" marT="91425" marB="91425">
                    <a:solidFill>
                      <a:srgbClr val="EAD1DC"/>
                    </a:solidFill>
                  </a:tcPr>
                </a:tc>
                <a:extLst>
                  <a:ext uri="{0D108BD9-81ED-4DB2-BD59-A6C34878D82A}">
                    <a16:rowId xmlns:a16="http://schemas.microsoft.com/office/drawing/2014/main" val="10002"/>
                  </a:ext>
                </a:extLst>
              </a:tr>
              <a:tr h="288825">
                <a:tc>
                  <a:txBody>
                    <a:bodyPr/>
                    <a:lstStyle/>
                    <a:p>
                      <a:pPr marL="0" lvl="0" indent="0" algn="l" rtl="0">
                        <a:spcBef>
                          <a:spcPts val="0"/>
                        </a:spcBef>
                        <a:spcAft>
                          <a:spcPts val="0"/>
                        </a:spcAft>
                        <a:buNone/>
                      </a:pPr>
                      <a:r>
                        <a:rPr lang="it" sz="1000">
                          <a:solidFill>
                            <a:schemeClr val="dk2"/>
                          </a:solidFill>
                        </a:rPr>
                        <a:t>Precision</a:t>
                      </a:r>
                      <a:endParaRPr sz="1000">
                        <a:solidFill>
                          <a:schemeClr val="dk2"/>
                        </a:solidFill>
                      </a:endParaRPr>
                    </a:p>
                  </a:txBody>
                  <a:tcPr marL="91425" marR="91425" marT="91425" marB="91425"/>
                </a:tc>
                <a:tc>
                  <a:txBody>
                    <a:bodyPr/>
                    <a:lstStyle/>
                    <a:p>
                      <a:pPr marL="0" lvl="0" indent="0" algn="l" rtl="0">
                        <a:lnSpc>
                          <a:spcPct val="115000"/>
                        </a:lnSpc>
                        <a:spcBef>
                          <a:spcPts val="0"/>
                        </a:spcBef>
                        <a:spcAft>
                          <a:spcPts val="0"/>
                        </a:spcAft>
                        <a:buNone/>
                      </a:pPr>
                      <a:r>
                        <a:rPr lang="it" sz="1000">
                          <a:solidFill>
                            <a:schemeClr val="dk2"/>
                          </a:solidFill>
                          <a:latin typeface="Roboto"/>
                          <a:ea typeface="Roboto"/>
                          <a:cs typeface="Roboto"/>
                          <a:sym typeface="Roboto"/>
                        </a:rPr>
                        <a:t>97.92 </a:t>
                      </a:r>
                      <a:endParaRPr sz="1000">
                        <a:solidFill>
                          <a:schemeClr val="dk2"/>
                        </a:solidFill>
                      </a:endParaRPr>
                    </a:p>
                  </a:txBody>
                  <a:tcPr marL="91425" marR="91425" marT="91425" marB="91425">
                    <a:solidFill>
                      <a:srgbClr val="EAD1DC"/>
                    </a:solidFill>
                  </a:tcPr>
                </a:tc>
                <a:tc>
                  <a:txBody>
                    <a:bodyPr/>
                    <a:lstStyle/>
                    <a:p>
                      <a:pPr marL="0" lvl="0" indent="0" algn="l" rtl="0">
                        <a:lnSpc>
                          <a:spcPct val="115000"/>
                        </a:lnSpc>
                        <a:spcBef>
                          <a:spcPts val="0"/>
                        </a:spcBef>
                        <a:spcAft>
                          <a:spcPts val="0"/>
                        </a:spcAft>
                        <a:buNone/>
                      </a:pPr>
                      <a:r>
                        <a:rPr lang="it" sz="1000">
                          <a:solidFill>
                            <a:schemeClr val="dk2"/>
                          </a:solidFill>
                          <a:latin typeface="Roboto"/>
                          <a:ea typeface="Roboto"/>
                          <a:cs typeface="Roboto"/>
                          <a:sym typeface="Roboto"/>
                        </a:rPr>
                        <a:t>97.87</a:t>
                      </a:r>
                      <a:endParaRPr sz="1000">
                        <a:solidFill>
                          <a:schemeClr val="dk2"/>
                        </a:solidFill>
                        <a:latin typeface="Roboto"/>
                        <a:ea typeface="Roboto"/>
                        <a:cs typeface="Roboto"/>
                        <a:sym typeface="Roboto"/>
                      </a:endParaRPr>
                    </a:p>
                  </a:txBody>
                  <a:tcPr marL="91425" marR="91425" marT="91425" marB="91425">
                    <a:solidFill>
                      <a:srgbClr val="EAD1DC"/>
                    </a:solidFill>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it" sz="1000">
                          <a:solidFill>
                            <a:schemeClr val="dk2"/>
                          </a:solidFill>
                        </a:rPr>
                        <a:t>Recall</a:t>
                      </a:r>
                      <a:endParaRPr sz="1000">
                        <a:solidFill>
                          <a:schemeClr val="dk2"/>
                        </a:solidFill>
                      </a:endParaRPr>
                    </a:p>
                  </a:txBody>
                  <a:tcPr marL="91425" marR="91425" marT="91425" marB="91425"/>
                </a:tc>
                <a:tc>
                  <a:txBody>
                    <a:bodyPr/>
                    <a:lstStyle/>
                    <a:p>
                      <a:pPr marL="0" lvl="0" indent="0" algn="l" rtl="0">
                        <a:lnSpc>
                          <a:spcPct val="115000"/>
                        </a:lnSpc>
                        <a:spcBef>
                          <a:spcPts val="0"/>
                        </a:spcBef>
                        <a:spcAft>
                          <a:spcPts val="0"/>
                        </a:spcAft>
                        <a:buNone/>
                      </a:pPr>
                      <a:r>
                        <a:rPr lang="it" sz="1000">
                          <a:solidFill>
                            <a:schemeClr val="dk2"/>
                          </a:solidFill>
                          <a:latin typeface="Roboto"/>
                          <a:ea typeface="Roboto"/>
                          <a:cs typeface="Roboto"/>
                          <a:sym typeface="Roboto"/>
                        </a:rPr>
                        <a:t>83.93</a:t>
                      </a:r>
                      <a:endParaRPr sz="1000">
                        <a:solidFill>
                          <a:schemeClr val="dk2"/>
                        </a:solidFill>
                      </a:endParaRPr>
                    </a:p>
                  </a:txBody>
                  <a:tcPr marL="91425" marR="91425" marT="91425" marB="91425">
                    <a:solidFill>
                      <a:srgbClr val="EAD1DC"/>
                    </a:solidFill>
                  </a:tcPr>
                </a:tc>
                <a:tc>
                  <a:txBody>
                    <a:bodyPr/>
                    <a:lstStyle/>
                    <a:p>
                      <a:pPr marL="0" lvl="0" indent="0" algn="l" rtl="0">
                        <a:lnSpc>
                          <a:spcPct val="115000"/>
                        </a:lnSpc>
                        <a:spcBef>
                          <a:spcPts val="0"/>
                        </a:spcBef>
                        <a:spcAft>
                          <a:spcPts val="0"/>
                        </a:spcAft>
                        <a:buNone/>
                      </a:pPr>
                      <a:r>
                        <a:rPr lang="it" sz="1000">
                          <a:solidFill>
                            <a:schemeClr val="dk2"/>
                          </a:solidFill>
                          <a:latin typeface="Roboto"/>
                          <a:ea typeface="Roboto"/>
                          <a:cs typeface="Roboto"/>
                          <a:sym typeface="Roboto"/>
                        </a:rPr>
                        <a:t> 82.14</a:t>
                      </a:r>
                      <a:endParaRPr sz="1000">
                        <a:solidFill>
                          <a:schemeClr val="dk2"/>
                        </a:solidFill>
                        <a:latin typeface="Roboto"/>
                        <a:ea typeface="Roboto"/>
                        <a:cs typeface="Roboto"/>
                        <a:sym typeface="Roboto"/>
                      </a:endParaRPr>
                    </a:p>
                  </a:txBody>
                  <a:tcPr marL="91425" marR="91425" marT="91425" marB="91425">
                    <a:solidFill>
                      <a:srgbClr val="EAD1DC"/>
                    </a:solidFill>
                  </a:tcPr>
                </a:tc>
                <a:extLst>
                  <a:ext uri="{0D108BD9-81ED-4DB2-BD59-A6C34878D82A}">
                    <a16:rowId xmlns:a16="http://schemas.microsoft.com/office/drawing/2014/main" val="10004"/>
                  </a:ext>
                </a:extLst>
              </a:tr>
            </a:tbl>
          </a:graphicData>
        </a:graphic>
      </p:graphicFrame>
      <p:sp>
        <p:nvSpPr>
          <p:cNvPr id="240" name="Google Shape;240;p33"/>
          <p:cNvSpPr txBox="1"/>
          <p:nvPr/>
        </p:nvSpPr>
        <p:spPr>
          <a:xfrm>
            <a:off x="95775" y="3307675"/>
            <a:ext cx="4736400" cy="1497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it" sz="1300">
                <a:solidFill>
                  <a:schemeClr val="dk2"/>
                </a:solidFill>
              </a:rPr>
              <a:t>Even if the accuracy score isn’t affected by a great loss, we can observe that the recall decreases: that is why the number of False Negative increases.</a:t>
            </a:r>
            <a:endParaRPr sz="1300">
              <a:solidFill>
                <a:schemeClr val="dk2"/>
              </a:solidFill>
            </a:endParaRPr>
          </a:p>
          <a:p>
            <a:pPr marL="0" lvl="0" indent="0" algn="l" rtl="0">
              <a:lnSpc>
                <a:spcPct val="115000"/>
              </a:lnSpc>
              <a:spcBef>
                <a:spcPts val="1500"/>
              </a:spcBef>
              <a:spcAft>
                <a:spcPts val="1500"/>
              </a:spcAft>
              <a:buNone/>
            </a:pPr>
            <a:r>
              <a:rPr lang="it" sz="1300">
                <a:solidFill>
                  <a:schemeClr val="dk2"/>
                </a:solidFill>
              </a:rPr>
              <a:t>Considering the aim of this study, the simplicity of the model is not a priority.</a:t>
            </a:r>
            <a:endParaRPr sz="13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4"/>
          <p:cNvSpPr txBox="1">
            <a:spLocks noGrp="1"/>
          </p:cNvSpPr>
          <p:nvPr>
            <p:ph type="title"/>
          </p:nvPr>
        </p:nvSpPr>
        <p:spPr>
          <a:xfrm>
            <a:off x="311725" y="500925"/>
            <a:ext cx="87102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Feature reduction: validation of Gaussian kernel</a:t>
            </a:r>
            <a:endParaRPr/>
          </a:p>
        </p:txBody>
      </p:sp>
      <p:sp>
        <p:nvSpPr>
          <p:cNvPr id="246" name="Google Shape;246;p34"/>
          <p:cNvSpPr txBox="1"/>
          <p:nvPr/>
        </p:nvSpPr>
        <p:spPr>
          <a:xfrm>
            <a:off x="5877025" y="3500550"/>
            <a:ext cx="3000000" cy="3894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endParaRPr/>
          </a:p>
        </p:txBody>
      </p:sp>
      <p:pic>
        <p:nvPicPr>
          <p:cNvPr id="247" name="Google Shape;247;p34"/>
          <p:cNvPicPr preferRelativeResize="0"/>
          <p:nvPr/>
        </p:nvPicPr>
        <p:blipFill>
          <a:blip r:embed="rId3">
            <a:alphaModFix/>
          </a:blip>
          <a:stretch>
            <a:fillRect/>
          </a:stretch>
        </p:blipFill>
        <p:spPr>
          <a:xfrm>
            <a:off x="5383600" y="1543275"/>
            <a:ext cx="3729425" cy="3201700"/>
          </a:xfrm>
          <a:prstGeom prst="rect">
            <a:avLst/>
          </a:prstGeom>
          <a:noFill/>
          <a:ln>
            <a:noFill/>
          </a:ln>
        </p:spPr>
      </p:pic>
      <p:graphicFrame>
        <p:nvGraphicFramePr>
          <p:cNvPr id="248" name="Google Shape;248;p34"/>
          <p:cNvGraphicFramePr/>
          <p:nvPr/>
        </p:nvGraphicFramePr>
        <p:xfrm>
          <a:off x="0" y="1358375"/>
          <a:ext cx="3000000" cy="3000000"/>
        </p:xfrm>
        <a:graphic>
          <a:graphicData uri="http://schemas.openxmlformats.org/drawingml/2006/table">
            <a:tbl>
              <a:tblPr>
                <a:noFill/>
                <a:tableStyleId>{AC24DE22-8AB5-432A-93AC-FD4D3C9E0F25}</a:tableStyleId>
              </a:tblPr>
              <a:tblGrid>
                <a:gridCol w="1166675">
                  <a:extLst>
                    <a:ext uri="{9D8B030D-6E8A-4147-A177-3AD203B41FA5}">
                      <a16:colId xmlns:a16="http://schemas.microsoft.com/office/drawing/2014/main" val="20000"/>
                    </a:ext>
                  </a:extLst>
                </a:gridCol>
                <a:gridCol w="1962175">
                  <a:extLst>
                    <a:ext uri="{9D8B030D-6E8A-4147-A177-3AD203B41FA5}">
                      <a16:colId xmlns:a16="http://schemas.microsoft.com/office/drawing/2014/main" val="20001"/>
                    </a:ext>
                  </a:extLst>
                </a:gridCol>
                <a:gridCol w="2178325">
                  <a:extLst>
                    <a:ext uri="{9D8B030D-6E8A-4147-A177-3AD203B41FA5}">
                      <a16:colId xmlns:a16="http://schemas.microsoft.com/office/drawing/2014/main" val="20002"/>
                    </a:ext>
                  </a:extLst>
                </a:gridCol>
              </a:tblGrid>
              <a:tr h="288825">
                <a:tc>
                  <a:txBody>
                    <a:bodyPr/>
                    <a:lstStyle/>
                    <a:p>
                      <a:pPr marL="0" lvl="0" indent="0" algn="l" rtl="0">
                        <a:spcBef>
                          <a:spcPts val="0"/>
                        </a:spcBef>
                        <a:spcAft>
                          <a:spcPts val="0"/>
                        </a:spcAft>
                        <a:buNone/>
                      </a:pPr>
                      <a:endParaRPr sz="1000">
                        <a:solidFill>
                          <a:schemeClr val="dk2"/>
                        </a:solidFill>
                      </a:endParaRPr>
                    </a:p>
                  </a:txBody>
                  <a:tcPr marL="91425" marR="91425" marT="91425" marB="91425"/>
                </a:tc>
                <a:tc>
                  <a:txBody>
                    <a:bodyPr/>
                    <a:lstStyle/>
                    <a:p>
                      <a:pPr marL="0" lvl="0" indent="0" algn="l" rtl="0">
                        <a:spcBef>
                          <a:spcPts val="0"/>
                        </a:spcBef>
                        <a:spcAft>
                          <a:spcPts val="0"/>
                        </a:spcAft>
                        <a:buNone/>
                      </a:pPr>
                      <a:r>
                        <a:rPr lang="it" sz="1000">
                          <a:solidFill>
                            <a:schemeClr val="dk2"/>
                          </a:solidFill>
                        </a:rPr>
                        <a:t>Before</a:t>
                      </a:r>
                      <a:endParaRPr sz="1000">
                        <a:solidFill>
                          <a:schemeClr val="dk2"/>
                        </a:solidFill>
                      </a:endParaRPr>
                    </a:p>
                  </a:txBody>
                  <a:tcPr marL="91425" marR="91425" marT="91425" marB="91425">
                    <a:solidFill>
                      <a:srgbClr val="B6D7A8"/>
                    </a:solidFill>
                  </a:tcPr>
                </a:tc>
                <a:tc>
                  <a:txBody>
                    <a:bodyPr/>
                    <a:lstStyle/>
                    <a:p>
                      <a:pPr marL="0" lvl="0" indent="0" algn="l" rtl="0">
                        <a:spcBef>
                          <a:spcPts val="0"/>
                        </a:spcBef>
                        <a:spcAft>
                          <a:spcPts val="0"/>
                        </a:spcAft>
                        <a:buNone/>
                      </a:pPr>
                      <a:r>
                        <a:rPr lang="it" sz="1000">
                          <a:solidFill>
                            <a:schemeClr val="dk2"/>
                          </a:solidFill>
                        </a:rPr>
                        <a:t>After</a:t>
                      </a:r>
                      <a:endParaRPr sz="1000">
                        <a:solidFill>
                          <a:schemeClr val="dk2"/>
                        </a:solidFill>
                      </a:endParaRPr>
                    </a:p>
                  </a:txBody>
                  <a:tcPr marL="91425" marR="91425" marT="91425" marB="91425">
                    <a:solidFill>
                      <a:srgbClr val="B6D7A8"/>
                    </a:solidFill>
                  </a:tcPr>
                </a:tc>
                <a:extLst>
                  <a:ext uri="{0D108BD9-81ED-4DB2-BD59-A6C34878D82A}">
                    <a16:rowId xmlns:a16="http://schemas.microsoft.com/office/drawing/2014/main" val="10000"/>
                  </a:ext>
                </a:extLst>
              </a:tr>
              <a:tr h="304325">
                <a:tc>
                  <a:txBody>
                    <a:bodyPr/>
                    <a:lstStyle/>
                    <a:p>
                      <a:pPr marL="0" lvl="0" indent="0" algn="l" rtl="0">
                        <a:spcBef>
                          <a:spcPts val="0"/>
                        </a:spcBef>
                        <a:spcAft>
                          <a:spcPts val="0"/>
                        </a:spcAft>
                        <a:buNone/>
                      </a:pPr>
                      <a:r>
                        <a:rPr lang="it" sz="1000">
                          <a:solidFill>
                            <a:schemeClr val="dk2"/>
                          </a:solidFill>
                        </a:rPr>
                        <a:t>Hyperparameter</a:t>
                      </a:r>
                      <a:endParaRPr sz="1000">
                        <a:solidFill>
                          <a:schemeClr val="dk2"/>
                        </a:solidFill>
                      </a:endParaRPr>
                    </a:p>
                  </a:txBody>
                  <a:tcPr marL="91425" marR="91425" marT="91425" marB="91425"/>
                </a:tc>
                <a:tc>
                  <a:txBody>
                    <a:bodyPr/>
                    <a:lstStyle/>
                    <a:p>
                      <a:pPr marL="0" lvl="0" indent="0" algn="l" rtl="0">
                        <a:lnSpc>
                          <a:spcPct val="105000"/>
                        </a:lnSpc>
                        <a:spcBef>
                          <a:spcPts val="0"/>
                        </a:spcBef>
                        <a:spcAft>
                          <a:spcPts val="0"/>
                        </a:spcAft>
                        <a:buNone/>
                      </a:pPr>
                      <a:r>
                        <a:rPr lang="it" sz="1000">
                          <a:solidFill>
                            <a:schemeClr val="dk2"/>
                          </a:solidFill>
                          <a:latin typeface="Roboto"/>
                          <a:ea typeface="Roboto"/>
                          <a:cs typeface="Roboto"/>
                          <a:sym typeface="Roboto"/>
                        </a:rPr>
                        <a:t>C=1 gamma=1</a:t>
                      </a:r>
                      <a:endParaRPr sz="1000">
                        <a:solidFill>
                          <a:schemeClr val="dk2"/>
                        </a:solidFill>
                      </a:endParaRPr>
                    </a:p>
                  </a:txBody>
                  <a:tcPr marL="91425" marR="91425" marT="91425" marB="91425">
                    <a:solidFill>
                      <a:srgbClr val="B6D7A8"/>
                    </a:solidFill>
                  </a:tcPr>
                </a:tc>
                <a:tc>
                  <a:txBody>
                    <a:bodyPr/>
                    <a:lstStyle/>
                    <a:p>
                      <a:pPr marL="0" lvl="0" indent="0" algn="l" rtl="0">
                        <a:lnSpc>
                          <a:spcPct val="105000"/>
                        </a:lnSpc>
                        <a:spcBef>
                          <a:spcPts val="0"/>
                        </a:spcBef>
                        <a:spcAft>
                          <a:spcPts val="0"/>
                        </a:spcAft>
                        <a:buNone/>
                      </a:pPr>
                      <a:r>
                        <a:rPr lang="it" sz="1000">
                          <a:solidFill>
                            <a:schemeClr val="dk2"/>
                          </a:solidFill>
                          <a:latin typeface="Roboto"/>
                          <a:ea typeface="Roboto"/>
                          <a:cs typeface="Roboto"/>
                          <a:sym typeface="Roboto"/>
                        </a:rPr>
                        <a:t> C=1 gamma=0.02</a:t>
                      </a:r>
                      <a:endParaRPr sz="1000">
                        <a:solidFill>
                          <a:schemeClr val="dk2"/>
                        </a:solidFill>
                        <a:latin typeface="Roboto"/>
                        <a:ea typeface="Roboto"/>
                        <a:cs typeface="Roboto"/>
                        <a:sym typeface="Roboto"/>
                      </a:endParaRPr>
                    </a:p>
                  </a:txBody>
                  <a:tcPr marL="91425" marR="91425" marT="91425" marB="91425">
                    <a:solidFill>
                      <a:srgbClr val="B6D7A8"/>
                    </a:solidFill>
                  </a:tcPr>
                </a:tc>
                <a:extLst>
                  <a:ext uri="{0D108BD9-81ED-4DB2-BD59-A6C34878D82A}">
                    <a16:rowId xmlns:a16="http://schemas.microsoft.com/office/drawing/2014/main" val="10001"/>
                  </a:ext>
                </a:extLst>
              </a:tr>
              <a:tr h="288825">
                <a:tc>
                  <a:txBody>
                    <a:bodyPr/>
                    <a:lstStyle/>
                    <a:p>
                      <a:pPr marL="0" lvl="0" indent="0" algn="l" rtl="0">
                        <a:spcBef>
                          <a:spcPts val="0"/>
                        </a:spcBef>
                        <a:spcAft>
                          <a:spcPts val="0"/>
                        </a:spcAft>
                        <a:buNone/>
                      </a:pPr>
                      <a:r>
                        <a:rPr lang="it" sz="1000">
                          <a:solidFill>
                            <a:schemeClr val="dk2"/>
                          </a:solidFill>
                        </a:rPr>
                        <a:t>Accuracy</a:t>
                      </a:r>
                      <a:endParaRPr sz="1000">
                        <a:solidFill>
                          <a:schemeClr val="dk2"/>
                        </a:solidFill>
                      </a:endParaRPr>
                    </a:p>
                  </a:txBody>
                  <a:tcPr marL="91425" marR="91425" marT="91425" marB="91425"/>
                </a:tc>
                <a:tc>
                  <a:txBody>
                    <a:bodyPr/>
                    <a:lstStyle/>
                    <a:p>
                      <a:pPr marL="0" lvl="0" indent="0" algn="l" rtl="0">
                        <a:lnSpc>
                          <a:spcPct val="115000"/>
                        </a:lnSpc>
                        <a:spcBef>
                          <a:spcPts val="0"/>
                        </a:spcBef>
                        <a:spcAft>
                          <a:spcPts val="0"/>
                        </a:spcAft>
                        <a:buNone/>
                      </a:pPr>
                      <a:r>
                        <a:rPr lang="it" sz="1000">
                          <a:solidFill>
                            <a:schemeClr val="dk2"/>
                          </a:solidFill>
                          <a:latin typeface="Roboto"/>
                          <a:ea typeface="Roboto"/>
                          <a:cs typeface="Roboto"/>
                          <a:sym typeface="Roboto"/>
                        </a:rPr>
                        <a:t> 85.51</a:t>
                      </a:r>
                      <a:endParaRPr sz="1000">
                        <a:solidFill>
                          <a:schemeClr val="dk2"/>
                        </a:solidFill>
                      </a:endParaRPr>
                    </a:p>
                  </a:txBody>
                  <a:tcPr marL="91425" marR="91425" marT="91425" marB="91425">
                    <a:solidFill>
                      <a:srgbClr val="B6D7A8"/>
                    </a:solidFill>
                  </a:tcPr>
                </a:tc>
                <a:tc>
                  <a:txBody>
                    <a:bodyPr/>
                    <a:lstStyle/>
                    <a:p>
                      <a:pPr marL="0" lvl="0" indent="0" algn="l" rtl="0">
                        <a:lnSpc>
                          <a:spcPct val="115000"/>
                        </a:lnSpc>
                        <a:spcBef>
                          <a:spcPts val="0"/>
                        </a:spcBef>
                        <a:spcAft>
                          <a:spcPts val="0"/>
                        </a:spcAft>
                        <a:buNone/>
                      </a:pPr>
                      <a:r>
                        <a:rPr lang="it" sz="1000">
                          <a:solidFill>
                            <a:schemeClr val="dk2"/>
                          </a:solidFill>
                          <a:latin typeface="Roboto"/>
                          <a:ea typeface="Roboto"/>
                          <a:cs typeface="Roboto"/>
                          <a:sym typeface="Roboto"/>
                        </a:rPr>
                        <a:t>85.51</a:t>
                      </a:r>
                      <a:endParaRPr sz="1000">
                        <a:solidFill>
                          <a:schemeClr val="dk2"/>
                        </a:solidFill>
                        <a:latin typeface="Roboto"/>
                        <a:ea typeface="Roboto"/>
                        <a:cs typeface="Roboto"/>
                        <a:sym typeface="Roboto"/>
                      </a:endParaRPr>
                    </a:p>
                  </a:txBody>
                  <a:tcPr marL="91425" marR="91425" marT="91425" marB="91425">
                    <a:solidFill>
                      <a:srgbClr val="B6D7A8"/>
                    </a:solidFill>
                  </a:tcPr>
                </a:tc>
                <a:extLst>
                  <a:ext uri="{0D108BD9-81ED-4DB2-BD59-A6C34878D82A}">
                    <a16:rowId xmlns:a16="http://schemas.microsoft.com/office/drawing/2014/main" val="10002"/>
                  </a:ext>
                </a:extLst>
              </a:tr>
              <a:tr h="288825">
                <a:tc>
                  <a:txBody>
                    <a:bodyPr/>
                    <a:lstStyle/>
                    <a:p>
                      <a:pPr marL="0" lvl="0" indent="0" algn="l" rtl="0">
                        <a:spcBef>
                          <a:spcPts val="0"/>
                        </a:spcBef>
                        <a:spcAft>
                          <a:spcPts val="0"/>
                        </a:spcAft>
                        <a:buNone/>
                      </a:pPr>
                      <a:r>
                        <a:rPr lang="it" sz="1000">
                          <a:solidFill>
                            <a:schemeClr val="dk2"/>
                          </a:solidFill>
                        </a:rPr>
                        <a:t>Precision</a:t>
                      </a:r>
                      <a:endParaRPr sz="1000">
                        <a:solidFill>
                          <a:schemeClr val="dk2"/>
                        </a:solidFill>
                      </a:endParaRPr>
                    </a:p>
                  </a:txBody>
                  <a:tcPr marL="91425" marR="91425" marT="91425" marB="91425"/>
                </a:tc>
                <a:tc>
                  <a:txBody>
                    <a:bodyPr/>
                    <a:lstStyle/>
                    <a:p>
                      <a:pPr marL="0" lvl="0" indent="0" algn="l" rtl="0">
                        <a:lnSpc>
                          <a:spcPct val="115000"/>
                        </a:lnSpc>
                        <a:spcBef>
                          <a:spcPts val="0"/>
                        </a:spcBef>
                        <a:spcAft>
                          <a:spcPts val="0"/>
                        </a:spcAft>
                        <a:buNone/>
                      </a:pPr>
                      <a:r>
                        <a:rPr lang="it" sz="1000">
                          <a:solidFill>
                            <a:schemeClr val="dk2"/>
                          </a:solidFill>
                          <a:latin typeface="Roboto"/>
                          <a:ea typeface="Roboto"/>
                          <a:cs typeface="Roboto"/>
                          <a:sym typeface="Roboto"/>
                        </a:rPr>
                        <a:t> 84.85</a:t>
                      </a:r>
                      <a:endParaRPr sz="1000">
                        <a:solidFill>
                          <a:schemeClr val="dk2"/>
                        </a:solidFill>
                      </a:endParaRPr>
                    </a:p>
                  </a:txBody>
                  <a:tcPr marL="91425" marR="91425" marT="91425" marB="91425">
                    <a:solidFill>
                      <a:srgbClr val="B6D7A8"/>
                    </a:solidFill>
                  </a:tcPr>
                </a:tc>
                <a:tc>
                  <a:txBody>
                    <a:bodyPr/>
                    <a:lstStyle/>
                    <a:p>
                      <a:pPr marL="0" lvl="0" indent="0" algn="l" rtl="0">
                        <a:lnSpc>
                          <a:spcPct val="115000"/>
                        </a:lnSpc>
                        <a:spcBef>
                          <a:spcPts val="0"/>
                        </a:spcBef>
                        <a:spcAft>
                          <a:spcPts val="0"/>
                        </a:spcAft>
                        <a:buNone/>
                      </a:pPr>
                      <a:r>
                        <a:rPr lang="it" sz="1000">
                          <a:solidFill>
                            <a:schemeClr val="dk2"/>
                          </a:solidFill>
                          <a:latin typeface="Roboto"/>
                          <a:ea typeface="Roboto"/>
                          <a:cs typeface="Roboto"/>
                          <a:sym typeface="Roboto"/>
                        </a:rPr>
                        <a:t> 96.0</a:t>
                      </a:r>
                      <a:endParaRPr sz="1000">
                        <a:solidFill>
                          <a:schemeClr val="dk2"/>
                        </a:solidFill>
                        <a:latin typeface="Roboto"/>
                        <a:ea typeface="Roboto"/>
                        <a:cs typeface="Roboto"/>
                        <a:sym typeface="Roboto"/>
                      </a:endParaRPr>
                    </a:p>
                  </a:txBody>
                  <a:tcPr marL="91425" marR="91425" marT="91425" marB="91425">
                    <a:solidFill>
                      <a:srgbClr val="B6D7A8"/>
                    </a:solidFill>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it" sz="1000">
                          <a:solidFill>
                            <a:schemeClr val="dk2"/>
                          </a:solidFill>
                        </a:rPr>
                        <a:t>Recall</a:t>
                      </a:r>
                      <a:endParaRPr sz="1000">
                        <a:solidFill>
                          <a:schemeClr val="dk2"/>
                        </a:solidFill>
                      </a:endParaRPr>
                    </a:p>
                  </a:txBody>
                  <a:tcPr marL="91425" marR="91425" marT="91425" marB="91425"/>
                </a:tc>
                <a:tc>
                  <a:txBody>
                    <a:bodyPr/>
                    <a:lstStyle/>
                    <a:p>
                      <a:pPr marL="0" lvl="0" indent="0" algn="l" rtl="0">
                        <a:lnSpc>
                          <a:spcPct val="115000"/>
                        </a:lnSpc>
                        <a:spcBef>
                          <a:spcPts val="0"/>
                        </a:spcBef>
                        <a:spcAft>
                          <a:spcPts val="0"/>
                        </a:spcAft>
                        <a:buNone/>
                      </a:pPr>
                      <a:r>
                        <a:rPr lang="it" sz="1000">
                          <a:solidFill>
                            <a:schemeClr val="dk2"/>
                          </a:solidFill>
                          <a:latin typeface="Roboto"/>
                          <a:ea typeface="Roboto"/>
                          <a:cs typeface="Roboto"/>
                          <a:sym typeface="Roboto"/>
                        </a:rPr>
                        <a:t>100.0</a:t>
                      </a:r>
                      <a:endParaRPr sz="1000">
                        <a:solidFill>
                          <a:schemeClr val="dk2"/>
                        </a:solidFill>
                      </a:endParaRPr>
                    </a:p>
                  </a:txBody>
                  <a:tcPr marL="91425" marR="91425" marT="91425" marB="91425">
                    <a:solidFill>
                      <a:srgbClr val="B6D7A8"/>
                    </a:solidFill>
                  </a:tcPr>
                </a:tc>
                <a:tc>
                  <a:txBody>
                    <a:bodyPr/>
                    <a:lstStyle/>
                    <a:p>
                      <a:pPr marL="0" lvl="0" indent="0" algn="l" rtl="0">
                        <a:lnSpc>
                          <a:spcPct val="115000"/>
                        </a:lnSpc>
                        <a:spcBef>
                          <a:spcPts val="0"/>
                        </a:spcBef>
                        <a:spcAft>
                          <a:spcPts val="0"/>
                        </a:spcAft>
                        <a:buNone/>
                      </a:pPr>
                      <a:r>
                        <a:rPr lang="it" sz="1000">
                          <a:solidFill>
                            <a:schemeClr val="dk2"/>
                          </a:solidFill>
                          <a:latin typeface="Roboto"/>
                          <a:ea typeface="Roboto"/>
                          <a:cs typeface="Roboto"/>
                          <a:sym typeface="Roboto"/>
                        </a:rPr>
                        <a:t> 85.71</a:t>
                      </a:r>
                      <a:endParaRPr sz="1000">
                        <a:solidFill>
                          <a:schemeClr val="dk2"/>
                        </a:solidFill>
                        <a:latin typeface="Roboto"/>
                        <a:ea typeface="Roboto"/>
                        <a:cs typeface="Roboto"/>
                        <a:sym typeface="Roboto"/>
                      </a:endParaRPr>
                    </a:p>
                  </a:txBody>
                  <a:tcPr marL="91425" marR="91425" marT="91425" marB="91425">
                    <a:solidFill>
                      <a:srgbClr val="B6D7A8"/>
                    </a:solidFill>
                  </a:tcPr>
                </a:tc>
                <a:extLst>
                  <a:ext uri="{0D108BD9-81ED-4DB2-BD59-A6C34878D82A}">
                    <a16:rowId xmlns:a16="http://schemas.microsoft.com/office/drawing/2014/main" val="10004"/>
                  </a:ext>
                </a:extLst>
              </a:tr>
            </a:tbl>
          </a:graphicData>
        </a:graphic>
      </p:graphicFrame>
      <p:sp>
        <p:nvSpPr>
          <p:cNvPr id="249" name="Google Shape;249;p34"/>
          <p:cNvSpPr txBox="1"/>
          <p:nvPr/>
        </p:nvSpPr>
        <p:spPr>
          <a:xfrm>
            <a:off x="128700" y="3202150"/>
            <a:ext cx="4535100" cy="1497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it" sz="1300">
                <a:solidFill>
                  <a:schemeClr val="dk2"/>
                </a:solidFill>
              </a:rPr>
              <a:t>With changing the best hyperparameters, the reduced model shows the same accuracy, however the recall score decreases drastically. </a:t>
            </a:r>
            <a:endParaRPr sz="1300">
              <a:solidFill>
                <a:schemeClr val="dk2"/>
              </a:solidFill>
            </a:endParaRPr>
          </a:p>
          <a:p>
            <a:pPr marL="0" lvl="0" indent="0" algn="l" rtl="0">
              <a:lnSpc>
                <a:spcPct val="115000"/>
              </a:lnSpc>
              <a:spcBef>
                <a:spcPts val="1500"/>
              </a:spcBef>
              <a:spcAft>
                <a:spcPts val="1500"/>
              </a:spcAft>
              <a:buNone/>
            </a:pPr>
            <a:r>
              <a:rPr lang="it" sz="1300">
                <a:solidFill>
                  <a:schemeClr val="dk2"/>
                </a:solidFill>
              </a:rPr>
              <a:t>Once again, the emphasis lies on the prioritization of accurate classification over feature reduction.</a:t>
            </a:r>
            <a:endParaRPr sz="13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Feature reduction: testing</a:t>
            </a:r>
            <a:endParaRPr/>
          </a:p>
        </p:txBody>
      </p:sp>
      <p:sp>
        <p:nvSpPr>
          <p:cNvPr id="255" name="Google Shape;255;p35"/>
          <p:cNvSpPr txBox="1"/>
          <p:nvPr/>
        </p:nvSpPr>
        <p:spPr>
          <a:xfrm>
            <a:off x="5877025" y="3500550"/>
            <a:ext cx="3000000" cy="3894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endParaRPr/>
          </a:p>
        </p:txBody>
      </p:sp>
      <p:pic>
        <p:nvPicPr>
          <p:cNvPr id="256" name="Google Shape;256;p35"/>
          <p:cNvPicPr preferRelativeResize="0"/>
          <p:nvPr/>
        </p:nvPicPr>
        <p:blipFill>
          <a:blip r:embed="rId3">
            <a:alphaModFix/>
          </a:blip>
          <a:stretch>
            <a:fillRect/>
          </a:stretch>
        </p:blipFill>
        <p:spPr>
          <a:xfrm>
            <a:off x="1109449" y="2149475"/>
            <a:ext cx="3513676" cy="3016475"/>
          </a:xfrm>
          <a:prstGeom prst="rect">
            <a:avLst/>
          </a:prstGeom>
          <a:noFill/>
          <a:ln>
            <a:noFill/>
          </a:ln>
        </p:spPr>
      </p:pic>
      <p:sp>
        <p:nvSpPr>
          <p:cNvPr id="257" name="Google Shape;257;p35"/>
          <p:cNvSpPr txBox="1"/>
          <p:nvPr/>
        </p:nvSpPr>
        <p:spPr>
          <a:xfrm>
            <a:off x="4572000" y="1289225"/>
            <a:ext cx="30000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1300">
                <a:solidFill>
                  <a:schemeClr val="dk2"/>
                </a:solidFill>
                <a:latin typeface="Roboto"/>
                <a:ea typeface="Roboto"/>
                <a:cs typeface="Roboto"/>
                <a:sym typeface="Roboto"/>
              </a:rPr>
              <a:t>Accuracy: 82.6923076923077</a:t>
            </a:r>
            <a:endParaRPr sz="13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r>
              <a:rPr lang="it" sz="1300">
                <a:solidFill>
                  <a:schemeClr val="dk2"/>
                </a:solidFill>
                <a:latin typeface="Roboto"/>
                <a:ea typeface="Roboto"/>
                <a:cs typeface="Roboto"/>
                <a:sym typeface="Roboto"/>
              </a:rPr>
              <a:t>Precision: 100.0</a:t>
            </a:r>
            <a:endParaRPr sz="13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r>
              <a:rPr lang="it" sz="1300">
                <a:solidFill>
                  <a:schemeClr val="dk2"/>
                </a:solidFill>
                <a:latin typeface="Roboto"/>
                <a:ea typeface="Roboto"/>
                <a:cs typeface="Roboto"/>
                <a:sym typeface="Roboto"/>
              </a:rPr>
              <a:t>Recall: 81.25</a:t>
            </a:r>
            <a:endParaRPr sz="13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sz="1300">
              <a:solidFill>
                <a:schemeClr val="dk2"/>
              </a:solidFill>
              <a:latin typeface="Roboto"/>
              <a:ea typeface="Roboto"/>
              <a:cs typeface="Roboto"/>
              <a:sym typeface="Roboto"/>
            </a:endParaRPr>
          </a:p>
        </p:txBody>
      </p:sp>
      <p:pic>
        <p:nvPicPr>
          <p:cNvPr id="258" name="Google Shape;258;p35"/>
          <p:cNvPicPr preferRelativeResize="0"/>
          <p:nvPr/>
        </p:nvPicPr>
        <p:blipFill>
          <a:blip r:embed="rId4">
            <a:alphaModFix/>
          </a:blip>
          <a:stretch>
            <a:fillRect/>
          </a:stretch>
        </p:blipFill>
        <p:spPr>
          <a:xfrm>
            <a:off x="5465925" y="2008350"/>
            <a:ext cx="3678075" cy="3157600"/>
          </a:xfrm>
          <a:prstGeom prst="rect">
            <a:avLst/>
          </a:prstGeom>
          <a:noFill/>
          <a:ln>
            <a:noFill/>
          </a:ln>
        </p:spPr>
      </p:pic>
      <p:sp>
        <p:nvSpPr>
          <p:cNvPr id="259" name="Google Shape;259;p35"/>
          <p:cNvSpPr txBox="1"/>
          <p:nvPr/>
        </p:nvSpPr>
        <p:spPr>
          <a:xfrm>
            <a:off x="101488" y="1289225"/>
            <a:ext cx="3000000" cy="845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1300">
                <a:solidFill>
                  <a:schemeClr val="dk2"/>
                </a:solidFill>
                <a:latin typeface="Roboto"/>
                <a:ea typeface="Roboto"/>
                <a:cs typeface="Roboto"/>
                <a:sym typeface="Roboto"/>
              </a:rPr>
              <a:t>Accuracy: 84.61538461538461</a:t>
            </a:r>
            <a:endParaRPr sz="13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r>
              <a:rPr lang="it" sz="1300">
                <a:solidFill>
                  <a:schemeClr val="dk2"/>
                </a:solidFill>
                <a:latin typeface="Roboto"/>
                <a:ea typeface="Roboto"/>
                <a:cs typeface="Roboto"/>
                <a:sym typeface="Roboto"/>
              </a:rPr>
              <a:t>Precision: 100.0</a:t>
            </a:r>
            <a:endParaRPr sz="13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r>
              <a:rPr lang="it" sz="1300">
                <a:solidFill>
                  <a:schemeClr val="dk2"/>
                </a:solidFill>
                <a:latin typeface="Roboto"/>
                <a:ea typeface="Roboto"/>
                <a:cs typeface="Roboto"/>
                <a:sym typeface="Roboto"/>
              </a:rPr>
              <a:t>Recall: 83.33333333333334</a:t>
            </a:r>
            <a:endParaRPr sz="1300">
              <a:solidFill>
                <a:schemeClr val="dk2"/>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6"/>
          <p:cNvSpPr txBox="1">
            <a:spLocks noGrp="1"/>
          </p:cNvSpPr>
          <p:nvPr>
            <p:ph type="title"/>
          </p:nvPr>
        </p:nvSpPr>
        <p:spPr>
          <a:xfrm>
            <a:off x="1904550" y="1949400"/>
            <a:ext cx="5334900" cy="12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it" sz="5100"/>
              <a:t>Thanks for </a:t>
            </a:r>
            <a:endParaRPr sz="5100"/>
          </a:p>
          <a:p>
            <a:pPr marL="0" lvl="0" indent="0" algn="ctr" rtl="0">
              <a:spcBef>
                <a:spcPts val="0"/>
              </a:spcBef>
              <a:spcAft>
                <a:spcPts val="0"/>
              </a:spcAft>
              <a:buSzPts val="990"/>
              <a:buNone/>
            </a:pPr>
            <a:r>
              <a:rPr lang="it" sz="5100"/>
              <a:t>your attention</a:t>
            </a:r>
            <a:endParaRPr sz="5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Data Preparation</a:t>
            </a:r>
            <a:endParaRPr/>
          </a:p>
        </p:txBody>
      </p:sp>
      <p:sp>
        <p:nvSpPr>
          <p:cNvPr id="78" name="Google Shape;78;p15"/>
          <p:cNvSpPr txBox="1">
            <a:spLocks noGrp="1"/>
          </p:cNvSpPr>
          <p:nvPr>
            <p:ph type="body" idx="1"/>
          </p:nvPr>
        </p:nvSpPr>
        <p:spPr>
          <a:xfrm>
            <a:off x="74300" y="1569225"/>
            <a:ext cx="3999900" cy="2205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it" sz="1500"/>
              <a:t>Some of these variables just describe the patient, such as age and gender, some are plausible symptoms of lung cancer, such as coughing and fatigue, and some might be causes of it, such us smoking and alcohol consuming.</a:t>
            </a:r>
            <a:endParaRPr/>
          </a:p>
        </p:txBody>
      </p:sp>
      <p:pic>
        <p:nvPicPr>
          <p:cNvPr id="79" name="Google Shape;79;p15"/>
          <p:cNvPicPr preferRelativeResize="0"/>
          <p:nvPr/>
        </p:nvPicPr>
        <p:blipFill>
          <a:blip r:embed="rId3">
            <a:alphaModFix/>
          </a:blip>
          <a:stretch>
            <a:fillRect/>
          </a:stretch>
        </p:blipFill>
        <p:spPr>
          <a:xfrm>
            <a:off x="19300" y="3563525"/>
            <a:ext cx="9105452" cy="1452375"/>
          </a:xfrm>
          <a:prstGeom prst="rect">
            <a:avLst/>
          </a:prstGeom>
          <a:noFill/>
          <a:ln>
            <a:noFill/>
          </a:ln>
        </p:spPr>
      </p:pic>
      <p:sp>
        <p:nvSpPr>
          <p:cNvPr id="80" name="Google Shape;80;p15"/>
          <p:cNvSpPr txBox="1"/>
          <p:nvPr/>
        </p:nvSpPr>
        <p:spPr>
          <a:xfrm>
            <a:off x="4517425" y="1454825"/>
            <a:ext cx="4314900" cy="1935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1500">
                <a:solidFill>
                  <a:schemeClr val="dk2"/>
                </a:solidFill>
                <a:latin typeface="Roboto"/>
                <a:ea typeface="Roboto"/>
                <a:cs typeface="Roboto"/>
                <a:sym typeface="Roboto"/>
              </a:rPr>
              <a:t>All the categorical variables have been codified in 0 and 1, in order to facilitate the reading of the statistics. In particular, ‘Male’ is 1 and ‘Female’ is 0, while for other variables ‘Yes’ is 1 and ‘No’ is 0.</a:t>
            </a:r>
            <a:endParaRPr sz="1500">
              <a:solidFill>
                <a:schemeClr val="dk2"/>
              </a:solidFill>
              <a:latin typeface="Roboto"/>
              <a:ea typeface="Roboto"/>
              <a:cs typeface="Roboto"/>
              <a:sym typeface="Roboto"/>
            </a:endParaRPr>
          </a:p>
          <a:p>
            <a:pPr marL="0" lvl="0" indent="0" algn="l" rtl="0">
              <a:lnSpc>
                <a:spcPct val="115000"/>
              </a:lnSpc>
              <a:spcBef>
                <a:spcPts val="1500"/>
              </a:spcBef>
              <a:spcAft>
                <a:spcPts val="1200"/>
              </a:spcAft>
              <a:buNone/>
            </a:pPr>
            <a:r>
              <a:rPr lang="it" sz="1500">
                <a:solidFill>
                  <a:schemeClr val="dk2"/>
                </a:solidFill>
                <a:latin typeface="Roboto"/>
                <a:ea typeface="Roboto"/>
                <a:cs typeface="Roboto"/>
                <a:sym typeface="Roboto"/>
              </a:rPr>
              <a:t>There are no missing values, but there are 33 duplicates, that should be deleted.</a:t>
            </a:r>
            <a:endParaRPr sz="15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Exploratory Data Analysis</a:t>
            </a:r>
            <a:endParaRPr/>
          </a:p>
        </p:txBody>
      </p:sp>
      <p:sp>
        <p:nvSpPr>
          <p:cNvPr id="86" name="Google Shape;86;p16"/>
          <p:cNvSpPr txBox="1">
            <a:spLocks noGrp="1"/>
          </p:cNvSpPr>
          <p:nvPr>
            <p:ph type="body" idx="1"/>
          </p:nvPr>
        </p:nvSpPr>
        <p:spPr>
          <a:xfrm>
            <a:off x="4750" y="1033650"/>
            <a:ext cx="4449450" cy="3076200"/>
          </a:xfrm>
          <a:prstGeom prst="rect">
            <a:avLst/>
          </a:prstGeom>
        </p:spPr>
        <p:txBody>
          <a:bodyPr spcFirstLastPara="1" wrap="square" lIns="91425" tIns="91425" rIns="91425" bIns="91425" anchor="t" anchorCtr="0">
            <a:normAutofit fontScale="92500"/>
          </a:bodyPr>
          <a:lstStyle/>
          <a:p>
            <a:pPr marL="0" lvl="0" indent="0" algn="l" rtl="0">
              <a:spcBef>
                <a:spcPts val="1200"/>
              </a:spcBef>
              <a:spcAft>
                <a:spcPts val="0"/>
              </a:spcAft>
              <a:buNone/>
            </a:pPr>
            <a:r>
              <a:rPr lang="it" sz="1500" dirty="0">
                <a:solidFill>
                  <a:srgbClr val="3C4043"/>
                </a:solidFill>
                <a:latin typeface="Arial"/>
                <a:ea typeface="Arial"/>
                <a:cs typeface="Arial"/>
                <a:sym typeface="Arial"/>
              </a:rPr>
              <a:t>By looking at the statistics, we can assert that because all the means are near 0.5. </a:t>
            </a:r>
            <a:endParaRPr sz="1500" dirty="0">
              <a:solidFill>
                <a:srgbClr val="3C4043"/>
              </a:solidFill>
              <a:latin typeface="Arial"/>
              <a:ea typeface="Arial"/>
              <a:cs typeface="Arial"/>
              <a:sym typeface="Arial"/>
            </a:endParaRPr>
          </a:p>
          <a:p>
            <a:pPr marL="0" lvl="0" indent="0" algn="l" rtl="0">
              <a:spcBef>
                <a:spcPts val="1500"/>
              </a:spcBef>
              <a:spcAft>
                <a:spcPts val="0"/>
              </a:spcAft>
              <a:buNone/>
            </a:pPr>
            <a:r>
              <a:rPr lang="it" sz="1500" dirty="0">
                <a:solidFill>
                  <a:srgbClr val="3C4043"/>
                </a:solidFill>
                <a:latin typeface="Arial"/>
                <a:ea typeface="Arial"/>
                <a:cs typeface="Arial"/>
                <a:sym typeface="Arial"/>
              </a:rPr>
              <a:t>So all the variables are equally distributed among the individuals, except for </a:t>
            </a:r>
            <a:r>
              <a:rPr lang="it" sz="1500" b="1" dirty="0">
                <a:solidFill>
                  <a:srgbClr val="3C4043"/>
                </a:solidFill>
                <a:latin typeface="Courier New"/>
                <a:ea typeface="Courier New"/>
                <a:cs typeface="Courier New"/>
                <a:sym typeface="Courier New"/>
              </a:rPr>
              <a:t>LUNG_CANCER</a:t>
            </a:r>
            <a:r>
              <a:rPr lang="it" sz="1500" dirty="0">
                <a:solidFill>
                  <a:srgbClr val="3C4043"/>
                </a:solidFill>
                <a:latin typeface="Arial"/>
                <a:ea typeface="Arial"/>
                <a:cs typeface="Arial"/>
                <a:sym typeface="Arial"/>
              </a:rPr>
              <a:t>: almost 86% of the population has lung cancer. So the distribution of the variable we want to predict unbalanced.</a:t>
            </a:r>
            <a:endParaRPr sz="1500" dirty="0">
              <a:solidFill>
                <a:srgbClr val="3C4043"/>
              </a:solidFill>
              <a:latin typeface="Arial"/>
              <a:ea typeface="Arial"/>
              <a:cs typeface="Arial"/>
              <a:sym typeface="Arial"/>
            </a:endParaRPr>
          </a:p>
          <a:p>
            <a:pPr marL="0" lvl="0" indent="0" algn="l" rtl="0">
              <a:spcBef>
                <a:spcPts val="1500"/>
              </a:spcBef>
              <a:spcAft>
                <a:spcPts val="0"/>
              </a:spcAft>
              <a:buNone/>
            </a:pPr>
            <a:r>
              <a:rPr lang="it" sz="1500" dirty="0">
                <a:solidFill>
                  <a:srgbClr val="3C4043"/>
                </a:solidFill>
                <a:latin typeface="Arial"/>
                <a:ea typeface="Arial"/>
                <a:cs typeface="Arial"/>
                <a:sym typeface="Arial"/>
              </a:rPr>
              <a:t>The only quantitative variable is</a:t>
            </a:r>
            <a:r>
              <a:rPr lang="it" sz="1500" b="1" dirty="0">
                <a:solidFill>
                  <a:srgbClr val="3C4043"/>
                </a:solidFill>
                <a:latin typeface="Courier New"/>
                <a:ea typeface="Courier New"/>
                <a:cs typeface="Courier New"/>
                <a:sym typeface="Courier New"/>
              </a:rPr>
              <a:t> AGE</a:t>
            </a:r>
            <a:r>
              <a:rPr lang="it" sz="1500" dirty="0">
                <a:solidFill>
                  <a:srgbClr val="3C4043"/>
                </a:solidFill>
                <a:latin typeface="Arial"/>
                <a:ea typeface="Arial"/>
                <a:cs typeface="Arial"/>
                <a:sym typeface="Arial"/>
              </a:rPr>
              <a:t>: our population spans from 21 to 87-year-old people, with an average of 62.</a:t>
            </a:r>
            <a:endParaRPr sz="1500" dirty="0">
              <a:solidFill>
                <a:srgbClr val="3C4043"/>
              </a:solidFill>
              <a:latin typeface="Arial"/>
              <a:ea typeface="Arial"/>
              <a:cs typeface="Arial"/>
              <a:sym typeface="Arial"/>
            </a:endParaRPr>
          </a:p>
          <a:p>
            <a:pPr marL="0" lvl="0" indent="0" algn="l" rtl="0">
              <a:spcBef>
                <a:spcPts val="1500"/>
              </a:spcBef>
              <a:spcAft>
                <a:spcPts val="1500"/>
              </a:spcAft>
              <a:buNone/>
            </a:pPr>
            <a:endParaRPr sz="1250" dirty="0">
              <a:solidFill>
                <a:srgbClr val="3C4043"/>
              </a:solidFill>
              <a:latin typeface="Arial"/>
              <a:ea typeface="Arial"/>
              <a:cs typeface="Arial"/>
              <a:sym typeface="Arial"/>
            </a:endParaRPr>
          </a:p>
        </p:txBody>
      </p:sp>
      <p:pic>
        <p:nvPicPr>
          <p:cNvPr id="87" name="Google Shape;87;p16"/>
          <p:cNvPicPr preferRelativeResize="0"/>
          <p:nvPr/>
        </p:nvPicPr>
        <p:blipFill>
          <a:blip r:embed="rId3">
            <a:alphaModFix/>
          </a:blip>
          <a:stretch>
            <a:fillRect/>
          </a:stretch>
        </p:blipFill>
        <p:spPr>
          <a:xfrm>
            <a:off x="4454200" y="1395513"/>
            <a:ext cx="4527599" cy="3296566"/>
          </a:xfrm>
          <a:prstGeom prst="rect">
            <a:avLst/>
          </a:prstGeom>
          <a:noFill/>
          <a:ln>
            <a:noFill/>
          </a:ln>
        </p:spPr>
      </p:pic>
      <p:pic>
        <p:nvPicPr>
          <p:cNvPr id="88" name="Google Shape;88;p16"/>
          <p:cNvPicPr preferRelativeResize="0"/>
          <p:nvPr/>
        </p:nvPicPr>
        <p:blipFill>
          <a:blip r:embed="rId4">
            <a:alphaModFix/>
          </a:blip>
          <a:stretch>
            <a:fillRect/>
          </a:stretch>
        </p:blipFill>
        <p:spPr>
          <a:xfrm>
            <a:off x="829075" y="3611575"/>
            <a:ext cx="3448425" cy="1531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Exploratory Data Analysis</a:t>
            </a:r>
            <a:endParaRPr/>
          </a:p>
        </p:txBody>
      </p:sp>
      <p:sp>
        <p:nvSpPr>
          <p:cNvPr id="94" name="Google Shape;94;p17"/>
          <p:cNvSpPr txBox="1">
            <a:spLocks noGrp="1"/>
          </p:cNvSpPr>
          <p:nvPr>
            <p:ph type="body" idx="1"/>
          </p:nvPr>
        </p:nvSpPr>
        <p:spPr>
          <a:xfrm>
            <a:off x="169325" y="1349375"/>
            <a:ext cx="4224600" cy="37941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it">
                <a:solidFill>
                  <a:srgbClr val="3C4043"/>
                </a:solidFill>
                <a:latin typeface="Arial"/>
                <a:ea typeface="Arial"/>
                <a:cs typeface="Arial"/>
                <a:sym typeface="Arial"/>
              </a:rPr>
              <a:t>Applying a Chi squared test on correlation with </a:t>
            </a:r>
            <a:r>
              <a:rPr lang="it" b="1">
                <a:solidFill>
                  <a:srgbClr val="3C4043"/>
                </a:solidFill>
                <a:latin typeface="Courier New"/>
                <a:ea typeface="Courier New"/>
                <a:cs typeface="Courier New"/>
                <a:sym typeface="Courier New"/>
              </a:rPr>
              <a:t>LUNG_CANCER</a:t>
            </a:r>
            <a:r>
              <a:rPr lang="it">
                <a:solidFill>
                  <a:srgbClr val="3C4043"/>
                </a:solidFill>
                <a:latin typeface="Arial"/>
                <a:ea typeface="Arial"/>
                <a:cs typeface="Arial"/>
                <a:sym typeface="Arial"/>
              </a:rPr>
              <a:t>,the variables</a:t>
            </a:r>
            <a:r>
              <a:rPr lang="it" b="1">
                <a:solidFill>
                  <a:srgbClr val="3C4043"/>
                </a:solidFill>
                <a:latin typeface="Courier New"/>
                <a:ea typeface="Courier New"/>
                <a:cs typeface="Courier New"/>
                <a:sym typeface="Courier New"/>
              </a:rPr>
              <a:t> YELLOW_FINGERS, PEER_PRESSURE, ALLERGY, WHEEZING, ALCOHOL CONSUMING, COUGHING, SWALLOWING DIFFICULTY, CHEST PAIN </a:t>
            </a:r>
            <a:r>
              <a:rPr lang="it">
                <a:solidFill>
                  <a:srgbClr val="3C4043"/>
                </a:solidFill>
                <a:latin typeface="Arial"/>
                <a:ea typeface="Arial"/>
                <a:cs typeface="Arial"/>
                <a:sym typeface="Arial"/>
              </a:rPr>
              <a:t>are the most significant.</a:t>
            </a:r>
            <a:endParaRPr>
              <a:solidFill>
                <a:srgbClr val="3C4043"/>
              </a:solidFill>
              <a:latin typeface="Arial"/>
              <a:ea typeface="Arial"/>
              <a:cs typeface="Arial"/>
              <a:sym typeface="Arial"/>
            </a:endParaRPr>
          </a:p>
          <a:p>
            <a:pPr marL="0" lvl="0" indent="0" algn="l" rtl="0">
              <a:spcBef>
                <a:spcPts val="1500"/>
              </a:spcBef>
              <a:spcAft>
                <a:spcPts val="0"/>
              </a:spcAft>
              <a:buNone/>
            </a:pPr>
            <a:r>
              <a:rPr lang="it">
                <a:solidFill>
                  <a:srgbClr val="3C4043"/>
                </a:solidFill>
                <a:latin typeface="Arial"/>
                <a:ea typeface="Arial"/>
                <a:cs typeface="Arial"/>
                <a:sym typeface="Arial"/>
              </a:rPr>
              <a:t>Individuals afflicted with cancer are typically assigned 'YES' for the corresponding correlated variable, whereas the majority of individuals without cancer are designated 'NO'. </a:t>
            </a:r>
            <a:endParaRPr>
              <a:solidFill>
                <a:srgbClr val="3C4043"/>
              </a:solidFill>
              <a:latin typeface="Arial"/>
              <a:ea typeface="Arial"/>
              <a:cs typeface="Arial"/>
              <a:sym typeface="Arial"/>
            </a:endParaRPr>
          </a:p>
          <a:p>
            <a:pPr marL="0" lvl="0" indent="0" algn="l" rtl="0">
              <a:spcBef>
                <a:spcPts val="1500"/>
              </a:spcBef>
              <a:spcAft>
                <a:spcPts val="0"/>
              </a:spcAft>
              <a:buNone/>
            </a:pPr>
            <a:r>
              <a:rPr lang="it">
                <a:solidFill>
                  <a:srgbClr val="3C4043"/>
                </a:solidFill>
                <a:latin typeface="Arial"/>
                <a:ea typeface="Arial"/>
                <a:cs typeface="Arial"/>
                <a:sym typeface="Arial"/>
              </a:rPr>
              <a:t>For instance, individuals with lung cancer commonly exhibit symptoms such as coughing, while a significant portion of cancer-free patients does not experience coughing.</a:t>
            </a:r>
            <a:endParaRPr>
              <a:solidFill>
                <a:srgbClr val="3C4043"/>
              </a:solidFill>
              <a:latin typeface="Arial"/>
              <a:ea typeface="Arial"/>
              <a:cs typeface="Arial"/>
              <a:sym typeface="Arial"/>
            </a:endParaRPr>
          </a:p>
          <a:p>
            <a:pPr marL="0" lvl="0" indent="0" algn="l" rtl="0">
              <a:spcBef>
                <a:spcPts val="1500"/>
              </a:spcBef>
              <a:spcAft>
                <a:spcPts val="0"/>
              </a:spcAft>
              <a:buNone/>
            </a:pPr>
            <a:endParaRPr>
              <a:solidFill>
                <a:srgbClr val="3C4043"/>
              </a:solidFill>
              <a:latin typeface="Arial"/>
              <a:ea typeface="Arial"/>
              <a:cs typeface="Arial"/>
              <a:sym typeface="Arial"/>
            </a:endParaRPr>
          </a:p>
          <a:p>
            <a:pPr marL="0" lvl="0" indent="0" algn="l" rtl="0">
              <a:spcBef>
                <a:spcPts val="1500"/>
              </a:spcBef>
              <a:spcAft>
                <a:spcPts val="0"/>
              </a:spcAft>
              <a:buNone/>
            </a:pPr>
            <a:endParaRPr>
              <a:solidFill>
                <a:srgbClr val="3C4043"/>
              </a:solidFill>
              <a:latin typeface="Arial"/>
              <a:ea typeface="Arial"/>
              <a:cs typeface="Arial"/>
              <a:sym typeface="Arial"/>
            </a:endParaRPr>
          </a:p>
          <a:p>
            <a:pPr marL="0" lvl="0" indent="0" algn="l" rtl="0">
              <a:spcBef>
                <a:spcPts val="1500"/>
              </a:spcBef>
              <a:spcAft>
                <a:spcPts val="0"/>
              </a:spcAft>
              <a:buNone/>
            </a:pPr>
            <a:endParaRPr sz="1400">
              <a:solidFill>
                <a:srgbClr val="3C4043"/>
              </a:solidFill>
              <a:latin typeface="Arial"/>
              <a:ea typeface="Arial"/>
              <a:cs typeface="Arial"/>
              <a:sym typeface="Arial"/>
            </a:endParaRPr>
          </a:p>
          <a:p>
            <a:pPr marL="0" lvl="0" indent="0" algn="l" rtl="0">
              <a:spcBef>
                <a:spcPts val="1500"/>
              </a:spcBef>
              <a:spcAft>
                <a:spcPts val="0"/>
              </a:spcAft>
              <a:buNone/>
            </a:pPr>
            <a:endParaRPr sz="1400">
              <a:solidFill>
                <a:srgbClr val="3C4043"/>
              </a:solidFill>
              <a:latin typeface="Arial"/>
              <a:ea typeface="Arial"/>
              <a:cs typeface="Arial"/>
              <a:sym typeface="Arial"/>
            </a:endParaRPr>
          </a:p>
          <a:p>
            <a:pPr marL="0" lvl="0" indent="0" algn="l" rtl="0">
              <a:spcBef>
                <a:spcPts val="1500"/>
              </a:spcBef>
              <a:spcAft>
                <a:spcPts val="0"/>
              </a:spcAft>
              <a:buNone/>
            </a:pPr>
            <a:endParaRPr sz="1400">
              <a:solidFill>
                <a:srgbClr val="3C4043"/>
              </a:solidFill>
              <a:latin typeface="Arial"/>
              <a:ea typeface="Arial"/>
              <a:cs typeface="Arial"/>
              <a:sym typeface="Arial"/>
            </a:endParaRPr>
          </a:p>
          <a:p>
            <a:pPr marL="0" lvl="0" indent="0" algn="l" rtl="0">
              <a:spcBef>
                <a:spcPts val="1500"/>
              </a:spcBef>
              <a:spcAft>
                <a:spcPts val="1500"/>
              </a:spcAft>
              <a:buNone/>
            </a:pPr>
            <a:endParaRPr sz="1400">
              <a:solidFill>
                <a:srgbClr val="3C4043"/>
              </a:solidFill>
              <a:latin typeface="Arial"/>
              <a:ea typeface="Arial"/>
              <a:cs typeface="Arial"/>
              <a:sym typeface="Arial"/>
            </a:endParaRPr>
          </a:p>
        </p:txBody>
      </p:sp>
      <p:pic>
        <p:nvPicPr>
          <p:cNvPr id="95" name="Google Shape;95;p17"/>
          <p:cNvPicPr preferRelativeResize="0"/>
          <p:nvPr/>
        </p:nvPicPr>
        <p:blipFill>
          <a:blip r:embed="rId3">
            <a:alphaModFix/>
          </a:blip>
          <a:stretch>
            <a:fillRect/>
          </a:stretch>
        </p:blipFill>
        <p:spPr>
          <a:xfrm>
            <a:off x="4393919" y="1268525"/>
            <a:ext cx="4749831" cy="3794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Binary classification problem</a:t>
            </a:r>
            <a:endParaRPr/>
          </a:p>
        </p:txBody>
      </p:sp>
      <p:sp>
        <p:nvSpPr>
          <p:cNvPr id="101" name="Google Shape;101;p18"/>
          <p:cNvSpPr txBox="1">
            <a:spLocks noGrp="1"/>
          </p:cNvSpPr>
          <p:nvPr>
            <p:ph type="body" idx="1"/>
          </p:nvPr>
        </p:nvSpPr>
        <p:spPr>
          <a:xfrm>
            <a:off x="83825" y="1261150"/>
            <a:ext cx="5193300" cy="3572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it" sz="1400"/>
              <a:t>The aim of this project is to predict the presence of lung cancer based on the given variables, constituting a binary classification problem. </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it" sz="1400"/>
              <a:t>To assess the model's effectiveness, the confusion matrix is employed, constructed as illustrated in the diagram. From this, some indices are built and they are used to evaluate a model.</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it" sz="1400"/>
              <a:t>These are</a:t>
            </a:r>
            <a:endParaRPr sz="1400"/>
          </a:p>
          <a:p>
            <a:pPr marL="457200" lvl="0" indent="-317500" algn="l" rtl="0">
              <a:spcBef>
                <a:spcPts val="0"/>
              </a:spcBef>
              <a:spcAft>
                <a:spcPts val="0"/>
              </a:spcAft>
              <a:buSzPts val="1400"/>
              <a:buChar char="-"/>
            </a:pPr>
            <a:r>
              <a:rPr lang="it" sz="1400"/>
              <a:t>the accuracy score</a:t>
            </a:r>
            <a:endParaRPr sz="1400"/>
          </a:p>
          <a:p>
            <a:pPr marL="457200" lvl="0" indent="-317500" algn="l" rtl="0">
              <a:spcBef>
                <a:spcPts val="0"/>
              </a:spcBef>
              <a:spcAft>
                <a:spcPts val="0"/>
              </a:spcAft>
              <a:buSzPts val="1400"/>
              <a:buChar char="-"/>
            </a:pPr>
            <a:r>
              <a:rPr lang="it" sz="1400"/>
              <a:t>the precision score</a:t>
            </a:r>
            <a:endParaRPr sz="1400"/>
          </a:p>
          <a:p>
            <a:pPr marL="457200" lvl="0" indent="-317500" algn="l" rtl="0">
              <a:spcBef>
                <a:spcPts val="0"/>
              </a:spcBef>
              <a:spcAft>
                <a:spcPts val="0"/>
              </a:spcAft>
              <a:buSzPts val="1400"/>
              <a:buChar char="-"/>
            </a:pPr>
            <a:r>
              <a:rPr lang="it" sz="1400"/>
              <a:t>the recall score</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it" sz="1400"/>
              <a:t>Using all of these indices results relevant when classes are unbalanced.</a:t>
            </a:r>
            <a:endParaRPr sz="1400"/>
          </a:p>
        </p:txBody>
      </p:sp>
      <p:graphicFrame>
        <p:nvGraphicFramePr>
          <p:cNvPr id="102" name="Google Shape;102;p18"/>
          <p:cNvGraphicFramePr/>
          <p:nvPr/>
        </p:nvGraphicFramePr>
        <p:xfrm>
          <a:off x="5708225" y="2084150"/>
          <a:ext cx="3075000" cy="2357485"/>
        </p:xfrm>
        <a:graphic>
          <a:graphicData uri="http://schemas.openxmlformats.org/drawingml/2006/table">
            <a:tbl>
              <a:tblPr>
                <a:noFill/>
                <a:tableStyleId>{AC24DE22-8AB5-432A-93AC-FD4D3C9E0F25}</a:tableStyleId>
              </a:tblPr>
              <a:tblGrid>
                <a:gridCol w="1025000">
                  <a:extLst>
                    <a:ext uri="{9D8B030D-6E8A-4147-A177-3AD203B41FA5}">
                      <a16:colId xmlns:a16="http://schemas.microsoft.com/office/drawing/2014/main" val="20000"/>
                    </a:ext>
                  </a:extLst>
                </a:gridCol>
                <a:gridCol w="1025000">
                  <a:extLst>
                    <a:ext uri="{9D8B030D-6E8A-4147-A177-3AD203B41FA5}">
                      <a16:colId xmlns:a16="http://schemas.microsoft.com/office/drawing/2014/main" val="20001"/>
                    </a:ext>
                  </a:extLst>
                </a:gridCol>
                <a:gridCol w="1025000">
                  <a:extLst>
                    <a:ext uri="{9D8B030D-6E8A-4147-A177-3AD203B41FA5}">
                      <a16:colId xmlns:a16="http://schemas.microsoft.com/office/drawing/2014/main" val="20002"/>
                    </a:ext>
                  </a:extLst>
                </a:gridCol>
              </a:tblGrid>
              <a:tr h="711625">
                <a:tc>
                  <a:txBody>
                    <a:bodyPr/>
                    <a:lstStyle/>
                    <a:p>
                      <a:pPr marL="0" lvl="0" indent="0" algn="ctr" rtl="0">
                        <a:spcBef>
                          <a:spcPts val="0"/>
                        </a:spcBef>
                        <a:spcAft>
                          <a:spcPts val="0"/>
                        </a:spcAft>
                        <a:buNone/>
                      </a:pPr>
                      <a:endParaRPr/>
                    </a:p>
                  </a:txBody>
                  <a:tcPr marL="91425" marR="91425" marT="91425" marB="91425">
                    <a:solidFill>
                      <a:srgbClr val="CCCCCC"/>
                    </a:solidFill>
                  </a:tcPr>
                </a:tc>
                <a:tc>
                  <a:txBody>
                    <a:bodyPr/>
                    <a:lstStyle/>
                    <a:p>
                      <a:pPr marL="0" lvl="0" indent="0" algn="ctr" rtl="0">
                        <a:spcBef>
                          <a:spcPts val="0"/>
                        </a:spcBef>
                        <a:spcAft>
                          <a:spcPts val="0"/>
                        </a:spcAft>
                        <a:buNone/>
                      </a:pPr>
                      <a:endParaRPr/>
                    </a:p>
                    <a:p>
                      <a:pPr marL="0" lvl="0" indent="0" algn="ctr" rtl="0">
                        <a:spcBef>
                          <a:spcPts val="0"/>
                        </a:spcBef>
                        <a:spcAft>
                          <a:spcPts val="0"/>
                        </a:spcAft>
                        <a:buNone/>
                      </a:pPr>
                      <a:r>
                        <a:rPr lang="it"/>
                        <a:t>NO</a:t>
                      </a:r>
                      <a:endParaRPr/>
                    </a:p>
                  </a:txBody>
                  <a:tcPr marL="91425" marR="91425" marT="91425" marB="91425">
                    <a:solidFill>
                      <a:srgbClr val="CCCCCC"/>
                    </a:solidFill>
                  </a:tcPr>
                </a:tc>
                <a:tc>
                  <a:txBody>
                    <a:bodyPr/>
                    <a:lstStyle/>
                    <a:p>
                      <a:pPr marL="0" lvl="0" indent="0" algn="ctr" rtl="0">
                        <a:spcBef>
                          <a:spcPts val="0"/>
                        </a:spcBef>
                        <a:spcAft>
                          <a:spcPts val="0"/>
                        </a:spcAft>
                        <a:buNone/>
                      </a:pPr>
                      <a:endParaRPr/>
                    </a:p>
                    <a:p>
                      <a:pPr marL="0" lvl="0" indent="0" algn="ctr" rtl="0">
                        <a:spcBef>
                          <a:spcPts val="0"/>
                        </a:spcBef>
                        <a:spcAft>
                          <a:spcPts val="0"/>
                        </a:spcAft>
                        <a:buNone/>
                      </a:pPr>
                      <a:r>
                        <a:rPr lang="it"/>
                        <a:t>YES</a:t>
                      </a:r>
                      <a:endParaRPr/>
                    </a:p>
                  </a:txBody>
                  <a:tcPr marL="91425" marR="91425" marT="91425" marB="91425">
                    <a:solidFill>
                      <a:srgbClr val="CCCCCC"/>
                    </a:solidFill>
                  </a:tcPr>
                </a:tc>
                <a:extLst>
                  <a:ext uri="{0D108BD9-81ED-4DB2-BD59-A6C34878D82A}">
                    <a16:rowId xmlns:a16="http://schemas.microsoft.com/office/drawing/2014/main" val="10000"/>
                  </a:ext>
                </a:extLst>
              </a:tr>
              <a:tr h="711625">
                <a:tc>
                  <a:txBody>
                    <a:bodyPr/>
                    <a:lstStyle/>
                    <a:p>
                      <a:pPr marL="0" lvl="0" indent="0" algn="ctr" rtl="0">
                        <a:spcBef>
                          <a:spcPts val="0"/>
                        </a:spcBef>
                        <a:spcAft>
                          <a:spcPts val="0"/>
                        </a:spcAft>
                        <a:buNone/>
                      </a:pPr>
                      <a:endParaRPr/>
                    </a:p>
                    <a:p>
                      <a:pPr marL="0" lvl="0" indent="0" algn="ctr" rtl="0">
                        <a:spcBef>
                          <a:spcPts val="0"/>
                        </a:spcBef>
                        <a:spcAft>
                          <a:spcPts val="0"/>
                        </a:spcAft>
                        <a:buNone/>
                      </a:pPr>
                      <a:r>
                        <a:rPr lang="it"/>
                        <a:t>NO</a:t>
                      </a:r>
                      <a:endParaRPr/>
                    </a:p>
                  </a:txBody>
                  <a:tcPr marL="91425" marR="91425" marT="91425" marB="91425">
                    <a:solidFill>
                      <a:srgbClr val="CCCCCC"/>
                    </a:solidFill>
                  </a:tcPr>
                </a:tc>
                <a:tc>
                  <a:txBody>
                    <a:bodyPr/>
                    <a:lstStyle/>
                    <a:p>
                      <a:pPr marL="0" lvl="0" indent="0" algn="ctr" rtl="0">
                        <a:spcBef>
                          <a:spcPts val="0"/>
                        </a:spcBef>
                        <a:spcAft>
                          <a:spcPts val="0"/>
                        </a:spcAft>
                        <a:buNone/>
                      </a:pPr>
                      <a:r>
                        <a:rPr lang="it"/>
                        <a:t>True </a:t>
                      </a:r>
                      <a:endParaRPr/>
                    </a:p>
                    <a:p>
                      <a:pPr marL="0" lvl="0" indent="0" algn="ctr" rtl="0">
                        <a:spcBef>
                          <a:spcPts val="0"/>
                        </a:spcBef>
                        <a:spcAft>
                          <a:spcPts val="0"/>
                        </a:spcAft>
                        <a:buNone/>
                      </a:pPr>
                      <a:r>
                        <a:rPr lang="it"/>
                        <a:t>Negative TN</a:t>
                      </a:r>
                      <a:endParaRPr/>
                    </a:p>
                  </a:txBody>
                  <a:tcPr marL="91425" marR="91425" marT="91425" marB="91425">
                    <a:solidFill>
                      <a:srgbClr val="93C47D"/>
                    </a:solidFill>
                  </a:tcPr>
                </a:tc>
                <a:tc>
                  <a:txBody>
                    <a:bodyPr/>
                    <a:lstStyle/>
                    <a:p>
                      <a:pPr marL="0" lvl="0" indent="0" algn="ctr" rtl="0">
                        <a:spcBef>
                          <a:spcPts val="0"/>
                        </a:spcBef>
                        <a:spcAft>
                          <a:spcPts val="0"/>
                        </a:spcAft>
                        <a:buNone/>
                      </a:pPr>
                      <a:r>
                        <a:rPr lang="it"/>
                        <a:t>False Positive</a:t>
                      </a:r>
                      <a:endParaRPr/>
                    </a:p>
                    <a:p>
                      <a:pPr marL="0" lvl="0" indent="0" algn="ctr" rtl="0">
                        <a:spcBef>
                          <a:spcPts val="0"/>
                        </a:spcBef>
                        <a:spcAft>
                          <a:spcPts val="0"/>
                        </a:spcAft>
                        <a:buNone/>
                      </a:pPr>
                      <a:r>
                        <a:rPr lang="it"/>
                        <a:t>FP</a:t>
                      </a:r>
                      <a:endParaRPr/>
                    </a:p>
                  </a:txBody>
                  <a:tcPr marL="91425" marR="91425" marT="91425" marB="91425">
                    <a:solidFill>
                      <a:srgbClr val="DD7E6B"/>
                    </a:solidFill>
                  </a:tcPr>
                </a:tc>
                <a:extLst>
                  <a:ext uri="{0D108BD9-81ED-4DB2-BD59-A6C34878D82A}">
                    <a16:rowId xmlns:a16="http://schemas.microsoft.com/office/drawing/2014/main" val="10001"/>
                  </a:ext>
                </a:extLst>
              </a:tr>
              <a:tr h="711625">
                <a:tc>
                  <a:txBody>
                    <a:bodyPr/>
                    <a:lstStyle/>
                    <a:p>
                      <a:pPr marL="0" lvl="0" indent="0" algn="ctr" rtl="0">
                        <a:spcBef>
                          <a:spcPts val="0"/>
                        </a:spcBef>
                        <a:spcAft>
                          <a:spcPts val="0"/>
                        </a:spcAft>
                        <a:buNone/>
                      </a:pPr>
                      <a:endParaRPr/>
                    </a:p>
                    <a:p>
                      <a:pPr marL="0" lvl="0" indent="0" algn="ctr" rtl="0">
                        <a:spcBef>
                          <a:spcPts val="0"/>
                        </a:spcBef>
                        <a:spcAft>
                          <a:spcPts val="0"/>
                        </a:spcAft>
                        <a:buNone/>
                      </a:pPr>
                      <a:r>
                        <a:rPr lang="it"/>
                        <a:t>YES</a:t>
                      </a:r>
                      <a:endParaRPr/>
                    </a:p>
                  </a:txBody>
                  <a:tcPr marL="91425" marR="91425" marT="91425" marB="91425">
                    <a:solidFill>
                      <a:srgbClr val="CCCCCC"/>
                    </a:solidFill>
                  </a:tcPr>
                </a:tc>
                <a:tc>
                  <a:txBody>
                    <a:bodyPr/>
                    <a:lstStyle/>
                    <a:p>
                      <a:pPr marL="0" lvl="0" indent="0" algn="ctr" rtl="0">
                        <a:spcBef>
                          <a:spcPts val="0"/>
                        </a:spcBef>
                        <a:spcAft>
                          <a:spcPts val="0"/>
                        </a:spcAft>
                        <a:buNone/>
                      </a:pPr>
                      <a:r>
                        <a:rPr lang="it"/>
                        <a:t>False Negative FN</a:t>
                      </a:r>
                      <a:endParaRPr/>
                    </a:p>
                  </a:txBody>
                  <a:tcPr marL="91425" marR="91425" marT="91425" marB="91425">
                    <a:solidFill>
                      <a:srgbClr val="DD7E6B"/>
                    </a:solidFill>
                  </a:tcPr>
                </a:tc>
                <a:tc>
                  <a:txBody>
                    <a:bodyPr/>
                    <a:lstStyle/>
                    <a:p>
                      <a:pPr marL="0" lvl="0" indent="0" algn="ctr" rtl="0">
                        <a:spcBef>
                          <a:spcPts val="0"/>
                        </a:spcBef>
                        <a:spcAft>
                          <a:spcPts val="0"/>
                        </a:spcAft>
                        <a:buNone/>
                      </a:pPr>
                      <a:r>
                        <a:rPr lang="it"/>
                        <a:t>True Positive</a:t>
                      </a:r>
                      <a:endParaRPr/>
                    </a:p>
                    <a:p>
                      <a:pPr marL="0" lvl="0" indent="0" algn="ctr" rtl="0">
                        <a:spcBef>
                          <a:spcPts val="0"/>
                        </a:spcBef>
                        <a:spcAft>
                          <a:spcPts val="0"/>
                        </a:spcAft>
                        <a:buNone/>
                      </a:pPr>
                      <a:r>
                        <a:rPr lang="it"/>
                        <a:t>TP</a:t>
                      </a:r>
                      <a:endParaRPr/>
                    </a:p>
                  </a:txBody>
                  <a:tcPr marL="91425" marR="91425" marT="91425" marB="91425">
                    <a:solidFill>
                      <a:srgbClr val="93C47D"/>
                    </a:solidFill>
                  </a:tcPr>
                </a:tc>
                <a:extLst>
                  <a:ext uri="{0D108BD9-81ED-4DB2-BD59-A6C34878D82A}">
                    <a16:rowId xmlns:a16="http://schemas.microsoft.com/office/drawing/2014/main" val="10002"/>
                  </a:ext>
                </a:extLst>
              </a:tr>
            </a:tbl>
          </a:graphicData>
        </a:graphic>
      </p:graphicFrame>
      <p:sp>
        <p:nvSpPr>
          <p:cNvPr id="103" name="Google Shape;103;p18"/>
          <p:cNvSpPr txBox="1"/>
          <p:nvPr/>
        </p:nvSpPr>
        <p:spPr>
          <a:xfrm>
            <a:off x="6871675" y="1653050"/>
            <a:ext cx="18510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1600">
                <a:solidFill>
                  <a:schemeClr val="dk2"/>
                </a:solidFill>
                <a:latin typeface="Roboto"/>
                <a:ea typeface="Roboto"/>
                <a:cs typeface="Roboto"/>
                <a:sym typeface="Roboto"/>
              </a:rPr>
              <a:t>Predicted labels</a:t>
            </a:r>
            <a:endParaRPr/>
          </a:p>
        </p:txBody>
      </p:sp>
      <p:sp>
        <p:nvSpPr>
          <p:cNvPr id="104" name="Google Shape;104;p18"/>
          <p:cNvSpPr txBox="1"/>
          <p:nvPr/>
        </p:nvSpPr>
        <p:spPr>
          <a:xfrm rot="-5400000">
            <a:off x="4749725" y="3323175"/>
            <a:ext cx="1485900" cy="431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it" sz="1600">
                <a:solidFill>
                  <a:schemeClr val="dk2"/>
                </a:solidFill>
                <a:latin typeface="Roboto"/>
                <a:ea typeface="Roboto"/>
                <a:cs typeface="Roboto"/>
                <a:sym typeface="Roboto"/>
              </a:rPr>
              <a:t>True labels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Binary classification problem</a:t>
            </a:r>
            <a:endParaRPr/>
          </a:p>
        </p:txBody>
      </p:sp>
      <p:graphicFrame>
        <p:nvGraphicFramePr>
          <p:cNvPr id="110" name="Google Shape;110;p19"/>
          <p:cNvGraphicFramePr/>
          <p:nvPr/>
        </p:nvGraphicFramePr>
        <p:xfrm>
          <a:off x="5757325" y="2143000"/>
          <a:ext cx="3075000" cy="2357485"/>
        </p:xfrm>
        <a:graphic>
          <a:graphicData uri="http://schemas.openxmlformats.org/drawingml/2006/table">
            <a:tbl>
              <a:tblPr>
                <a:noFill/>
                <a:tableStyleId>{AC24DE22-8AB5-432A-93AC-FD4D3C9E0F25}</a:tableStyleId>
              </a:tblPr>
              <a:tblGrid>
                <a:gridCol w="1025000">
                  <a:extLst>
                    <a:ext uri="{9D8B030D-6E8A-4147-A177-3AD203B41FA5}">
                      <a16:colId xmlns:a16="http://schemas.microsoft.com/office/drawing/2014/main" val="20000"/>
                    </a:ext>
                  </a:extLst>
                </a:gridCol>
                <a:gridCol w="1025000">
                  <a:extLst>
                    <a:ext uri="{9D8B030D-6E8A-4147-A177-3AD203B41FA5}">
                      <a16:colId xmlns:a16="http://schemas.microsoft.com/office/drawing/2014/main" val="20001"/>
                    </a:ext>
                  </a:extLst>
                </a:gridCol>
                <a:gridCol w="1025000">
                  <a:extLst>
                    <a:ext uri="{9D8B030D-6E8A-4147-A177-3AD203B41FA5}">
                      <a16:colId xmlns:a16="http://schemas.microsoft.com/office/drawing/2014/main" val="20002"/>
                    </a:ext>
                  </a:extLst>
                </a:gridCol>
              </a:tblGrid>
              <a:tr h="711625">
                <a:tc>
                  <a:txBody>
                    <a:bodyPr/>
                    <a:lstStyle/>
                    <a:p>
                      <a:pPr marL="0" lvl="0" indent="0" algn="ctr" rtl="0">
                        <a:spcBef>
                          <a:spcPts val="0"/>
                        </a:spcBef>
                        <a:spcAft>
                          <a:spcPts val="0"/>
                        </a:spcAft>
                        <a:buNone/>
                      </a:pPr>
                      <a:endParaRPr/>
                    </a:p>
                  </a:txBody>
                  <a:tcPr marL="91425" marR="91425" marT="91425" marB="91425">
                    <a:solidFill>
                      <a:srgbClr val="CCCCCC"/>
                    </a:solidFill>
                  </a:tcPr>
                </a:tc>
                <a:tc>
                  <a:txBody>
                    <a:bodyPr/>
                    <a:lstStyle/>
                    <a:p>
                      <a:pPr marL="0" lvl="0" indent="0" algn="ctr" rtl="0">
                        <a:spcBef>
                          <a:spcPts val="0"/>
                        </a:spcBef>
                        <a:spcAft>
                          <a:spcPts val="0"/>
                        </a:spcAft>
                        <a:buNone/>
                      </a:pPr>
                      <a:endParaRPr/>
                    </a:p>
                    <a:p>
                      <a:pPr marL="0" lvl="0" indent="0" algn="ctr" rtl="0">
                        <a:spcBef>
                          <a:spcPts val="0"/>
                        </a:spcBef>
                        <a:spcAft>
                          <a:spcPts val="0"/>
                        </a:spcAft>
                        <a:buNone/>
                      </a:pPr>
                      <a:r>
                        <a:rPr lang="it"/>
                        <a:t>NO</a:t>
                      </a:r>
                      <a:endParaRPr/>
                    </a:p>
                  </a:txBody>
                  <a:tcPr marL="91425" marR="91425" marT="91425" marB="91425">
                    <a:solidFill>
                      <a:srgbClr val="CCCCCC"/>
                    </a:solidFill>
                  </a:tcPr>
                </a:tc>
                <a:tc>
                  <a:txBody>
                    <a:bodyPr/>
                    <a:lstStyle/>
                    <a:p>
                      <a:pPr marL="0" lvl="0" indent="0" algn="ctr" rtl="0">
                        <a:spcBef>
                          <a:spcPts val="0"/>
                        </a:spcBef>
                        <a:spcAft>
                          <a:spcPts val="0"/>
                        </a:spcAft>
                        <a:buNone/>
                      </a:pPr>
                      <a:endParaRPr/>
                    </a:p>
                    <a:p>
                      <a:pPr marL="0" lvl="0" indent="0" algn="ctr" rtl="0">
                        <a:spcBef>
                          <a:spcPts val="0"/>
                        </a:spcBef>
                        <a:spcAft>
                          <a:spcPts val="0"/>
                        </a:spcAft>
                        <a:buNone/>
                      </a:pPr>
                      <a:r>
                        <a:rPr lang="it"/>
                        <a:t>YES</a:t>
                      </a:r>
                      <a:endParaRPr/>
                    </a:p>
                  </a:txBody>
                  <a:tcPr marL="91425" marR="91425" marT="91425" marB="91425">
                    <a:solidFill>
                      <a:srgbClr val="CCCCCC"/>
                    </a:solidFill>
                  </a:tcPr>
                </a:tc>
                <a:extLst>
                  <a:ext uri="{0D108BD9-81ED-4DB2-BD59-A6C34878D82A}">
                    <a16:rowId xmlns:a16="http://schemas.microsoft.com/office/drawing/2014/main" val="10000"/>
                  </a:ext>
                </a:extLst>
              </a:tr>
              <a:tr h="711625">
                <a:tc>
                  <a:txBody>
                    <a:bodyPr/>
                    <a:lstStyle/>
                    <a:p>
                      <a:pPr marL="0" lvl="0" indent="0" algn="ctr" rtl="0">
                        <a:spcBef>
                          <a:spcPts val="0"/>
                        </a:spcBef>
                        <a:spcAft>
                          <a:spcPts val="0"/>
                        </a:spcAft>
                        <a:buNone/>
                      </a:pPr>
                      <a:endParaRPr/>
                    </a:p>
                    <a:p>
                      <a:pPr marL="0" lvl="0" indent="0" algn="ctr" rtl="0">
                        <a:spcBef>
                          <a:spcPts val="0"/>
                        </a:spcBef>
                        <a:spcAft>
                          <a:spcPts val="0"/>
                        </a:spcAft>
                        <a:buNone/>
                      </a:pPr>
                      <a:r>
                        <a:rPr lang="it"/>
                        <a:t>NO</a:t>
                      </a:r>
                      <a:endParaRPr/>
                    </a:p>
                  </a:txBody>
                  <a:tcPr marL="91425" marR="91425" marT="91425" marB="91425">
                    <a:solidFill>
                      <a:srgbClr val="CCCCCC"/>
                    </a:solidFill>
                  </a:tcPr>
                </a:tc>
                <a:tc>
                  <a:txBody>
                    <a:bodyPr/>
                    <a:lstStyle/>
                    <a:p>
                      <a:pPr marL="0" lvl="0" indent="0" algn="ctr" rtl="0">
                        <a:spcBef>
                          <a:spcPts val="0"/>
                        </a:spcBef>
                        <a:spcAft>
                          <a:spcPts val="0"/>
                        </a:spcAft>
                        <a:buNone/>
                      </a:pPr>
                      <a:r>
                        <a:rPr lang="it"/>
                        <a:t>True </a:t>
                      </a:r>
                      <a:endParaRPr/>
                    </a:p>
                    <a:p>
                      <a:pPr marL="0" lvl="0" indent="0" algn="ctr" rtl="0">
                        <a:spcBef>
                          <a:spcPts val="0"/>
                        </a:spcBef>
                        <a:spcAft>
                          <a:spcPts val="0"/>
                        </a:spcAft>
                        <a:buNone/>
                      </a:pPr>
                      <a:r>
                        <a:rPr lang="it"/>
                        <a:t>Negative TN</a:t>
                      </a:r>
                      <a:endParaRPr/>
                    </a:p>
                  </a:txBody>
                  <a:tcPr marL="91425" marR="91425" marT="91425" marB="91425">
                    <a:solidFill>
                      <a:srgbClr val="93C47D"/>
                    </a:solidFill>
                  </a:tcPr>
                </a:tc>
                <a:tc>
                  <a:txBody>
                    <a:bodyPr/>
                    <a:lstStyle/>
                    <a:p>
                      <a:pPr marL="0" lvl="0" indent="0" algn="ctr" rtl="0">
                        <a:spcBef>
                          <a:spcPts val="0"/>
                        </a:spcBef>
                        <a:spcAft>
                          <a:spcPts val="0"/>
                        </a:spcAft>
                        <a:buNone/>
                      </a:pPr>
                      <a:r>
                        <a:rPr lang="it"/>
                        <a:t>False Positive</a:t>
                      </a:r>
                      <a:endParaRPr/>
                    </a:p>
                    <a:p>
                      <a:pPr marL="0" lvl="0" indent="0" algn="ctr" rtl="0">
                        <a:spcBef>
                          <a:spcPts val="0"/>
                        </a:spcBef>
                        <a:spcAft>
                          <a:spcPts val="0"/>
                        </a:spcAft>
                        <a:buNone/>
                      </a:pPr>
                      <a:r>
                        <a:rPr lang="it"/>
                        <a:t>FP</a:t>
                      </a:r>
                      <a:endParaRPr/>
                    </a:p>
                  </a:txBody>
                  <a:tcPr marL="91425" marR="91425" marT="91425" marB="91425">
                    <a:solidFill>
                      <a:srgbClr val="DD7E6B"/>
                    </a:solidFill>
                  </a:tcPr>
                </a:tc>
                <a:extLst>
                  <a:ext uri="{0D108BD9-81ED-4DB2-BD59-A6C34878D82A}">
                    <a16:rowId xmlns:a16="http://schemas.microsoft.com/office/drawing/2014/main" val="10001"/>
                  </a:ext>
                </a:extLst>
              </a:tr>
              <a:tr h="711625">
                <a:tc>
                  <a:txBody>
                    <a:bodyPr/>
                    <a:lstStyle/>
                    <a:p>
                      <a:pPr marL="0" lvl="0" indent="0" algn="ctr" rtl="0">
                        <a:spcBef>
                          <a:spcPts val="0"/>
                        </a:spcBef>
                        <a:spcAft>
                          <a:spcPts val="0"/>
                        </a:spcAft>
                        <a:buNone/>
                      </a:pPr>
                      <a:endParaRPr/>
                    </a:p>
                    <a:p>
                      <a:pPr marL="0" lvl="0" indent="0" algn="ctr" rtl="0">
                        <a:spcBef>
                          <a:spcPts val="0"/>
                        </a:spcBef>
                        <a:spcAft>
                          <a:spcPts val="0"/>
                        </a:spcAft>
                        <a:buNone/>
                      </a:pPr>
                      <a:r>
                        <a:rPr lang="it"/>
                        <a:t>YES</a:t>
                      </a:r>
                      <a:endParaRPr/>
                    </a:p>
                  </a:txBody>
                  <a:tcPr marL="91425" marR="91425" marT="91425" marB="91425">
                    <a:solidFill>
                      <a:srgbClr val="CCCCCC"/>
                    </a:solidFill>
                  </a:tcPr>
                </a:tc>
                <a:tc>
                  <a:txBody>
                    <a:bodyPr/>
                    <a:lstStyle/>
                    <a:p>
                      <a:pPr marL="0" lvl="0" indent="0" algn="ctr" rtl="0">
                        <a:spcBef>
                          <a:spcPts val="0"/>
                        </a:spcBef>
                        <a:spcAft>
                          <a:spcPts val="0"/>
                        </a:spcAft>
                        <a:buNone/>
                      </a:pPr>
                      <a:r>
                        <a:rPr lang="it"/>
                        <a:t>False Negative FN</a:t>
                      </a:r>
                      <a:endParaRPr/>
                    </a:p>
                  </a:txBody>
                  <a:tcPr marL="91425" marR="91425" marT="91425" marB="91425">
                    <a:solidFill>
                      <a:srgbClr val="DD7E6B"/>
                    </a:solidFill>
                  </a:tcPr>
                </a:tc>
                <a:tc>
                  <a:txBody>
                    <a:bodyPr/>
                    <a:lstStyle/>
                    <a:p>
                      <a:pPr marL="0" lvl="0" indent="0" algn="ctr" rtl="0">
                        <a:spcBef>
                          <a:spcPts val="0"/>
                        </a:spcBef>
                        <a:spcAft>
                          <a:spcPts val="0"/>
                        </a:spcAft>
                        <a:buNone/>
                      </a:pPr>
                      <a:r>
                        <a:rPr lang="it"/>
                        <a:t>True Positive</a:t>
                      </a:r>
                      <a:endParaRPr/>
                    </a:p>
                    <a:p>
                      <a:pPr marL="0" lvl="0" indent="0" algn="ctr" rtl="0">
                        <a:spcBef>
                          <a:spcPts val="0"/>
                        </a:spcBef>
                        <a:spcAft>
                          <a:spcPts val="0"/>
                        </a:spcAft>
                        <a:buNone/>
                      </a:pPr>
                      <a:r>
                        <a:rPr lang="it"/>
                        <a:t>TP</a:t>
                      </a:r>
                      <a:endParaRPr/>
                    </a:p>
                  </a:txBody>
                  <a:tcPr marL="91425" marR="91425" marT="91425" marB="91425">
                    <a:solidFill>
                      <a:srgbClr val="93C47D"/>
                    </a:solidFill>
                  </a:tcPr>
                </a:tc>
                <a:extLst>
                  <a:ext uri="{0D108BD9-81ED-4DB2-BD59-A6C34878D82A}">
                    <a16:rowId xmlns:a16="http://schemas.microsoft.com/office/drawing/2014/main" val="10002"/>
                  </a:ext>
                </a:extLst>
              </a:tr>
            </a:tbl>
          </a:graphicData>
        </a:graphic>
      </p:graphicFrame>
      <p:sp>
        <p:nvSpPr>
          <p:cNvPr id="111" name="Google Shape;111;p19"/>
          <p:cNvSpPr txBox="1"/>
          <p:nvPr/>
        </p:nvSpPr>
        <p:spPr>
          <a:xfrm>
            <a:off x="6920775" y="1711900"/>
            <a:ext cx="18510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1600">
                <a:solidFill>
                  <a:schemeClr val="dk2"/>
                </a:solidFill>
                <a:latin typeface="Roboto"/>
                <a:ea typeface="Roboto"/>
                <a:cs typeface="Roboto"/>
                <a:sym typeface="Roboto"/>
              </a:rPr>
              <a:t>Predicted labels</a:t>
            </a:r>
            <a:endParaRPr/>
          </a:p>
        </p:txBody>
      </p:sp>
      <p:sp>
        <p:nvSpPr>
          <p:cNvPr id="112" name="Google Shape;112;p19"/>
          <p:cNvSpPr txBox="1"/>
          <p:nvPr/>
        </p:nvSpPr>
        <p:spPr>
          <a:xfrm rot="-5400000">
            <a:off x="4798825" y="3382025"/>
            <a:ext cx="1485900" cy="431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it" sz="1600">
                <a:solidFill>
                  <a:schemeClr val="dk2"/>
                </a:solidFill>
                <a:latin typeface="Roboto"/>
                <a:ea typeface="Roboto"/>
                <a:cs typeface="Roboto"/>
                <a:sym typeface="Roboto"/>
              </a:rPr>
              <a:t>True labels</a:t>
            </a:r>
            <a:endParaRPr/>
          </a:p>
        </p:txBody>
      </p:sp>
      <p:pic>
        <p:nvPicPr>
          <p:cNvPr id="113" name="Google Shape;113;p19"/>
          <p:cNvPicPr preferRelativeResize="0"/>
          <p:nvPr/>
        </p:nvPicPr>
        <p:blipFill>
          <a:blip r:embed="rId3">
            <a:alphaModFix/>
          </a:blip>
          <a:stretch>
            <a:fillRect/>
          </a:stretch>
        </p:blipFill>
        <p:spPr>
          <a:xfrm>
            <a:off x="1076375" y="1755775"/>
            <a:ext cx="4006200" cy="739900"/>
          </a:xfrm>
          <a:prstGeom prst="rect">
            <a:avLst/>
          </a:prstGeom>
          <a:noFill/>
          <a:ln>
            <a:noFill/>
          </a:ln>
        </p:spPr>
      </p:pic>
      <p:sp>
        <p:nvSpPr>
          <p:cNvPr id="114" name="Google Shape;114;p19"/>
          <p:cNvSpPr txBox="1"/>
          <p:nvPr/>
        </p:nvSpPr>
        <p:spPr>
          <a:xfrm>
            <a:off x="59700" y="1282050"/>
            <a:ext cx="5266500" cy="3303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a:solidFill>
                  <a:schemeClr val="dk2"/>
                </a:solidFill>
                <a:latin typeface="Roboto"/>
                <a:ea typeface="Roboto"/>
                <a:cs typeface="Roboto"/>
                <a:sym typeface="Roboto"/>
              </a:rPr>
              <a:t>The accuracy score shows how often the classification is correct overall:</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None/>
            </a:pPr>
            <a:r>
              <a:rPr lang="it">
                <a:solidFill>
                  <a:schemeClr val="dk2"/>
                </a:solidFill>
                <a:latin typeface="Roboto"/>
                <a:ea typeface="Roboto"/>
                <a:cs typeface="Roboto"/>
                <a:sym typeface="Roboto"/>
              </a:rPr>
              <a:t>The precision sc</a:t>
            </a:r>
            <a:r>
              <a:rPr lang="it" sz="1600">
                <a:solidFill>
                  <a:schemeClr val="dk2"/>
                </a:solidFill>
                <a:latin typeface="Roboto"/>
                <a:ea typeface="Roboto"/>
                <a:cs typeface="Roboto"/>
                <a:sym typeface="Roboto"/>
              </a:rPr>
              <a:t>ore </a:t>
            </a:r>
            <a:r>
              <a:rPr lang="it">
                <a:solidFill>
                  <a:schemeClr val="dk2"/>
                </a:solidFill>
                <a:latin typeface="Roboto"/>
                <a:ea typeface="Roboto"/>
                <a:cs typeface="Roboto"/>
                <a:sym typeface="Roboto"/>
              </a:rPr>
              <a:t>shows how often the model is correct when predicting the target class.</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r>
              <a:rPr lang="it" sz="1600">
                <a:solidFill>
                  <a:schemeClr val="dk2"/>
                </a:solidFill>
                <a:latin typeface="Roboto"/>
                <a:ea typeface="Roboto"/>
                <a:cs typeface="Roboto"/>
                <a:sym typeface="Roboto"/>
              </a:rPr>
              <a:t>The recall score </a:t>
            </a:r>
            <a:r>
              <a:rPr lang="it">
                <a:solidFill>
                  <a:schemeClr val="dk2"/>
                </a:solidFill>
                <a:latin typeface="Roboto"/>
                <a:ea typeface="Roboto"/>
                <a:cs typeface="Roboto"/>
                <a:sym typeface="Roboto"/>
              </a:rPr>
              <a:t>shows whether the model can classify as true the actual true.</a:t>
            </a:r>
            <a:endParaRPr sz="1600">
              <a:solidFill>
                <a:schemeClr val="dk2"/>
              </a:solidFill>
              <a:latin typeface="Roboto"/>
              <a:ea typeface="Roboto"/>
              <a:cs typeface="Roboto"/>
              <a:sym typeface="Roboto"/>
            </a:endParaRPr>
          </a:p>
        </p:txBody>
      </p:sp>
      <p:pic>
        <p:nvPicPr>
          <p:cNvPr id="115" name="Google Shape;115;p19"/>
          <p:cNvPicPr preferRelativeResize="0"/>
          <p:nvPr/>
        </p:nvPicPr>
        <p:blipFill>
          <a:blip r:embed="rId4">
            <a:alphaModFix/>
          </a:blip>
          <a:stretch>
            <a:fillRect/>
          </a:stretch>
        </p:blipFill>
        <p:spPr>
          <a:xfrm>
            <a:off x="1154926" y="4458375"/>
            <a:ext cx="2292483" cy="665800"/>
          </a:xfrm>
          <a:prstGeom prst="rect">
            <a:avLst/>
          </a:prstGeom>
          <a:noFill/>
          <a:ln>
            <a:noFill/>
          </a:ln>
        </p:spPr>
      </p:pic>
      <p:pic>
        <p:nvPicPr>
          <p:cNvPr id="116" name="Google Shape;116;p19"/>
          <p:cNvPicPr preferRelativeResize="0"/>
          <p:nvPr/>
        </p:nvPicPr>
        <p:blipFill>
          <a:blip r:embed="rId5">
            <a:alphaModFix/>
          </a:blip>
          <a:stretch>
            <a:fillRect/>
          </a:stretch>
        </p:blipFill>
        <p:spPr>
          <a:xfrm>
            <a:off x="1278249" y="3165175"/>
            <a:ext cx="2829413" cy="623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Support Vector Machine</a:t>
            </a:r>
            <a:endParaRPr/>
          </a:p>
        </p:txBody>
      </p:sp>
      <p:sp>
        <p:nvSpPr>
          <p:cNvPr id="122" name="Google Shape;122;p20"/>
          <p:cNvSpPr txBox="1">
            <a:spLocks noGrp="1"/>
          </p:cNvSpPr>
          <p:nvPr>
            <p:ph type="body" idx="1"/>
          </p:nvPr>
        </p:nvSpPr>
        <p:spPr>
          <a:xfrm>
            <a:off x="3863450" y="199025"/>
            <a:ext cx="5031000" cy="49446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it" sz="1500">
                <a:solidFill>
                  <a:schemeClr val="dk2"/>
                </a:solidFill>
              </a:rPr>
              <a:t>Moreover, the dataset is split into training, validation, and test sets. Specifically, the test set comprises 25% of the original dataset. With the remaining the 25% is allocated to validation and the remaining portion assigned to the training set. </a:t>
            </a:r>
            <a:endParaRPr sz="1500">
              <a:solidFill>
                <a:schemeClr val="dk2"/>
              </a:solidFill>
            </a:endParaRPr>
          </a:p>
          <a:p>
            <a:pPr marL="0" lvl="0" indent="0" algn="l" rtl="0">
              <a:spcBef>
                <a:spcPts val="1200"/>
              </a:spcBef>
              <a:spcAft>
                <a:spcPts val="0"/>
              </a:spcAft>
              <a:buNone/>
            </a:pPr>
            <a:r>
              <a:rPr lang="it" sz="1500">
                <a:solidFill>
                  <a:schemeClr val="dk2"/>
                </a:solidFill>
              </a:rPr>
              <a:t>The SVM algorithms employed include </a:t>
            </a:r>
            <a:endParaRPr sz="1500">
              <a:solidFill>
                <a:schemeClr val="dk2"/>
              </a:solidFill>
            </a:endParaRPr>
          </a:p>
          <a:p>
            <a:pPr marL="457200" lvl="0" indent="-316706" algn="l" rtl="0">
              <a:spcBef>
                <a:spcPts val="1200"/>
              </a:spcBef>
              <a:spcAft>
                <a:spcPts val="0"/>
              </a:spcAft>
              <a:buClr>
                <a:schemeClr val="dk2"/>
              </a:buClr>
              <a:buSzPct val="100000"/>
              <a:buChar char="-"/>
            </a:pPr>
            <a:r>
              <a:rPr lang="it" sz="1500">
                <a:solidFill>
                  <a:schemeClr val="dk2"/>
                </a:solidFill>
              </a:rPr>
              <a:t>the Linear Kernel</a:t>
            </a:r>
            <a:endParaRPr sz="1500">
              <a:solidFill>
                <a:schemeClr val="dk2"/>
              </a:solidFill>
            </a:endParaRPr>
          </a:p>
          <a:p>
            <a:pPr marL="457200" lvl="0" indent="-316706" algn="l" rtl="0">
              <a:spcBef>
                <a:spcPts val="0"/>
              </a:spcBef>
              <a:spcAft>
                <a:spcPts val="0"/>
              </a:spcAft>
              <a:buClr>
                <a:schemeClr val="dk2"/>
              </a:buClr>
              <a:buSzPct val="100000"/>
              <a:buChar char="-"/>
            </a:pPr>
            <a:r>
              <a:rPr lang="it" sz="1500">
                <a:solidFill>
                  <a:schemeClr val="dk2"/>
                </a:solidFill>
              </a:rPr>
              <a:t>the Gaussian Kernel</a:t>
            </a:r>
            <a:endParaRPr sz="1500">
              <a:solidFill>
                <a:schemeClr val="dk2"/>
              </a:solidFill>
            </a:endParaRPr>
          </a:p>
          <a:p>
            <a:pPr marL="457200" lvl="0" indent="-316706" algn="l" rtl="0">
              <a:spcBef>
                <a:spcPts val="0"/>
              </a:spcBef>
              <a:spcAft>
                <a:spcPts val="0"/>
              </a:spcAft>
              <a:buClr>
                <a:schemeClr val="dk2"/>
              </a:buClr>
              <a:buSzPct val="100000"/>
              <a:buChar char="-"/>
            </a:pPr>
            <a:r>
              <a:rPr lang="it" sz="1500">
                <a:solidFill>
                  <a:schemeClr val="dk2"/>
                </a:solidFill>
              </a:rPr>
              <a:t>the Polynomial Kernel</a:t>
            </a:r>
            <a:endParaRPr sz="1500">
              <a:solidFill>
                <a:schemeClr val="dk2"/>
              </a:solidFill>
            </a:endParaRPr>
          </a:p>
          <a:p>
            <a:pPr marL="0" lvl="0" indent="0" algn="l" rtl="0">
              <a:spcBef>
                <a:spcPts val="1200"/>
              </a:spcBef>
              <a:spcAft>
                <a:spcPts val="0"/>
              </a:spcAft>
              <a:buNone/>
            </a:pPr>
            <a:r>
              <a:rPr lang="it" sz="1500">
                <a:solidFill>
                  <a:schemeClr val="dk2"/>
                </a:solidFill>
              </a:rPr>
              <a:t>The hyperparameters to be selected encompass the complexity term, C, applicable to all three kernels, gamma, which is exclusive to non-linear kernels, and the degree of the polynomials.</a:t>
            </a:r>
            <a:endParaRPr sz="1500">
              <a:solidFill>
                <a:schemeClr val="dk2"/>
              </a:solidFill>
            </a:endParaRPr>
          </a:p>
          <a:p>
            <a:pPr marL="0" lvl="0" indent="0" algn="l" rtl="0">
              <a:spcBef>
                <a:spcPts val="1200"/>
              </a:spcBef>
              <a:spcAft>
                <a:spcPts val="0"/>
              </a:spcAft>
              <a:buNone/>
            </a:pPr>
            <a:r>
              <a:rPr lang="it" sz="1500">
                <a:solidFill>
                  <a:schemeClr val="dk2"/>
                </a:solidFill>
              </a:rPr>
              <a:t>The C indicates how complex the model is and represents the trade off between complexity and simplicity. When set too high, the model may overfit the data, when it is too low the model could be too simple and underfit the data.</a:t>
            </a:r>
            <a:endParaRPr sz="1500">
              <a:solidFill>
                <a:schemeClr val="dk2"/>
              </a:solidFill>
            </a:endParaRPr>
          </a:p>
          <a:p>
            <a:pPr marL="0" lvl="0" indent="0" algn="l" rtl="0">
              <a:spcBef>
                <a:spcPts val="1200"/>
              </a:spcBef>
              <a:spcAft>
                <a:spcPts val="1200"/>
              </a:spcAft>
              <a:buNone/>
            </a:pPr>
            <a:r>
              <a:rPr lang="it" sz="1500">
                <a:solidFill>
                  <a:schemeClr val="dk2"/>
                </a:solidFill>
              </a:rPr>
              <a:t>The gamma parameter defines how far the influence of a single training example reaches, with low values meaning ‘far’ and high values meaning ‘close’.  </a:t>
            </a:r>
            <a:endParaRPr sz="15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156575" y="514350"/>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Unbalanced problem</a:t>
            </a:r>
            <a:endParaRPr/>
          </a:p>
        </p:txBody>
      </p:sp>
      <p:sp>
        <p:nvSpPr>
          <p:cNvPr id="128" name="Google Shape;128;p21"/>
          <p:cNvSpPr txBox="1">
            <a:spLocks noGrp="1"/>
          </p:cNvSpPr>
          <p:nvPr>
            <p:ph type="body" idx="1"/>
          </p:nvPr>
        </p:nvSpPr>
        <p:spPr>
          <a:xfrm>
            <a:off x="83975" y="1389650"/>
            <a:ext cx="8593200" cy="2888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it" sz="1600"/>
              <a:t>Having a distribution unbalanced, it’s important to be aware of it during training and validation  of the model. In this regard, the following command is employed to assign weights to the classes, ensuring a balanced weighting.</a:t>
            </a:r>
            <a:endParaRPr sz="1600">
              <a:solidFill>
                <a:srgbClr val="212529"/>
              </a:solidFill>
              <a:highlight>
                <a:srgbClr val="FFFFFF"/>
              </a:highlight>
            </a:endParaRPr>
          </a:p>
        </p:txBody>
      </p:sp>
      <p:pic>
        <p:nvPicPr>
          <p:cNvPr id="129" name="Google Shape;129;p21"/>
          <p:cNvPicPr preferRelativeResize="0"/>
          <p:nvPr/>
        </p:nvPicPr>
        <p:blipFill>
          <a:blip r:embed="rId3">
            <a:alphaModFix/>
          </a:blip>
          <a:stretch>
            <a:fillRect/>
          </a:stretch>
        </p:blipFill>
        <p:spPr>
          <a:xfrm>
            <a:off x="156575" y="2418812"/>
            <a:ext cx="7261550" cy="305888"/>
          </a:xfrm>
          <a:prstGeom prst="rect">
            <a:avLst/>
          </a:prstGeom>
          <a:noFill/>
          <a:ln>
            <a:noFill/>
          </a:ln>
        </p:spPr>
      </p:pic>
      <p:sp>
        <p:nvSpPr>
          <p:cNvPr id="130" name="Google Shape;130;p21"/>
          <p:cNvSpPr txBox="1"/>
          <p:nvPr/>
        </p:nvSpPr>
        <p:spPr>
          <a:xfrm>
            <a:off x="83975" y="3108932"/>
            <a:ext cx="8695800" cy="115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1600" b="1">
                <a:solidFill>
                  <a:schemeClr val="dk2"/>
                </a:solidFill>
                <a:latin typeface="Courier New"/>
                <a:ea typeface="Courier New"/>
                <a:cs typeface="Courier New"/>
                <a:sym typeface="Courier New"/>
              </a:rPr>
              <a:t>class_weight=’balanced’ </a:t>
            </a:r>
            <a:endParaRPr sz="1600" b="1">
              <a:solidFill>
                <a:schemeClr val="dk2"/>
              </a:solidFill>
              <a:latin typeface="Courier New"/>
              <a:ea typeface="Courier New"/>
              <a:cs typeface="Courier New"/>
              <a:sym typeface="Courier New"/>
            </a:endParaRPr>
          </a:p>
          <a:p>
            <a:pPr marL="0" lvl="0" indent="0" algn="l" rtl="0">
              <a:lnSpc>
                <a:spcPct val="115000"/>
              </a:lnSpc>
              <a:spcBef>
                <a:spcPts val="1200"/>
              </a:spcBef>
              <a:spcAft>
                <a:spcPts val="1200"/>
              </a:spcAft>
              <a:buNone/>
            </a:pPr>
            <a:r>
              <a:rPr lang="it" sz="1600">
                <a:solidFill>
                  <a:schemeClr val="dk2"/>
                </a:solidFill>
                <a:highlight>
                  <a:schemeClr val="lt1"/>
                </a:highlight>
                <a:latin typeface="Roboto"/>
                <a:ea typeface="Roboto"/>
                <a:cs typeface="Roboto"/>
                <a:sym typeface="Roboto"/>
              </a:rPr>
              <a:t>The “balanced” mode uses the values of y to automatically adjust weights inversely proportional to class frequencies in the input data as</a:t>
            </a:r>
            <a:endParaRPr/>
          </a:p>
        </p:txBody>
      </p:sp>
      <p:pic>
        <p:nvPicPr>
          <p:cNvPr id="131" name="Google Shape;131;p21"/>
          <p:cNvPicPr preferRelativeResize="0"/>
          <p:nvPr/>
        </p:nvPicPr>
        <p:blipFill>
          <a:blip r:embed="rId4">
            <a:alphaModFix/>
          </a:blip>
          <a:stretch>
            <a:fillRect/>
          </a:stretch>
        </p:blipFill>
        <p:spPr>
          <a:xfrm>
            <a:off x="1811175" y="4260318"/>
            <a:ext cx="4062500" cy="820675"/>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2469</Words>
  <Application>Microsoft Office PowerPoint</Application>
  <PresentationFormat>Presentazione su schermo (16:9)</PresentationFormat>
  <Paragraphs>397</Paragraphs>
  <Slides>24</Slides>
  <Notes>24</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24</vt:i4>
      </vt:variant>
    </vt:vector>
  </HeadingPairs>
  <TitlesOfParts>
    <vt:vector size="29" baseType="lpstr">
      <vt:lpstr>Roboto</vt:lpstr>
      <vt:lpstr>Merriweather</vt:lpstr>
      <vt:lpstr>Courier New</vt:lpstr>
      <vt:lpstr>Arial</vt:lpstr>
      <vt:lpstr>Paradigm</vt:lpstr>
      <vt:lpstr>Prediction on Lung Cancer</vt:lpstr>
      <vt:lpstr>Dataset</vt:lpstr>
      <vt:lpstr>Data Preparation</vt:lpstr>
      <vt:lpstr>Exploratory Data Analysis</vt:lpstr>
      <vt:lpstr>Exploratory Data Analysis</vt:lpstr>
      <vt:lpstr>Binary classification problem</vt:lpstr>
      <vt:lpstr>Binary classification problem</vt:lpstr>
      <vt:lpstr>Support Vector Machine</vt:lpstr>
      <vt:lpstr>Unbalanced problem</vt:lpstr>
      <vt:lpstr>SVM: Linear kernel</vt:lpstr>
      <vt:lpstr>SVM: Linear kernel</vt:lpstr>
      <vt:lpstr>SVM: Gaussian kernel</vt:lpstr>
      <vt:lpstr>SVM: Gaussian kernel</vt:lpstr>
      <vt:lpstr>SVM: Polynomial kernel</vt:lpstr>
      <vt:lpstr>SVM: Polynomial kernel</vt:lpstr>
      <vt:lpstr>SVM: Polynomial kernel</vt:lpstr>
      <vt:lpstr>Comparing SVM kernels with the validation set</vt:lpstr>
      <vt:lpstr>Testing</vt:lpstr>
      <vt:lpstr>Testing</vt:lpstr>
      <vt:lpstr>Feature reduction: validation</vt:lpstr>
      <vt:lpstr>Feature reduction: validation of Linear Kernel</vt:lpstr>
      <vt:lpstr>Feature reduction: validation of Gaussian kernel</vt:lpstr>
      <vt:lpstr>Feature reduction: testing</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on Lung Cancer</dc:title>
  <cp:lastModifiedBy>Sonia Spinelli</cp:lastModifiedBy>
  <cp:revision>4</cp:revision>
  <dcterms:modified xsi:type="dcterms:W3CDTF">2024-02-29T15:24:24Z</dcterms:modified>
</cp:coreProperties>
</file>