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9"/>
  </p:notesMasterIdLst>
  <p:sldIdLst>
    <p:sldId id="258" r:id="rId3"/>
    <p:sldId id="300" r:id="rId4"/>
    <p:sldId id="302" r:id="rId5"/>
    <p:sldId id="326" r:id="rId6"/>
    <p:sldId id="308" r:id="rId7"/>
    <p:sldId id="307" r:id="rId8"/>
    <p:sldId id="303" r:id="rId9"/>
    <p:sldId id="323" r:id="rId10"/>
    <p:sldId id="324" r:id="rId11"/>
    <p:sldId id="310" r:id="rId12"/>
    <p:sldId id="312" r:id="rId13"/>
    <p:sldId id="314" r:id="rId14"/>
    <p:sldId id="325" r:id="rId15"/>
    <p:sldId id="313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E28"/>
    <a:srgbClr val="3D3E3E"/>
    <a:srgbClr val="6F716F"/>
    <a:srgbClr val="F0F0F0"/>
    <a:srgbClr val="D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769" autoAdjust="0"/>
  </p:normalViewPr>
  <p:slideViewPr>
    <p:cSldViewPr snapToGrid="0">
      <p:cViewPr varScale="1">
        <p:scale>
          <a:sx n="142" d="100"/>
          <a:sy n="142" d="100"/>
        </p:scale>
        <p:origin x="-24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0597-2515-4C12-A105-846B0E391910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D215-7E75-46EC-8EBD-E6A0D749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Founded in 2000</a:t>
            </a:r>
          </a:p>
          <a:p>
            <a:r>
              <a:rPr lang="en-US" baseline="0" dirty="0" smtClean="0"/>
              <a:t>Offices in Holland and Grand Rapids</a:t>
            </a:r>
          </a:p>
          <a:p>
            <a:r>
              <a:rPr lang="en-US" baseline="0" dirty="0" smtClean="0"/>
              <a:t>Supporting everything from funded start ups to Fortune 500 companies</a:t>
            </a:r>
          </a:p>
          <a:p>
            <a:r>
              <a:rPr lang="en-US" baseline="0" dirty="0" smtClean="0"/>
              <a:t>Specializing in consumer facing products</a:t>
            </a:r>
          </a:p>
          <a:p>
            <a:r>
              <a:rPr lang="en-US" baseline="0" dirty="0" smtClean="0"/>
              <a:t>Capable of everything from full system design, development and solution hosting </a:t>
            </a:r>
          </a:p>
          <a:p>
            <a:r>
              <a:rPr lang="en-US" baseline="0" dirty="0" smtClean="0"/>
              <a:t>With deep expertise in embedded, cloud, web and mobile software development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D215-7E75-46EC-8EBD-E6A0D7496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5C2BD-C3C9-034F-AB97-0F0FF2F4E0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241EB-7A64-1743-BDE1-D45326FC45E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11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D1EEA-CD06-8A4B-A67F-5C8DA8AE03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8593B-C96D-4147-A39A-2E8BAF1401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7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23D6D-4F63-E544-994F-07D01EF44F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3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17CE8-7C3D-3644-8CFE-81B7C0F8247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50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08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487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16CBF-BFCD-3A41-B480-0B38508159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7A5DE-0E99-A04C-8BDE-2973EC8E5C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3D002-5C56-4F43-99C8-1FCE79D6FEA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3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3C0C7-C6A9-F248-8519-060A0B6111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4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SpinDance Inc. Proprietary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BC038-CC6E-734D-8939-3327BFB4B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77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op graphic - gra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0000">
            <a:off x="2844800" y="609600"/>
            <a:ext cx="6604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SpinDance Inc. Proprietary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FAD6A9-5985-AC49-86CC-5A6B844EE6D1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issues/22623" TargetMode="External"/><Relationship Id="rId4" Type="http://schemas.openxmlformats.org/officeDocument/2006/relationships/hyperlink" Target="https://github.com/kubernetes/kubernetes/issues/2630" TargetMode="Externa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dance/kubernetes-jenkins-lab" TargetMode="External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98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Problem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So why use all of this?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Jenkins Master / Slave configuration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Usually based on VMs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Results on wasted resources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old_jenkins_mas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07" y="715540"/>
            <a:ext cx="5726213" cy="61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0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Solution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pic>
        <p:nvPicPr>
          <p:cNvPr id="4" name="Picture 3" descr="jenkins-kubernet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5" y="-1037286"/>
            <a:ext cx="1097532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1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Lab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27" y="185174"/>
            <a:ext cx="5003933" cy="6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Lab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607" y="1547467"/>
            <a:ext cx="65659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Issues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Testing with embedded hardware would be challenging in this environment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Multiple builders of the same type seems to be missing from plugin (workaround)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Windows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supported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3"/>
              </a:rPr>
              <a:t>https://github.com/kubernetes/kubernetes/issues/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3"/>
              </a:rPr>
              <a:t>22623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)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Permission issue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with volumes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4"/>
              </a:rPr>
              <a:t>https://github.com/kubernetes/kubernetes/issues/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4"/>
              </a:rPr>
              <a:t>2630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)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660066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1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Questions?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3"/>
              </a:rPr>
              <a:t>https://github.com/spindance/kubernetes-jenkins-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  <a:hlinkClick r:id="rId3"/>
              </a:rPr>
              <a:t>lab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 </a:t>
            </a:r>
            <a:r>
              <a:rPr lang="en-US" b="1" dirty="0" err="1"/>
              <a:t>goo.gl</a:t>
            </a:r>
            <a:r>
              <a:rPr lang="en-US" b="1" dirty="0"/>
              <a:t>/</a:t>
            </a:r>
            <a:r>
              <a:rPr lang="en-US" b="1" dirty="0" err="1" smtClean="0"/>
              <a:t>vRSxix</a:t>
            </a:r>
            <a:endParaRPr lang="en-US" b="1" dirty="0" smtClean="0"/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latin typeface="GoodHeadlinePro-CondBook" panose="020B0606020101020102" pitchFamily="34" charset="0"/>
              </a:rPr>
              <a:t>@</a:t>
            </a:r>
            <a:r>
              <a:rPr lang="en-US" b="1" dirty="0" err="1" smtClean="0">
                <a:latin typeface="GoodHeadlinePro-CondBook" panose="020B0606020101020102" pitchFamily="34" charset="0"/>
              </a:rPr>
              <a:t>rodrigdav</a:t>
            </a:r>
            <a:endParaRPr lang="en-US" dirty="0" smtClean="0"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1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00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666043" y="2935120"/>
            <a:ext cx="10818732" cy="1579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Kubernetes</a:t>
            </a:r>
            <a:r>
              <a:rPr lang="en-US" sz="8000" b="1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, Jenkins, </a:t>
            </a:r>
            <a:r>
              <a:rPr lang="en-US" sz="8000" b="1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Docker</a:t>
            </a:r>
            <a:endParaRPr lang="en-US" sz="8000" b="1" dirty="0" smtClean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872" y="836458"/>
            <a:ext cx="2252125" cy="2286248"/>
          </a:xfrm>
          <a:prstGeom prst="rect">
            <a:avLst/>
          </a:prstGeom>
        </p:spPr>
      </p:pic>
      <p:pic>
        <p:nvPicPr>
          <p:cNvPr id="7" name="Picture 6" descr="SpinDancewotaglin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48" y="6220154"/>
            <a:ext cx="2839943" cy="578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About Me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Senior Operations Engineer – SpinDance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Passionate about infrastructure automation 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Fascinated about by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DevOps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 movement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6 years at SpinDance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Love spending time with my family and friends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pic>
        <p:nvPicPr>
          <p:cNvPr id="2" name="Picture 1" descr="11694128_10102748463843445_1322521665157883226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998" y="2565445"/>
            <a:ext cx="4534511" cy="2550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SPINDANCE</a:t>
            </a:r>
            <a:endParaRPr lang="en-US" sz="4800" b="1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96380" y="1645686"/>
            <a:ext cx="8359869" cy="40506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Systems engineering,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software 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development, and solution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hosting,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focused on </a:t>
            </a: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creating and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delivering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connected smart products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.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4" name="Picture 3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58" y="283634"/>
            <a:ext cx="3109027" cy="3156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220317" y="4013578"/>
            <a:ext cx="2045713" cy="2045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373" y="4595938"/>
            <a:ext cx="1276862" cy="1276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629" y="4499586"/>
            <a:ext cx="1323573" cy="1323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548" y="4535464"/>
            <a:ext cx="1425532" cy="1425532"/>
          </a:xfrm>
          <a:prstGeom prst="rect">
            <a:avLst/>
          </a:prstGeom>
        </p:spPr>
      </p:pic>
      <p:pic>
        <p:nvPicPr>
          <p:cNvPr id="2" name="Picture 1" descr="icon-host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2" y="4598111"/>
            <a:ext cx="1348351" cy="1348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4263" y="6052443"/>
            <a:ext cx="1255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91F1E"/>
                </a:solidFill>
              </a:rPr>
              <a:t>SYSTEMS</a:t>
            </a:r>
            <a:endParaRPr lang="en-US" sz="2200" b="1" dirty="0">
              <a:solidFill>
                <a:srgbClr val="991F1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187" y="6048044"/>
            <a:ext cx="1267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91F1E"/>
                </a:solidFill>
              </a:rPr>
              <a:t>HOSTING</a:t>
            </a:r>
            <a:endParaRPr lang="en-US" sz="2200" b="1" dirty="0">
              <a:solidFill>
                <a:srgbClr val="991F1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9801" y="6059325"/>
            <a:ext cx="1006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91F1E"/>
                </a:solidFill>
              </a:rPr>
              <a:t>CLOUD</a:t>
            </a:r>
            <a:endParaRPr lang="en-US" sz="2200" b="1" dirty="0">
              <a:solidFill>
                <a:srgbClr val="991F1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5846" y="6054926"/>
            <a:ext cx="1535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91F1E"/>
                </a:solidFill>
              </a:rPr>
              <a:t>EMBEDDED</a:t>
            </a:r>
            <a:endParaRPr lang="en-US" sz="2200" b="1" dirty="0">
              <a:solidFill>
                <a:srgbClr val="991F1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0374" y="6050527"/>
            <a:ext cx="1112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91F1E"/>
                </a:solidFill>
              </a:rPr>
              <a:t>MOBILE</a:t>
            </a:r>
            <a:endParaRPr lang="en-US" sz="2200" b="1" dirty="0">
              <a:solidFill>
                <a:srgbClr val="991F1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20601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5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Docker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An open platform for distributed applications for developers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sysadmins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–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docker.com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Allows you to put everything for your app in a container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Run anywhere that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docker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 engine is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Immutable infrastructure </a:t>
            </a: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1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Jenkins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Open source build server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Swiss army knife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Supports continuous delivery model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Pluggable and extendible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Rich Ecosystem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52051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9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Kubernetes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Google open source project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Kubernetes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 is an open-source system for automating deployment, operations and scaling of containerized operations. –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kubernetes.io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huh?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Allows you to dictate how your container infrastructure behaves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Means – helmsman or pilot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Kubernetes</a:t>
            </a:r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 - Architecture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Node (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Minon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)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Docker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Pulling images</a:t>
            </a: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Starting containers 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Kubelet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Manages pods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-proxy</a:t>
            </a: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Network Proxy and Load balancer</a:t>
            </a:r>
          </a:p>
          <a:p>
            <a:pPr marL="1828800" lvl="3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Services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3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 txBox="1">
            <a:spLocks/>
          </p:cNvSpPr>
          <p:nvPr/>
        </p:nvSpPr>
        <p:spPr>
          <a:xfrm>
            <a:off x="666043" y="286605"/>
            <a:ext cx="10818732" cy="125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0" b="1" spc="-150" dirty="0" err="1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Kubernetes</a:t>
            </a:r>
            <a:r>
              <a:rPr lang="en-US" sz="8000" b="1" spc="-150" dirty="0" smtClean="0">
                <a:solidFill>
                  <a:srgbClr val="AA1E28"/>
                </a:solidFill>
                <a:latin typeface="GoodHeadlinePro-CondBook" panose="020B0606020101020102" pitchFamily="34" charset="0"/>
                <a:ea typeface="Adobe Gothic Std B" panose="020B0800000000000000" pitchFamily="34" charset="-128"/>
              </a:rPr>
              <a:t> - Architecture</a:t>
            </a:r>
            <a:endParaRPr lang="en-US" sz="8000" b="1" spc="-150" dirty="0">
              <a:solidFill>
                <a:srgbClr val="AA1E28"/>
              </a:solidFill>
              <a:latin typeface="GoodHeadlinePro-CondBook" panose="020B0606020101020102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06957" y="1582831"/>
            <a:ext cx="10348724" cy="4886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Master Node (Control Plane)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Currently One node, changing soon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Multiple components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Etcd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Master state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API Server</a:t>
            </a: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Interaction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Scheduler</a:t>
            </a: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Schedule pods to nodes</a:t>
            </a:r>
          </a:p>
          <a:p>
            <a:pPr marL="914400" lvl="1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Controller Manager Server</a:t>
            </a:r>
          </a:p>
          <a:p>
            <a:pPr marL="1371600" lvl="2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odHeadlinePro-CondBook" panose="020B0606020101020102" pitchFamily="34" charset="0"/>
              </a:rPr>
              <a:t>Cluster level functions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charset="2"/>
              <a:buChar char="§"/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defRPr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GoodHeadlinePro-CondBook" panose="020B0606020101020102" pitchFamily="34" charset="0"/>
            </a:endParaRPr>
          </a:p>
        </p:txBody>
      </p:sp>
      <p:pic>
        <p:nvPicPr>
          <p:cNvPr id="5" name="Picture 4" descr="topwoshado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2789" y="6106375"/>
            <a:ext cx="653625" cy="663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9627" y="143107"/>
            <a:ext cx="162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</a:rPr>
              <a:t>goo.gl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vRSxix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0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14049</TotalTime>
  <Words>418</Words>
  <Application>Microsoft Macintosh PowerPoint</Application>
  <PresentationFormat>Custom</PresentationFormat>
  <Paragraphs>104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 Miles</dc:creator>
  <cp:lastModifiedBy>David Rodriguez</cp:lastModifiedBy>
  <cp:revision>295</cp:revision>
  <dcterms:created xsi:type="dcterms:W3CDTF">2014-04-10T20:30:26Z</dcterms:created>
  <dcterms:modified xsi:type="dcterms:W3CDTF">2016-05-18T13:38:23Z</dcterms:modified>
</cp:coreProperties>
</file>