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62" r:id="rId6"/>
    <p:sldId id="266" r:id="rId7"/>
    <p:sldId id="267" r:id="rId8"/>
    <p:sldId id="263" r:id="rId9"/>
    <p:sldId id="264" r:id="rId10"/>
    <p:sldId id="265" r:id="rId11"/>
    <p:sldId id="25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4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0FDB-3032-4D95-9F5A-C3A19E81F9D9}" type="datetimeFigureOut">
              <a:rPr lang="es-ES" smtClean="0"/>
              <a:t>02/06/2023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9E83A-4F83-4495-93BF-3EA41CD9CA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693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9052D-A772-56AE-CA23-6D77B9224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1EB10D-6238-D19E-299D-A68CE0F33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0A925C-39C2-06FF-F615-7938978E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99D6-8EE5-4586-908E-AD48BA394866}" type="datetime1">
              <a:rPr lang="es-ES" smtClean="0"/>
              <a:t>02/06/2023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F0601F-26B7-FF8B-2E9A-B42C5C41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0F8317-AE17-7D67-85B0-E3E77622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17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0CD66-1D27-F827-4F33-7280434D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8C4C78-671D-F98A-FF2B-59B6F1A04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B973A-34DD-104F-94FB-0A2A95CE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D6FD-A881-465B-A869-E5B258FFD07A}" type="datetime1">
              <a:rPr lang="es-ES" smtClean="0"/>
              <a:t>02/06/2023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CC75A2-BC43-CE1A-E59E-54390384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211691-C36C-E3D3-D55D-60750A1B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83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DF7643-4825-62C9-1189-91531ECCB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ED2444-9FA5-D7E8-A63C-23A1623BC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ED92E2-E6D7-01B3-D2E0-8041FB5E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F310-B054-4E28-99FF-6825D20817E3}" type="datetime1">
              <a:rPr lang="es-ES" smtClean="0"/>
              <a:t>02/06/2023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A1B6E9-6428-76E5-A0A9-7D64B933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EA7609-6524-6449-BEC7-F1F13792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18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BD3A8-C6E4-D02D-53DB-7A2C9FD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83753-1F1B-F8FF-8FD6-28BC0743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5E0FD2-51C6-6EE4-E12D-31879164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4D32-68BC-4318-9ECB-11809C469A75}" type="datetime1">
              <a:rPr lang="es-ES" smtClean="0"/>
              <a:t>02/06/2023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1BE06-9E48-A329-24CA-7148FFDA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52C6D-BA3C-9566-9755-797F0708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17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91425-76D0-A506-4855-C871C9B9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D26072-D411-D394-5B50-440CA7A98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67D46E-2F12-EC19-876B-9F467E78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73D6-19B6-45C0-A44B-E445976066D2}" type="datetime1">
              <a:rPr lang="es-ES" smtClean="0"/>
              <a:t>02/06/2023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13A344-F22E-8860-863D-42E46315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8E184-0A45-E2C7-FDFA-3C90B898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64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621C4-F97E-CF29-C36C-21F8B90E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1CD7BB-CC4F-F66E-9BF8-B33811F0C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926E82-F23A-4E8C-91B1-C5DD29C07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EEE8F7-1B86-5394-767B-F39EEB26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7126-66D8-494E-9EB4-9886364E719C}" type="datetime1">
              <a:rPr lang="es-ES" smtClean="0"/>
              <a:t>02/06/2023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891B63-A967-149A-8FEE-6B049D60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8D5E9D-348B-BE38-CCBA-C79E97DF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76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C9961-D47C-959B-A9B4-F23C4DEE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80BD8-68BD-5A27-9DE9-A4DC8B6B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CC17AC-0A25-A82F-08B7-99F36AA20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00E5CA-6639-BFE3-E240-3C04A26D2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5765D8-9D7B-881F-5194-D9189DFF5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F5926A-2091-4349-6EC7-88E3ED81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FEFF-6BE7-42B6-B910-DFA31A154788}" type="datetime1">
              <a:rPr lang="es-ES" smtClean="0"/>
              <a:t>02/06/2023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22E428-E2BD-A8C1-864C-D75271D8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A70130-6EB4-AA7E-D9CD-EA3F27A9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30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0F06-13B4-16D6-D858-00F98944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75D3CE-CDA2-B68D-2AE4-6741DA8A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D2AB-4D9A-4462-8C06-CB99629FA7EF}" type="datetime1">
              <a:rPr lang="es-ES" smtClean="0"/>
              <a:t>02/06/2023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3621C5-707C-64AA-37A1-811EF686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1FE1CF-7CF2-6771-6DDB-38BB1B37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03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AE876E-DA57-A902-AE7D-EA9E549B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0483-F1E4-4738-835E-AEF64CF18372}" type="datetime1">
              <a:rPr lang="es-ES" smtClean="0"/>
              <a:t>02/06/2023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876213-D6C5-888C-FD4D-4A2CD06C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3B1722-E0AB-6F29-EED0-A20D7FC4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25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72659-C7B1-74AB-5B5C-552A56DE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B3C03-65A5-2443-A7EC-FC6A9587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DF5DEA-5508-FD82-022B-F727244C7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D2BD12-29ED-F045-106B-FB618E4E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2E52-F553-41AC-A80A-8963D05B9BC1}" type="datetime1">
              <a:rPr lang="es-ES" smtClean="0"/>
              <a:t>02/06/2023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44B3F1-3A68-49F2-18B4-41610E52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B91DE8-EEEB-93DE-9BE4-E8FBB4CB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3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80CC1-9434-0E6F-013A-0EE647B1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B51978-E1C7-4C80-69C4-5EAC60623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10FB0F-6D65-3B35-61CD-D321F8C04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2AAC0E-CB2A-4C65-8138-B0ADFDA1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77C-5721-4A09-82F1-6F4C227ECAA7}" type="datetime1">
              <a:rPr lang="es-ES" smtClean="0"/>
              <a:t>02/06/2023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89E8F1-EB39-C02B-8998-78EAA929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038404-5BB0-B4BF-FA44-75F5D6EE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16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21BA59-DC24-209E-E72F-EB807EDC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CC7E7-52B0-15FE-0AE1-C1C95ACF1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432764-671C-CE4F-ADF4-90E7339DC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874E-0E27-4D91-A276-0583E11C81C1}" type="datetime1">
              <a:rPr lang="es-ES" smtClean="0"/>
              <a:t>02/06/2023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F2CB4-E38F-0D02-1C7A-EA5D867C4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Olympic Fisio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2B1A0-79D2-78FC-16B0-9EC7D1744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3C88B-0013-4F5B-B9BE-EC1473FB72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26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wmf"/><Relationship Id="rId7" Type="http://schemas.openxmlformats.org/officeDocument/2006/relationships/hyperlink" Target="https://spring.io/tools" TargetMode="External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mysql.com/products/workbench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F64698FA-153C-3D4A-AC5B-45CD3FF3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30935" cy="71231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31EE529-EC3B-EC97-9C01-29AFBBE13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29" y="774954"/>
            <a:ext cx="25431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291E7BF-58D8-20A7-52B5-AB9343033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51835"/>
            <a:ext cx="4438650" cy="20002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3A778D7-8DF1-CF4B-0E3E-FC8342ADA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125" y="5781675"/>
            <a:ext cx="24288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3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BD54D8-A76D-5EB4-BCB0-7A358FDC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3CCD9D-CBFE-C8BE-6533-F3529C2F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10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93C3E4-EF5C-5986-0A5E-7B330FB3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1779"/>
            <a:ext cx="10432983" cy="568079"/>
          </a:xfrm>
          <a:prstGeom prst="rect">
            <a:avLst/>
          </a:prstGeom>
        </p:spPr>
      </p:pic>
      <p:pic>
        <p:nvPicPr>
          <p:cNvPr id="11" name="Imagen 10">
            <a:hlinkClick r:id="rId3" action="ppaction://hlinksldjump"/>
            <a:extLst>
              <a:ext uri="{FF2B5EF4-FFF2-40B4-BE49-F238E27FC236}">
                <a16:creationId xmlns:a16="http://schemas.microsoft.com/office/drawing/2014/main" id="{4BB22712-57B7-4530-A7A0-7DF2904BB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229" y="2054100"/>
            <a:ext cx="8680923" cy="314639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AA70649-2DCA-6612-4BA8-1EED32878F18}"/>
              </a:ext>
            </a:extLst>
          </p:cNvPr>
          <p:cNvSpPr txBox="1"/>
          <p:nvPr/>
        </p:nvSpPr>
        <p:spPr>
          <a:xfrm>
            <a:off x="1732547" y="1427313"/>
            <a:ext cx="92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apartado </a:t>
            </a:r>
            <a:r>
              <a:rPr lang="es-ES" b="1" dirty="0">
                <a:solidFill>
                  <a:srgbClr val="C24D67"/>
                </a:solidFill>
              </a:rPr>
              <a:t>Técnicas</a:t>
            </a:r>
            <a:r>
              <a:rPr lang="es-ES" dirty="0"/>
              <a:t> podemos ver las técnicas que se aplican en la clínica de fisioterapia.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04F4803-1477-1B98-8EF1-9EB082A63CDC}"/>
              </a:ext>
            </a:extLst>
          </p:cNvPr>
          <p:cNvSpPr txBox="1"/>
          <p:nvPr/>
        </p:nvSpPr>
        <p:spPr>
          <a:xfrm>
            <a:off x="2117558" y="5486400"/>
            <a:ext cx="798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cada una de las técnicas podemos ver los tratamientos que hay, si pinchamos en Tratamientos nos vamos…</a:t>
            </a:r>
          </a:p>
        </p:txBody>
      </p:sp>
    </p:spTree>
    <p:extLst>
      <p:ext uri="{BB962C8B-B14F-4D97-AF65-F5344CB8AC3E}">
        <p14:creationId xmlns:p14="http://schemas.microsoft.com/office/powerpoint/2010/main" val="25966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265E70E0-693B-1982-838E-690DF523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C05C834-0542-623E-A622-8990B9D9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11</a:t>
            </a:fld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7530EB8-876A-C968-BA8F-2705AEA5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21" y="640680"/>
            <a:ext cx="9839276" cy="62339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C85F72D-F4E8-2AED-A5B4-57CA6617D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797" y="1810652"/>
            <a:ext cx="7269331" cy="232566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4607B0E-A6B4-FE4F-42F5-36CEA9D5FBA3}"/>
              </a:ext>
            </a:extLst>
          </p:cNvPr>
          <p:cNvSpPr txBox="1"/>
          <p:nvPr/>
        </p:nvSpPr>
        <p:spPr>
          <a:xfrm>
            <a:off x="1680409" y="4498227"/>
            <a:ext cx="812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hacemos clic en </a:t>
            </a:r>
            <a:r>
              <a:rPr lang="es-ES" b="1" dirty="0">
                <a:solidFill>
                  <a:srgbClr val="C24D67"/>
                </a:solidFill>
              </a:rPr>
              <a:t>Tratamientos </a:t>
            </a:r>
            <a:r>
              <a:rPr lang="es-ES" dirty="0"/>
              <a:t>podemos ver los distintos tratamientos y sus precios.</a:t>
            </a:r>
            <a:r>
              <a:rPr lang="es-ES" b="1" dirty="0">
                <a:solidFill>
                  <a:srgbClr val="C24D6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362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4E0A81A-F69E-8D2B-1ED8-87ECA064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AAD5DB-F372-8F48-0043-245A6AC8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12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F6688E-0D0E-FE05-C7EB-7D3BA828C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548990"/>
            <a:ext cx="9425138" cy="5562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A4F9E1-E690-0E0D-C053-0D10264DE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95" y="1439277"/>
            <a:ext cx="3518745" cy="34022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A9F3BDC-CAE2-93D9-423E-AB57633C0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016" y="1439277"/>
            <a:ext cx="4242022" cy="448201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D69203E-C303-EA29-2868-C3735B0B9724}"/>
              </a:ext>
            </a:extLst>
          </p:cNvPr>
          <p:cNvSpPr txBox="1"/>
          <p:nvPr/>
        </p:nvSpPr>
        <p:spPr>
          <a:xfrm>
            <a:off x="1318661" y="4841507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apartado </a:t>
            </a:r>
            <a:r>
              <a:rPr lang="es-ES" b="1" dirty="0">
                <a:solidFill>
                  <a:srgbClr val="C24D67"/>
                </a:solidFill>
              </a:rPr>
              <a:t>Mis Datos</a:t>
            </a:r>
            <a:r>
              <a:rPr lang="es-ES" dirty="0"/>
              <a:t>, podremos ver los datos de los que dispone la clínica del cliente y podremos editarlos si necesitamos que actualizar algún dato.</a:t>
            </a:r>
          </a:p>
        </p:txBody>
      </p:sp>
    </p:spTree>
    <p:extLst>
      <p:ext uri="{BB962C8B-B14F-4D97-AF65-F5344CB8AC3E}">
        <p14:creationId xmlns:p14="http://schemas.microsoft.com/office/powerpoint/2010/main" val="5812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63403-33A2-A796-6BF1-4C15BDE7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C24D67"/>
                </a:solidFill>
              </a:rPr>
              <a:t>Perfil Administrador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87B5FF-C8AE-C853-5B0B-8277F3D7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A4003F-FD0D-5DDA-5240-80CD6C0E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13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B90063-52CD-09FB-86A6-16F7B0AD6D37}"/>
              </a:ext>
            </a:extLst>
          </p:cNvPr>
          <p:cNvSpPr txBox="1"/>
          <p:nvPr/>
        </p:nvSpPr>
        <p:spPr>
          <a:xfrm>
            <a:off x="838199" y="1418396"/>
            <a:ext cx="1002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hemos visto anteriormente cada uno de los perfiles Anónimo, Cliente, Administrador pueden acceder a diferentes opciones. Ahora vamos a ver las que están disponibles para el usuario administrador.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F0E9EC8-AA0E-55B7-CFE5-F0431F1A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46" y="2151934"/>
            <a:ext cx="10020300" cy="5334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C16B870-40CD-CADB-AC25-BF2C15A6C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94" y="2882661"/>
            <a:ext cx="7846394" cy="265430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A54D620-FD70-9FC5-23A1-7B62F5B992E3}"/>
              </a:ext>
            </a:extLst>
          </p:cNvPr>
          <p:cNvSpPr txBox="1"/>
          <p:nvPr/>
        </p:nvSpPr>
        <p:spPr>
          <a:xfrm>
            <a:off x="1337912" y="5577328"/>
            <a:ext cx="961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este apartado de </a:t>
            </a:r>
            <a:r>
              <a:rPr lang="es-ES" b="1" dirty="0">
                <a:solidFill>
                  <a:srgbClr val="C24D67"/>
                </a:solidFill>
              </a:rPr>
              <a:t>Gestión de Usuarios </a:t>
            </a:r>
            <a:r>
              <a:rPr lang="es-ES" dirty="0"/>
              <a:t>podremos </a:t>
            </a:r>
            <a:r>
              <a:rPr lang="es-ES" b="1" dirty="0">
                <a:solidFill>
                  <a:srgbClr val="C24D67"/>
                </a:solidFill>
              </a:rPr>
              <a:t>ver, editar y Eliminar </a:t>
            </a:r>
            <a:r>
              <a:rPr lang="es-ES" dirty="0"/>
              <a:t>los usuarios. También ha disponible un botón al final de la página para </a:t>
            </a:r>
            <a:r>
              <a:rPr lang="es-ES" b="1" dirty="0">
                <a:solidFill>
                  <a:srgbClr val="C24D67"/>
                </a:solidFill>
              </a:rPr>
              <a:t>crear un nuevo usuario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647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8CEB74-6581-240C-AB17-5450DB10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E77913-A592-A9DB-8454-ED9C446E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14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E326CD-FEC2-B723-2F84-014AC8FA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10534650" cy="600075"/>
          </a:xfrm>
          <a:prstGeom prst="rect">
            <a:avLst/>
          </a:prstGeom>
        </p:spPr>
      </p:pic>
      <p:pic>
        <p:nvPicPr>
          <p:cNvPr id="9" name="Imagen 8">
            <a:hlinkClick r:id="rId3" action="ppaction://hlinksldjump"/>
            <a:extLst>
              <a:ext uri="{FF2B5EF4-FFF2-40B4-BE49-F238E27FC236}">
                <a16:creationId xmlns:a16="http://schemas.microsoft.com/office/drawing/2014/main" id="{5686F4B9-0401-9B8D-F40B-DEFB35093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19" y="1666925"/>
            <a:ext cx="7069361" cy="35241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B396EE7-F18D-8243-BE98-15D4998FA6B2}"/>
              </a:ext>
            </a:extLst>
          </p:cNvPr>
          <p:cNvSpPr txBox="1"/>
          <p:nvPr/>
        </p:nvSpPr>
        <p:spPr>
          <a:xfrm>
            <a:off x="7825339" y="2030931"/>
            <a:ext cx="3378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apartado de </a:t>
            </a:r>
            <a:r>
              <a:rPr lang="es-ES" b="1" dirty="0">
                <a:solidFill>
                  <a:srgbClr val="C24D67"/>
                </a:solidFill>
              </a:rPr>
              <a:t>Gestión de citas</a:t>
            </a:r>
            <a:r>
              <a:rPr lang="es-ES" dirty="0"/>
              <a:t>, el administrador podrá Editar las citas, eliminarlas y Reservar. Vemos que la opción de </a:t>
            </a:r>
            <a:r>
              <a:rPr lang="es-ES" b="1" dirty="0">
                <a:solidFill>
                  <a:srgbClr val="C24D67"/>
                </a:solidFill>
              </a:rPr>
              <a:t>Editar y Eliminar </a:t>
            </a:r>
            <a:r>
              <a:rPr lang="es-ES" dirty="0"/>
              <a:t>este presente en este perfil pero no en el de cliente.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B4D63B7-BD24-1FAC-6F8F-4AC5B45B290E}"/>
              </a:ext>
            </a:extLst>
          </p:cNvPr>
          <p:cNvSpPr txBox="1"/>
          <p:nvPr/>
        </p:nvSpPr>
        <p:spPr>
          <a:xfrm>
            <a:off x="1155032" y="5200989"/>
            <a:ext cx="901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También puede </a:t>
            </a:r>
            <a:r>
              <a:rPr lang="es-ES" b="1" dirty="0">
                <a:solidFill>
                  <a:srgbClr val="C24D67"/>
                </a:solidFill>
              </a:rPr>
              <a:t>crear nuevas citas </a:t>
            </a:r>
            <a:r>
              <a:rPr lang="es-ES" dirty="0"/>
              <a:t>y </a:t>
            </a:r>
            <a:r>
              <a:rPr lang="es-ES" b="1" dirty="0">
                <a:solidFill>
                  <a:srgbClr val="C24D67"/>
                </a:solidFill>
              </a:rPr>
              <a:t>filtrar por citas disponibles </a:t>
            </a:r>
            <a:r>
              <a:rPr lang="es-ES" dirty="0"/>
              <a:t>para facilitar la búsqueda. Si hacemos clic en la imagen vemos como crear una cita.</a:t>
            </a:r>
          </a:p>
        </p:txBody>
      </p:sp>
    </p:spTree>
    <p:extLst>
      <p:ext uri="{BB962C8B-B14F-4D97-AF65-F5344CB8AC3E}">
        <p14:creationId xmlns:p14="http://schemas.microsoft.com/office/powerpoint/2010/main" val="141450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C7FFE0-1D7C-5436-45E7-45BCA83D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201468-E1F8-3CA1-52A2-BA265442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42F77B-177E-DFFC-A514-5C2D180C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10534650" cy="6000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E650020-A874-9A13-57A7-C6AC8692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37" y="1633538"/>
            <a:ext cx="3819613" cy="375660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34B0074-7731-F204-6B6A-87B8513B4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928" y="2173479"/>
            <a:ext cx="5384943" cy="267672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13AB59F-A656-5452-5D46-B94913966DCB}"/>
              </a:ext>
            </a:extLst>
          </p:cNvPr>
          <p:cNvSpPr txBox="1"/>
          <p:nvPr/>
        </p:nvSpPr>
        <p:spPr>
          <a:xfrm>
            <a:off x="1126156" y="5573027"/>
            <a:ext cx="391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Introducimos los datos de la cita y hacemos clic en </a:t>
            </a:r>
            <a:r>
              <a:rPr lang="es-ES" b="1" dirty="0">
                <a:solidFill>
                  <a:srgbClr val="C24D67"/>
                </a:solidFill>
              </a:rPr>
              <a:t>Alta Cita </a:t>
            </a:r>
            <a:r>
              <a:rPr lang="es-ES" dirty="0"/>
              <a:t>o podemos </a:t>
            </a:r>
            <a:r>
              <a:rPr lang="es-ES" b="1" dirty="0">
                <a:solidFill>
                  <a:srgbClr val="C24D67"/>
                </a:solidFill>
              </a:rPr>
              <a:t>Volver</a:t>
            </a:r>
            <a:r>
              <a:rPr lang="es-ES" dirty="0"/>
              <a:t>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CBEA92-AD6C-ADDE-F532-9571AE076B06}"/>
              </a:ext>
            </a:extLst>
          </p:cNvPr>
          <p:cNvSpPr txBox="1"/>
          <p:nvPr/>
        </p:nvSpPr>
        <p:spPr>
          <a:xfrm>
            <a:off x="5717406" y="5005137"/>
            <a:ext cx="500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vez pinchamos en </a:t>
            </a:r>
            <a:r>
              <a:rPr lang="es-ES" b="1" dirty="0">
                <a:solidFill>
                  <a:srgbClr val="C24D67"/>
                </a:solidFill>
              </a:rPr>
              <a:t>Alta Cita </a:t>
            </a:r>
            <a:r>
              <a:rPr lang="es-ES" dirty="0"/>
              <a:t>nos lleva al listado donde veremos la nueva cita creada.</a:t>
            </a:r>
          </a:p>
        </p:txBody>
      </p:sp>
    </p:spTree>
    <p:extLst>
      <p:ext uri="{BB962C8B-B14F-4D97-AF65-F5344CB8AC3E}">
        <p14:creationId xmlns:p14="http://schemas.microsoft.com/office/powerpoint/2010/main" val="406145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8F2D59-1D1E-39E6-8332-BF1E08F6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4CC1B5-C52B-E16B-EA0B-7BF6BDA1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16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112AA9-4EEE-B7A5-BC03-CA6623CF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681037"/>
            <a:ext cx="10677525" cy="5238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43FF8EA-F01A-C747-2DEE-73B54F0D2745}"/>
              </a:ext>
            </a:extLst>
          </p:cNvPr>
          <p:cNvSpPr txBox="1"/>
          <p:nvPr/>
        </p:nvSpPr>
        <p:spPr>
          <a:xfrm>
            <a:off x="1472665" y="5601903"/>
            <a:ext cx="959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apartado </a:t>
            </a:r>
            <a:r>
              <a:rPr lang="es-ES" b="1" dirty="0">
                <a:solidFill>
                  <a:srgbClr val="C24D67"/>
                </a:solidFill>
              </a:rPr>
              <a:t>Técnicas</a:t>
            </a:r>
            <a:r>
              <a:rPr lang="es-ES" dirty="0"/>
              <a:t> podemos ver los </a:t>
            </a:r>
            <a:r>
              <a:rPr lang="es-ES" b="1" dirty="0">
                <a:solidFill>
                  <a:srgbClr val="C24D67"/>
                </a:solidFill>
              </a:rPr>
              <a:t>Tratamientos</a:t>
            </a:r>
            <a:r>
              <a:rPr lang="es-ES" dirty="0"/>
              <a:t> que se corresponden con cada técnica, </a:t>
            </a:r>
            <a:r>
              <a:rPr lang="es-ES" b="1" dirty="0">
                <a:solidFill>
                  <a:srgbClr val="C24D67"/>
                </a:solidFill>
              </a:rPr>
              <a:t>editar o eliminar</a:t>
            </a:r>
            <a:r>
              <a:rPr lang="es-ES" dirty="0"/>
              <a:t> la técnica. También dispone de un botón para </a:t>
            </a:r>
            <a:r>
              <a:rPr lang="es-ES" b="1" dirty="0">
                <a:solidFill>
                  <a:srgbClr val="C24D67"/>
                </a:solidFill>
              </a:rPr>
              <a:t>crear una nueva técnica</a:t>
            </a:r>
            <a:r>
              <a:rPr lang="es-ES" dirty="0"/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E5AF26B-8F79-3085-47C9-F63DBE34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55" y="1380405"/>
            <a:ext cx="6547334" cy="39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2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6FF51B-9629-6E95-707E-5091BFA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0846F3-D8B0-35D0-CAAA-D51D575D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17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9B0B5B-0B37-CF2B-F5F5-79E70A8F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681037"/>
            <a:ext cx="10677525" cy="523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504509B-0CA7-C30A-5A71-ECC0E1B33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97" y="1547429"/>
            <a:ext cx="3184102" cy="40491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2D14ACC-6AF7-BA63-BF4A-58BCE32A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024" y="1547429"/>
            <a:ext cx="2798552" cy="427585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5E722BE-9963-1345-1987-4EAC2F0960CD}"/>
              </a:ext>
            </a:extLst>
          </p:cNvPr>
          <p:cNvSpPr txBox="1"/>
          <p:nvPr/>
        </p:nvSpPr>
        <p:spPr>
          <a:xfrm>
            <a:off x="1198339" y="5530632"/>
            <a:ext cx="270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pantalla podemos </a:t>
            </a:r>
            <a:r>
              <a:rPr lang="es-ES" b="1" dirty="0">
                <a:solidFill>
                  <a:srgbClr val="C24D67"/>
                </a:solidFill>
              </a:rPr>
              <a:t>editar</a:t>
            </a:r>
            <a:r>
              <a:rPr lang="es-ES" dirty="0"/>
              <a:t> la técnica.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8A930D9-48FF-E9C5-2635-A720955E3DE3}"/>
              </a:ext>
            </a:extLst>
          </p:cNvPr>
          <p:cNvSpPr txBox="1"/>
          <p:nvPr/>
        </p:nvSpPr>
        <p:spPr>
          <a:xfrm>
            <a:off x="8971547" y="2223635"/>
            <a:ext cx="2704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pantalla podemos </a:t>
            </a:r>
            <a:r>
              <a:rPr lang="es-ES" b="1" dirty="0">
                <a:solidFill>
                  <a:srgbClr val="C24D67"/>
                </a:solidFill>
              </a:rPr>
              <a:t>dar de alta </a:t>
            </a:r>
            <a:r>
              <a:rPr lang="es-ES" dirty="0"/>
              <a:t>una nueva técnica.</a:t>
            </a:r>
          </a:p>
        </p:txBody>
      </p:sp>
    </p:spTree>
    <p:extLst>
      <p:ext uri="{BB962C8B-B14F-4D97-AF65-F5344CB8AC3E}">
        <p14:creationId xmlns:p14="http://schemas.microsoft.com/office/powerpoint/2010/main" val="4174786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78BB90-1372-555B-311B-16EAC96C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8A2654-0FFE-72E1-A2CF-4D3AFF41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18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31F9EC-CF11-56FC-C976-28A50ED0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717484"/>
            <a:ext cx="10582275" cy="533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CCB542D-5974-7541-E2DE-6E868FCF7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618935"/>
            <a:ext cx="10370620" cy="198864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597BF8E-C986-6339-9292-9C6C0FFEF10D}"/>
              </a:ext>
            </a:extLst>
          </p:cNvPr>
          <p:cNvSpPr txBox="1"/>
          <p:nvPr/>
        </p:nvSpPr>
        <p:spPr>
          <a:xfrm>
            <a:off x="1274144" y="4427968"/>
            <a:ext cx="936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esta pantalla el administrador puede </a:t>
            </a:r>
            <a:r>
              <a:rPr lang="es-ES" b="1" dirty="0">
                <a:solidFill>
                  <a:srgbClr val="C24D67"/>
                </a:solidFill>
              </a:rPr>
              <a:t>Editar y Eliminar </a:t>
            </a:r>
            <a:r>
              <a:rPr lang="es-ES" dirty="0"/>
              <a:t>Tratamientos. También es posible </a:t>
            </a:r>
            <a:r>
              <a:rPr lang="es-ES" b="1" dirty="0">
                <a:solidFill>
                  <a:srgbClr val="C24D67"/>
                </a:solidFill>
              </a:rPr>
              <a:t>Crear.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A32BB3D-CA64-0CD8-26DE-27AD3C9F8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4" y="3607582"/>
            <a:ext cx="30765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0D9DF9-81CF-9828-C7B2-AB2C6C1E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4C3CEA-A2CF-624B-E7D4-45455127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19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B53457-5FB8-8258-1ED4-DE52A46A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717484"/>
            <a:ext cx="10582275" cy="5334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4FB1D8D-881D-67B2-AA7C-A7110C00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09" y="1505902"/>
            <a:ext cx="5371365" cy="440401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07D9BA8-0545-D676-2C24-404EF5B681FB}"/>
              </a:ext>
            </a:extLst>
          </p:cNvPr>
          <p:cNvSpPr txBox="1"/>
          <p:nvPr/>
        </p:nvSpPr>
        <p:spPr>
          <a:xfrm>
            <a:off x="7209322" y="2021305"/>
            <a:ext cx="3205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introducimos los datos del nuevo tratamiento y hacemos clic en el botón </a:t>
            </a:r>
            <a:r>
              <a:rPr lang="es-ES" b="1" dirty="0">
                <a:solidFill>
                  <a:srgbClr val="C24D67"/>
                </a:solidFill>
              </a:rPr>
              <a:t>Alta Tratamiento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816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C5F0E-7F8C-CEA6-61F5-FBD0ADCC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C24D67"/>
                </a:solidFill>
              </a:rPr>
              <a:t>Primeros pasos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61112-D453-6252-65EB-DB3861D0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Antes de utilizar la aplicación deberemos ejecutar el script de la base de datos.</a:t>
            </a:r>
          </a:p>
          <a:p>
            <a:r>
              <a:rPr lang="es-ES" dirty="0"/>
              <a:t>Para ello necesitamos tener instalado </a:t>
            </a:r>
          </a:p>
          <a:p>
            <a:r>
              <a:rPr lang="es-ES" dirty="0"/>
              <a:t>Por otro lado tenemos que ejecutar el proyecto en Eclipse, tendremos que tener instalado el plugin de Spring Tools  </a:t>
            </a:r>
          </a:p>
          <a:p>
            <a:r>
              <a:rPr lang="es-ES" dirty="0"/>
              <a:t>Una vez que este arrancado el proyecto, nos vamos al navegador para poder ver la aplicación.</a:t>
            </a:r>
          </a:p>
          <a:p>
            <a:r>
              <a:rPr lang="es-ES" dirty="0"/>
              <a:t>En la barra de direcciones pondremos:</a:t>
            </a:r>
          </a:p>
          <a:p>
            <a:pPr marL="457200" lvl="1" indent="0">
              <a:buNone/>
            </a:pPr>
            <a:r>
              <a:rPr lang="es-ES" dirty="0"/>
              <a:t>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866F19-8677-52A7-329E-8B52C3D5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49AF55-2613-C5D4-DE18-DEB2F20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2</a:t>
            </a:fld>
            <a:endParaRPr lang="es-ES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88FCBC30-D9FB-A179-2634-49FF3794F9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955815"/>
              </p:ext>
            </p:extLst>
          </p:nvPr>
        </p:nvGraphicFramePr>
        <p:xfrm>
          <a:off x="2552573" y="2286889"/>
          <a:ext cx="13382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2" imgW="1338480" imgH="481320" progId="Package">
                  <p:embed/>
                </p:oleObj>
              </mc:Choice>
              <mc:Fallback>
                <p:oleObj name="Objeto empaquetador del shell" showAsIcon="1" r:id="rId2" imgW="133848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2573" y="2286889"/>
                        <a:ext cx="1338263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>
            <a:hlinkClick r:id="rId4"/>
            <a:extLst>
              <a:ext uri="{FF2B5EF4-FFF2-40B4-BE49-F238E27FC236}">
                <a16:creationId xmlns:a16="http://schemas.microsoft.com/office/drawing/2014/main" id="{792E9B23-27D0-53B5-5144-0C92F02BD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585" y="2634615"/>
            <a:ext cx="2926842" cy="562854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145C360-901F-76C2-88DA-71873011CADD}"/>
              </a:ext>
            </a:extLst>
          </p:cNvPr>
          <p:cNvCxnSpPr/>
          <p:nvPr/>
        </p:nvCxnSpPr>
        <p:spPr>
          <a:xfrm flipV="1">
            <a:off x="9079992" y="2527395"/>
            <a:ext cx="457200" cy="24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D64060-3CE6-FE00-F648-1A43CA7510CA}"/>
              </a:ext>
            </a:extLst>
          </p:cNvPr>
          <p:cNvSpPr txBox="1"/>
          <p:nvPr/>
        </p:nvSpPr>
        <p:spPr>
          <a:xfrm>
            <a:off x="9520428" y="2315012"/>
            <a:ext cx="1242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C24D67"/>
                </a:solidFill>
              </a:rPr>
              <a:t>Para descargar pinche el icono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2A986E3-E987-B3F3-6CB2-D38547ED0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684" y="4852194"/>
            <a:ext cx="3095625" cy="942975"/>
          </a:xfrm>
          <a:prstGeom prst="rect">
            <a:avLst/>
          </a:prstGeom>
        </p:spPr>
      </p:pic>
      <p:pic>
        <p:nvPicPr>
          <p:cNvPr id="14" name="Imagen 13">
            <a:hlinkClick r:id="rId7"/>
            <a:extLst>
              <a:ext uri="{FF2B5EF4-FFF2-40B4-BE49-F238E27FC236}">
                <a16:creationId xmlns:a16="http://schemas.microsoft.com/office/drawing/2014/main" id="{E7A6D238-84EE-856C-1635-473955B0E9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0858" y="3675889"/>
            <a:ext cx="1290639" cy="40481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962982D-6F56-62D7-FA44-3CCA043C0567}"/>
              </a:ext>
            </a:extLst>
          </p:cNvPr>
          <p:cNvSpPr txBox="1"/>
          <p:nvPr/>
        </p:nvSpPr>
        <p:spPr>
          <a:xfrm>
            <a:off x="9361170" y="3649815"/>
            <a:ext cx="1242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C24D67"/>
                </a:solidFill>
              </a:rPr>
              <a:t>Para ir a la página pinche el icono.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D963949-1A33-CAB7-3EFD-2328611BBEE9}"/>
              </a:ext>
            </a:extLst>
          </p:cNvPr>
          <p:cNvCxnSpPr>
            <a:cxnSpLocks/>
          </p:cNvCxnSpPr>
          <p:nvPr/>
        </p:nvCxnSpPr>
        <p:spPr>
          <a:xfrm flipV="1">
            <a:off x="9006840" y="3865258"/>
            <a:ext cx="354330" cy="1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786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1CFC86-F630-49BE-CA4A-608B8938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A36687-EB19-CC2B-06D1-4CF9FC49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20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F5066D-D5B5-2774-6466-E11BA4FB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97" y="684145"/>
            <a:ext cx="10591800" cy="6000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9D15350-9AED-8434-B8C9-866BE4C87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21" y="1400175"/>
            <a:ext cx="4562869" cy="38263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409186A-265A-CBC2-FB30-5865A0C77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334" y="1303471"/>
            <a:ext cx="4070434" cy="426457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712B5D8-6087-E9A9-CE84-712826105049}"/>
              </a:ext>
            </a:extLst>
          </p:cNvPr>
          <p:cNvSpPr txBox="1"/>
          <p:nvPr/>
        </p:nvSpPr>
        <p:spPr>
          <a:xfrm>
            <a:off x="769821" y="5034013"/>
            <a:ext cx="456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vemos que el </a:t>
            </a:r>
            <a:r>
              <a:rPr lang="es-ES" b="1" dirty="0">
                <a:solidFill>
                  <a:srgbClr val="C24D67"/>
                </a:solidFill>
              </a:rPr>
              <a:t>Administrador</a:t>
            </a:r>
            <a:r>
              <a:rPr lang="es-ES" dirty="0"/>
              <a:t> puede </a:t>
            </a:r>
            <a:r>
              <a:rPr lang="es-ES" b="1" dirty="0">
                <a:solidFill>
                  <a:srgbClr val="C24D67"/>
                </a:solidFill>
              </a:rPr>
              <a:t>editar</a:t>
            </a:r>
            <a:r>
              <a:rPr lang="es-ES" dirty="0"/>
              <a:t> y también puede </a:t>
            </a:r>
            <a:r>
              <a:rPr lang="es-ES" b="1" dirty="0">
                <a:solidFill>
                  <a:srgbClr val="C24D67"/>
                </a:solidFill>
              </a:rPr>
              <a:t>eliminar</a:t>
            </a:r>
            <a:r>
              <a:rPr lang="es-ES" dirty="0"/>
              <a:t> el registro.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350809C-036E-F0AF-074E-67838678E5C0}"/>
              </a:ext>
            </a:extLst>
          </p:cNvPr>
          <p:cNvSpPr txBox="1"/>
          <p:nvPr/>
        </p:nvSpPr>
        <p:spPr>
          <a:xfrm>
            <a:off x="5943350" y="5666036"/>
            <a:ext cx="403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Administrador es el único rol que puede asignar Rol al resto de usuarios.</a:t>
            </a:r>
          </a:p>
        </p:txBody>
      </p:sp>
    </p:spTree>
    <p:extLst>
      <p:ext uri="{BB962C8B-B14F-4D97-AF65-F5344CB8AC3E}">
        <p14:creationId xmlns:p14="http://schemas.microsoft.com/office/powerpoint/2010/main" val="168622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40A44A-BD85-0B5C-06C3-F144C249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506D73-E66C-A86F-9E66-40787EF9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21</a:t>
            </a:fld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C223795-9DAF-AB6F-9C80-F0821919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636019"/>
            <a:ext cx="10715625" cy="6000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365C3AA-78A6-C0D0-5319-90CA938CF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014" y="1470910"/>
            <a:ext cx="5016967" cy="44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6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16B55-522E-9B82-AB25-F38E300F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C24D67"/>
                </a:solidFill>
              </a:rPr>
              <a:t>Index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63DDA9-44CE-6549-0C96-35F0196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5A03C0-800D-B9B4-0C83-DA81352F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3</a:t>
            </a:fld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F2C0E9-B168-7A15-C79F-D93C2F6BC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84" y="1412528"/>
            <a:ext cx="6068568" cy="340514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C910FB0-0634-FFC6-08C9-04CB500D406D}"/>
              </a:ext>
            </a:extLst>
          </p:cNvPr>
          <p:cNvSpPr txBox="1"/>
          <p:nvPr/>
        </p:nvSpPr>
        <p:spPr>
          <a:xfrm>
            <a:off x="1382268" y="4983807"/>
            <a:ext cx="942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 es la </a:t>
            </a:r>
            <a:r>
              <a:rPr lang="es-ES" b="1" dirty="0">
                <a:solidFill>
                  <a:srgbClr val="C24D67"/>
                </a:solidFill>
              </a:rPr>
              <a:t>página Index </a:t>
            </a:r>
            <a:r>
              <a:rPr lang="es-ES" dirty="0"/>
              <a:t>donde podemos ver el menú que nos lleva a las distintas secciones dentro del mismo Index (Tratamientos, Nuestros Especialistas, Opiniones y Contacto) junto con </a:t>
            </a:r>
            <a:r>
              <a:rPr lang="es-ES" b="1" dirty="0">
                <a:solidFill>
                  <a:srgbClr val="C24D67"/>
                </a:solidFill>
              </a:rPr>
              <a:t>Entrar</a:t>
            </a:r>
            <a:r>
              <a:rPr lang="es-ES" dirty="0"/>
              <a:t> con el que accedemos a la aplicación y </a:t>
            </a:r>
            <a:r>
              <a:rPr lang="es-ES" b="1" dirty="0">
                <a:solidFill>
                  <a:srgbClr val="C24D67"/>
                </a:solidFill>
              </a:rPr>
              <a:t>Registro</a:t>
            </a:r>
            <a:r>
              <a:rPr lang="es-ES" dirty="0"/>
              <a:t> para nuevos usuarios.</a:t>
            </a:r>
          </a:p>
        </p:txBody>
      </p:sp>
    </p:spTree>
    <p:extLst>
      <p:ext uri="{BB962C8B-B14F-4D97-AF65-F5344CB8AC3E}">
        <p14:creationId xmlns:p14="http://schemas.microsoft.com/office/powerpoint/2010/main" val="108762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A81E0-F121-8EC3-A4D7-50406C17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C24D67"/>
                </a:solidFill>
              </a:rPr>
              <a:t>Distintos menús según el perfil de usuario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D1B204-C6C5-3850-7D94-C1FDAFFB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523E73-43A7-474D-5BDE-B17A39BA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4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C8E474A-D324-9FC7-06D4-33A359BEAB10}"/>
              </a:ext>
            </a:extLst>
          </p:cNvPr>
          <p:cNvSpPr txBox="1"/>
          <p:nvPr/>
        </p:nvSpPr>
        <p:spPr>
          <a:xfrm>
            <a:off x="752856" y="165152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Menú usuario anónimo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B05EDC-FF31-C1DC-D02B-3524C0D6BEEC}"/>
              </a:ext>
            </a:extLst>
          </p:cNvPr>
          <p:cNvSpPr txBox="1"/>
          <p:nvPr/>
        </p:nvSpPr>
        <p:spPr>
          <a:xfrm>
            <a:off x="752856" y="32443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Menú usuario Cliente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26A104-74B3-F8D8-D2AA-43AFC5C0D032}"/>
              </a:ext>
            </a:extLst>
          </p:cNvPr>
          <p:cNvSpPr txBox="1"/>
          <p:nvPr/>
        </p:nvSpPr>
        <p:spPr>
          <a:xfrm>
            <a:off x="752856" y="4765547"/>
            <a:ext cx="286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Menú usuario Administrador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38ACF94-A872-6FE0-14C3-65F8847A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49" y="5206475"/>
            <a:ext cx="10023347" cy="5317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B012435-51C1-A411-2E96-2425E4A5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" y="2172493"/>
            <a:ext cx="9982200" cy="5163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D0ADD17-7704-FA1D-4277-6B6DB17E2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49" y="3698746"/>
            <a:ext cx="10023346" cy="5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1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D2EA0-C6AE-B55C-1BF1-3376C53E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C24D67"/>
                </a:solidFill>
              </a:rPr>
              <a:t>Pantallas de Entrar y Registro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CB10CF-0171-9F61-B53C-4DCC999E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31AC46-6A4D-78BC-D80A-E00297C5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5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4D4E4C-E3B5-0DF5-2BCA-7C1C1434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499134"/>
            <a:ext cx="2132798" cy="47508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6FAA9D-388A-3592-14B8-8E9089AE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03" y="1393485"/>
            <a:ext cx="4114800" cy="49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16348F-22EC-4EEF-07E8-100E5FCC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94D94A-0EC6-72E3-8D0F-6A48EA6C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6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72321B5-798F-59CF-625D-DEB53D36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3278"/>
            <a:ext cx="10505443" cy="534001"/>
          </a:xfrm>
          <a:prstGeom prst="rect">
            <a:avLst/>
          </a:prstGeom>
        </p:spPr>
      </p:pic>
      <p:pic>
        <p:nvPicPr>
          <p:cNvPr id="8" name="Imagen 7">
            <a:hlinkClick r:id="rId3" action="ppaction://hlinksldjump"/>
            <a:extLst>
              <a:ext uri="{FF2B5EF4-FFF2-40B4-BE49-F238E27FC236}">
                <a16:creationId xmlns:a16="http://schemas.microsoft.com/office/drawing/2014/main" id="{6EE3808F-7AFC-2AD7-C647-484F39BEE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50" y="1542435"/>
            <a:ext cx="6681803" cy="348235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D1E9B77-BD32-A181-7E32-50E54307A4C7}"/>
              </a:ext>
            </a:extLst>
          </p:cNvPr>
          <p:cNvSpPr txBox="1"/>
          <p:nvPr/>
        </p:nvSpPr>
        <p:spPr>
          <a:xfrm>
            <a:off x="6334225" y="4372350"/>
            <a:ext cx="5361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</a:t>
            </a:r>
            <a:r>
              <a:rPr lang="es-ES" b="1" dirty="0">
                <a:solidFill>
                  <a:srgbClr val="C24D67"/>
                </a:solidFill>
              </a:rPr>
              <a:t>menú Gestión Citas </a:t>
            </a:r>
            <a:r>
              <a:rPr lang="es-ES" dirty="0"/>
              <a:t>podemos gestionar todas las reservas de citas que necesitemos, si aparece como disponible, pinchamos en reservar. En el </a:t>
            </a:r>
            <a:r>
              <a:rPr lang="es-ES" b="1" dirty="0">
                <a:solidFill>
                  <a:srgbClr val="C24D67"/>
                </a:solidFill>
              </a:rPr>
              <a:t>botón ver citas disponibles</a:t>
            </a:r>
            <a:r>
              <a:rPr lang="es-ES" dirty="0"/>
              <a:t> podemos filtrar solo las que estuvieran disponibles (es útil cuando hay muchas reservas Reservadas).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8066A50-B837-558D-94C4-F3E8ED6B7FDE}"/>
              </a:ext>
            </a:extLst>
          </p:cNvPr>
          <p:cNvCxnSpPr/>
          <p:nvPr/>
        </p:nvCxnSpPr>
        <p:spPr>
          <a:xfrm flipV="1">
            <a:off x="6891688" y="2079057"/>
            <a:ext cx="1588169" cy="14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18B0C3-7036-112D-DE67-D0A5812AB9A6}"/>
              </a:ext>
            </a:extLst>
          </p:cNvPr>
          <p:cNvSpPr txBox="1"/>
          <p:nvPr/>
        </p:nvSpPr>
        <p:spPr>
          <a:xfrm>
            <a:off x="8479857" y="1876926"/>
            <a:ext cx="199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Cuando hacemos clic en reservar…</a:t>
            </a:r>
          </a:p>
        </p:txBody>
      </p:sp>
    </p:spTree>
    <p:extLst>
      <p:ext uri="{BB962C8B-B14F-4D97-AF65-F5344CB8AC3E}">
        <p14:creationId xmlns:p14="http://schemas.microsoft.com/office/powerpoint/2010/main" val="34421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E229BB-1E55-DD5D-0014-A006122B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7A30DE-7509-2BE7-F98C-8F219D84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425035-8F06-D31D-D258-E6E0E9A1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3278"/>
            <a:ext cx="10505443" cy="5340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3836031-FAC3-1391-AA6A-A86BAC127AC4}"/>
              </a:ext>
            </a:extLst>
          </p:cNvPr>
          <p:cNvSpPr txBox="1"/>
          <p:nvPr/>
        </p:nvSpPr>
        <p:spPr>
          <a:xfrm>
            <a:off x="924025" y="1617044"/>
            <a:ext cx="962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Cuando hacemos </a:t>
            </a:r>
            <a:r>
              <a:rPr lang="es-ES" b="1" dirty="0">
                <a:solidFill>
                  <a:srgbClr val="C24D67"/>
                </a:solidFill>
              </a:rPr>
              <a:t>clic en reservar </a:t>
            </a:r>
            <a:r>
              <a:rPr lang="es-ES" dirty="0"/>
              <a:t>nos aparece la siguiente pantalla para confirmar la cita, además podemos poner alguna </a:t>
            </a:r>
            <a:r>
              <a:rPr lang="es-ES" b="1" dirty="0">
                <a:solidFill>
                  <a:srgbClr val="C24D67"/>
                </a:solidFill>
              </a:rPr>
              <a:t>observación</a:t>
            </a:r>
            <a:r>
              <a:rPr lang="es-ES" dirty="0"/>
              <a:t> que pueda interesar al especialista que nos atienda.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2D3CF64-8390-9FD9-950D-26BB7A35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55" y="2532203"/>
            <a:ext cx="5890139" cy="238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B7D3C3-8FD2-9B63-9F60-9869A066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7FF5F1-451F-F71A-D247-D3124265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8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B72C3FF-BB47-26DD-49A7-055B0949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33" y="619978"/>
            <a:ext cx="10029825" cy="5524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856346-F1ED-114B-CE10-EDA69861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33" y="1838575"/>
            <a:ext cx="5531469" cy="128387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293D970-72ED-9422-5505-B16BB454B364}"/>
              </a:ext>
            </a:extLst>
          </p:cNvPr>
          <p:cNvSpPr txBox="1"/>
          <p:nvPr/>
        </p:nvSpPr>
        <p:spPr>
          <a:xfrm>
            <a:off x="6963878" y="1807362"/>
            <a:ext cx="329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Nos aparece esta pantalla si no hay citas reservadas.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69AA456-AEFC-CFE8-7EFE-77572777B310}"/>
              </a:ext>
            </a:extLst>
          </p:cNvPr>
          <p:cNvSpPr txBox="1"/>
          <p:nvPr/>
        </p:nvSpPr>
        <p:spPr>
          <a:xfrm>
            <a:off x="6963878" y="3561347"/>
            <a:ext cx="401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momento que vayamos a </a:t>
            </a:r>
            <a:r>
              <a:rPr lang="es-ES" b="1" dirty="0">
                <a:solidFill>
                  <a:srgbClr val="C24D67"/>
                </a:solidFill>
              </a:rPr>
              <a:t>Gestión de citas </a:t>
            </a:r>
            <a:r>
              <a:rPr lang="es-ES" dirty="0"/>
              <a:t>y concertemos una cita, nos aparecerá la pantalla con nuestras reservas.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8663000-68B4-967B-6653-2E5B0AE98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32" y="3122451"/>
            <a:ext cx="5531469" cy="288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7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7EE73-96DD-CE2B-B053-F5D6C93F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C24D67"/>
                </a:solidFill>
              </a:rPr>
              <a:t>Confirmar reserva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438B36-26FE-9D78-64D1-B8215658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Olympic Fisio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D5B69B-0B2B-6C5D-8498-0F0B8C92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88B-0013-4F5B-B9BE-EC1473FB72FA}" type="slidenum">
              <a:rPr lang="es-ES" smtClean="0"/>
              <a:t>9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EFE4DC-2F9B-7FD4-A53C-029F5436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2564"/>
            <a:ext cx="5890139" cy="23892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8BF6F8C-57E9-1105-A631-FD3C79DF868D}"/>
              </a:ext>
            </a:extLst>
          </p:cNvPr>
          <p:cNvSpPr txBox="1"/>
          <p:nvPr/>
        </p:nvSpPr>
        <p:spPr>
          <a:xfrm>
            <a:off x="924025" y="1617044"/>
            <a:ext cx="962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Cuando hacemos </a:t>
            </a:r>
            <a:r>
              <a:rPr lang="es-ES" b="1" dirty="0">
                <a:solidFill>
                  <a:srgbClr val="C24D67"/>
                </a:solidFill>
              </a:rPr>
              <a:t>clic en Reservar </a:t>
            </a:r>
            <a:r>
              <a:rPr lang="es-ES" dirty="0"/>
              <a:t>nos aparece la siguiente pantalla para confirmar la cita, además podemos poner alguna </a:t>
            </a:r>
            <a:r>
              <a:rPr lang="es-ES" b="1" dirty="0">
                <a:solidFill>
                  <a:srgbClr val="C24D67"/>
                </a:solidFill>
              </a:rPr>
              <a:t>Observación</a:t>
            </a:r>
            <a:r>
              <a:rPr lang="es-ES" dirty="0"/>
              <a:t> que pueda interesar al especialista que nos atienda.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09A41DC-8DFC-15E7-4739-3D78B6FE86EF}"/>
              </a:ext>
            </a:extLst>
          </p:cNvPr>
          <p:cNvSpPr txBox="1"/>
          <p:nvPr/>
        </p:nvSpPr>
        <p:spPr>
          <a:xfrm>
            <a:off x="1232034" y="5240955"/>
            <a:ext cx="4340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vez confirmado nos aparecerá en la </a:t>
            </a:r>
            <a:r>
              <a:rPr lang="es-ES" b="1" dirty="0">
                <a:solidFill>
                  <a:srgbClr val="C24D67"/>
                </a:solidFill>
              </a:rPr>
              <a:t>lista de reservas </a:t>
            </a:r>
            <a:r>
              <a:rPr lang="es-ES" dirty="0"/>
              <a:t>donde podremos </a:t>
            </a:r>
            <a:r>
              <a:rPr lang="es-ES" b="1" dirty="0">
                <a:solidFill>
                  <a:srgbClr val="C24D67"/>
                </a:solidFill>
              </a:rPr>
              <a:t>cancelar </a:t>
            </a:r>
            <a:r>
              <a:rPr lang="es-ES" dirty="0"/>
              <a:t>sin problema.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F41D160-6D2B-7896-9CA3-DF155F73C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975" y="3963965"/>
            <a:ext cx="4225439" cy="22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80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728</Words>
  <Application>Microsoft Office PowerPoint</Application>
  <PresentationFormat>Panorámica</PresentationFormat>
  <Paragraphs>82</Paragraphs>
  <Slides>21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Paquete</vt:lpstr>
      <vt:lpstr>Presentación de PowerPoint</vt:lpstr>
      <vt:lpstr>Primeros pasos</vt:lpstr>
      <vt:lpstr>Index</vt:lpstr>
      <vt:lpstr>Distintos menús según el perfil de usuario</vt:lpstr>
      <vt:lpstr>Pantallas de Entrar y Registro</vt:lpstr>
      <vt:lpstr>Presentación de PowerPoint</vt:lpstr>
      <vt:lpstr>Presentación de PowerPoint</vt:lpstr>
      <vt:lpstr>Presentación de PowerPoint</vt:lpstr>
      <vt:lpstr>Confirmar reserva</vt:lpstr>
      <vt:lpstr>Presentación de PowerPoint</vt:lpstr>
      <vt:lpstr>Presentación de PowerPoint</vt:lpstr>
      <vt:lpstr>Presentación de PowerPoint</vt:lpstr>
      <vt:lpstr>Perfil Administrador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silvia none</dc:creator>
  <cp:lastModifiedBy>silvia none</cp:lastModifiedBy>
  <cp:revision>2</cp:revision>
  <dcterms:created xsi:type="dcterms:W3CDTF">2023-06-02T10:09:46Z</dcterms:created>
  <dcterms:modified xsi:type="dcterms:W3CDTF">2023-06-02T14:39:48Z</dcterms:modified>
</cp:coreProperties>
</file>