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4" r:id="rId4"/>
    <p:sldId id="261" r:id="rId5"/>
    <p:sldId id="263" r:id="rId6"/>
    <p:sldId id="258" r:id="rId7"/>
    <p:sldId id="267" r:id="rId8"/>
    <p:sldId id="268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思萍 曾" initials="思萍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93" d="100"/>
          <a:sy n="93" d="100"/>
        </p:scale>
        <p:origin x="-72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D91916A1-FEE7-41E7-BEE3-2B4941A6F3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xmlns="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xmlns="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xmlns="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xmlns="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xmlns="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xmlns="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spingtseng/movietimes/blob/main/movietimes.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v.atmovies.com.tw/tv/attv.cfm?action=channeltime&amp;channel_id=CH56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mail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F66194D-E420-42E7-BE8A-CD4016D6F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5915" y="2327564"/>
            <a:ext cx="5885940" cy="1427908"/>
          </a:xfrm>
        </p:spPr>
        <p:txBody>
          <a:bodyPr>
            <a:noAutofit/>
          </a:bodyPr>
          <a:lstStyle/>
          <a:p>
            <a:r>
              <a:rPr lang="en-US" altLang="zh-TW" sz="6600" u="sng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w Cen MT Condensed" panose="020B0606020104020203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Python</a:t>
            </a:r>
            <a:r>
              <a:rPr lang="zh-TW" altLang="en-US" sz="6600" u="sng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w Cen MT Condensed" panose="020B0606020104020203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6600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w Cen MT Condensed" panose="020B0606020104020203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/>
            </a:r>
            <a:br>
              <a:rPr lang="en-US" altLang="zh-TW" sz="6600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w Cen MT Condensed" panose="020B0606020104020203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6600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w Cen MT Condensed" panose="020B0606020104020203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Web Crawler Lab</a:t>
            </a:r>
            <a:endParaRPr lang="zh-TW" altLang="en-US" sz="6600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Tw Cen MT Condensed" panose="020B0606020104020203" pitchFamily="34" charset="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02AAF72F-3E92-4DB9-94A4-EA85B4C55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6383" y="5751764"/>
            <a:ext cx="5362219" cy="793412"/>
          </a:xfrm>
        </p:spPr>
        <p:txBody>
          <a:bodyPr>
            <a:normAutofit/>
            <a:scene3d>
              <a:camera prst="orthographicFront">
                <a:rot lat="0" lon="300000" rev="21588000"/>
              </a:camera>
              <a:lightRig rig="threePt" dir="t"/>
            </a:scene3d>
          </a:bodyPr>
          <a:lstStyle/>
          <a:p>
            <a:r>
              <a:rPr lang="zh-TW" altLang="en-US" sz="2800" b="1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266700" stA="70000" endPos="58000" dist="1524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每日</a:t>
            </a:r>
            <a:r>
              <a:rPr lang="zh-TW" altLang="en-US" sz="2800" b="1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266700" stA="70000" endPos="58000" dist="1524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寄</a:t>
            </a:r>
            <a:r>
              <a:rPr lang="zh-TW" altLang="en-US" sz="2800" b="1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266700" stA="70000" endPos="58000" dist="152400" dir="5400000" sy="-10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送電視台西片時刻表</a:t>
            </a:r>
            <a:endParaRPr lang="en-US" altLang="zh-TW" sz="2800" b="1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266700" stA="70000" endPos="58000" dist="152400" dir="5400000" sy="-10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7059034" y="3688969"/>
            <a:ext cx="1359702" cy="420597"/>
            <a:chOff x="6951945" y="3688969"/>
            <a:chExt cx="1359702" cy="4205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圖形 6" descr="視訊攝影機">
              <a:extLst>
                <a:ext uri="{FF2B5EF4-FFF2-40B4-BE49-F238E27FC236}">
                  <a16:creationId xmlns:a16="http://schemas.microsoft.com/office/drawing/2014/main" xmlns="" id="{22927278-43F9-41FF-B0D5-87E7C8029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891050" y="3688969"/>
              <a:ext cx="420597" cy="420597"/>
            </a:xfrm>
            <a:prstGeom prst="rect">
              <a:avLst/>
            </a:prstGeom>
          </p:spPr>
        </p:pic>
        <p:pic>
          <p:nvPicPr>
            <p:cNvPr id="9" name="圖形 8" descr="遙控器">
              <a:extLst>
                <a:ext uri="{FF2B5EF4-FFF2-40B4-BE49-F238E27FC236}">
                  <a16:creationId xmlns:a16="http://schemas.microsoft.com/office/drawing/2014/main" xmlns="" id="{B1371CDA-3C91-4439-BD27-ED6DEF649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421497" y="3688969"/>
              <a:ext cx="420597" cy="420597"/>
            </a:xfrm>
            <a:prstGeom prst="rect">
              <a:avLst/>
            </a:prstGeom>
          </p:spPr>
        </p:pic>
        <p:pic>
          <p:nvPicPr>
            <p:cNvPr id="11" name="圖形 10" descr="電視">
              <a:extLst>
                <a:ext uri="{FF2B5EF4-FFF2-40B4-BE49-F238E27FC236}">
                  <a16:creationId xmlns:a16="http://schemas.microsoft.com/office/drawing/2014/main" xmlns="" id="{911A4266-BD7E-4870-9FA5-DEFBE28E9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6951945" y="3688969"/>
              <a:ext cx="420597" cy="420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84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xmlns="" id="{A9500591-EA02-4715-904B-F37B680C5F3B}"/>
              </a:ext>
            </a:extLst>
          </p:cNvPr>
          <p:cNvSpPr txBox="1">
            <a:spLocks/>
          </p:cNvSpPr>
          <p:nvPr/>
        </p:nvSpPr>
        <p:spPr>
          <a:xfrm>
            <a:off x="5522463" y="2064411"/>
            <a:ext cx="4695594" cy="1893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720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w Cen MT Condensed" panose="020B0606020104020203" pitchFamily="34" charset="0"/>
              </a:rPr>
              <a:t>Thanks!</a:t>
            </a:r>
            <a:endParaRPr lang="zh-TW" altLang="en-US" sz="7200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Tw Cen MT Condensed" panose="020B0606020104020203" pitchFamily="34" charset="0"/>
            </a:endParaRPr>
          </a:p>
        </p:txBody>
      </p:sp>
      <p:sp>
        <p:nvSpPr>
          <p:cNvPr id="4" name="標題 4">
            <a:extLst>
              <a:ext uri="{FF2B5EF4-FFF2-40B4-BE49-F238E27FC236}">
                <a16:creationId xmlns:a16="http://schemas.microsoft.com/office/drawing/2014/main" xmlns="" id="{534729C4-1A66-4EAB-87DB-0E4DBE3E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704" y="5280000"/>
            <a:ext cx="1935822" cy="519434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My GitHub </a:t>
            </a:r>
            <a:endParaRPr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5" name="內容版面配置區 4">
            <a:hlinkClick r:id="rId2"/>
            <a:extLst>
              <a:ext uri="{FF2B5EF4-FFF2-40B4-BE49-F238E27FC236}">
                <a16:creationId xmlns:a16="http://schemas.microsoft.com/office/drawing/2014/main" xmlns="" id="{028EEBEB-5CF2-459A-A360-F223C0AE55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29" y="5760551"/>
            <a:ext cx="1006868" cy="909328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箭號: 向左 7">
            <a:extLst>
              <a:ext uri="{FF2B5EF4-FFF2-40B4-BE49-F238E27FC236}">
                <a16:creationId xmlns:a16="http://schemas.microsoft.com/office/drawing/2014/main" xmlns="" id="{6972C2EE-2C47-413D-B344-A1D8CA2D7EE2}"/>
              </a:ext>
            </a:extLst>
          </p:cNvPr>
          <p:cNvSpPr/>
          <p:nvPr/>
        </p:nvSpPr>
        <p:spPr>
          <a:xfrm rot="20876322">
            <a:off x="6179468" y="5844505"/>
            <a:ext cx="853627" cy="474030"/>
          </a:xfrm>
          <a:prstGeom prst="lef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w Cen MT Condensed" panose="020B0606020104020203" pitchFamily="34" charset="0"/>
              </a:rPr>
              <a:t>Click here</a:t>
            </a:r>
            <a:endParaRPr lang="zh-TW" altLang="en-US" sz="1400" dirty="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800" y="-914400"/>
            <a:ext cx="17678399" cy="860697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E2BCCB4-8BED-45DD-9696-D465D62E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抓取內容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E8F7FF4-0507-447A-B384-F064DD977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366" y="3016251"/>
            <a:ext cx="3508005" cy="2677046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頻道</a:t>
            </a:r>
            <a:endParaRPr lang="en-US" altLang="zh-TW" sz="2400" dirty="0"/>
          </a:p>
          <a:p>
            <a:r>
              <a:rPr lang="zh-TW" altLang="en-US" sz="2400" dirty="0"/>
              <a:t>播出時間</a:t>
            </a:r>
            <a:endParaRPr lang="en-US" altLang="zh-TW" sz="2400" dirty="0"/>
          </a:p>
          <a:p>
            <a:r>
              <a:rPr lang="zh-TW" altLang="en-US" sz="2400" dirty="0"/>
              <a:t>結束時間</a:t>
            </a:r>
            <a:endParaRPr lang="en-US" altLang="zh-TW" sz="2400" dirty="0"/>
          </a:p>
          <a:p>
            <a:r>
              <a:rPr lang="zh-TW" altLang="en-US" sz="2400" dirty="0"/>
              <a:t>電影片名</a:t>
            </a:r>
            <a:endParaRPr lang="en-US" altLang="zh-TW" sz="2400" dirty="0"/>
          </a:p>
          <a:p>
            <a:r>
              <a:rPr lang="zh-TW" altLang="en-US" sz="2400" dirty="0"/>
              <a:t>電影分級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44EF036-3565-4497-8305-637F8EE60B36}"/>
              </a:ext>
            </a:extLst>
          </p:cNvPr>
          <p:cNvSpPr txBox="1"/>
          <p:nvPr/>
        </p:nvSpPr>
        <p:spPr>
          <a:xfrm>
            <a:off x="6051122" y="1690688"/>
            <a:ext cx="4820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hlinkClick r:id="rId3"/>
              </a:rPr>
              <a:t>http://tv.atmovies.com.tw/tv/attv.cfm?action=channeltime&amp;channel_id=CH56</a:t>
            </a:r>
            <a:endParaRPr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5A9DEEB5-4F98-4493-9FD3-207C1B3F79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2" r="2136"/>
          <a:stretch/>
        </p:blipFill>
        <p:spPr>
          <a:xfrm>
            <a:off x="521714" y="1436115"/>
            <a:ext cx="4311544" cy="4500062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xmlns="" id="{7F962AED-9C9C-46D5-B658-34C7556541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4" t="525" b="5852"/>
          <a:stretch/>
        </p:blipFill>
        <p:spPr>
          <a:xfrm>
            <a:off x="5984131" y="1436114"/>
            <a:ext cx="4770955" cy="4528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箭號: 向右 10">
            <a:extLst>
              <a:ext uri="{FF2B5EF4-FFF2-40B4-BE49-F238E27FC236}">
                <a16:creationId xmlns:a16="http://schemas.microsoft.com/office/drawing/2014/main" xmlns="" id="{82860C10-E3F3-42D2-A91B-075F1B2FBA78}"/>
              </a:ext>
            </a:extLst>
          </p:cNvPr>
          <p:cNvSpPr/>
          <p:nvPr/>
        </p:nvSpPr>
        <p:spPr>
          <a:xfrm>
            <a:off x="5342148" y="3343697"/>
            <a:ext cx="572201" cy="49366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83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800" y="-914400"/>
            <a:ext cx="17678399" cy="860697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E2BCCB4-8BED-45DD-9696-D465D62E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使用套件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xmlns="" id="{F29F1E85-FF8B-4AEF-9A66-E497F2C72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248" y="1766352"/>
            <a:ext cx="5344752" cy="47771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zh-TW" sz="4800" dirty="0">
                <a:latin typeface="Tw Cen MT Condensed" panose="020B0606020104020203" pitchFamily="34" charset="0"/>
              </a:rPr>
              <a:t>BeautifulSoup</a:t>
            </a:r>
            <a:endParaRPr lang="en-US" altLang="zh-TW" sz="4800" dirty="0">
              <a:latin typeface="Tw Cen MT Condensed" panose="020B0606020104020203" pitchFamily="34" charset="0"/>
            </a:endParaRPr>
          </a:p>
          <a:p>
            <a:r>
              <a:rPr lang="en-US" altLang="zh-TW" sz="4800" smtClean="0">
                <a:latin typeface="Tw Cen MT Condensed" panose="020B0606020104020203" pitchFamily="34" charset="0"/>
              </a:rPr>
              <a:t>Requests</a:t>
            </a:r>
            <a:endParaRPr lang="en-US" altLang="zh-TW" sz="4800" dirty="0" smtClean="0">
              <a:latin typeface="Tw Cen MT Condensed" panose="020B0606020104020203" pitchFamily="34" charset="0"/>
            </a:endParaRPr>
          </a:p>
          <a:p>
            <a:r>
              <a:rPr lang="en-US" altLang="zh-TW" sz="4800" dirty="0" smtClean="0">
                <a:latin typeface="Tw Cen MT Condensed" panose="020B0606020104020203" pitchFamily="34" charset="0"/>
              </a:rPr>
              <a:t>Pandas</a:t>
            </a:r>
            <a:endParaRPr lang="en-US" altLang="zh-TW" sz="4800" dirty="0">
              <a:latin typeface="Tw Cen MT Condensed" panose="020B0606020104020203" pitchFamily="34" charset="0"/>
            </a:endParaRPr>
          </a:p>
          <a:p>
            <a:r>
              <a:rPr lang="en-US" altLang="zh-TW" sz="4800" dirty="0">
                <a:latin typeface="Tw Cen MT Condensed" panose="020B0606020104020203" pitchFamily="34" charset="0"/>
              </a:rPr>
              <a:t>Time</a:t>
            </a:r>
          </a:p>
          <a:p>
            <a:r>
              <a:rPr lang="en-US" altLang="zh-TW" sz="4800" dirty="0" err="1" smtClean="0">
                <a:latin typeface="Tw Cen MT Condensed" panose="020B0606020104020203" pitchFamily="34" charset="0"/>
              </a:rPr>
              <a:t>os</a:t>
            </a:r>
            <a:endParaRPr lang="en-US" altLang="zh-TW" sz="4800" dirty="0">
              <a:latin typeface="Tw Cen MT Condensed" panose="020B0606020104020203" pitchFamily="34" charset="0"/>
            </a:endParaRPr>
          </a:p>
          <a:p>
            <a:endParaRPr lang="zh-TW" altLang="en-US" sz="4800" dirty="0">
              <a:latin typeface="Tw Cen MT Condensed" panose="020B0606020104020203" pitchFamily="34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xmlns="" id="{B272B603-4C34-4723-821A-B118E1833D55}"/>
              </a:ext>
            </a:extLst>
          </p:cNvPr>
          <p:cNvSpPr txBox="1">
            <a:spLocks/>
          </p:cNvSpPr>
          <p:nvPr/>
        </p:nvSpPr>
        <p:spPr>
          <a:xfrm>
            <a:off x="6780397" y="1878125"/>
            <a:ext cx="3508005" cy="2677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egoe UI" panose="020B0502040204020203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400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xmlns="" id="{7FAE1FE1-8F4D-4D83-918F-80DB40C7D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3599" y="1766352"/>
            <a:ext cx="5181600" cy="4351338"/>
          </a:xfrm>
        </p:spPr>
        <p:txBody>
          <a:bodyPr>
            <a:normAutofit/>
          </a:bodyPr>
          <a:lstStyle/>
          <a:p>
            <a:r>
              <a:rPr lang="en-US" altLang="zh-TW" sz="4800" dirty="0" err="1">
                <a:latin typeface="Tw Cen MT Condensed" panose="020B0606020104020203" pitchFamily="34" charset="0"/>
              </a:rPr>
              <a:t>email.mime.multipart</a:t>
            </a:r>
            <a:r>
              <a:rPr lang="en-US" altLang="zh-TW" sz="4800" dirty="0">
                <a:latin typeface="Tw Cen MT Condensed" panose="020B0606020104020203" pitchFamily="34" charset="0"/>
              </a:rPr>
              <a:t> </a:t>
            </a:r>
          </a:p>
          <a:p>
            <a:r>
              <a:rPr lang="en-US" altLang="zh-TW" sz="4800" dirty="0" err="1">
                <a:latin typeface="Tw Cen MT Condensed" panose="020B0606020104020203" pitchFamily="34" charset="0"/>
              </a:rPr>
              <a:t>email.mime.text</a:t>
            </a:r>
            <a:endParaRPr lang="en-US" altLang="zh-TW" sz="4800" dirty="0">
              <a:latin typeface="Tw Cen MT Condensed" panose="020B0606020104020203" pitchFamily="34" charset="0"/>
            </a:endParaRPr>
          </a:p>
          <a:p>
            <a:r>
              <a:rPr lang="en-US" altLang="zh-TW" sz="4800" dirty="0" err="1">
                <a:latin typeface="Tw Cen MT Condensed" panose="020B0606020104020203" pitchFamily="34" charset="0"/>
              </a:rPr>
              <a:t>email.mime.application</a:t>
            </a:r>
            <a:endParaRPr lang="en-US" altLang="zh-TW" sz="4800" dirty="0">
              <a:latin typeface="Tw Cen MT Condensed" panose="020B0606020104020203" pitchFamily="34" charset="0"/>
            </a:endParaRPr>
          </a:p>
          <a:p>
            <a:r>
              <a:rPr lang="en-US" altLang="zh-TW" sz="4800" dirty="0">
                <a:latin typeface="Tw Cen MT Condensed" panose="020B0606020104020203" pitchFamily="34" charset="0"/>
              </a:rPr>
              <a:t>smtplib</a:t>
            </a:r>
          </a:p>
          <a:p>
            <a:r>
              <a:rPr lang="en-US" altLang="zh-TW" sz="4800" dirty="0">
                <a:latin typeface="Tw Cen MT Condensed" panose="020B0606020104020203" pitchFamily="34" charset="0"/>
              </a:rPr>
              <a:t>schedule</a:t>
            </a:r>
          </a:p>
          <a:p>
            <a:endParaRPr lang="zh-TW" altLang="en-US" sz="4800" dirty="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2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800" y="-914401"/>
            <a:ext cx="17678399" cy="860697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FD963CC-4CC6-4311-A8E7-A1C1E4D5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zh-TW" altLang="en-US" b="1" dirty="0"/>
              <a:t>寄</a:t>
            </a:r>
            <a:r>
              <a:rPr lang="zh-TW" altLang="en-US" b="1" dirty="0" smtClean="0"/>
              <a:t>送</a:t>
            </a:r>
            <a:r>
              <a:rPr lang="en-US" altLang="zh-TW" b="1" dirty="0">
                <a:latin typeface="Tw Cen MT" panose="020B0602020104020603" pitchFamily="34" charset="0"/>
              </a:rPr>
              <a:t>e</a:t>
            </a:r>
            <a:r>
              <a:rPr lang="en-US" altLang="zh-TW" b="1" dirty="0" smtClean="0">
                <a:latin typeface="Tw Cen MT" panose="020B0602020104020603" pitchFamily="34" charset="0"/>
              </a:rPr>
              <a:t>mail</a:t>
            </a:r>
            <a:endParaRPr lang="zh-TW" altLang="en-US" b="1" dirty="0">
              <a:latin typeface="Tw Cen MT" panose="020B06020201040206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AFD7B415-D84A-47B6-81FA-143A94FD4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16" y="1487451"/>
            <a:ext cx="10227365" cy="4154984"/>
          </a:xfrm>
          <a:prstGeom prst="rect">
            <a:avLst/>
          </a:prstGeom>
          <a:solidFill>
            <a:srgbClr val="2B2B2B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email.mime.multipart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MIMEMultipart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email.mime.text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MIMEText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email.mime.application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MIMEApplication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CC783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en-US" altLang="zh-TW" sz="1200" dirty="0">
                <a:solidFill>
                  <a:srgbClr val="A9B7C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smtplib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200" dirty="0">
              <a:solidFill>
                <a:srgbClr val="A9B7C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 = MIMEMultipart()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content[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“subject”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] 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200" dirty="0">
                <a:solidFill>
                  <a:srgbClr val="6A87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信箱標題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”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#標題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content[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“from”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] 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寄件人信箱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”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#寄件人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content[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“to”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] 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收件人信箱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”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#收件人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content.attach(MIMEText(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信箱內文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))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#內容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pdfload = MIMEApplication(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open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(filename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‘rb’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).read())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pdfload.add_header(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“Content-Disposition”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“attachment”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filename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= filename)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content.attach(pdfload)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with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smtplib.SMTP(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host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“smtp.gmail.com”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“587”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as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smtp: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gmail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smtp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try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smtp.ehlo()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# 驗證SMTP伺服器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smtp.starttls()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# 建立加密傳輸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smtp.login(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寄件人信箱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my_password)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smtp.send_message(content)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"傳送成功"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except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Exception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as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e:</a:t>
            </a:r>
            <a:b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"傳送失敗,Error message:"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e)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029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800" y="-914400"/>
            <a:ext cx="17678399" cy="860697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FD963CC-4CC6-4311-A8E7-A1C1E4D5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定時排程 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325801C7-511C-486E-8696-F6136D195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設定每天的凌晨</a:t>
            </a:r>
            <a:r>
              <a:rPr lang="en-US" altLang="zh-TW" dirty="0"/>
              <a:t>1</a:t>
            </a:r>
            <a:r>
              <a:rPr lang="zh-TW" altLang="en-US" dirty="0"/>
              <a:t>點執行程式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0D6FA560-1D9E-4439-86D1-A90AF66C9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40" y="3246478"/>
            <a:ext cx="8970096" cy="1938992"/>
          </a:xfrm>
          <a:prstGeom prst="rect">
            <a:avLst/>
          </a:prstGeom>
          <a:solidFill>
            <a:srgbClr val="2B2B2B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schedule</a:t>
            </a:r>
            <a:endParaRPr lang="en-US" altLang="zh-TW" sz="1200" dirty="0">
              <a:solidFill>
                <a:srgbClr val="A9B7C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200" dirty="0">
              <a:solidFill>
                <a:srgbClr val="A9B7C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def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job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():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#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網頁爬蟲、</a:t>
            </a:r>
            <a:r>
              <a:rPr lang="zh-TW" altLang="en-US" sz="12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12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12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檔、傳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送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email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sz="12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附件</a:t>
            </a:r>
            <a:r>
              <a:rPr lang="en-US" altLang="zh-TW" sz="1200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200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200" dirty="0">
              <a:solidFill>
                <a:srgbClr val="A9B7C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schedule.every().day.at(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"01:00"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).do(job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11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800" y="-914400"/>
            <a:ext cx="17678399" cy="860697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588F8FD-8AF7-40E1-96DB-F5EE8ACA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運作模式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7DF4EBBE-5F14-4307-BC11-B53E64B6E082}"/>
              </a:ext>
            </a:extLst>
          </p:cNvPr>
          <p:cNvSpPr txBox="1"/>
          <p:nvPr/>
        </p:nvSpPr>
        <p:spPr>
          <a:xfrm>
            <a:off x="3797405" y="4081877"/>
            <a:ext cx="672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CSV</a:t>
            </a:r>
            <a:endParaRPr lang="zh-TW" alt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4A69EF29-2D50-4C1F-A4D7-F0388B9966F1}"/>
              </a:ext>
            </a:extLst>
          </p:cNvPr>
          <p:cNvSpPr txBox="1"/>
          <p:nvPr/>
        </p:nvSpPr>
        <p:spPr>
          <a:xfrm>
            <a:off x="6912312" y="4081877"/>
            <a:ext cx="71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File</a:t>
            </a:r>
            <a:endParaRPr lang="zh-TW" alt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xmlns="" id="{481E244D-2CDE-49B1-80F9-7877E3CC4E23}"/>
              </a:ext>
            </a:extLst>
          </p:cNvPr>
          <p:cNvSpPr txBox="1"/>
          <p:nvPr/>
        </p:nvSpPr>
        <p:spPr>
          <a:xfrm>
            <a:off x="9357624" y="4081877"/>
            <a:ext cx="2521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Sending mail</a:t>
            </a:r>
            <a:endParaRPr lang="zh-TW" alt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xmlns="" id="{03450E71-2A84-476B-8782-8724F1302C58}"/>
              </a:ext>
            </a:extLst>
          </p:cNvPr>
          <p:cNvSpPr/>
          <p:nvPr/>
        </p:nvSpPr>
        <p:spPr>
          <a:xfrm>
            <a:off x="2365875" y="5064702"/>
            <a:ext cx="529647" cy="27383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xmlns="" id="{83620548-9FB7-420E-96E9-EA0E7FB9225D}"/>
              </a:ext>
            </a:extLst>
          </p:cNvPr>
          <p:cNvSpPr/>
          <p:nvPr/>
        </p:nvSpPr>
        <p:spPr>
          <a:xfrm>
            <a:off x="5434500" y="5064702"/>
            <a:ext cx="529647" cy="27383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xmlns="" id="{E6EEBA7B-2CB2-4A67-AB2A-C4C89B72B1E1}"/>
              </a:ext>
            </a:extLst>
          </p:cNvPr>
          <p:cNvSpPr/>
          <p:nvPr/>
        </p:nvSpPr>
        <p:spPr>
          <a:xfrm>
            <a:off x="8671076" y="5064702"/>
            <a:ext cx="529647" cy="27383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xmlns="" id="{6EA03E08-DEE1-49AB-8E3E-F77FAD0ADD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256" y="4596184"/>
            <a:ext cx="1088380" cy="108838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xmlns="" id="{02E5550A-622C-4ACF-B863-3880AA798B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1" y="4526848"/>
            <a:ext cx="1227052" cy="1227052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xmlns="" id="{BF147FBC-C02A-42C5-A556-2DFFE88F5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687" y="4720567"/>
            <a:ext cx="1088380" cy="1088380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xmlns="" id="{3A01A25F-9220-4110-BB1A-1E69C124B0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633" y="4635602"/>
            <a:ext cx="1327134" cy="1327134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xmlns="" id="{80B59905-EE68-4143-B343-4AB807B873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8" y="2261816"/>
            <a:ext cx="1227052" cy="1227052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xmlns="" id="{5847B938-B6DD-4EDD-B05D-12BD5E5B363A}"/>
              </a:ext>
            </a:extLst>
          </p:cNvPr>
          <p:cNvSpPr txBox="1"/>
          <p:nvPr/>
        </p:nvSpPr>
        <p:spPr>
          <a:xfrm>
            <a:off x="2395663" y="2645468"/>
            <a:ext cx="2490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Every day at 01:00</a:t>
            </a:r>
            <a:endParaRPr lang="zh-TW" alt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xmlns="" id="{E6A6DAB5-DD7F-4033-8A73-7C98444DEEB6}"/>
              </a:ext>
            </a:extLst>
          </p:cNvPr>
          <p:cNvSpPr txBox="1"/>
          <p:nvPr/>
        </p:nvSpPr>
        <p:spPr>
          <a:xfrm>
            <a:off x="328061" y="4081877"/>
            <a:ext cx="2302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altLang="zh-TW" dirty="0"/>
              <a:t>Run the program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271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2" grpId="0" animBg="1"/>
      <p:bldP spid="25" grpId="0" animBg="1"/>
      <p:bldP spid="26" grpId="0" animBg="1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800" y="-914400"/>
            <a:ext cx="17678399" cy="8606971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4C96B6F-B81A-4541-9B66-79D09F9C6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235"/>
            <a:ext cx="4272342" cy="1826365"/>
          </a:xfrm>
        </p:spPr>
        <p:txBody>
          <a:bodyPr/>
          <a:lstStyle/>
          <a:p>
            <a:r>
              <a:rPr lang="zh-TW" altLang="en-US" b="1" u="sng" dirty="0"/>
              <a:t>設定低安全度</a:t>
            </a:r>
            <a:endParaRPr lang="en-US" altLang="zh-TW" b="1" u="sng" dirty="0"/>
          </a:p>
          <a:p>
            <a:r>
              <a:rPr lang="zh-TW" altLang="en-US" dirty="0"/>
              <a:t>顯示密碼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xmlns="" id="{DEE9D5B3-21EA-4D4D-B8F8-EBCC22C8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問題點</a:t>
            </a:r>
            <a:endParaRPr lang="zh-TW" altLang="en-US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64" y="3137471"/>
            <a:ext cx="71151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800" y="-914400"/>
            <a:ext cx="17678399" cy="8606971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4C96B6F-B81A-4541-9B66-79D09F9C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設定低安全度</a:t>
            </a:r>
            <a:endParaRPr lang="en-US" altLang="zh-TW" dirty="0" smtClean="0"/>
          </a:p>
          <a:p>
            <a:r>
              <a:rPr lang="zh-TW" altLang="en-US" b="1" u="sng" dirty="0"/>
              <a:t>顯示密碼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65BD0641-324B-42CC-8B08-C09AFA530CCA}"/>
              </a:ext>
            </a:extLst>
          </p:cNvPr>
          <p:cNvSpPr txBox="1"/>
          <p:nvPr/>
        </p:nvSpPr>
        <p:spPr>
          <a:xfrm>
            <a:off x="6499905" y="2584062"/>
            <a:ext cx="3395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因有填入信箱密碼，而設定環境變數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85" r="23040"/>
          <a:stretch/>
        </p:blipFill>
        <p:spPr>
          <a:xfrm>
            <a:off x="7139966" y="3389085"/>
            <a:ext cx="2755747" cy="2466080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xmlns="" id="{DEE9D5B3-21EA-4D4D-B8F8-EBCC22C8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問題</a:t>
            </a:r>
            <a:r>
              <a:rPr lang="zh-TW" altLang="en-US" b="1" dirty="0"/>
              <a:t>點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80836" y="4609664"/>
            <a:ext cx="3947747" cy="523220"/>
          </a:xfrm>
          <a:prstGeom prst="rect">
            <a:avLst/>
          </a:prstGeom>
          <a:solidFill>
            <a:srgbClr val="2B2B2B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  <a:cs typeface="新細明體" pitchFamily="18" charset="-120"/>
              </a:rPr>
              <a:t># 設定環境變數，不顯示密碼</a:t>
            </a:r>
            <a:b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  <a:cs typeface="新細明體" pitchFamily="18" charset="-120"/>
              </a:rPr>
            </a:b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  <a:cs typeface="新細明體" pitchFamily="18" charset="-120"/>
              </a:rPr>
              <a:t>my_password = os.environ.get(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+mj-ea"/>
                <a:ea typeface="+mj-ea"/>
                <a:cs typeface="新細明體" pitchFamily="18" charset="-120"/>
              </a:rPr>
              <a:t>'PASSWORD'</a:t>
            </a:r>
            <a:r>
              <a:rPr kumimoji="1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  <a:cs typeface="新細明體" pitchFamily="18" charset="-120"/>
              </a:rPr>
              <a:t>)</a:t>
            </a:r>
            <a:endParaRPr kumimoji="1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92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800" y="-914400"/>
            <a:ext cx="17678399" cy="860697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8DAA2C1-8F90-48DF-9E43-2592A47E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/>
              <a:t>呈現結果 </a:t>
            </a:r>
            <a:r>
              <a:rPr lang="en-US" altLang="zh-TW" b="1" dirty="0" smtClean="0">
                <a:latin typeface="Tw Cen MT" panose="020B0602020104020603" pitchFamily="34" charset="0"/>
              </a:rPr>
              <a:t>Gmail</a:t>
            </a:r>
            <a:endParaRPr lang="zh-TW" altLang="en-US" b="1" dirty="0">
              <a:latin typeface="Tw Cen MT" panose="020B0602020104020603" pitchFamily="34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72644250-A32A-4036-BE9A-B028F10EA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2" y="1597040"/>
            <a:ext cx="10202824" cy="38907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圖片 5">
            <a:hlinkClick r:id="rId4"/>
            <a:extLst>
              <a:ext uri="{FF2B5EF4-FFF2-40B4-BE49-F238E27FC236}">
                <a16:creationId xmlns:a16="http://schemas.microsoft.com/office/drawing/2014/main" xmlns="" id="{88751746-DF55-4792-9450-A58E8B3A92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883" y="757413"/>
            <a:ext cx="517994" cy="51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4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XOVTI">
  <a:themeElements>
    <a:clrScheme name="自訂 1">
      <a:dk1>
        <a:srgbClr val="000000"/>
      </a:dk1>
      <a:lt1>
        <a:srgbClr val="FFFFFF"/>
      </a:lt1>
      <a:dk2>
        <a:srgbClr val="000000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TM03457485[[fn=網線]]</Template>
  <TotalTime>390</TotalTime>
  <Words>150</Words>
  <Application>Microsoft Office PowerPoint</Application>
  <PresentationFormat>自訂</PresentationFormat>
  <Paragraphs>55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MinimalXOVTI</vt:lpstr>
      <vt:lpstr>Python  Web Crawler Lab</vt:lpstr>
      <vt:lpstr>抓取內容</vt:lpstr>
      <vt:lpstr>使用套件</vt:lpstr>
      <vt:lpstr>寄送email</vt:lpstr>
      <vt:lpstr>定時排程 </vt:lpstr>
      <vt:lpstr>運作模式</vt:lpstr>
      <vt:lpstr>問題點</vt:lpstr>
      <vt:lpstr>問題點</vt:lpstr>
      <vt:lpstr>呈現結果 Gmail</vt:lpstr>
      <vt:lpstr>My GitHub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思萍 曾</dc:creator>
  <cp:lastModifiedBy>NTUT</cp:lastModifiedBy>
  <cp:revision>54</cp:revision>
  <dcterms:created xsi:type="dcterms:W3CDTF">2021-03-17T12:26:48Z</dcterms:created>
  <dcterms:modified xsi:type="dcterms:W3CDTF">2021-05-13T07:12:24Z</dcterms:modified>
</cp:coreProperties>
</file>