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3F14-CF83-43EF-83CF-10E27E840DDC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A3A83-4082-4DC2-B0EE-8B0D9D5A89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993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3F14-CF83-43EF-83CF-10E27E840DDC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A3A83-4082-4DC2-B0EE-8B0D9D5A89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8357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3F14-CF83-43EF-83CF-10E27E840DDC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A3A83-4082-4DC2-B0EE-8B0D9D5A89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3305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3F14-CF83-43EF-83CF-10E27E840DDC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A3A83-4082-4DC2-B0EE-8B0D9D5A89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1658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3F14-CF83-43EF-83CF-10E27E840DDC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A3A83-4082-4DC2-B0EE-8B0D9D5A89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5509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3F14-CF83-43EF-83CF-10E27E840DDC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A3A83-4082-4DC2-B0EE-8B0D9D5A89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5031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3F14-CF83-43EF-83CF-10E27E840DDC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A3A83-4082-4DC2-B0EE-8B0D9D5A89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2360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3F14-CF83-43EF-83CF-10E27E840DDC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A3A83-4082-4DC2-B0EE-8B0D9D5A89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9487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3F14-CF83-43EF-83CF-10E27E840DDC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A3A83-4082-4DC2-B0EE-8B0D9D5A89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2662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3F14-CF83-43EF-83CF-10E27E840DDC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A3A83-4082-4DC2-B0EE-8B0D9D5A89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0710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3F14-CF83-43EF-83CF-10E27E840DDC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A3A83-4082-4DC2-B0EE-8B0D9D5A89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6838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33F14-CF83-43EF-83CF-10E27E840DDC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A3A83-4082-4DC2-B0EE-8B0D9D5A89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9000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5.png"/><Relationship Id="rId7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9584" y="6544252"/>
            <a:ext cx="1017917" cy="3506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0098" y="79088"/>
            <a:ext cx="1645304" cy="90798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08710" y="6336192"/>
            <a:ext cx="9864090" cy="46166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>
                <a:ln w="0"/>
                <a:latin typeface="Poppins ExtraBold" panose="00000900000000000000" pitchFamily="2" charset="0"/>
                <a:ea typeface="Verdana" panose="020B0604030504040204" pitchFamily="34" charset="0"/>
                <a:cs typeface="Poppins ExtraBold" panose="00000900000000000000" pitchFamily="2" charset="0"/>
              </a:rPr>
              <a:t>SPIN</a:t>
            </a:r>
            <a:r>
              <a:rPr lang="en-US" sz="2400" b="1">
                <a:ln w="0"/>
                <a:latin typeface="Poppins ExtraBold" panose="00000900000000000000" pitchFamily="2" charset="0"/>
                <a:ea typeface="Verdana" panose="020B0604030504040204" pitchFamily="34" charset="0"/>
                <a:cs typeface="Poppins ExtraBold" panose="00000900000000000000" pitchFamily="2" charset="0"/>
                <a:sym typeface="Wingdings" panose="05000000000000000000" pitchFamily="2" charset="2"/>
              </a:rPr>
              <a:t></a:t>
            </a:r>
            <a:r>
              <a:rPr lang="en-US" sz="2000" b="1">
                <a:ln w="0"/>
                <a:latin typeface="Poppins ExtraBold" panose="00000900000000000000" pitchFamily="2" charset="0"/>
                <a:ea typeface="Verdana" panose="020B0604030504040204" pitchFamily="34" charset="0"/>
                <a:cs typeface="Poppins ExtraBold" panose="00000900000000000000" pitchFamily="2" charset="0"/>
              </a:rPr>
              <a:t>FF</a:t>
            </a:r>
            <a:r>
              <a:rPr lang="en-US" b="1">
                <a:ln w="0"/>
                <a:latin typeface="Poppins ExtraBold" panose="00000900000000000000" pitchFamily="2" charset="0"/>
                <a:ea typeface="Verdana" panose="020B0604030504040204" pitchFamily="34" charset="0"/>
                <a:cs typeface="Poppins ExtraBold" panose="00000900000000000000" pitchFamily="2" charset="0"/>
              </a:rPr>
              <a:t> Technopark Private Limited</a:t>
            </a:r>
            <a:endParaRPr lang="en-US" b="1" dirty="0">
              <a:ln w="0"/>
              <a:latin typeface="Poppins ExtraBold" panose="00000900000000000000" pitchFamily="2" charset="0"/>
              <a:ea typeface="Verdana" panose="020B0604030504040204" pitchFamily="34" charset="0"/>
              <a:cs typeface="Poppins ExtraBold" panose="00000900000000000000" pitchFamily="2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069291" y="1418937"/>
            <a:ext cx="7739726" cy="4334246"/>
            <a:chOff x="2069291" y="1418937"/>
            <a:chExt cx="7739726" cy="4334246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69291" y="1418937"/>
              <a:ext cx="7739726" cy="4334246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757189" y="1418937"/>
              <a:ext cx="2756266" cy="15210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05940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78106" y="172996"/>
            <a:ext cx="9690436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/>
              <a:t>ESS Demand Forecast by Applications 2032</a:t>
            </a:r>
            <a:endParaRPr lang="en-IN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9584" y="6507308"/>
            <a:ext cx="1017917" cy="35069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96" y="-1"/>
            <a:ext cx="1645304" cy="9079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980" y="954169"/>
            <a:ext cx="8315571" cy="548645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8653217" y="932075"/>
            <a:ext cx="3367134" cy="50167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/>
              <a:t>Stationary Storage systems by 2032:</a:t>
            </a:r>
          </a:p>
          <a:p>
            <a:r>
              <a:rPr lang="en-GB" sz="2000" dirty="0"/>
              <a:t> </a:t>
            </a:r>
            <a:r>
              <a:rPr lang="en-GB" sz="2000" dirty="0" smtClean="0"/>
              <a:t>              </a:t>
            </a:r>
            <a:r>
              <a:rPr lang="en-GB" sz="2000" b="1" dirty="0" smtClean="0"/>
              <a:t>1002 </a:t>
            </a:r>
            <a:r>
              <a:rPr lang="en-GB" sz="2000" b="1" dirty="0" err="1" smtClean="0"/>
              <a:t>GWh</a:t>
            </a:r>
            <a:r>
              <a:rPr lang="en-GB" sz="2000" b="1" dirty="0" smtClean="0"/>
              <a:t> ( 41.5% )</a:t>
            </a:r>
            <a:r>
              <a:rPr lang="en-GB" sz="2000" dirty="0" smtClean="0"/>
              <a:t> of total Energy storage demand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/>
              <a:t>EVs would contribution by 2032: </a:t>
            </a:r>
          </a:p>
          <a:p>
            <a:r>
              <a:rPr lang="en-GB" sz="2000" b="1" dirty="0"/>
              <a:t> </a:t>
            </a:r>
            <a:r>
              <a:rPr lang="en-GB" sz="2000" b="1" dirty="0" smtClean="0"/>
              <a:t>            1414 </a:t>
            </a:r>
            <a:r>
              <a:rPr lang="en-GB" sz="2000" b="1" dirty="0" err="1" smtClean="0"/>
              <a:t>GWh</a:t>
            </a:r>
            <a:r>
              <a:rPr lang="en-GB" sz="2000" b="1" dirty="0" smtClean="0"/>
              <a:t> ( 48.5%)</a:t>
            </a:r>
            <a:r>
              <a:rPr lang="en-GB" sz="2000" dirty="0" smtClean="0"/>
              <a:t> of total energy storage demand.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/>
              <a:t>Data centre, UPS &amp; Inverter will contribute to </a:t>
            </a:r>
            <a:r>
              <a:rPr lang="en-GB" sz="2000" b="1" dirty="0" smtClean="0"/>
              <a:t>474 </a:t>
            </a:r>
            <a:r>
              <a:rPr lang="en-GB" sz="2000" b="1" dirty="0" err="1" smtClean="0"/>
              <a:t>GWh</a:t>
            </a:r>
            <a:r>
              <a:rPr lang="en-GB" sz="2000" b="1" dirty="0" smtClean="0"/>
              <a:t> ( 47.3% of Stationary &amp; 19.61%</a:t>
            </a:r>
            <a:r>
              <a:rPr lang="en-GB" sz="2000" dirty="0" smtClean="0"/>
              <a:t> of Total Energy storage demand.)</a:t>
            </a:r>
            <a:endParaRPr lang="en-IN" sz="2000" dirty="0"/>
          </a:p>
        </p:txBody>
      </p:sp>
      <p:sp>
        <p:nvSpPr>
          <p:cNvPr id="13" name="Rectangle 12"/>
          <p:cNvSpPr/>
          <p:nvPr/>
        </p:nvSpPr>
        <p:spPr>
          <a:xfrm>
            <a:off x="165028" y="6543958"/>
            <a:ext cx="47337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dirty="0" smtClean="0"/>
              <a:t>Source : ISGF-Report-on-Energy-Storage-System-</a:t>
            </a:r>
            <a:r>
              <a:rPr lang="en-IN" sz="1200" dirty="0"/>
              <a:t>(ESS)-</a:t>
            </a:r>
            <a:r>
              <a:rPr lang="en-IN" sz="1200" dirty="0" smtClean="0"/>
              <a:t>Roadmap-for-India</a:t>
            </a:r>
            <a:endParaRPr lang="en-IN" sz="1200" dirty="0"/>
          </a:p>
        </p:txBody>
      </p:sp>
      <p:sp>
        <p:nvSpPr>
          <p:cNvPr id="14" name="Rectangle 13"/>
          <p:cNvSpPr/>
          <p:nvPr/>
        </p:nvSpPr>
        <p:spPr>
          <a:xfrm>
            <a:off x="988827" y="3051545"/>
            <a:ext cx="7166344" cy="8399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799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78106" y="172996"/>
            <a:ext cx="9690436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/>
              <a:t>ESS &amp; BESS Market size in India</a:t>
            </a:r>
            <a:endParaRPr lang="en-IN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9584" y="6507308"/>
            <a:ext cx="1017917" cy="35069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96" y="-1"/>
            <a:ext cx="1645304" cy="90798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l="4567" t="27511" r="31333" b="14711"/>
          <a:stretch/>
        </p:blipFill>
        <p:spPr>
          <a:xfrm>
            <a:off x="256032" y="1275010"/>
            <a:ext cx="7549822" cy="382791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219456" y="907988"/>
            <a:ext cx="7586398" cy="36702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India Battery Storage systems Market size ,2023 to 2032 ( USD Billion)</a:t>
            </a:r>
            <a:endParaRPr lang="en-IN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/>
          <a:srcRect l="3618" t="26423" r="53698" b="27367"/>
          <a:stretch/>
        </p:blipFill>
        <p:spPr>
          <a:xfrm>
            <a:off x="7856557" y="917415"/>
            <a:ext cx="4220944" cy="418550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9" name="Rectangle 8"/>
          <p:cNvSpPr/>
          <p:nvPr/>
        </p:nvSpPr>
        <p:spPr>
          <a:xfrm>
            <a:off x="228882" y="5354112"/>
            <a:ext cx="11858045" cy="923330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dirty="0" smtClean="0"/>
              <a:t>Technological </a:t>
            </a:r>
            <a:r>
              <a:rPr lang="en-GB" dirty="0"/>
              <a:t>advancements in new battery technologies to store energy and India's target to reach around 500 </a:t>
            </a:r>
            <a:r>
              <a:rPr lang="en-GB" dirty="0" smtClean="0"/>
              <a:t>GW plus </a:t>
            </a:r>
            <a:r>
              <a:rPr lang="en-GB" dirty="0"/>
              <a:t>of renewable capacity by </a:t>
            </a:r>
            <a:r>
              <a:rPr lang="en-GB" dirty="0" smtClean="0"/>
              <a:t>2032 </a:t>
            </a:r>
            <a:r>
              <a:rPr lang="en-GB" dirty="0"/>
              <a:t>will likely create lucrative growth opportunities for the India BESS market during the forecast period. 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180616" y="6485639"/>
            <a:ext cx="36466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*Source: Vantage Market research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21275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78106" y="172995"/>
            <a:ext cx="4489216" cy="41179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/>
              <a:t>Market Leaders in BESS In India</a:t>
            </a:r>
            <a:endParaRPr lang="en-IN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9584" y="6507308"/>
            <a:ext cx="1017917" cy="35069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96" y="-1"/>
            <a:ext cx="1645304" cy="90798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l="27791" t="29778" r="13459" b="13333"/>
          <a:stretch/>
        </p:blipFill>
        <p:spPr>
          <a:xfrm>
            <a:off x="205209" y="933461"/>
            <a:ext cx="6162113" cy="371296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6489407" y="785607"/>
            <a:ext cx="5174509" cy="5755422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/>
              <a:t>Significant growth potential in the renewable energy sector driving the BESS market</a:t>
            </a:r>
            <a:r>
              <a:rPr lang="en-GB" sz="1600" b="1" dirty="0" smtClean="0"/>
              <a:t>.</a:t>
            </a:r>
          </a:p>
          <a:p>
            <a:endParaRPr lang="en-GB" sz="1600" b="1" dirty="0"/>
          </a:p>
          <a:p>
            <a:r>
              <a:rPr lang="en-GB" sz="1600" dirty="0"/>
              <a:t>• Increasing adoption of lithium-ion batteries due to their superior efficiency and declining costs</a:t>
            </a:r>
            <a:r>
              <a:rPr lang="en-GB" sz="1600" dirty="0" smtClean="0"/>
              <a:t>.</a:t>
            </a:r>
          </a:p>
          <a:p>
            <a:endParaRPr lang="en-GB" sz="1600" dirty="0"/>
          </a:p>
          <a:p>
            <a:r>
              <a:rPr lang="en-GB" sz="1600" dirty="0"/>
              <a:t>• Government initiatives and policies promoting clean energy and energy storage systems.</a:t>
            </a:r>
          </a:p>
          <a:p>
            <a:endParaRPr lang="en-GB" sz="1600" dirty="0" smtClean="0"/>
          </a:p>
          <a:p>
            <a:r>
              <a:rPr lang="en-GB" sz="1600" dirty="0" smtClean="0"/>
              <a:t>• </a:t>
            </a:r>
            <a:r>
              <a:rPr lang="en-GB" sz="1600" dirty="0"/>
              <a:t>Rise of hybrid energy storage systems combining multiple battery types.</a:t>
            </a:r>
          </a:p>
          <a:p>
            <a:endParaRPr lang="en-GB" sz="1600" dirty="0" smtClean="0"/>
          </a:p>
          <a:p>
            <a:r>
              <a:rPr lang="en-GB" sz="1600" dirty="0" smtClean="0"/>
              <a:t>• </a:t>
            </a:r>
            <a:r>
              <a:rPr lang="en-GB" sz="1600" dirty="0"/>
              <a:t>Integration of AI and ML technologies in battery management systems.</a:t>
            </a:r>
          </a:p>
          <a:p>
            <a:endParaRPr lang="en-GB" sz="1600" dirty="0" smtClean="0"/>
          </a:p>
          <a:p>
            <a:r>
              <a:rPr lang="en-GB" sz="1600" dirty="0" smtClean="0"/>
              <a:t>• </a:t>
            </a:r>
            <a:r>
              <a:rPr lang="en-GB" sz="1600" dirty="0"/>
              <a:t>Growth in decentralized energy systems and </a:t>
            </a:r>
            <a:r>
              <a:rPr lang="en-GB" sz="1600" dirty="0" smtClean="0"/>
              <a:t>micro grid </a:t>
            </a:r>
            <a:r>
              <a:rPr lang="en-GB" sz="1600" dirty="0"/>
              <a:t>projects.</a:t>
            </a:r>
          </a:p>
          <a:p>
            <a:endParaRPr lang="en-GB" sz="1600" dirty="0" smtClean="0"/>
          </a:p>
          <a:p>
            <a:r>
              <a:rPr lang="en-GB" sz="1600" dirty="0" smtClean="0"/>
              <a:t>• </a:t>
            </a:r>
            <a:r>
              <a:rPr lang="en-GB" sz="1600" dirty="0"/>
              <a:t>High initial investment costs and technological complexities as major challenges.</a:t>
            </a:r>
          </a:p>
          <a:p>
            <a:endParaRPr lang="en-GB" sz="1600" dirty="0" smtClean="0"/>
          </a:p>
          <a:p>
            <a:r>
              <a:rPr lang="en-GB" sz="1600" dirty="0" smtClean="0"/>
              <a:t>• </a:t>
            </a:r>
            <a:r>
              <a:rPr lang="en-GB" sz="1600" dirty="0"/>
              <a:t>Opportunities in expanding smart grid technologies and electric vehicle infrastructure.</a:t>
            </a:r>
            <a:endParaRPr lang="en-IN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6518228" y="172994"/>
            <a:ext cx="5145688" cy="41179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/>
              <a:t>Growth Drivers BESS Market</a:t>
            </a:r>
            <a:endParaRPr lang="en-IN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205209" y="4708022"/>
            <a:ext cx="6162113" cy="181588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India's </a:t>
            </a:r>
            <a:r>
              <a:rPr lang="en-GB" sz="1600" dirty="0"/>
              <a:t>battery energy storage systems market is moderately fragmented. </a:t>
            </a:r>
            <a:endParaRPr lang="en-GB" sz="1600" dirty="0" smtClean="0"/>
          </a:p>
          <a:p>
            <a:endParaRPr lang="en-GB" sz="1600" dirty="0"/>
          </a:p>
          <a:p>
            <a:r>
              <a:rPr lang="en-GB" sz="1600" dirty="0" smtClean="0"/>
              <a:t>Some </a:t>
            </a:r>
            <a:r>
              <a:rPr lang="en-GB" sz="1600" dirty="0"/>
              <a:t>of the major players in the market (in no particular order) include Toshiba Corporation, AES Corporation, Exide Industries Ltd, Delta Electronics Inc., and Amara Raja </a:t>
            </a:r>
            <a:r>
              <a:rPr lang="en-GB" sz="1600" dirty="0" smtClean="0"/>
              <a:t>Group, Panasonic &amp; Tata Power.</a:t>
            </a:r>
            <a:r>
              <a:rPr lang="en-GB" sz="1600" dirty="0"/>
              <a:t/>
            </a:r>
            <a:br>
              <a:rPr lang="en-GB" sz="1600" dirty="0"/>
            </a:b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314754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78106" y="172995"/>
            <a:ext cx="9181478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/>
              <a:t>BESS Solution at Spinoff Technopark</a:t>
            </a:r>
            <a:endParaRPr lang="en-IN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9584" y="6194477"/>
            <a:ext cx="1017917" cy="35069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96" y="-1"/>
            <a:ext cx="1645304" cy="90798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9002" y="910175"/>
            <a:ext cx="3603579" cy="239801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2608" y="3450063"/>
            <a:ext cx="2655130" cy="219399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25255" y="3676550"/>
            <a:ext cx="1988888" cy="181536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72494" y="3545970"/>
            <a:ext cx="2641783" cy="200218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80546" y="855663"/>
            <a:ext cx="3685496" cy="245253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8309" y="907987"/>
            <a:ext cx="4000342" cy="240020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10"/>
          <a:srcRect t="11824"/>
          <a:stretch/>
        </p:blipFill>
        <p:spPr>
          <a:xfrm>
            <a:off x="9109228" y="3602205"/>
            <a:ext cx="2143125" cy="1889709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81896" y="855663"/>
            <a:ext cx="11995605" cy="478839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190181" y="5859378"/>
            <a:ext cx="1082127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BESS Packs for Industrial &amp; Commercial applications in Solar, Wind &amp; other renewable sources from 48V to 1000 V with  100 KW to 500 KW range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911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337</Words>
  <Application>Microsoft Office PowerPoint</Application>
  <PresentationFormat>Widescreen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Poppins ExtraBold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Anand Kumar</dc:creator>
  <cp:lastModifiedBy>Anand Kumar</cp:lastModifiedBy>
  <cp:revision>2</cp:revision>
  <dcterms:created xsi:type="dcterms:W3CDTF">2025-01-06T10:10:38Z</dcterms:created>
  <dcterms:modified xsi:type="dcterms:W3CDTF">2025-01-06T10:14:50Z</dcterms:modified>
</cp:coreProperties>
</file>