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aramond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kSV0AIHWR70dlKPp5QYNWDAG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7.xml"/><Relationship Id="rId22" Type="http://schemas.openxmlformats.org/officeDocument/2006/relationships/font" Target="fonts/OpenSans-italic.fntdata"/><Relationship Id="rId10" Type="http://schemas.openxmlformats.org/officeDocument/2006/relationships/slide" Target="slides/slide6.xml"/><Relationship Id="rId21" Type="http://schemas.openxmlformats.org/officeDocument/2006/relationships/font" Target="fonts/Open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was read from data files uploaded to google drive, and converted to dataframes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was placed into temporary dataframes so that the values could be edited and tested on without changing the original data for further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reverse geocode method in the Geocoder library allowed me to input the latitude and longitude coordinate data and retrieve a global address with city, state, etc. This address was then used to generalize the location data to a city, state, or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initial challenge was with Understanding and learning the topics, especially how to code them. Some of them had built in functions from libraries, others required algorithms to be written.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DataFrames, as certain functions that should have been necessary did not exist (index for the Series, a simple way to copy Series onto other DataFrames, etc).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Certain rows of the data did not have a value, such as location or speed, and trying to access that part of the dataset would return an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Geocoordinate data sometimes did not return a city or other part of real-world location, resulting in an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3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2" name="Google Shape;22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13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Google Shape;2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3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3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4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8" name="Google Shape;128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2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29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" name="Google Shape;45;p1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11" name="Google Shape;11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2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Google Shape;13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how-to-create-an-empty-dataframe-and-append-rows-columns-to-it-in-pandas/" TargetMode="External"/><Relationship Id="rId10" Type="http://schemas.openxmlformats.org/officeDocument/2006/relationships/hyperlink" Target="https://www.geeksforgeeks.org/sha-in-python/" TargetMode="External"/><Relationship Id="rId13" Type="http://schemas.openxmlformats.org/officeDocument/2006/relationships/hyperlink" Target="https://www.geeksforgeeks.org/get-a-specific-row-in-a-given-pandas-dataframe/" TargetMode="External"/><Relationship Id="rId12" Type="http://schemas.openxmlformats.org/officeDocument/2006/relationships/hyperlink" Target="https://stackoverflow.com/questions/41763997/how-to-append-item-to-list-of-different-column-in-panda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hyperlink" Target="https://www.researchgate.net/figure/System-architecture-of-in-vehicle-data-management_fig18_304090501" TargetMode="External"/><Relationship Id="rId9" Type="http://schemas.openxmlformats.org/officeDocument/2006/relationships/hyperlink" Target="https://www.nytimes.com/2019/05/20/opinion/car-repair-data-privacy.html" TargetMode="External"/><Relationship Id="rId15" Type="http://schemas.openxmlformats.org/officeDocument/2006/relationships/hyperlink" Target="https://pandas.pydata.org/docs/reference/api/pandas.DataFrame.insert.html" TargetMode="External"/><Relationship Id="rId14" Type="http://schemas.openxmlformats.org/officeDocument/2006/relationships/hyperlink" Target="https://pandas.pydata.org/docs/reference/api/pandas.DataFrame.replace.html" TargetMode="External"/><Relationship Id="rId5" Type="http://schemas.openxmlformats.org/officeDocument/2006/relationships/hyperlink" Target="https://upstream.auto/blog/emerging-data-privacy-regulation-brings-oems-consumers-closer-together-ever/" TargetMode="External"/><Relationship Id="rId6" Type="http://schemas.openxmlformats.org/officeDocument/2006/relationships/hyperlink" Target="https://www.caranddriver.com/features/a15124906/can-your-car-be-hacked-feature/" TargetMode="External"/><Relationship Id="rId7" Type="http://schemas.openxmlformats.org/officeDocument/2006/relationships/hyperlink" Target="https://unece.org/sustainable-development/press/three-landmark-un-vehicle-regulations-enter-force" TargetMode="External"/><Relationship Id="rId8" Type="http://schemas.openxmlformats.org/officeDocument/2006/relationships/hyperlink" Target="https://www.consumerprivacyworld.com/2021/09/a-new-era-of-automotive-data-compliance-is-com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462116" y="1366866"/>
            <a:ext cx="11314471" cy="16414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5400"/>
              <a:t>Applying Privacy Controls to </a:t>
            </a:r>
            <a:br>
              <a:rPr lang="en-US" sz="5400"/>
            </a:br>
            <a:r>
              <a:rPr lang="en-US" sz="5400"/>
              <a:t>Data from Connected Vehicles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2400300" y="3849644"/>
            <a:ext cx="7632700" cy="252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1600"/>
              <a:t>Aditya S Mishra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14300" sx="99000" rotWithShape="0" algn="t" dir="5400000" dist="127000" sy="9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 txBox="1"/>
          <p:nvPr>
            <p:ph type="title"/>
          </p:nvPr>
        </p:nvSpPr>
        <p:spPr>
          <a:xfrm>
            <a:off x="1055599" y="1055077"/>
            <a:ext cx="2532909" cy="479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Future Directions</a:t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311" name="Google Shape;311;p10"/>
          <p:cNvGrpSpPr/>
          <p:nvPr/>
        </p:nvGrpSpPr>
        <p:grpSpPr>
          <a:xfrm>
            <a:off x="5470072" y="805310"/>
            <a:ext cx="5914209" cy="5247376"/>
            <a:chOff x="0" y="640"/>
            <a:chExt cx="5914209" cy="5247376"/>
          </a:xfrm>
        </p:grpSpPr>
        <p:sp>
          <p:nvSpPr>
            <p:cNvPr id="312" name="Google Shape;312;p10"/>
            <p:cNvSpPr/>
            <p:nvPr/>
          </p:nvSpPr>
          <p:spPr>
            <a:xfrm>
              <a:off x="0" y="640"/>
              <a:ext cx="5914209" cy="149925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453523" y="337971"/>
              <a:ext cx="824587" cy="824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731633" y="640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1731633" y="640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50" lIns="158650" spcFirstLastPara="1" rIns="158650" wrap="square" tIns="1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Garamond"/>
                <a:buNone/>
              </a:pPr>
              <a:r>
                <a:rPr lang="en-US" sz="2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Integrating the anonymization techniques with the car before data is uploaded to car manufacturer’s storage</a:t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0" y="1874703"/>
              <a:ext cx="5914209" cy="149925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53523" y="2212034"/>
              <a:ext cx="824587" cy="82458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731633" y="1874703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1731633" y="1874703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50" lIns="158650" spcFirstLastPara="1" rIns="158650" wrap="square" tIns="1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Garamond"/>
                <a:buNone/>
              </a:pPr>
              <a:r>
                <a:rPr lang="en-US" sz="2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Extension of the program to anonymize datasets of other smart devices</a:t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0" y="3748766"/>
              <a:ext cx="5914209" cy="149925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453523" y="4086097"/>
              <a:ext cx="824587" cy="82458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731633" y="3748766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 txBox="1"/>
            <p:nvPr/>
          </p:nvSpPr>
          <p:spPr>
            <a:xfrm>
              <a:off x="1731633" y="3748766"/>
              <a:ext cx="4182575" cy="1499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8650" lIns="158650" spcFirstLastPara="1" rIns="158650" wrap="square" tIns="158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Garamond"/>
                <a:buNone/>
              </a:pPr>
              <a:r>
                <a:rPr lang="en-US" sz="22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Learn and implement additional disclosure metrics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6363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 txBox="1"/>
          <p:nvPr>
            <p:ph type="title"/>
          </p:nvPr>
        </p:nvSpPr>
        <p:spPr>
          <a:xfrm>
            <a:off x="952108" y="954756"/>
            <a:ext cx="2730414" cy="4946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Garamond"/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30000">
                <a:schemeClr val="lt1"/>
              </a:gs>
              <a:gs pos="61000">
                <a:srgbClr val="F7F7F7"/>
              </a:gs>
              <a:gs pos="97000">
                <a:srgbClr val="E4E4E4"/>
              </a:gs>
              <a:gs pos="100000">
                <a:srgbClr val="E4E4E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3" name="Google Shape;333;p11"/>
          <p:cNvSpPr txBox="1"/>
          <p:nvPr>
            <p:ph idx="1" type="body"/>
          </p:nvPr>
        </p:nvSpPr>
        <p:spPr>
          <a:xfrm>
            <a:off x="5140934" y="469900"/>
            <a:ext cx="5953630" cy="540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https://www.researchgate.net/figure/System-architecture-of-in-vehicle-data-management_fig18_304090501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hlinkClick r:id="rId5"/>
              </a:rPr>
              <a:t>Emerging Data Privacy Regulation Brings OEMs and Consumers Closer Together Than Ever Before (upstream.auto)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hlinkClick r:id="rId6"/>
              </a:rPr>
              <a:t>Can Your Car Be Hacked? - Feature - Car and Driver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hlinkClick r:id="rId7"/>
              </a:rPr>
              <a:t>Three landmark UN vehicle regulations enter into force | UNECE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hlinkClick r:id="rId8"/>
              </a:rPr>
              <a:t>A New Era of Automotive Data Compliance is Coming | Consumer Privacy World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hlinkClick r:id="rId9"/>
              </a:rPr>
              <a:t>Opinion | Your Car Knows When You Gain Weight - The New York Times (nytimes.com)</a:t>
            </a:r>
            <a:endParaRPr sz="1000" u="sng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https://www.geeksforgeeks.org/sha-in-python/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https://www.geeksforgeeks.org/how-to-create-an-empty-dataframe-and-append-rows-columns-to-it-in-pandas/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https://stackoverflow.com/questions/41763997/how-to-append-item-to-list-of-different-column-in-pandas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https://www.geeksforgeeks.org/get-a-specific-row-in-a-given-pandas-dataframe/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https://pandas.pydata.org/docs/reference/api/pandas.DataFrame.replace.html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rPr lang="en-US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https://pandas.pydata.org/docs/reference/api/pandas.DataFrame.insert.html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295402" y="6265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Background and Problem</a:t>
            </a:r>
            <a:endParaRPr/>
          </a:p>
        </p:txBody>
      </p:sp>
      <p:grpSp>
        <p:nvGrpSpPr>
          <p:cNvPr id="163" name="Google Shape;163;p2"/>
          <p:cNvGrpSpPr/>
          <p:nvPr/>
        </p:nvGrpSpPr>
        <p:grpSpPr>
          <a:xfrm>
            <a:off x="863601" y="2104764"/>
            <a:ext cx="10528297" cy="3952337"/>
            <a:chOff x="1" y="174365"/>
            <a:chExt cx="10528297" cy="3952337"/>
          </a:xfrm>
        </p:grpSpPr>
        <p:sp>
          <p:nvSpPr>
            <p:cNvPr id="164" name="Google Shape;164;p2"/>
            <p:cNvSpPr/>
            <p:nvPr/>
          </p:nvSpPr>
          <p:spPr>
            <a:xfrm>
              <a:off x="3084" y="174365"/>
              <a:ext cx="2447007" cy="1468204"/>
            </a:xfrm>
            <a:prstGeom prst="rect">
              <a:avLst/>
            </a:prstGeom>
            <a:solidFill>
              <a:srgbClr val="D777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3084" y="174365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Use of Computers. Software, and Sensors in Vehicles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694792" y="174365"/>
              <a:ext cx="2447007" cy="1468204"/>
            </a:xfrm>
            <a:prstGeom prst="rect">
              <a:avLst/>
            </a:prstGeom>
            <a:solidFill>
              <a:srgbClr val="D87F2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2694792" y="174365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Infotainment and internet connection. </a:t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386500" y="174365"/>
              <a:ext cx="2447007" cy="1468204"/>
            </a:xfrm>
            <a:prstGeom prst="rect">
              <a:avLst/>
            </a:prstGeom>
            <a:solidFill>
              <a:srgbClr val="D9882E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5386500" y="174365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Mobile device connection Sync’d contacts, messages, and and stored in the car.</a:t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078208" y="174365"/>
              <a:ext cx="2447007" cy="1468204"/>
            </a:xfrm>
            <a:prstGeom prst="rect">
              <a:avLst/>
            </a:prstGeom>
            <a:solidFill>
              <a:srgbClr val="D9913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 txBox="1"/>
            <p:nvPr/>
          </p:nvSpPr>
          <p:spPr>
            <a:xfrm>
              <a:off x="8078208" y="174365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Hundreds of sensors like the GPS, camera, touch sensor, and pressure sensors are monitoring and generating data.</a:t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48938" y="1887270"/>
              <a:ext cx="2447007" cy="1468204"/>
            </a:xfrm>
            <a:prstGeom prst="rect">
              <a:avLst/>
            </a:prstGeom>
            <a:solidFill>
              <a:srgbClr val="DA9A3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 txBox="1"/>
            <p:nvPr/>
          </p:nvSpPr>
          <p:spPr>
            <a:xfrm>
              <a:off x="1348938" y="1887270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Car manufacturers collect data from cars and upload it to their storage server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Driver’s ignorant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Garamond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No control for owners </a:t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040646" y="1887270"/>
              <a:ext cx="2447007" cy="1468204"/>
            </a:xfrm>
            <a:prstGeom prst="rect">
              <a:avLst/>
            </a:prstGeom>
            <a:solidFill>
              <a:srgbClr val="DBA238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 txBox="1"/>
            <p:nvPr/>
          </p:nvSpPr>
          <p:spPr>
            <a:xfrm>
              <a:off x="4040646" y="1887270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compromise</a:t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354" y="1887270"/>
              <a:ext cx="2447007" cy="1468204"/>
            </a:xfrm>
            <a:prstGeom prst="rect">
              <a:avLst/>
            </a:prstGeom>
            <a:solidFill>
              <a:srgbClr val="DBAA3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 txBox="1"/>
            <p:nvPr/>
          </p:nvSpPr>
          <p:spPr>
            <a:xfrm>
              <a:off x="6732354" y="1887270"/>
              <a:ext cx="2447007" cy="1468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aramond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shared with 3</a:t>
              </a:r>
              <a:r>
                <a:rPr b="0" baseline="3000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rd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 parties or service providers like insurance</a:t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" y="3600175"/>
              <a:ext cx="10528297" cy="526527"/>
            </a:xfrm>
            <a:prstGeom prst="rect">
              <a:avLst/>
            </a:prstGeom>
            <a:solidFill>
              <a:srgbClr val="DCB13F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 txBox="1"/>
            <p:nvPr/>
          </p:nvSpPr>
          <p:spPr>
            <a:xfrm>
              <a:off x="1" y="3600175"/>
              <a:ext cx="10528297" cy="526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aramond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How can car owners protect their personally identifiable information?</a:t>
              </a:r>
              <a:endPara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6" name="Google Shape;18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8" name="Google Shape;18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Google Shape;190;p3"/>
          <p:cNvSpPr txBox="1"/>
          <p:nvPr>
            <p:ph type="title"/>
          </p:nvPr>
        </p:nvSpPr>
        <p:spPr>
          <a:xfrm>
            <a:off x="1295402" y="6265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Objective</a:t>
            </a:r>
            <a:endParaRPr/>
          </a:p>
        </p:txBody>
      </p:sp>
      <p:grpSp>
        <p:nvGrpSpPr>
          <p:cNvPr id="191" name="Google Shape;191;p3"/>
          <p:cNvGrpSpPr/>
          <p:nvPr/>
        </p:nvGrpSpPr>
        <p:grpSpPr>
          <a:xfrm>
            <a:off x="3918477" y="1905000"/>
            <a:ext cx="4326468" cy="4326468"/>
            <a:chOff x="3335866" y="0"/>
            <a:chExt cx="4326468" cy="4326468"/>
          </a:xfrm>
        </p:grpSpPr>
        <p:sp>
          <p:nvSpPr>
            <p:cNvPr id="192" name="Google Shape;192;p3"/>
            <p:cNvSpPr/>
            <p:nvPr/>
          </p:nvSpPr>
          <p:spPr>
            <a:xfrm>
              <a:off x="3335866" y="0"/>
              <a:ext cx="4326468" cy="4326468"/>
            </a:xfrm>
            <a:prstGeom prst="diamond">
              <a:avLst/>
            </a:prstGeom>
            <a:solidFill>
              <a:srgbClr val="CDDD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746880" y="411014"/>
              <a:ext cx="1687322" cy="1687322"/>
            </a:xfrm>
            <a:prstGeom prst="roundRect">
              <a:avLst>
                <a:gd fmla="val 16667" name="adj"/>
              </a:avLst>
            </a:prstGeom>
            <a:solidFill>
              <a:srgbClr val="39976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3829248" y="493382"/>
              <a:ext cx="1522586" cy="152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Study mechanisms that build trust between car owners and the car manufacturers with respect to data owned by the car owner.</a:t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563997" y="411014"/>
              <a:ext cx="1687322" cy="1687322"/>
            </a:xfrm>
            <a:prstGeom prst="roundRect">
              <a:avLst>
                <a:gd fmla="val 16667" name="adj"/>
              </a:avLst>
            </a:prstGeom>
            <a:solidFill>
              <a:srgbClr val="446E9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5646365" y="493382"/>
              <a:ext cx="1522586" cy="152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Privatize the personal data stored in the connected vehicle that is sent to external sources such as the car manufacturer and associated partners.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46880" y="2228131"/>
              <a:ext cx="1687322" cy="1687322"/>
            </a:xfrm>
            <a:prstGeom prst="roundRect">
              <a:avLst>
                <a:gd fmla="val 16667" name="adj"/>
              </a:avLst>
            </a:prstGeom>
            <a:solidFill>
              <a:srgbClr val="A239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3829248" y="2310499"/>
              <a:ext cx="1522586" cy="152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Keeping data utility intact.</a:t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563997" y="2228131"/>
              <a:ext cx="1687322" cy="1687322"/>
            </a:xfrm>
            <a:prstGeom prst="roundRect">
              <a:avLst>
                <a:gd fmla="val 16667" name="adj"/>
              </a:avLst>
            </a:prstGeom>
            <a:solidFill>
              <a:srgbClr val="D7772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5646365" y="2310499"/>
              <a:ext cx="1522586" cy="152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aramond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Devise mechanisms to enforce privacy compliance.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838200" y="2962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Design</a:t>
            </a:r>
            <a:endParaRPr/>
          </a:p>
        </p:txBody>
      </p:sp>
      <p:grpSp>
        <p:nvGrpSpPr>
          <p:cNvPr id="206" name="Google Shape;206;p4"/>
          <p:cNvGrpSpPr/>
          <p:nvPr/>
        </p:nvGrpSpPr>
        <p:grpSpPr>
          <a:xfrm>
            <a:off x="1099924" y="1576919"/>
            <a:ext cx="10233800" cy="4350274"/>
            <a:chOff x="0" y="531"/>
            <a:chExt cx="10233800" cy="4350274"/>
          </a:xfrm>
        </p:grpSpPr>
        <p:sp>
          <p:nvSpPr>
            <p:cNvPr id="207" name="Google Shape;207;p4"/>
            <p:cNvSpPr/>
            <p:nvPr/>
          </p:nvSpPr>
          <p:spPr>
            <a:xfrm>
              <a:off x="0" y="531"/>
              <a:ext cx="10233800" cy="1242935"/>
            </a:xfrm>
            <a:prstGeom prst="roundRect">
              <a:avLst>
                <a:gd fmla="val 10000" name="adj"/>
              </a:avLst>
            </a:prstGeom>
            <a:solidFill>
              <a:srgbClr val="D8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435590" y="531"/>
              <a:ext cx="87982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1435590" y="531"/>
              <a:ext cx="87982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aramond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 data is taken from a connected vehicle via the TorqueFiles app.</a:t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1554201"/>
              <a:ext cx="10233800" cy="1242935"/>
            </a:xfrm>
            <a:prstGeom prst="roundRect">
              <a:avLst>
                <a:gd fmla="val 10000" name="adj"/>
              </a:avLst>
            </a:prstGeom>
            <a:solidFill>
              <a:srgbClr val="D8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1435590" y="1554201"/>
              <a:ext cx="460521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1435590" y="1554201"/>
              <a:ext cx="4605210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aramond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Quasi-identifiers within dataset are de-identified via anonymization techniques - hashing, generalization, and data masking. </a:t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6040800" y="1554201"/>
              <a:ext cx="419299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6040800" y="1554201"/>
              <a:ext cx="419299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 the purposes of this project, the data columns that were tested were the Longitude and Latitude columns, as those are the most significant quasi-identifiers.</a:t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0" y="3107870"/>
              <a:ext cx="10233800" cy="1242935"/>
            </a:xfrm>
            <a:prstGeom prst="roundRect">
              <a:avLst>
                <a:gd fmla="val 10000" name="adj"/>
              </a:avLst>
            </a:prstGeom>
            <a:solidFill>
              <a:srgbClr val="D8DD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435590" y="3107870"/>
              <a:ext cx="87982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1435590" y="3107870"/>
              <a:ext cx="87982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525" lIns="131525" spcFirstLastPara="1" rIns="131525" wrap="square" tIns="131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Garamond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The privacy of the data was verified using K-Anonymity algorithms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Implementation</a:t>
            </a:r>
            <a:endParaRPr/>
          </a:p>
        </p:txBody>
      </p:sp>
      <p:grpSp>
        <p:nvGrpSpPr>
          <p:cNvPr id="227" name="Google Shape;227;p5"/>
          <p:cNvGrpSpPr/>
          <p:nvPr/>
        </p:nvGrpSpPr>
        <p:grpSpPr>
          <a:xfrm>
            <a:off x="1334512" y="2396691"/>
            <a:ext cx="9516558" cy="3867727"/>
            <a:chOff x="699245" y="0"/>
            <a:chExt cx="9516558" cy="3867727"/>
          </a:xfrm>
        </p:grpSpPr>
        <p:sp>
          <p:nvSpPr>
            <p:cNvPr id="228" name="Google Shape;228;p5"/>
            <p:cNvSpPr/>
            <p:nvPr/>
          </p:nvSpPr>
          <p:spPr>
            <a:xfrm>
              <a:off x="699245" y="1626"/>
              <a:ext cx="2973924" cy="1784354"/>
            </a:xfrm>
            <a:prstGeom prst="rect">
              <a:avLst/>
            </a:prstGeom>
            <a:solidFill>
              <a:srgbClr val="39976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699245" y="1626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Libraries used: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Garamond"/>
                <a:buChar char="•"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Pandas, MatPlotLib, NumPy, os, Geopy.Geocoders, HashLib</a:t>
              </a:r>
              <a:endParaRPr b="0" i="0" sz="21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970562" y="0"/>
              <a:ext cx="2973924" cy="1784354"/>
            </a:xfrm>
            <a:prstGeom prst="rect">
              <a:avLst/>
            </a:prstGeom>
            <a:solidFill>
              <a:srgbClr val="3B988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3970562" y="0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Convert data  to Dataframes</a:t>
              </a:r>
              <a:endParaRPr b="0" i="0" sz="27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241879" y="1626"/>
              <a:ext cx="2973924" cy="1784354"/>
            </a:xfrm>
            <a:prstGeom prst="rect">
              <a:avLst/>
            </a:prstGeom>
            <a:solidFill>
              <a:srgbClr val="3D989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7241879" y="1626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Use SHA256 hashing for pseudo-anonymization</a:t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699245" y="2083373"/>
              <a:ext cx="2973924" cy="1784354"/>
            </a:xfrm>
            <a:prstGeom prst="rect">
              <a:avLst/>
            </a:prstGeom>
            <a:solidFill>
              <a:srgbClr val="3F8D99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699245" y="2083373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Generalization of quasi-identifiers</a:t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970562" y="2083373"/>
              <a:ext cx="2973924" cy="1784354"/>
            </a:xfrm>
            <a:prstGeom prst="rect">
              <a:avLst/>
            </a:prstGeom>
            <a:solidFill>
              <a:srgbClr val="417D9A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3970562" y="2083373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Masking for quasi-identifiers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7241879" y="2083373"/>
              <a:ext cx="2973924" cy="1784354"/>
            </a:xfrm>
            <a:prstGeom prst="rect">
              <a:avLst/>
            </a:prstGeom>
            <a:solidFill>
              <a:srgbClr val="426E9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7241879" y="2083373"/>
              <a:ext cx="2973924" cy="1784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Garamond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Verify using K-Anonymity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type="title"/>
          </p:nvPr>
        </p:nvSpPr>
        <p:spPr>
          <a:xfrm>
            <a:off x="1295402" y="556384"/>
            <a:ext cx="9601196" cy="784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Anonymization Demo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88" y="1848017"/>
            <a:ext cx="4164623" cy="4116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6"/>
          <p:cNvSpPr txBox="1"/>
          <p:nvPr/>
        </p:nvSpPr>
        <p:spPr>
          <a:xfrm>
            <a:off x="618733" y="1362468"/>
            <a:ext cx="25119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Original</a:t>
            </a:r>
            <a:endParaRPr/>
          </a:p>
        </p:txBody>
      </p:sp>
      <p:sp>
        <p:nvSpPr>
          <p:cNvPr id="247" name="Google Shape;247;p6"/>
          <p:cNvSpPr txBox="1"/>
          <p:nvPr/>
        </p:nvSpPr>
        <p:spPr>
          <a:xfrm>
            <a:off x="5246358" y="1502828"/>
            <a:ext cx="977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Hashing</a:t>
            </a:r>
            <a:endParaRPr/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358" y="2014507"/>
            <a:ext cx="6247552" cy="31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type="title"/>
          </p:nvPr>
        </p:nvSpPr>
        <p:spPr>
          <a:xfrm>
            <a:off x="1295402" y="556384"/>
            <a:ext cx="9601196" cy="784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Anonymization Demo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1295402" y="1443835"/>
            <a:ext cx="1831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Generalization</a:t>
            </a:r>
            <a:endParaRPr/>
          </a:p>
        </p:txBody>
      </p:sp>
      <p:sp>
        <p:nvSpPr>
          <p:cNvPr id="255" name="Google Shape;255;p7"/>
          <p:cNvSpPr txBox="1"/>
          <p:nvPr/>
        </p:nvSpPr>
        <p:spPr>
          <a:xfrm>
            <a:off x="7406151" y="1443835"/>
            <a:ext cx="1831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Masking</a:t>
            </a:r>
            <a:endParaRPr/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2" y="1742082"/>
            <a:ext cx="2942301" cy="455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945" y="1729381"/>
            <a:ext cx="3438286" cy="457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295402" y="556384"/>
            <a:ext cx="9601196" cy="784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 sz="4400"/>
              <a:t>K-Anonymity</a:t>
            </a:r>
            <a:endParaRPr/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2" y="1657842"/>
            <a:ext cx="3094986" cy="146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766" y="4759899"/>
            <a:ext cx="9302470" cy="125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5223" y="1471029"/>
            <a:ext cx="5329013" cy="146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8512" y="3296154"/>
            <a:ext cx="4965724" cy="117769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 txBox="1"/>
          <p:nvPr/>
        </p:nvSpPr>
        <p:spPr>
          <a:xfrm>
            <a:off x="1295402" y="1340817"/>
            <a:ext cx="198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Original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4608623" y="1931636"/>
            <a:ext cx="19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Generalization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5276457" y="3700333"/>
            <a:ext cx="198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Masking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1141992" y="5182739"/>
            <a:ext cx="1988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Hashing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  <a:effectLst>
            <a:outerShdw blurRad="114300" sx="99000" rotWithShape="0" algn="t" dir="5400000" dist="127000" sy="99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 txBox="1"/>
          <p:nvPr>
            <p:ph type="title"/>
          </p:nvPr>
        </p:nvSpPr>
        <p:spPr>
          <a:xfrm>
            <a:off x="1055599" y="1055077"/>
            <a:ext cx="2532909" cy="4794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>
                <a:solidFill>
                  <a:srgbClr val="262626"/>
                </a:solidFill>
              </a:rPr>
              <a:t>Challenges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81" name="Google Shape;281;p9"/>
          <p:cNvGrpSpPr/>
          <p:nvPr/>
        </p:nvGrpSpPr>
        <p:grpSpPr>
          <a:xfrm>
            <a:off x="6076509" y="805867"/>
            <a:ext cx="4701334" cy="5246261"/>
            <a:chOff x="606437" y="1197"/>
            <a:chExt cx="4701334" cy="5246261"/>
          </a:xfrm>
        </p:grpSpPr>
        <p:sp>
          <p:nvSpPr>
            <p:cNvPr id="282" name="Google Shape;282;p9"/>
            <p:cNvSpPr/>
            <p:nvPr/>
          </p:nvSpPr>
          <p:spPr>
            <a:xfrm>
              <a:off x="2743407" y="3038057"/>
              <a:ext cx="42739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DDB33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3" name="Google Shape;283;p9"/>
            <p:cNvSpPr/>
            <p:nvPr/>
          </p:nvSpPr>
          <p:spPr>
            <a:xfrm>
              <a:off x="2743407" y="1245982"/>
              <a:ext cx="427394" cy="9188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DDB33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4" name="Google Shape;284;p9"/>
            <p:cNvSpPr/>
            <p:nvPr/>
          </p:nvSpPr>
          <p:spPr>
            <a:xfrm>
              <a:off x="2743407" y="1200262"/>
              <a:ext cx="42739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DDB33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" name="Google Shape;285;p9"/>
            <p:cNvSpPr/>
            <p:nvPr/>
          </p:nvSpPr>
          <p:spPr>
            <a:xfrm>
              <a:off x="2743407" y="327085"/>
              <a:ext cx="427394" cy="91889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9525">
              <a:solidFill>
                <a:srgbClr val="DDB33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6" name="Google Shape;286;p9"/>
            <p:cNvSpPr/>
            <p:nvPr/>
          </p:nvSpPr>
          <p:spPr>
            <a:xfrm>
              <a:off x="606437" y="920094"/>
              <a:ext cx="2136970" cy="651775"/>
            </a:xfrm>
            <a:prstGeom prst="rect">
              <a:avLst/>
            </a:prstGeom>
            <a:blipFill rotWithShape="1">
              <a:blip r:embed="rId5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606437" y="920094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Understanding and learning the topics</a:t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170801" y="1197"/>
              <a:ext cx="2136970" cy="651775"/>
            </a:xfrm>
            <a:prstGeom prst="rect">
              <a:avLst/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3170801" y="1197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K-anonymity</a:t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170801" y="920094"/>
              <a:ext cx="2136970" cy="651775"/>
            </a:xfrm>
            <a:prstGeom prst="rect">
              <a:avLst/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3170801" y="920094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Hashing</a:t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170801" y="1838992"/>
              <a:ext cx="2136970" cy="651775"/>
            </a:xfrm>
            <a:prstGeom prst="rect">
              <a:avLst/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3170801" y="1838992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Data Masking</a:t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06437" y="2757889"/>
              <a:ext cx="2136970" cy="651775"/>
            </a:xfrm>
            <a:prstGeom prst="rect">
              <a:avLst/>
            </a:prstGeom>
            <a:blipFill rotWithShape="1">
              <a:blip r:embed="rId5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606437" y="2757889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Working with Dataframes</a:t>
              </a:r>
              <a:endPara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170801" y="2757889"/>
              <a:ext cx="2136970" cy="651775"/>
            </a:xfrm>
            <a:prstGeom prst="rect">
              <a:avLst/>
            </a:prstGeom>
            <a:blipFill rotWithShape="1">
              <a:blip r:embed="rId6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3170801" y="2757889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Certain functions that should have been necessary did not exist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06437" y="3676786"/>
              <a:ext cx="2136970" cy="651775"/>
            </a:xfrm>
            <a:prstGeom prst="rect">
              <a:avLst/>
            </a:prstGeom>
            <a:blipFill rotWithShape="1">
              <a:blip r:embed="rId5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606437" y="3676786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Certain rows of the data did not have values and would return an error.</a:t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06437" y="4595683"/>
              <a:ext cx="2136970" cy="651775"/>
            </a:xfrm>
            <a:prstGeom prst="rect">
              <a:avLst/>
            </a:prstGeom>
            <a:blipFill rotWithShape="1">
              <a:blip r:embed="rId5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 txBox="1"/>
            <p:nvPr/>
          </p:nvSpPr>
          <p:spPr>
            <a:xfrm>
              <a:off x="606437" y="4595683"/>
              <a:ext cx="2136970" cy="651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Garamond"/>
                <a:buNone/>
              </a:pPr>
              <a:r>
                <a:rPr lang="en-US" sz="16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Geocoordinate data sometimes resulted in exception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2022-07-09T15:21:50Z</dcterms:created>
  <dc:creator>Aditya Mishra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2022-08-05T06:35:50Z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52389697-2537-4f29-bcde-4aac06dd2ff5</vt:lpwstr>
  </property>
  <property fmtid="{D5CDD505-2E9C-101B-9397-08002B2CF9AE}" pid="8" name="MSIP_Label_dad3be33-4108-4738-9e07-d8656a181486_ContentBits">
    <vt:lpwstr>0</vt:lpwstr>
  </property>
</Properties>
</file>