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98" r:id="rId2"/>
    <p:sldId id="257" r:id="rId3"/>
    <p:sldId id="297" r:id="rId4"/>
    <p:sldId id="301" r:id="rId5"/>
    <p:sldId id="291" r:id="rId6"/>
    <p:sldId id="303" r:id="rId7"/>
    <p:sldId id="292" r:id="rId8"/>
    <p:sldId id="293" r:id="rId9"/>
    <p:sldId id="304" r:id="rId10"/>
    <p:sldId id="300" r:id="rId11"/>
    <p:sldId id="267" r:id="rId12"/>
    <p:sldId id="268" r:id="rId13"/>
    <p:sldId id="270" r:id="rId14"/>
    <p:sldId id="271" r:id="rId15"/>
    <p:sldId id="272" r:id="rId16"/>
    <p:sldId id="275" r:id="rId17"/>
    <p:sldId id="296" r:id="rId18"/>
    <p:sldId id="285" r:id="rId19"/>
    <p:sldId id="279" r:id="rId20"/>
    <p:sldId id="288" r:id="rId21"/>
    <p:sldId id="302" r:id="rId22"/>
    <p:sldId id="280" r:id="rId23"/>
    <p:sldId id="281" r:id="rId24"/>
    <p:sldId id="305" r:id="rId25"/>
    <p:sldId id="295" r:id="rId26"/>
    <p:sldId id="290" r:id="rId27"/>
    <p:sldId id="264" r:id="rId28"/>
    <p:sldId id="265" r:id="rId29"/>
    <p:sldId id="266" r:id="rId30"/>
    <p:sldId id="273" r:id="rId31"/>
    <p:sldId id="274" r:id="rId32"/>
    <p:sldId id="289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CC0"/>
    <a:srgbClr val="4878C7"/>
    <a:srgbClr val="650305"/>
    <a:srgbClr val="063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6"/>
    <p:restoredTop sz="73773"/>
  </p:normalViewPr>
  <p:slideViewPr>
    <p:cSldViewPr snapToGrid="0" snapToObjects="1">
      <p:cViewPr varScale="1">
        <p:scale>
          <a:sx n="73" d="100"/>
          <a:sy n="73" d="100"/>
        </p:scale>
        <p:origin x="1480" y="184"/>
      </p:cViewPr>
      <p:guideLst/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pinpx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pinpx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pinpx/Documents/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pinpx/Documents/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pinpx/Documents/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pinpx/Documents/Book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pinpx/Documents/Book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pinpx/Documents/Book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349235568315383E-2"/>
          <c:y val="0.75812053342832331"/>
          <c:w val="0.95420738873780386"/>
          <c:h val="1.8955234762321374E-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uniq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A-A940-9519-E54F02009A1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65A-A940-9519-E54F02009A1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5A-A940-9519-E54F02009A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5A-A940-9519-E54F02009A19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3D-3349-8B6E-EC907AB119F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5A-A940-9519-E54F02009A1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5A-A940-9519-E54F02009A19}"/>
              </c:ext>
            </c:extLst>
          </c:dPt>
          <c:dLbls>
            <c:delete val="1"/>
          </c:dLbls>
          <c:cat>
            <c:strRef>
              <c:f>Sheet1!$B$22:$H$22</c:f>
              <c:strCache>
                <c:ptCount val="7"/>
                <c:pt idx="0">
                  <c:v>Listed bugs</c:v>
                </c:pt>
                <c:pt idx="1">
                  <c:v>Angora</c:v>
                </c:pt>
                <c:pt idx="2">
                  <c:v>AFL</c:v>
                </c:pt>
                <c:pt idx="3">
                  <c:v>FUZZER</c:v>
                </c:pt>
                <c:pt idx="4">
                  <c:v>SES</c:v>
                </c:pt>
                <c:pt idx="5">
                  <c:v>Vuzzer</c:v>
                </c:pt>
                <c:pt idx="6">
                  <c:v>Stellix</c:v>
                </c:pt>
              </c:strCache>
            </c:strRef>
          </c:cat>
          <c:val>
            <c:numRef>
              <c:f>Sheet1!$B$23:$H$23</c:f>
              <c:numCache>
                <c:formatCode>General</c:formatCode>
                <c:ptCount val="7"/>
                <c:pt idx="0">
                  <c:v>28</c:v>
                </c:pt>
                <c:pt idx="1">
                  <c:v>29</c:v>
                </c:pt>
                <c:pt idx="2">
                  <c:v>9</c:v>
                </c:pt>
                <c:pt idx="3">
                  <c:v>7</c:v>
                </c:pt>
                <c:pt idx="4">
                  <c:v>0</c:v>
                </c:pt>
                <c:pt idx="5">
                  <c:v>27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A-A940-9519-E54F02009A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38941920"/>
        <c:axId val="1238934592"/>
      </c:barChart>
      <c:catAx>
        <c:axId val="123894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8934592"/>
        <c:crosses val="autoZero"/>
        <c:auto val="1"/>
        <c:lblAlgn val="ctr"/>
        <c:lblOffset val="100"/>
        <c:noMultiLvlLbl val="0"/>
      </c:catAx>
      <c:valAx>
        <c:axId val="1238934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3894192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7.1393149835190239E-2"/>
          <c:y val="0.14137186365963889"/>
          <c:w val="0.83653100784915668"/>
          <c:h val="0.599861967629182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base64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F4B-AF49-99ED-2926531E7B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9F-4541-95EA-965424AB09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F9F-4541-95EA-965424AB098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9F-4541-95EA-965424AB098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F9F-4541-95EA-965424AB09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F9F-4541-95EA-965424AB09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Sheet1!$B$4:$H$4</c:f>
              <c:strCache>
                <c:ptCount val="7"/>
                <c:pt idx="0">
                  <c:v>Listed bugs</c:v>
                </c:pt>
                <c:pt idx="1">
                  <c:v>Angora</c:v>
                </c:pt>
                <c:pt idx="2">
                  <c:v>AFL</c:v>
                </c:pt>
                <c:pt idx="3">
                  <c:v>FUZZER</c:v>
                </c:pt>
                <c:pt idx="4">
                  <c:v>SES</c:v>
                </c:pt>
                <c:pt idx="5">
                  <c:v>Vuzzer</c:v>
                </c:pt>
                <c:pt idx="6">
                  <c:v>Stellix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44</c:v>
                </c:pt>
                <c:pt idx="1">
                  <c:v>48</c:v>
                </c:pt>
                <c:pt idx="2">
                  <c:v>0</c:v>
                </c:pt>
                <c:pt idx="3">
                  <c:v>7</c:v>
                </c:pt>
                <c:pt idx="4">
                  <c:v>9</c:v>
                </c:pt>
                <c:pt idx="5">
                  <c:v>17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9F-4541-95EA-965424AB09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09493296"/>
        <c:axId val="1209803888"/>
      </c:barChart>
      <c:catAx>
        <c:axId val="1209493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9803888"/>
        <c:crosses val="autoZero"/>
        <c:auto val="1"/>
        <c:lblAlgn val="ctr"/>
        <c:lblOffset val="100"/>
        <c:noMultiLvlLbl val="0"/>
      </c:catAx>
      <c:valAx>
        <c:axId val="120980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49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md5sum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FC1-2D44-82CF-37646C9D470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FD-7847-9F21-AFBD78A1DBC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8FD-7847-9F21-AFBD78A1DBC1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FD-7847-9F21-AFBD78A1DB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Sheet1!$B$7:$H$7</c:f>
              <c:strCache>
                <c:ptCount val="7"/>
                <c:pt idx="0">
                  <c:v>Listed bugs</c:v>
                </c:pt>
                <c:pt idx="1">
                  <c:v>Angora</c:v>
                </c:pt>
                <c:pt idx="2">
                  <c:v>AFL</c:v>
                </c:pt>
                <c:pt idx="3">
                  <c:v>FUZZER</c:v>
                </c:pt>
                <c:pt idx="4">
                  <c:v>SES</c:v>
                </c:pt>
                <c:pt idx="5">
                  <c:v>Vuzzer</c:v>
                </c:pt>
                <c:pt idx="6">
                  <c:v>Stellix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57</c:v>
                </c:pt>
                <c:pt idx="1">
                  <c:v>57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D-7847-9F21-AFBD78A1DB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34471344"/>
        <c:axId val="1212208208"/>
      </c:barChart>
      <c:catAx>
        <c:axId val="1234471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2208208"/>
        <c:crosses val="autoZero"/>
        <c:auto val="1"/>
        <c:lblAlgn val="ctr"/>
        <c:lblOffset val="100"/>
        <c:noMultiLvlLbl val="0"/>
      </c:catAx>
      <c:valAx>
        <c:axId val="12122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47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who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97D-AD41-8ADA-70B0EC91410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8B-CA4B-BD18-9489A19E183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28B-CA4B-BD18-9489A19E18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8B-CA4B-BD18-9489A19E183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8B-CA4B-BD18-9489A19E18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Sheet1!$B$10:$H$10</c:f>
              <c:strCache>
                <c:ptCount val="7"/>
                <c:pt idx="0">
                  <c:v>Listed bugs</c:v>
                </c:pt>
                <c:pt idx="1">
                  <c:v>Angora</c:v>
                </c:pt>
                <c:pt idx="2">
                  <c:v>AFL</c:v>
                </c:pt>
                <c:pt idx="3">
                  <c:v>FUZZER</c:v>
                </c:pt>
                <c:pt idx="4">
                  <c:v>SES</c:v>
                </c:pt>
                <c:pt idx="5">
                  <c:v>Vuzzer</c:v>
                </c:pt>
                <c:pt idx="6">
                  <c:v>Stellix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2136</c:v>
                </c:pt>
                <c:pt idx="1">
                  <c:v>1541</c:v>
                </c:pt>
                <c:pt idx="2">
                  <c:v>1</c:v>
                </c:pt>
                <c:pt idx="3">
                  <c:v>0</c:v>
                </c:pt>
                <c:pt idx="4">
                  <c:v>18</c:v>
                </c:pt>
                <c:pt idx="5">
                  <c:v>50</c:v>
                </c:pt>
                <c:pt idx="6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8B-CA4B-BD18-9489A19E18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81474528"/>
        <c:axId val="1210578960"/>
      </c:barChart>
      <c:catAx>
        <c:axId val="1181474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0578960"/>
        <c:crosses val="autoZero"/>
        <c:auto val="1"/>
        <c:lblAlgn val="ctr"/>
        <c:lblOffset val="100"/>
        <c:noMultiLvlLbl val="0"/>
      </c:catAx>
      <c:valAx>
        <c:axId val="12105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47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uniq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uniq</c:v>
                </c:pt>
              </c:strCache>
            </c:strRef>
          </c:tx>
          <c:spPr>
            <a:solidFill>
              <a:srgbClr val="4878C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A-A940-9519-E54F02009A1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65A-A940-9519-E54F02009A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5A-A940-9519-E54F02009A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5A-A940-9519-E54F02009A1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5A-A940-9519-E54F02009A1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5A-A940-9519-E54F02009A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Sheet1!$B$22:$H$22</c:f>
              <c:strCache>
                <c:ptCount val="7"/>
                <c:pt idx="0">
                  <c:v>Listed bugs</c:v>
                </c:pt>
                <c:pt idx="1">
                  <c:v>Angora</c:v>
                </c:pt>
                <c:pt idx="2">
                  <c:v>AFL</c:v>
                </c:pt>
                <c:pt idx="3">
                  <c:v>FUZZER</c:v>
                </c:pt>
                <c:pt idx="4">
                  <c:v>SES</c:v>
                </c:pt>
                <c:pt idx="5">
                  <c:v>Vuzzer</c:v>
                </c:pt>
                <c:pt idx="6">
                  <c:v>Stellix</c:v>
                </c:pt>
              </c:strCache>
            </c:strRef>
          </c:cat>
          <c:val>
            <c:numRef>
              <c:f>Sheet1!$B$23:$H$23</c:f>
              <c:numCache>
                <c:formatCode>General</c:formatCode>
                <c:ptCount val="7"/>
                <c:pt idx="0">
                  <c:v>28</c:v>
                </c:pt>
                <c:pt idx="1">
                  <c:v>29</c:v>
                </c:pt>
                <c:pt idx="2">
                  <c:v>9</c:v>
                </c:pt>
                <c:pt idx="3">
                  <c:v>7</c:v>
                </c:pt>
                <c:pt idx="4">
                  <c:v>0</c:v>
                </c:pt>
                <c:pt idx="5">
                  <c:v>27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A-A940-9519-E54F02009A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38941920"/>
        <c:axId val="1238934592"/>
      </c:barChart>
      <c:catAx>
        <c:axId val="123894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38934592"/>
        <c:crosses val="autoZero"/>
        <c:auto val="1"/>
        <c:lblAlgn val="ctr"/>
        <c:lblOffset val="100"/>
        <c:noMultiLvlLbl val="0"/>
      </c:catAx>
      <c:valAx>
        <c:axId val="12389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94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Sheet6!$B$13</c:f>
              <c:strCache>
                <c:ptCount val="1"/>
                <c:pt idx="0">
                  <c:v>AFL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rgbClr val="071CC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Sheet6!$A$14:$A$21</c:f>
              <c:strCache>
                <c:ptCount val="8"/>
                <c:pt idx="0">
                  <c:v>file</c:v>
                </c:pt>
                <c:pt idx="1">
                  <c:v>jhead</c:v>
                </c:pt>
                <c:pt idx="2">
                  <c:v>xmlwf</c:v>
                </c:pt>
                <c:pt idx="3">
                  <c:v>djpeg</c:v>
                </c:pt>
                <c:pt idx="4">
                  <c:v>readpng</c:v>
                </c:pt>
                <c:pt idx="5">
                  <c:v>nm</c:v>
                </c:pt>
                <c:pt idx="6">
                  <c:v>objdump</c:v>
                </c:pt>
                <c:pt idx="7">
                  <c:v>size</c:v>
                </c:pt>
              </c:strCache>
            </c:strRef>
          </c:cat>
          <c:val>
            <c:numRef>
              <c:f>Sheet6!$B$14:$B$21</c:f>
              <c:numCache>
                <c:formatCode>General</c:formatCode>
                <c:ptCount val="8"/>
                <c:pt idx="0">
                  <c:v>2070</c:v>
                </c:pt>
                <c:pt idx="1">
                  <c:v>347</c:v>
                </c:pt>
                <c:pt idx="2">
                  <c:v>1980</c:v>
                </c:pt>
                <c:pt idx="3">
                  <c:v>5401</c:v>
                </c:pt>
                <c:pt idx="4">
                  <c:v>1592</c:v>
                </c:pt>
                <c:pt idx="5">
                  <c:v>6372</c:v>
                </c:pt>
                <c:pt idx="6">
                  <c:v>3448</c:v>
                </c:pt>
                <c:pt idx="7">
                  <c:v>2839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2-A243-8720-918687F494AA}"/>
            </c:ext>
          </c:extLst>
        </c:ser>
        <c:ser>
          <c:idx val="1"/>
          <c:order val="1"/>
          <c:tx>
            <c:strRef>
              <c:f>Sheet6!$C$13</c:f>
              <c:strCache>
                <c:ptCount val="1"/>
                <c:pt idx="0">
                  <c:v>Angora</c:v>
                </c:pt>
              </c:strCache>
            </c:strRef>
          </c:tx>
          <c:spPr>
            <a:solidFill>
              <a:srgbClr val="071C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Sheet6!$A$14:$A$21</c:f>
              <c:strCache>
                <c:ptCount val="8"/>
                <c:pt idx="0">
                  <c:v>file</c:v>
                </c:pt>
                <c:pt idx="1">
                  <c:v>jhead</c:v>
                </c:pt>
                <c:pt idx="2">
                  <c:v>xmlwf</c:v>
                </c:pt>
                <c:pt idx="3">
                  <c:v>djpeg</c:v>
                </c:pt>
                <c:pt idx="4">
                  <c:v>readpng</c:v>
                </c:pt>
                <c:pt idx="5">
                  <c:v>nm</c:v>
                </c:pt>
                <c:pt idx="6">
                  <c:v>objdump</c:v>
                </c:pt>
                <c:pt idx="7">
                  <c:v>size</c:v>
                </c:pt>
              </c:strCache>
            </c:strRef>
          </c:cat>
          <c:val>
            <c:numRef>
              <c:f>Sheet6!$C$14:$C$21</c:f>
              <c:numCache>
                <c:formatCode>General</c:formatCode>
                <c:ptCount val="8"/>
                <c:pt idx="0">
                  <c:v>2535</c:v>
                </c:pt>
                <c:pt idx="1">
                  <c:v>789</c:v>
                </c:pt>
                <c:pt idx="2">
                  <c:v>2025</c:v>
                </c:pt>
                <c:pt idx="3">
                  <c:v>5509</c:v>
                </c:pt>
                <c:pt idx="4">
                  <c:v>1799</c:v>
                </c:pt>
                <c:pt idx="5">
                  <c:v>7721</c:v>
                </c:pt>
                <c:pt idx="6">
                  <c:v>6216</c:v>
                </c:pt>
                <c:pt idx="7">
                  <c:v>4832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2-A243-8720-918687F494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75989280"/>
        <c:axId val="1182339696"/>
      </c:barChart>
      <c:catAx>
        <c:axId val="12759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339696"/>
        <c:crosses val="autoZero"/>
        <c:auto val="1"/>
        <c:lblAlgn val="ctr"/>
        <c:lblOffset val="100"/>
        <c:noMultiLvlLbl val="0"/>
      </c:catAx>
      <c:valAx>
        <c:axId val="118233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98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00" b="1" dirty="0">
                <a:solidFill>
                  <a:schemeClr val="tx1"/>
                </a:solidFill>
              </a:rPr>
              <a:t>Unique Crashes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Sheet6!$B$24</c:f>
              <c:strCache>
                <c:ptCount val="1"/>
                <c:pt idx="0">
                  <c:v>AFL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rgbClr val="071CC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Sheet6!$A$25:$A$29</c:f>
              <c:strCache>
                <c:ptCount val="5"/>
                <c:pt idx="0">
                  <c:v>file</c:v>
                </c:pt>
                <c:pt idx="1">
                  <c:v>jhead</c:v>
                </c:pt>
                <c:pt idx="2">
                  <c:v>nm</c:v>
                </c:pt>
                <c:pt idx="3">
                  <c:v>objdump</c:v>
                </c:pt>
                <c:pt idx="4">
                  <c:v>size</c:v>
                </c:pt>
              </c:strCache>
            </c:strRef>
          </c:cat>
          <c:val>
            <c:numRef>
              <c:f>Sheet6!$B$25:$B$29</c:f>
              <c:numCache>
                <c:formatCode>General</c:formatCode>
                <c:ptCount val="5"/>
                <c:pt idx="0">
                  <c:v>0</c:v>
                </c:pt>
                <c:pt idx="1">
                  <c:v>19</c:v>
                </c:pt>
                <c:pt idx="2">
                  <c:v>12</c:v>
                </c:pt>
                <c:pt idx="3">
                  <c:v>4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2-1849-B350-42826F411069}"/>
            </c:ext>
          </c:extLst>
        </c:ser>
        <c:ser>
          <c:idx val="1"/>
          <c:order val="1"/>
          <c:tx>
            <c:strRef>
              <c:f>Sheet6!$C$24</c:f>
              <c:strCache>
                <c:ptCount val="1"/>
                <c:pt idx="0">
                  <c:v>Angora</c:v>
                </c:pt>
              </c:strCache>
            </c:strRef>
          </c:tx>
          <c:spPr>
            <a:solidFill>
              <a:srgbClr val="071C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Sheet6!$A$25:$A$29</c:f>
              <c:strCache>
                <c:ptCount val="5"/>
                <c:pt idx="0">
                  <c:v>file</c:v>
                </c:pt>
                <c:pt idx="1">
                  <c:v>jhead</c:v>
                </c:pt>
                <c:pt idx="2">
                  <c:v>nm</c:v>
                </c:pt>
                <c:pt idx="3">
                  <c:v>objdump</c:v>
                </c:pt>
                <c:pt idx="4">
                  <c:v>size</c:v>
                </c:pt>
              </c:strCache>
            </c:strRef>
          </c:cat>
          <c:val>
            <c:numRef>
              <c:f>Sheet6!$C$25:$C$29</c:f>
              <c:numCache>
                <c:formatCode>General</c:formatCode>
                <c:ptCount val="5"/>
                <c:pt idx="0">
                  <c:v>6</c:v>
                </c:pt>
                <c:pt idx="1">
                  <c:v>52</c:v>
                </c:pt>
                <c:pt idx="2">
                  <c:v>29</c:v>
                </c:pt>
                <c:pt idx="3">
                  <c:v>40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42-1849-B350-42826F4110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77221856"/>
        <c:axId val="1277238448"/>
      </c:barChart>
      <c:catAx>
        <c:axId val="127722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238448"/>
        <c:crosses val="autoZero"/>
        <c:auto val="1"/>
        <c:lblAlgn val="ctr"/>
        <c:lblOffset val="100"/>
        <c:noMultiLvlLbl val="0"/>
      </c:catAx>
      <c:valAx>
        <c:axId val="127723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22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Percentage of solved constraints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Sheet7!$B$12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rgbClr val="071CC0"/>
              </a:solidFill>
            </a:ln>
            <a:effectLst/>
          </c:spPr>
          <c:invertIfNegative val="0"/>
          <c:cat>
            <c:strRef>
              <c:f>Sheet7!$A$13:$A$20</c:f>
              <c:strCache>
                <c:ptCount val="8"/>
                <c:pt idx="0">
                  <c:v>file</c:v>
                </c:pt>
                <c:pt idx="1">
                  <c:v>jhead</c:v>
                </c:pt>
                <c:pt idx="2">
                  <c:v>xmlwf</c:v>
                </c:pt>
                <c:pt idx="3">
                  <c:v>djpeg</c:v>
                </c:pt>
                <c:pt idx="4">
                  <c:v>readpng</c:v>
                </c:pt>
                <c:pt idx="5">
                  <c:v>nm</c:v>
                </c:pt>
                <c:pt idx="6">
                  <c:v>objdump</c:v>
                </c:pt>
                <c:pt idx="7">
                  <c:v>size</c:v>
                </c:pt>
              </c:strCache>
            </c:strRef>
          </c:cat>
          <c:val>
            <c:numRef>
              <c:f>Sheet7!$B$13:$B$20</c:f>
              <c:numCache>
                <c:formatCode>0.00%</c:formatCode>
                <c:ptCount val="8"/>
                <c:pt idx="0">
                  <c:v>0.63500000000000001</c:v>
                </c:pt>
                <c:pt idx="1">
                  <c:v>0.86899999999999999</c:v>
                </c:pt>
                <c:pt idx="2">
                  <c:v>0.77400000000000002</c:v>
                </c:pt>
                <c:pt idx="3">
                  <c:v>0.66100000000000003</c:v>
                </c:pt>
                <c:pt idx="4">
                  <c:v>0.19900000000000001</c:v>
                </c:pt>
                <c:pt idx="5">
                  <c:v>0.57499999999999996</c:v>
                </c:pt>
                <c:pt idx="6">
                  <c:v>0.47</c:v>
                </c:pt>
                <c:pt idx="7">
                  <c:v>0.441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E9-2E4C-88E1-C7963D0040BD}"/>
            </c:ext>
          </c:extLst>
        </c:ser>
        <c:ser>
          <c:idx val="1"/>
          <c:order val="1"/>
          <c:tx>
            <c:strRef>
              <c:f>Sheet7!$C$12</c:f>
              <c:strCache>
                <c:ptCount val="1"/>
                <c:pt idx="0">
                  <c:v>Gradient descent</c:v>
                </c:pt>
              </c:strCache>
            </c:strRef>
          </c:tx>
          <c:spPr>
            <a:solidFill>
              <a:srgbClr val="071CC0"/>
            </a:solidFill>
            <a:ln>
              <a:noFill/>
            </a:ln>
            <a:effectLst/>
          </c:spPr>
          <c:invertIfNegative val="0"/>
          <c:cat>
            <c:strRef>
              <c:f>Sheet7!$A$13:$A$20</c:f>
              <c:strCache>
                <c:ptCount val="8"/>
                <c:pt idx="0">
                  <c:v>file</c:v>
                </c:pt>
                <c:pt idx="1">
                  <c:v>jhead</c:v>
                </c:pt>
                <c:pt idx="2">
                  <c:v>xmlwf</c:v>
                </c:pt>
                <c:pt idx="3">
                  <c:v>djpeg</c:v>
                </c:pt>
                <c:pt idx="4">
                  <c:v>readpng</c:v>
                </c:pt>
                <c:pt idx="5">
                  <c:v>nm</c:v>
                </c:pt>
                <c:pt idx="6">
                  <c:v>objdump</c:v>
                </c:pt>
                <c:pt idx="7">
                  <c:v>size</c:v>
                </c:pt>
              </c:strCache>
            </c:strRef>
          </c:cat>
          <c:val>
            <c:numRef>
              <c:f>Sheet7!$C$13:$C$20</c:f>
              <c:numCache>
                <c:formatCode>0.00%</c:formatCode>
                <c:ptCount val="8"/>
                <c:pt idx="0">
                  <c:v>0.871</c:v>
                </c:pt>
                <c:pt idx="1">
                  <c:v>0.97599999999999998</c:v>
                </c:pt>
                <c:pt idx="2">
                  <c:v>0.97</c:v>
                </c:pt>
                <c:pt idx="3">
                  <c:v>0.78300000000000003</c:v>
                </c:pt>
                <c:pt idx="4">
                  <c:v>0.245</c:v>
                </c:pt>
                <c:pt idx="5">
                  <c:v>0.80200000000000005</c:v>
                </c:pt>
                <c:pt idx="6">
                  <c:v>0.56299999999999994</c:v>
                </c:pt>
                <c:pt idx="7">
                  <c:v>0.54300000000000004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E9-2E4C-88E1-C7963D004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292387456"/>
        <c:axId val="1292404064"/>
      </c:barChart>
      <c:catAx>
        <c:axId val="129238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404064"/>
        <c:crosses val="autoZero"/>
        <c:auto val="1"/>
        <c:lblAlgn val="ctr"/>
        <c:lblOffset val="100"/>
        <c:noMultiLvlLbl val="0"/>
      </c:catAx>
      <c:valAx>
        <c:axId val="12924040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3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800D28-A363-7B41-8702-95BD1E1064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7C7DD-85AE-B745-9489-CBE95A0427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58EE0-E0B8-F240-8933-9128BC83C6D9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6575-D4B6-AD45-A030-4D859BEEAF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C2FD-95DF-C742-A3DE-4ECC3417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151B-B082-4A49-BDCB-4329078EE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6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04D7-42D1-A04F-9441-19E78137A17A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C0664-1AA8-CF49-85AD-D9B95DB4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5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1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solve these problems using numerical approximation.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approximate each </a:t>
                </a:r>
                <a:r>
                  <a:rPr lang="en-US" dirty="0" err="1"/>
                  <a:t>i</a:t>
                </a:r>
                <a:r>
                  <a:rPr lang="en-US" dirty="0"/>
                  <a:t> directional derivative by</a:t>
                </a:r>
                <a:r>
                  <a:rPr lang="en-US" baseline="0" dirty="0"/>
                  <a:t> the equation </a:t>
                </a:r>
                <a:r>
                  <a:rPr lang="en-US" dirty="0"/>
                  <a:t> </a:t>
                </a:r>
                <a:r>
                  <a:rPr lang="mr-IN" altLang="zh-CN" sz="1200" b="0" i="0">
                    <a:latin typeface="Cambria Math" panose="02040503050406030204" pitchFamily="18" charset="0"/>
                    <a:ea typeface="Cambria Math" charset="0"/>
                  </a:rPr>
                  <a:t>(</a:t>
                </a:r>
                <a:r>
                  <a:rPr lang="mr-IN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𝜕</a:t>
                </a:r>
                <a:r>
                  <a:rPr lang="en-US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𝑓(𝑥)</a:t>
                </a:r>
                <a:r>
                  <a:rPr lang="mr-IN" altLang="zh-CN" sz="1200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)/(</a:t>
                </a:r>
                <a:r>
                  <a:rPr lang="mr-IN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𝜕</a:t>
                </a:r>
                <a:r>
                  <a:rPr lang="en-US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𝑥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𝑖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 </a:t>
                </a:r>
                <a:r>
                  <a:rPr lang="mr-IN" altLang="zh-CN" sz="1200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=</a:t>
                </a:r>
                <a:r>
                  <a:rPr lang="mr-IN" altLang="zh-CN" sz="1200" b="0" i="0">
                    <a:latin typeface="Cambria Math" panose="02040503050406030204" pitchFamily="18" charset="0"/>
                    <a:ea typeface="Cambria Math" charset="0"/>
                  </a:rPr>
                  <a:t>(</a:t>
                </a:r>
                <a:r>
                  <a:rPr lang="en-US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𝑓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𝑥+𝛿𝑣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𝑖</a:t>
                </a:r>
                <a:r>
                  <a:rPr lang="en-US" altLang="zh-CN" sz="1200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 )</a:t>
                </a:r>
                <a:r>
                  <a:rPr lang="en-US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−𝑓(𝑥)</a:t>
                </a:r>
                <a:r>
                  <a:rPr lang="mr-IN" altLang="zh-CN" sz="1200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)/</a:t>
                </a:r>
                <a:r>
                  <a:rPr lang="mr-IN" altLang="zh-CN" sz="1200" b="0" i="0">
                    <a:latin typeface="Cambria Math" charset="0"/>
                    <a:ea typeface="Cambria Math" charset="0"/>
                    <a:cs typeface="Cambria Math" charset="0"/>
                  </a:rPr>
                  <a:t>𝛿</a:t>
                </a:r>
                <a:r>
                  <a:rPr lang="en-US" sz="1200" dirty="0"/>
                  <a:t>, where </a:t>
                </a:r>
                <a:r>
                  <a:rPr lang="el-GR" sz="1200" dirty="0"/>
                  <a:t>δ </a:t>
                </a:r>
                <a:r>
                  <a:rPr lang="en-US" sz="1200" dirty="0"/>
                  <a:t>is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a small positive value (e.g., 1) and </a:t>
                </a:r>
                <a:r>
                  <a:rPr lang="en-US" b="0" i="0">
                    <a:latin typeface="Cambria Math" charset="0"/>
                  </a:rPr>
                  <a:t>𝑣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charset="0"/>
                  </a:rPr>
                  <a:t>𝑖</a:t>
                </a:r>
                <a:r>
                  <a:rPr lang="en-US" dirty="0"/>
                  <a:t> </a:t>
                </a:r>
                <a:r>
                  <a:rPr lang="en-US" sz="1200" dirty="0"/>
                  <a:t> is the unit vector in the </a:t>
                </a:r>
                <a:r>
                  <a:rPr lang="en-US" sz="1200" dirty="0" err="1"/>
                  <a:t>ith</a:t>
                </a:r>
                <a:r>
                  <a:rPr lang="en-US" sz="1200" dirty="0"/>
                  <a:t> dimension.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To compute each directional derivative, we need to run the program twice, once with the original input x and once with the perturbed input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b="0" i="0">
                    <a:latin typeface="Cambria Math" charset="0"/>
                    <a:ea typeface="Cambria Math" charset="0"/>
                    <a:cs typeface="Cambria Math" charset="0"/>
                  </a:rPr>
                  <a:t>𝑥+𝛿𝑣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_</a:t>
                </a:r>
                <a:r>
                  <a:rPr lang="en-US" altLang="zh-CN" b="0" i="0">
                    <a:latin typeface="Cambria Math" charset="0"/>
                    <a:ea typeface="Cambria Math" charset="0"/>
                    <a:cs typeface="Cambria Math" charset="0"/>
                  </a:rPr>
                  <a:t>𝑖</a:t>
                </a:r>
                <a:r>
                  <a:rPr lang="en-US" sz="120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Then, we compute the directional derivative based on the output of function.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83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3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0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6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9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9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11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8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C0664-1AA8-CF49-85AD-D9B95DB409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8E83-692F-7643-B037-8F7C83D59278}" type="datetime1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E2E3-9F7D-6F49-88FD-2893E8AFE97D}" type="datetime1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EC1A-A51D-9047-A9F8-DC9B0E5825C4}" type="datetime1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71C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218F-A96F-B64E-A363-5B562188DFEF}" type="datetime1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71C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8E3E-68BB-2046-9135-80F7DEA2BA7F}" type="datetime1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E862-D2D6-1046-ABD8-09DD8E422380}" type="datetime1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BFA2-0F26-9547-AA86-544C0608B358}" type="datetime1">
              <a:rPr lang="en-US" smtClean="0"/>
              <a:t>6/2/18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3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237A-2123-D64A-A3D9-63A1BBF09CA0}" type="datetime1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DC13-02D7-0146-82E0-621E7DAA6B1C}" type="datetime1">
              <a:rPr lang="en-US" smtClean="0"/>
              <a:t>6/2/18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E93C-5C59-C744-A799-3B7D2AC81B7F}" type="datetime1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88C6-2612-FA40-806F-8BC3F21B372E}" type="datetime1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0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FB1E-DFDE-B84E-A262-B008E4E0D1EC}" type="datetime1">
              <a:rPr lang="en-US" smtClean="0"/>
              <a:t>6/2/18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3392-BBA4-2D40-B891-6073E48F9D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071C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71CC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71C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71C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71CC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71CC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1537"/>
            <a:ext cx="9144000" cy="1703964"/>
          </a:xfrm>
        </p:spPr>
        <p:txBody>
          <a:bodyPr>
            <a:normAutofit fontScale="90000"/>
          </a:bodyPr>
          <a:lstStyle/>
          <a:p>
            <a:r>
              <a:rPr lang="en-US" b="1" i="1" spc="300" dirty="0">
                <a:solidFill>
                  <a:srgbClr val="071CC0"/>
                </a:solidFill>
              </a:rPr>
              <a:t>Angora: Efficient Fuzzing by Principled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56325"/>
            <a:ext cx="4607859" cy="986773"/>
          </a:xfrm>
        </p:spPr>
        <p:txBody>
          <a:bodyPr>
            <a:normAutofit/>
          </a:bodyPr>
          <a:lstStyle/>
          <a:p>
            <a:r>
              <a:rPr lang="en-US" dirty="0"/>
              <a:t>Peng Chen</a:t>
            </a:r>
          </a:p>
          <a:p>
            <a:r>
              <a:rPr lang="en-US" dirty="0"/>
              <a:t> </a:t>
            </a:r>
            <a:r>
              <a:rPr lang="en-US" dirty="0" err="1"/>
              <a:t>ShanghaiTech</a:t>
            </a:r>
            <a:r>
              <a:rPr lang="en-US" dirty="0"/>
              <a:t>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CD7D6-6630-4448-B3CE-A6061547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C8533-552A-7D48-B7EA-56D9E680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613" y="7808308"/>
            <a:ext cx="1326515" cy="1326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6A75D-3F5C-E34A-B147-B7A517EA7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38" y="7531438"/>
            <a:ext cx="1515962" cy="151596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580D3EA-6858-6043-9BB9-A6738654422C}"/>
              </a:ext>
            </a:extLst>
          </p:cNvPr>
          <p:cNvSpPr txBox="1">
            <a:spLocks/>
          </p:cNvSpPr>
          <p:nvPr/>
        </p:nvSpPr>
        <p:spPr>
          <a:xfrm>
            <a:off x="6078071" y="4779143"/>
            <a:ext cx="4589929" cy="94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Hao Chen</a:t>
            </a:r>
          </a:p>
          <a:p>
            <a:r>
              <a:rPr lang="en-US" dirty="0"/>
              <a:t>University of California, Davis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A6381B-BF72-4340-ADB6-3742EE6C3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886" y="2952975"/>
            <a:ext cx="2568229" cy="14257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80BF06-0A82-6B44-B568-35CFE00BA880}"/>
              </a:ext>
            </a:extLst>
          </p:cNvPr>
          <p:cNvSpPr txBox="1"/>
          <p:nvPr/>
        </p:nvSpPr>
        <p:spPr>
          <a:xfrm>
            <a:off x="217938" y="6444476"/>
            <a:ext cx="324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The image of angora is designed by Frederic Mur.</a:t>
            </a:r>
          </a:p>
        </p:txBody>
      </p:sp>
    </p:spTree>
    <p:extLst>
      <p:ext uri="{BB962C8B-B14F-4D97-AF65-F5344CB8AC3E}">
        <p14:creationId xmlns:p14="http://schemas.microsoft.com/office/powerpoint/2010/main" val="338416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C569-AC16-5446-9B31-044BB0E0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 Angora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783C7A-D5A9-5F4C-A977-8BE705C63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778297"/>
              </p:ext>
            </p:extLst>
          </p:nvPr>
        </p:nvGraphicFramePr>
        <p:xfrm>
          <a:off x="1374260" y="2113484"/>
          <a:ext cx="1115420" cy="34020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15420">
                  <a:extLst>
                    <a:ext uri="{9D8B030D-6E8A-4147-A177-3AD203B41FA5}">
                      <a16:colId xmlns:a16="http://schemas.microsoft.com/office/drawing/2014/main" val="4080483016"/>
                    </a:ext>
                  </a:extLst>
                </a:gridCol>
              </a:tblGrid>
              <a:tr h="378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96969"/>
                  </a:ext>
                </a:extLst>
              </a:tr>
              <a:tr h="378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87826"/>
                  </a:ext>
                </a:extLst>
              </a:tr>
              <a:tr h="378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byte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903"/>
                  </a:ext>
                </a:extLst>
              </a:tr>
              <a:tr h="378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byte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40142"/>
                  </a:ext>
                </a:extLst>
              </a:tr>
              <a:tr h="378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byte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97753"/>
                  </a:ext>
                </a:extLst>
              </a:tr>
              <a:tr h="756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952227"/>
                  </a:ext>
                </a:extLst>
              </a:tr>
              <a:tr h="378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byte N –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906571"/>
                  </a:ext>
                </a:extLst>
              </a:tr>
              <a:tr h="378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byte N –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7527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56AF3-CD03-C141-B3D7-C5BE6DA1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B72F164-3515-614A-8852-F434614CB2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732763"/>
              </p:ext>
            </p:extLst>
          </p:nvPr>
        </p:nvGraphicFramePr>
        <p:xfrm>
          <a:off x="1374259" y="5732561"/>
          <a:ext cx="1115421" cy="37800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15421">
                  <a:extLst>
                    <a:ext uri="{9D8B030D-6E8A-4147-A177-3AD203B41FA5}">
                      <a16:colId xmlns:a16="http://schemas.microsoft.com/office/drawing/2014/main" val="4080483016"/>
                    </a:ext>
                  </a:extLst>
                </a:gridCol>
              </a:tblGrid>
              <a:tr h="378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byte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96969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DD4F4ED1-B33E-8948-8CBB-2E551568BFDC}"/>
              </a:ext>
            </a:extLst>
          </p:cNvPr>
          <p:cNvSpPr/>
          <p:nvPr/>
        </p:nvSpPr>
        <p:spPr>
          <a:xfrm>
            <a:off x="980721" y="2113484"/>
            <a:ext cx="226671" cy="3402054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72985-94F7-FF4F-9258-272A3FD52BCC}"/>
              </a:ext>
            </a:extLst>
          </p:cNvPr>
          <p:cNvSpPr txBox="1"/>
          <p:nvPr/>
        </p:nvSpPr>
        <p:spPr>
          <a:xfrm>
            <a:off x="528309" y="3515233"/>
            <a:ext cx="461665" cy="59247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612E470-C34A-E04F-8BEE-CA4BF523A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04996"/>
              </p:ext>
            </p:extLst>
          </p:nvPr>
        </p:nvGraphicFramePr>
        <p:xfrm>
          <a:off x="3586948" y="2121884"/>
          <a:ext cx="1081273" cy="7560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1273">
                  <a:extLst>
                    <a:ext uri="{9D8B030D-6E8A-4147-A177-3AD203B41FA5}">
                      <a16:colId xmlns:a16="http://schemas.microsoft.com/office/drawing/2014/main" val="4080483016"/>
                    </a:ext>
                  </a:extLst>
                </a:gridCol>
              </a:tblGrid>
              <a:tr h="378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byte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96969"/>
                  </a:ext>
                </a:extLst>
              </a:tr>
              <a:tr h="378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byte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8782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4B98D867-0911-A645-A662-F43F41696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723779"/>
              </p:ext>
            </p:extLst>
          </p:nvPr>
        </p:nvGraphicFramePr>
        <p:xfrm>
          <a:off x="3586948" y="3258131"/>
          <a:ext cx="1081273" cy="7560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1273">
                  <a:extLst>
                    <a:ext uri="{9D8B030D-6E8A-4147-A177-3AD203B41FA5}">
                      <a16:colId xmlns:a16="http://schemas.microsoft.com/office/drawing/2014/main" val="4080483016"/>
                    </a:ext>
                  </a:extLst>
                </a:gridCol>
              </a:tblGrid>
              <a:tr h="378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96969"/>
                  </a:ext>
                </a:extLst>
              </a:tr>
              <a:tr h="378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byte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8782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E721AE8-0D17-D349-AC9C-3E3C8489E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172256"/>
              </p:ext>
            </p:extLst>
          </p:nvPr>
        </p:nvGraphicFramePr>
        <p:xfrm>
          <a:off x="5753346" y="2274496"/>
          <a:ext cx="1090915" cy="7560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0915">
                  <a:extLst>
                    <a:ext uri="{9D8B030D-6E8A-4147-A177-3AD203B41FA5}">
                      <a16:colId xmlns:a16="http://schemas.microsoft.com/office/drawing/2014/main" val="4080483016"/>
                    </a:ext>
                  </a:extLst>
                </a:gridCol>
              </a:tblGrid>
              <a:tr h="378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x0: u16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96969"/>
                  </a:ext>
                </a:extLst>
              </a:tr>
              <a:tr h="3780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x1: u16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87826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89C156-615F-7545-B037-D4814D82310C}"/>
              </a:ext>
            </a:extLst>
          </p:cNvPr>
          <p:cNvCxnSpPr>
            <a:cxnSpLocks/>
          </p:cNvCxnSpPr>
          <p:nvPr/>
        </p:nvCxnSpPr>
        <p:spPr>
          <a:xfrm>
            <a:off x="2489680" y="2488043"/>
            <a:ext cx="1097268" cy="272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5B4DD7-205F-B44A-8352-6F69DEDF995E}"/>
              </a:ext>
            </a:extLst>
          </p:cNvPr>
          <p:cNvCxnSpPr>
            <a:cxnSpLocks/>
          </p:cNvCxnSpPr>
          <p:nvPr/>
        </p:nvCxnSpPr>
        <p:spPr>
          <a:xfrm>
            <a:off x="2489680" y="3624562"/>
            <a:ext cx="1097268" cy="0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2CDD8A-1C9E-D847-AE6E-B75D9590A0B6}"/>
              </a:ext>
            </a:extLst>
          </p:cNvPr>
          <p:cNvCxnSpPr>
            <a:cxnSpLocks/>
          </p:cNvCxnSpPr>
          <p:nvPr/>
        </p:nvCxnSpPr>
        <p:spPr>
          <a:xfrm>
            <a:off x="4668221" y="2499890"/>
            <a:ext cx="1075483" cy="0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36050E-7C7B-6C4C-BDD8-B363F78938B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668221" y="2877896"/>
            <a:ext cx="1075483" cy="758241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DCD19-D281-B749-B9D8-319FC7217A7F}"/>
              </a:ext>
            </a:extLst>
          </p:cNvPr>
          <p:cNvSpPr/>
          <p:nvPr/>
        </p:nvSpPr>
        <p:spPr>
          <a:xfrm>
            <a:off x="9204533" y="2191334"/>
            <a:ext cx="1690868" cy="9551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Mutated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CBDF9C-C9D6-8243-8576-6A23C7A03CE8}"/>
              </a:ext>
            </a:extLst>
          </p:cNvPr>
          <p:cNvSpPr/>
          <p:nvPr/>
        </p:nvSpPr>
        <p:spPr>
          <a:xfrm>
            <a:off x="9204532" y="4602960"/>
            <a:ext cx="1690869" cy="92319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00E2FD-87C3-964F-88B3-BC13166F9BB1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844261" y="2652502"/>
            <a:ext cx="2360272" cy="16431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69FCCD-0822-AD45-9317-19577136EB6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0049967" y="3146532"/>
            <a:ext cx="0" cy="1456428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C873D2-66C9-A048-B363-401D9575E21F}"/>
              </a:ext>
            </a:extLst>
          </p:cNvPr>
          <p:cNvSpPr txBox="1"/>
          <p:nvPr/>
        </p:nvSpPr>
        <p:spPr>
          <a:xfrm>
            <a:off x="10200918" y="3482755"/>
            <a:ext cx="140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program</a:t>
            </a:r>
          </a:p>
        </p:txBody>
      </p:sp>
      <p:sp>
        <p:nvSpPr>
          <p:cNvPr id="32" name="Decision 31">
            <a:extLst>
              <a:ext uri="{FF2B5EF4-FFF2-40B4-BE49-F238E27FC236}">
                <a16:creationId xmlns:a16="http://schemas.microsoft.com/office/drawing/2014/main" id="{CC9FBF52-ECEF-574C-AE86-F91BAA0F9047}"/>
              </a:ext>
            </a:extLst>
          </p:cNvPr>
          <p:cNvSpPr/>
          <p:nvPr/>
        </p:nvSpPr>
        <p:spPr>
          <a:xfrm>
            <a:off x="6762951" y="4437527"/>
            <a:ext cx="1504997" cy="123256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F1D291-1D6E-6649-AF95-692C50E0FCFC}"/>
              </a:ext>
            </a:extLst>
          </p:cNvPr>
          <p:cNvSpPr txBox="1"/>
          <p:nvPr/>
        </p:nvSpPr>
        <p:spPr>
          <a:xfrm>
            <a:off x="6854915" y="4683406"/>
            <a:ext cx="132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Satisfy</a:t>
            </a:r>
          </a:p>
          <a:p>
            <a:pPr algn="ctr"/>
            <a:r>
              <a:rPr lang="en-US" dirty="0"/>
              <a:t>constraints?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9129C6-80E0-8747-9CEA-BAD3AF922186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 flipV="1">
            <a:off x="8267948" y="5053808"/>
            <a:ext cx="936584" cy="10751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42DB0D-0C95-594F-9EF5-09B70A0D496F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515450" y="2668933"/>
            <a:ext cx="0" cy="1768594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8C2CF5C-C8B1-A444-9527-547308DA5AF0}"/>
              </a:ext>
            </a:extLst>
          </p:cNvPr>
          <p:cNvSpPr/>
          <p:nvPr/>
        </p:nvSpPr>
        <p:spPr>
          <a:xfrm>
            <a:off x="4415270" y="4683405"/>
            <a:ext cx="1409460" cy="7639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DF698E-2DEF-1E4F-9513-DE86EE392A37}"/>
              </a:ext>
            </a:extLst>
          </p:cNvPr>
          <p:cNvCxnSpPr>
            <a:cxnSpLocks/>
          </p:cNvCxnSpPr>
          <p:nvPr/>
        </p:nvCxnSpPr>
        <p:spPr>
          <a:xfrm flipH="1" flipV="1">
            <a:off x="5822002" y="5052984"/>
            <a:ext cx="936584" cy="131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4617B29-F31B-F146-8236-9248A188CC05}"/>
              </a:ext>
            </a:extLst>
          </p:cNvPr>
          <p:cNvSpPr txBox="1"/>
          <p:nvPr/>
        </p:nvSpPr>
        <p:spPr>
          <a:xfrm>
            <a:off x="2318020" y="1582731"/>
            <a:ext cx="196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71CC0"/>
                </a:solidFill>
              </a:rPr>
              <a:t>(1) Taint tracking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AC3D9-41C0-A94C-BE57-5FC543C2C4B5}"/>
              </a:ext>
            </a:extLst>
          </p:cNvPr>
          <p:cNvSpPr txBox="1"/>
          <p:nvPr/>
        </p:nvSpPr>
        <p:spPr>
          <a:xfrm>
            <a:off x="4607346" y="1582731"/>
            <a:ext cx="1777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71CC0"/>
                </a:solidFill>
              </a:rPr>
              <a:t>(2) Shape and</a:t>
            </a:r>
          </a:p>
          <a:p>
            <a:pPr algn="ctr"/>
            <a:r>
              <a:rPr lang="en-US" sz="2000" b="1" dirty="0">
                <a:solidFill>
                  <a:srgbClr val="071CC0"/>
                </a:solidFill>
              </a:rPr>
              <a:t> type inference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E677A7-65AD-6640-BB03-2C6F04A5C620}"/>
              </a:ext>
            </a:extLst>
          </p:cNvPr>
          <p:cNvSpPr txBox="1"/>
          <p:nvPr/>
        </p:nvSpPr>
        <p:spPr>
          <a:xfrm>
            <a:off x="7536818" y="1582731"/>
            <a:ext cx="146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71CC0"/>
                </a:solidFill>
              </a:rPr>
              <a:t>(3) Gradient</a:t>
            </a:r>
          </a:p>
          <a:p>
            <a:pPr algn="ctr"/>
            <a:r>
              <a:rPr lang="en-US" sz="2000" b="1" dirty="0">
                <a:solidFill>
                  <a:srgbClr val="071CC0"/>
                </a:solidFill>
              </a:rPr>
              <a:t>descent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5C410F-37AA-C743-B6E0-0C23FD71EA13}"/>
              </a:ext>
            </a:extLst>
          </p:cNvPr>
          <p:cNvSpPr txBox="1"/>
          <p:nvPr/>
        </p:nvSpPr>
        <p:spPr>
          <a:xfrm>
            <a:off x="2489666" y="5670088"/>
            <a:ext cx="1837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71CC0"/>
                </a:solidFill>
              </a:rPr>
              <a:t>(4) Input length</a:t>
            </a:r>
          </a:p>
          <a:p>
            <a:pPr algn="ctr"/>
            <a:r>
              <a:rPr lang="en-US" sz="2000" b="1" dirty="0">
                <a:solidFill>
                  <a:srgbClr val="071CC0"/>
                </a:solidFill>
              </a:rPr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31288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32" grpId="0" animBg="1"/>
      <p:bldP spid="43" grpId="0"/>
      <p:bldP spid="51" grpId="0" animBg="1"/>
      <p:bldP spid="55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based on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Question </a:t>
            </a:r>
          </a:p>
          <a:p>
            <a:pPr lvl="1"/>
            <a:r>
              <a:rPr lang="en-US" sz="2800" dirty="0"/>
              <a:t>How to mutate the input to solve path constraints?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Solution</a:t>
            </a:r>
          </a:p>
          <a:p>
            <a:pPr lvl="1"/>
            <a:r>
              <a:rPr lang="en-US" sz="2800" dirty="0"/>
              <a:t>View fuzzing as a </a:t>
            </a:r>
            <a:r>
              <a:rPr lang="en-US" sz="2800" b="1" dirty="0"/>
              <a:t>search problem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Solve the constraint using </a:t>
            </a:r>
            <a:r>
              <a:rPr lang="en-US" sz="2800" b="1" dirty="0"/>
              <a:t>optimization techniques</a:t>
            </a:r>
            <a:r>
              <a:rPr lang="en-US" sz="2800" dirty="0"/>
              <a:t>, such as gradient descent.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5D99C-6AAA-2643-932E-B414CB8A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path constraint as function over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111239" cy="4134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rgbClr val="071CC0"/>
                    </a:solidFill>
                  </a:rPr>
                  <a:t>View each path constraint as a constraint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71C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071C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71C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071C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71CC0"/>
                    </a:solidFill>
                  </a:rPr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a vector representing the influencing input bytes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sz="2400" dirty="0"/>
                  <a:t>Represents the </a:t>
                </a:r>
                <a:r>
                  <a:rPr lang="en-US" sz="2400" b="1" dirty="0"/>
                  <a:t>computation</a:t>
                </a:r>
                <a:r>
                  <a:rPr lang="en-US" sz="2400" dirty="0"/>
                  <a:t> from the program start. </a:t>
                </a:r>
              </a:p>
              <a:p>
                <a:pPr lvl="2"/>
                <a:r>
                  <a:rPr lang="en-US" sz="2400" dirty="0"/>
                  <a:t>Needs </a:t>
                </a:r>
                <a:r>
                  <a:rPr lang="en-US" sz="2400" b="1" dirty="0"/>
                  <a:t>no</a:t>
                </a:r>
                <a:r>
                  <a:rPr lang="en-US" sz="2400" dirty="0"/>
                  <a:t> analytic form.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111239" cy="4134600"/>
              </a:xfrm>
              <a:blipFill>
                <a:blip r:embed="rId3"/>
                <a:stretch>
                  <a:fillRect l="-2490" t="-3385" r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05C5D-6F60-324E-AF24-3D31B099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231F6E-F7C8-054F-9AEF-E9DBBADFF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16525"/>
              </p:ext>
            </p:extLst>
          </p:nvPr>
        </p:nvGraphicFramePr>
        <p:xfrm>
          <a:off x="7215436" y="2184961"/>
          <a:ext cx="2995168" cy="365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4464">
                  <a:extLst>
                    <a:ext uri="{9D8B030D-6E8A-4147-A177-3AD203B41FA5}">
                      <a16:colId xmlns:a16="http://schemas.microsoft.com/office/drawing/2014/main" val="3796653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5931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232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942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8176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41885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4463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974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514108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3039071837"/>
                    </a:ext>
                  </a:extLst>
                </a:gridCol>
              </a:tblGrid>
              <a:tr h="29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175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407C3A-F413-5A42-9E67-5D8AD475F9F3}"/>
              </a:ext>
            </a:extLst>
          </p:cNvPr>
          <p:cNvSpPr txBox="1"/>
          <p:nvPr/>
        </p:nvSpPr>
        <p:spPr>
          <a:xfrm>
            <a:off x="8093042" y="2599172"/>
            <a:ext cx="34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int</a:t>
            </a:r>
            <a:r>
              <a:rPr lang="en-US" sz="1200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CE59F-23D3-EF4B-B596-6BE40C76469C}"/>
              </a:ext>
            </a:extLst>
          </p:cNvPr>
          <p:cNvSpPr txBox="1"/>
          <p:nvPr/>
        </p:nvSpPr>
        <p:spPr>
          <a:xfrm>
            <a:off x="8983030" y="2599172"/>
            <a:ext cx="34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int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27282-4785-8B4F-9CE7-80F7B94A02BA}"/>
              </a:ext>
            </a:extLst>
          </p:cNvPr>
          <p:cNvSpPr txBox="1"/>
          <p:nvPr/>
        </p:nvSpPr>
        <p:spPr>
          <a:xfrm>
            <a:off x="8370618" y="16988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D70FF16-3503-A243-A7F1-0CFA034D3B7F}"/>
              </a:ext>
            </a:extLst>
          </p:cNvPr>
          <p:cNvSpPr/>
          <p:nvPr/>
        </p:nvSpPr>
        <p:spPr>
          <a:xfrm rot="5400000">
            <a:off x="8253691" y="2259188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5351CCC-025C-2640-8F1A-7816705606FF}"/>
              </a:ext>
            </a:extLst>
          </p:cNvPr>
          <p:cNvSpPr/>
          <p:nvPr/>
        </p:nvSpPr>
        <p:spPr>
          <a:xfrm rot="5400000">
            <a:off x="9092511" y="2250875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4C49A0-A255-F447-993A-964D3B5F0422}"/>
              </a:ext>
            </a:extLst>
          </p:cNvPr>
          <p:cNvCxnSpPr>
            <a:cxnSpLocks/>
          </p:cNvCxnSpPr>
          <p:nvPr/>
        </p:nvCxnSpPr>
        <p:spPr>
          <a:xfrm>
            <a:off x="16473630" y="6831876"/>
            <a:ext cx="0" cy="59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C49A0-A255-F447-993A-964D3B5F0422}"/>
              </a:ext>
            </a:extLst>
          </p:cNvPr>
          <p:cNvCxnSpPr>
            <a:cxnSpLocks/>
          </p:cNvCxnSpPr>
          <p:nvPr/>
        </p:nvCxnSpPr>
        <p:spPr>
          <a:xfrm>
            <a:off x="16626030" y="6984276"/>
            <a:ext cx="0" cy="59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9992D-C695-4547-A5DD-6AD5D97FDF72}"/>
              </a:ext>
            </a:extLst>
          </p:cNvPr>
          <p:cNvCxnSpPr>
            <a:cxnSpLocks/>
          </p:cNvCxnSpPr>
          <p:nvPr/>
        </p:nvCxnSpPr>
        <p:spPr>
          <a:xfrm>
            <a:off x="8719276" y="2787485"/>
            <a:ext cx="0" cy="59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870767-CB64-EB41-B351-7C79CDB8AD6F}"/>
              </a:ext>
            </a:extLst>
          </p:cNvPr>
          <p:cNvSpPr/>
          <p:nvPr/>
        </p:nvSpPr>
        <p:spPr>
          <a:xfrm>
            <a:off x="7659404" y="3387210"/>
            <a:ext cx="2219498" cy="18091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64D73-EF31-7449-A7E0-CCE44F96D945}"/>
              </a:ext>
            </a:extLst>
          </p:cNvPr>
          <p:cNvSpPr txBox="1"/>
          <p:nvPr/>
        </p:nvSpPr>
        <p:spPr>
          <a:xfrm>
            <a:off x="8278698" y="3367149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446590B-152F-0444-885D-F4CE2D13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69086"/>
              </p:ext>
            </p:extLst>
          </p:nvPr>
        </p:nvGraphicFramePr>
        <p:xfrm>
          <a:off x="8074885" y="3826679"/>
          <a:ext cx="1388537" cy="1219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88537">
                  <a:extLst>
                    <a:ext uri="{9D8B030D-6E8A-4147-A177-3AD203B41FA5}">
                      <a16:colId xmlns:a16="http://schemas.microsoft.com/office/drawing/2014/main" val="2326919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8158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25295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if (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*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– j *2 &gt; 0)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29345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0555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6D78C4-677C-EC42-BA01-C1D8ED9E991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667705" y="4591017"/>
            <a:ext cx="778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9036E-29AF-3643-9D1C-36B346D7753C}"/>
                  </a:ext>
                </a:extLst>
              </p:cNvPr>
              <p:cNvSpPr txBox="1"/>
              <p:nvPr/>
            </p:nvSpPr>
            <p:spPr>
              <a:xfrm>
                <a:off x="10446168" y="4406351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9036E-29AF-3643-9D1C-36B346D7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168" y="4406351"/>
                <a:ext cx="69371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B842AF-9528-7A4C-B251-04A1E5832E85}"/>
                  </a:ext>
                </a:extLst>
              </p:cNvPr>
              <p:cNvSpPr txBox="1"/>
              <p:nvPr/>
            </p:nvSpPr>
            <p:spPr>
              <a:xfrm>
                <a:off x="8872515" y="2814241"/>
                <a:ext cx="1544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B842AF-9528-7A4C-B251-04A1E5832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515" y="2814241"/>
                <a:ext cx="154465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A2E0E3-FC97-A046-B89B-FDB1E97D1548}"/>
                  </a:ext>
                </a:extLst>
              </p:cNvPr>
              <p:cNvSpPr txBox="1"/>
              <p:nvPr/>
            </p:nvSpPr>
            <p:spPr>
              <a:xfrm>
                <a:off x="9977946" y="4806460"/>
                <a:ext cx="1719573" cy="307777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∗2</m:t>
                          </m:r>
                        </m:e>
                      </m:d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A2E0E3-FC97-A046-B89B-FDB1E97D1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946" y="4806460"/>
                <a:ext cx="1719573" cy="307777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96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8252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rgbClr val="071CC0"/>
                    </a:solidFill>
                  </a:rPr>
                  <a:t>Goal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find a minimum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071CC0"/>
                    </a:solidFill>
                  </a:rPr>
                  <a:t>Iterative algorithm</a:t>
                </a:r>
              </a:p>
              <a:p>
                <a:pPr lvl="1"/>
                <a:r>
                  <a:rPr lang="en-US" sz="2800" dirty="0"/>
                  <a:t>Start: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800" dirty="0"/>
                  <a:t>Repeat</a:t>
                </a:r>
              </a:p>
              <a:p>
                <a:pPr lvl="2"/>
                <a:r>
                  <a:rPr lang="en-US" sz="28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: learning rate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82522" cy="4351338"/>
              </a:xfrm>
              <a:blipFill>
                <a:blip r:embed="rId3"/>
                <a:stretch>
                  <a:fillRect l="-2381" t="-3216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26630-1B19-AA42-BD9B-CC767494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3C622-391C-6B4E-988F-2BDDDA2FF37C}"/>
              </a:ext>
            </a:extLst>
          </p:cNvPr>
          <p:cNvCxnSpPr>
            <a:cxnSpLocks/>
          </p:cNvCxnSpPr>
          <p:nvPr/>
        </p:nvCxnSpPr>
        <p:spPr>
          <a:xfrm flipV="1">
            <a:off x="7703289" y="1665881"/>
            <a:ext cx="0" cy="3437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7A0924-5EFE-5E4E-97E5-A6C934EFA4F7}"/>
              </a:ext>
            </a:extLst>
          </p:cNvPr>
          <p:cNvCxnSpPr>
            <a:cxnSpLocks/>
          </p:cNvCxnSpPr>
          <p:nvPr/>
        </p:nvCxnSpPr>
        <p:spPr>
          <a:xfrm>
            <a:off x="6980275" y="3806569"/>
            <a:ext cx="43735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38420-E4AA-B849-8D20-836739DF6D92}"/>
                  </a:ext>
                </a:extLst>
              </p:cNvPr>
              <p:cNvSpPr txBox="1"/>
              <p:nvPr/>
            </p:nvSpPr>
            <p:spPr>
              <a:xfrm>
                <a:off x="7143307" y="1701508"/>
                <a:ext cx="510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38420-E4AA-B849-8D20-836739DF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307" y="1701508"/>
                <a:ext cx="51036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D8C7AC-8EEB-C542-AEA0-1AA691B9722C}"/>
                  </a:ext>
                </a:extLst>
              </p:cNvPr>
              <p:cNvSpPr/>
              <p:nvPr/>
            </p:nvSpPr>
            <p:spPr>
              <a:xfrm>
                <a:off x="10985815" y="3856298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D8C7AC-8EEB-C542-AEA0-1AA691B97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815" y="3856298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D8A760B-D6F1-E24B-A106-074122BC9DB8}"/>
              </a:ext>
            </a:extLst>
          </p:cNvPr>
          <p:cNvSpPr txBox="1"/>
          <p:nvPr/>
        </p:nvSpPr>
        <p:spPr>
          <a:xfrm>
            <a:off x="7398488" y="3756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0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B59738E-7038-0147-8B2A-3717BA3E9C9F}"/>
              </a:ext>
            </a:extLst>
          </p:cNvPr>
          <p:cNvSpPr/>
          <p:nvPr/>
        </p:nvSpPr>
        <p:spPr>
          <a:xfrm>
            <a:off x="7221279" y="2587369"/>
            <a:ext cx="3771014" cy="2133925"/>
          </a:xfrm>
          <a:custGeom>
            <a:avLst/>
            <a:gdLst>
              <a:gd name="connsiteX0" fmla="*/ 0 w 3771014"/>
              <a:gd name="connsiteY0" fmla="*/ 0 h 2133925"/>
              <a:gd name="connsiteX1" fmla="*/ 77973 w 3771014"/>
              <a:gd name="connsiteY1" fmla="*/ 1091610 h 2133925"/>
              <a:gd name="connsiteX2" fmla="*/ 262270 w 3771014"/>
              <a:gd name="connsiteY2" fmla="*/ 1835889 h 2133925"/>
              <a:gd name="connsiteX3" fmla="*/ 538717 w 3771014"/>
              <a:gd name="connsiteY3" fmla="*/ 2119424 h 2133925"/>
              <a:gd name="connsiteX4" fmla="*/ 779721 w 3771014"/>
              <a:gd name="connsiteY4" fmla="*/ 1431852 h 2133925"/>
              <a:gd name="connsiteX5" fmla="*/ 992373 w 3771014"/>
              <a:gd name="connsiteY5" fmla="*/ 1027814 h 2133925"/>
              <a:gd name="connsiteX6" fmla="*/ 1488559 w 3771014"/>
              <a:gd name="connsiteY6" fmla="*/ 1041991 h 2133925"/>
              <a:gd name="connsiteX7" fmla="*/ 2076893 w 3771014"/>
              <a:gd name="connsiteY7" fmla="*/ 1495647 h 2133925"/>
              <a:gd name="connsiteX8" fmla="*/ 2643963 w 3771014"/>
              <a:gd name="connsiteY8" fmla="*/ 1601973 h 2133925"/>
              <a:gd name="connsiteX9" fmla="*/ 3338624 w 3771014"/>
              <a:gd name="connsiteY9" fmla="*/ 1183759 h 2133925"/>
              <a:gd name="connsiteX10" fmla="*/ 3664689 w 3771014"/>
              <a:gd name="connsiteY10" fmla="*/ 645042 h 2133925"/>
              <a:gd name="connsiteX11" fmla="*/ 3771014 w 3771014"/>
              <a:gd name="connsiteY11" fmla="*/ 219740 h 21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71014" h="2133925">
                <a:moveTo>
                  <a:pt x="0" y="0"/>
                </a:moveTo>
                <a:cubicBezTo>
                  <a:pt x="17130" y="392814"/>
                  <a:pt x="34261" y="785629"/>
                  <a:pt x="77973" y="1091610"/>
                </a:cubicBezTo>
                <a:cubicBezTo>
                  <a:pt x="121685" y="1397592"/>
                  <a:pt x="185479" y="1664587"/>
                  <a:pt x="262270" y="1835889"/>
                </a:cubicBezTo>
                <a:cubicBezTo>
                  <a:pt x="339061" y="2007191"/>
                  <a:pt x="452475" y="2186764"/>
                  <a:pt x="538717" y="2119424"/>
                </a:cubicBezTo>
                <a:cubicBezTo>
                  <a:pt x="624959" y="2052085"/>
                  <a:pt x="704112" y="1613787"/>
                  <a:pt x="779721" y="1431852"/>
                </a:cubicBezTo>
                <a:cubicBezTo>
                  <a:pt x="855330" y="1249917"/>
                  <a:pt x="874233" y="1092791"/>
                  <a:pt x="992373" y="1027814"/>
                </a:cubicBezTo>
                <a:cubicBezTo>
                  <a:pt x="1110513" y="962837"/>
                  <a:pt x="1307806" y="964019"/>
                  <a:pt x="1488559" y="1041991"/>
                </a:cubicBezTo>
                <a:cubicBezTo>
                  <a:pt x="1669312" y="1119963"/>
                  <a:pt x="1884326" y="1402317"/>
                  <a:pt x="2076893" y="1495647"/>
                </a:cubicBezTo>
                <a:cubicBezTo>
                  <a:pt x="2269460" y="1588977"/>
                  <a:pt x="2433675" y="1653954"/>
                  <a:pt x="2643963" y="1601973"/>
                </a:cubicBezTo>
                <a:cubicBezTo>
                  <a:pt x="2854251" y="1549992"/>
                  <a:pt x="3168503" y="1343247"/>
                  <a:pt x="3338624" y="1183759"/>
                </a:cubicBezTo>
                <a:cubicBezTo>
                  <a:pt x="3508745" y="1024271"/>
                  <a:pt x="3592624" y="805712"/>
                  <a:pt x="3664689" y="645042"/>
                </a:cubicBezTo>
                <a:cubicBezTo>
                  <a:pt x="3736754" y="484372"/>
                  <a:pt x="3753884" y="352056"/>
                  <a:pt x="3771014" y="219740"/>
                </a:cubicBezTo>
              </a:path>
            </a:pathLst>
          </a:custGeom>
          <a:noFill/>
          <a:ln w="19050">
            <a:solidFill>
              <a:srgbClr val="071C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1CC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0D6B8E-67F4-994F-A700-01CB629CFF7C}"/>
              </a:ext>
            </a:extLst>
          </p:cNvPr>
          <p:cNvCxnSpPr>
            <a:cxnSpLocks/>
          </p:cNvCxnSpPr>
          <p:nvPr/>
        </p:nvCxnSpPr>
        <p:spPr>
          <a:xfrm flipV="1">
            <a:off x="10437682" y="2941788"/>
            <a:ext cx="684957" cy="111476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BA378C-AA61-F64B-9201-2DC6D74CA904}"/>
              </a:ext>
            </a:extLst>
          </p:cNvPr>
          <p:cNvSpPr txBox="1"/>
          <p:nvPr/>
        </p:nvSpPr>
        <p:spPr>
          <a:xfrm>
            <a:off x="9148294" y="4396972"/>
            <a:ext cx="114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minimum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7E5890-568D-DC44-AFBA-A99114561F97}"/>
              </a:ext>
            </a:extLst>
          </p:cNvPr>
          <p:cNvSpPr txBox="1"/>
          <p:nvPr/>
        </p:nvSpPr>
        <p:spPr>
          <a:xfrm>
            <a:off x="8058832" y="4671899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Global minimum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DD170B-FA3F-5F45-ADC6-BBBACAA88DB9}"/>
              </a:ext>
            </a:extLst>
          </p:cNvPr>
          <p:cNvCxnSpPr>
            <a:cxnSpLocks/>
          </p:cNvCxnSpPr>
          <p:nvPr/>
        </p:nvCxnSpPr>
        <p:spPr>
          <a:xfrm flipH="1">
            <a:off x="10488909" y="3470378"/>
            <a:ext cx="173324" cy="2698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6FE57D-65EB-9C4C-B56A-A6E2E9A24533}"/>
              </a:ext>
            </a:extLst>
          </p:cNvPr>
          <p:cNvCxnSpPr>
            <a:cxnSpLocks/>
          </p:cNvCxnSpPr>
          <p:nvPr/>
        </p:nvCxnSpPr>
        <p:spPr>
          <a:xfrm flipH="1">
            <a:off x="10273314" y="3740185"/>
            <a:ext cx="171456" cy="14446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EFAB11D-B562-5A4E-B0D8-DFDFFEF8E4A9}"/>
              </a:ext>
            </a:extLst>
          </p:cNvPr>
          <p:cNvCxnSpPr>
            <a:cxnSpLocks/>
          </p:cNvCxnSpPr>
          <p:nvPr/>
        </p:nvCxnSpPr>
        <p:spPr>
          <a:xfrm flipH="1">
            <a:off x="10064692" y="3898826"/>
            <a:ext cx="173758" cy="11154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772AC6-1E66-A149-A200-545BDBFAA50E}"/>
              </a:ext>
            </a:extLst>
          </p:cNvPr>
          <p:cNvCxnSpPr>
            <a:cxnSpLocks/>
          </p:cNvCxnSpPr>
          <p:nvPr/>
        </p:nvCxnSpPr>
        <p:spPr>
          <a:xfrm flipH="1">
            <a:off x="9843982" y="4019449"/>
            <a:ext cx="177210" cy="8837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95B9F5-4D45-3947-9BC8-145560F4B3C4}"/>
              </a:ext>
            </a:extLst>
          </p:cNvPr>
          <p:cNvCxnSpPr>
            <a:cxnSpLocks/>
          </p:cNvCxnSpPr>
          <p:nvPr/>
        </p:nvCxnSpPr>
        <p:spPr>
          <a:xfrm flipV="1">
            <a:off x="10931284" y="3178229"/>
            <a:ext cx="375254" cy="130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644D134-F755-3045-B5D5-45E6D321D101}"/>
              </a:ext>
            </a:extLst>
          </p:cNvPr>
          <p:cNvSpPr txBox="1"/>
          <p:nvPr/>
        </p:nvSpPr>
        <p:spPr>
          <a:xfrm>
            <a:off x="11249257" y="3012404"/>
            <a:ext cx="728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Gradient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6B3D4EA-3B3D-484C-88FD-9DF336BD201D}"/>
              </a:ext>
            </a:extLst>
          </p:cNvPr>
          <p:cNvCxnSpPr>
            <a:cxnSpLocks/>
          </p:cNvCxnSpPr>
          <p:nvPr/>
        </p:nvCxnSpPr>
        <p:spPr>
          <a:xfrm>
            <a:off x="9704586" y="4254768"/>
            <a:ext cx="0" cy="189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5E2633-610F-B942-8159-3265CF22AC5E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761767" y="4758629"/>
            <a:ext cx="297065" cy="5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71CFB65-E976-534A-AFCF-734103042EBD}"/>
                  </a:ext>
                </a:extLst>
              </p:cNvPr>
              <p:cNvSpPr txBox="1"/>
              <p:nvPr/>
            </p:nvSpPr>
            <p:spPr>
              <a:xfrm>
                <a:off x="9973230" y="2793851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71CFB65-E976-534A-AFCF-73410304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230" y="2793851"/>
                <a:ext cx="4019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4D0F73-72E1-4945-9FE2-FCC071E6B6A8}"/>
              </a:ext>
            </a:extLst>
          </p:cNvPr>
          <p:cNvCxnSpPr>
            <a:cxnSpLocks/>
          </p:cNvCxnSpPr>
          <p:nvPr/>
        </p:nvCxnSpPr>
        <p:spPr>
          <a:xfrm>
            <a:off x="10264361" y="3070721"/>
            <a:ext cx="288111" cy="287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95A32-F6FD-6540-9671-6AC4D6FBB371}"/>
                  </a:ext>
                </a:extLst>
              </p:cNvPr>
              <p:cNvSpPr txBox="1"/>
              <p:nvPr/>
            </p:nvSpPr>
            <p:spPr>
              <a:xfrm>
                <a:off x="9524603" y="3250734"/>
                <a:ext cx="365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95A32-F6FD-6540-9671-6AC4D6FB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603" y="3250734"/>
                <a:ext cx="36542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E47725-7DF6-3B4F-B513-E34087CA0989}"/>
              </a:ext>
            </a:extLst>
          </p:cNvPr>
          <p:cNvCxnSpPr>
            <a:cxnSpLocks/>
          </p:cNvCxnSpPr>
          <p:nvPr/>
        </p:nvCxnSpPr>
        <p:spPr>
          <a:xfrm>
            <a:off x="9704586" y="3558511"/>
            <a:ext cx="0" cy="386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87F5004-1E9D-204C-BA77-8C94E1117EDF}"/>
              </a:ext>
            </a:extLst>
          </p:cNvPr>
          <p:cNvSpPr/>
          <p:nvPr/>
        </p:nvSpPr>
        <p:spPr>
          <a:xfrm>
            <a:off x="10595345" y="3373127"/>
            <a:ext cx="159543" cy="153452"/>
          </a:xfrm>
          <a:prstGeom prst="ellipse">
            <a:avLst/>
          </a:prstGeom>
          <a:solidFill>
            <a:schemeClr val="bg1"/>
          </a:solidFill>
          <a:ln>
            <a:solidFill>
              <a:srgbClr val="071C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C -0.00495 0.01065 -0.00989 0.02176 -0.01784 0.0338 C -0.02552 0.0463 -0.03698 0.06204 -0.04726 0.07268 C -0.05768 0.08287 -0.06875 0.08981 -0.07969 0.09722 " pathEditMode="relative" rAng="0" ptsTypes="AA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48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2ABC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26" grpId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gradient descent to solving path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rgbClr val="071CC0"/>
                    </a:solidFill>
                  </a:rPr>
                  <a:t>Advantages</a:t>
                </a:r>
              </a:p>
              <a:p>
                <a:pPr lvl="1"/>
                <a:r>
                  <a:rPr lang="en-US" sz="2800" dirty="0"/>
                  <a:t>In machine learning, the goal is to find the </a:t>
                </a:r>
                <a:r>
                  <a:rPr lang="en-US" sz="2800" b="1" dirty="0"/>
                  <a:t>global minimum</a:t>
                </a:r>
                <a:r>
                  <a:rPr lang="en-US" sz="2800" dirty="0"/>
                  <a:t>.</a:t>
                </a:r>
              </a:p>
              <a:p>
                <a:pPr lvl="1"/>
                <a:r>
                  <a:rPr lang="en-US" sz="2800" dirty="0"/>
                  <a:t>In fuzzing, need only find </a:t>
                </a:r>
                <a:r>
                  <a:rPr lang="en-US" sz="2800" b="1" dirty="0"/>
                  <a:t>a good enough solution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071CC0"/>
                    </a:solidFill>
                  </a:rPr>
                  <a:t>Challenges</a:t>
                </a:r>
              </a:p>
              <a:p>
                <a:pPr lvl="1"/>
                <a:r>
                  <a:rPr lang="en-US" sz="2800" dirty="0"/>
                  <a:t>In fuzzing, we </a:t>
                </a:r>
                <a:r>
                  <a:rPr lang="en-US" sz="2800" b="1" dirty="0"/>
                  <a:t>cannot</a:t>
                </a:r>
                <a:r>
                  <a:rPr lang="en-US" sz="2800" dirty="0"/>
                  <a:t> compute gradient directly because</a:t>
                </a:r>
              </a:p>
              <a:p>
                <a:pPr lvl="2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b="1" dirty="0"/>
                  <a:t>no</a:t>
                </a:r>
                <a:r>
                  <a:rPr lang="en-US" sz="2400" dirty="0"/>
                  <a:t> closed form.</a:t>
                </a:r>
              </a:p>
              <a:p>
                <a:pPr lvl="2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not continuous because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often </a:t>
                </a:r>
                <a:r>
                  <a:rPr lang="en-US" sz="2400" b="1" dirty="0"/>
                  <a:t>discrete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8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07443-0AE1-8642-A392-C43DBB6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8C6B9F-A087-A245-B2B6-2586E400FD5A}"/>
              </a:ext>
            </a:extLst>
          </p:cNvPr>
          <p:cNvGrpSpPr/>
          <p:nvPr/>
        </p:nvGrpSpPr>
        <p:grpSpPr>
          <a:xfrm>
            <a:off x="3757390" y="3283614"/>
            <a:ext cx="4373525" cy="3437861"/>
            <a:chOff x="6980275" y="1665881"/>
            <a:chExt cx="4373525" cy="343786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B10C49-3569-274C-85A0-84D15A930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3289" y="1665881"/>
              <a:ext cx="0" cy="34378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035569-59F6-5E4C-9062-04ACD7DC53A8}"/>
                </a:ext>
              </a:extLst>
            </p:cNvPr>
            <p:cNvCxnSpPr>
              <a:cxnSpLocks/>
            </p:cNvCxnSpPr>
            <p:nvPr/>
          </p:nvCxnSpPr>
          <p:spPr>
            <a:xfrm>
              <a:off x="6980275" y="3806569"/>
              <a:ext cx="43735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18FD83-76B6-CF48-905B-D198769E5935}"/>
                    </a:ext>
                  </a:extLst>
                </p:cNvPr>
                <p:cNvSpPr txBox="1"/>
                <p:nvPr/>
              </p:nvSpPr>
              <p:spPr>
                <a:xfrm>
                  <a:off x="7143307" y="1701508"/>
                  <a:ext cx="5103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18FD83-76B6-CF48-905B-D198769E5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307" y="1701508"/>
                  <a:ext cx="51036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EDE13AD-E31E-A744-8C96-768E2A05A80E}"/>
                    </a:ext>
                  </a:extLst>
                </p:cNvPr>
                <p:cNvSpPr/>
                <p:nvPr/>
              </p:nvSpPr>
              <p:spPr>
                <a:xfrm>
                  <a:off x="10985815" y="3856298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EDE13AD-E31E-A744-8C96-768E2A05A8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5815" y="3856298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336654-282E-CE4D-A5B6-4ADBF9EB52B2}"/>
                </a:ext>
              </a:extLst>
            </p:cNvPr>
            <p:cNvSpPr txBox="1"/>
            <p:nvPr/>
          </p:nvSpPr>
          <p:spPr>
            <a:xfrm>
              <a:off x="7398488" y="3756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dirty="0"/>
                <a:t>0</a:t>
              </a:r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01A0355-E606-8B46-BEFA-AC365EB768EE}"/>
                </a:ext>
              </a:extLst>
            </p:cNvPr>
            <p:cNvSpPr/>
            <p:nvPr/>
          </p:nvSpPr>
          <p:spPr>
            <a:xfrm>
              <a:off x="7221279" y="2587369"/>
              <a:ext cx="3771014" cy="2133925"/>
            </a:xfrm>
            <a:custGeom>
              <a:avLst/>
              <a:gdLst>
                <a:gd name="connsiteX0" fmla="*/ 0 w 3771014"/>
                <a:gd name="connsiteY0" fmla="*/ 0 h 2133925"/>
                <a:gd name="connsiteX1" fmla="*/ 77973 w 3771014"/>
                <a:gd name="connsiteY1" fmla="*/ 1091610 h 2133925"/>
                <a:gd name="connsiteX2" fmla="*/ 262270 w 3771014"/>
                <a:gd name="connsiteY2" fmla="*/ 1835889 h 2133925"/>
                <a:gd name="connsiteX3" fmla="*/ 538717 w 3771014"/>
                <a:gd name="connsiteY3" fmla="*/ 2119424 h 2133925"/>
                <a:gd name="connsiteX4" fmla="*/ 779721 w 3771014"/>
                <a:gd name="connsiteY4" fmla="*/ 1431852 h 2133925"/>
                <a:gd name="connsiteX5" fmla="*/ 992373 w 3771014"/>
                <a:gd name="connsiteY5" fmla="*/ 1027814 h 2133925"/>
                <a:gd name="connsiteX6" fmla="*/ 1488559 w 3771014"/>
                <a:gd name="connsiteY6" fmla="*/ 1041991 h 2133925"/>
                <a:gd name="connsiteX7" fmla="*/ 2076893 w 3771014"/>
                <a:gd name="connsiteY7" fmla="*/ 1495647 h 2133925"/>
                <a:gd name="connsiteX8" fmla="*/ 2643963 w 3771014"/>
                <a:gd name="connsiteY8" fmla="*/ 1601973 h 2133925"/>
                <a:gd name="connsiteX9" fmla="*/ 3338624 w 3771014"/>
                <a:gd name="connsiteY9" fmla="*/ 1183759 h 2133925"/>
                <a:gd name="connsiteX10" fmla="*/ 3664689 w 3771014"/>
                <a:gd name="connsiteY10" fmla="*/ 645042 h 2133925"/>
                <a:gd name="connsiteX11" fmla="*/ 3771014 w 3771014"/>
                <a:gd name="connsiteY11" fmla="*/ 219740 h 213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71014" h="2133925">
                  <a:moveTo>
                    <a:pt x="0" y="0"/>
                  </a:moveTo>
                  <a:cubicBezTo>
                    <a:pt x="17130" y="392814"/>
                    <a:pt x="34261" y="785629"/>
                    <a:pt x="77973" y="1091610"/>
                  </a:cubicBezTo>
                  <a:cubicBezTo>
                    <a:pt x="121685" y="1397592"/>
                    <a:pt x="185479" y="1664587"/>
                    <a:pt x="262270" y="1835889"/>
                  </a:cubicBezTo>
                  <a:cubicBezTo>
                    <a:pt x="339061" y="2007191"/>
                    <a:pt x="452475" y="2186764"/>
                    <a:pt x="538717" y="2119424"/>
                  </a:cubicBezTo>
                  <a:cubicBezTo>
                    <a:pt x="624959" y="2052085"/>
                    <a:pt x="704112" y="1613787"/>
                    <a:pt x="779721" y="1431852"/>
                  </a:cubicBezTo>
                  <a:cubicBezTo>
                    <a:pt x="855330" y="1249917"/>
                    <a:pt x="874233" y="1092791"/>
                    <a:pt x="992373" y="1027814"/>
                  </a:cubicBezTo>
                  <a:cubicBezTo>
                    <a:pt x="1110513" y="962837"/>
                    <a:pt x="1307806" y="964019"/>
                    <a:pt x="1488559" y="1041991"/>
                  </a:cubicBezTo>
                  <a:cubicBezTo>
                    <a:pt x="1669312" y="1119963"/>
                    <a:pt x="1884326" y="1402317"/>
                    <a:pt x="2076893" y="1495647"/>
                  </a:cubicBezTo>
                  <a:cubicBezTo>
                    <a:pt x="2269460" y="1588977"/>
                    <a:pt x="2433675" y="1653954"/>
                    <a:pt x="2643963" y="1601973"/>
                  </a:cubicBezTo>
                  <a:cubicBezTo>
                    <a:pt x="2854251" y="1549992"/>
                    <a:pt x="3168503" y="1343247"/>
                    <a:pt x="3338624" y="1183759"/>
                  </a:cubicBezTo>
                  <a:cubicBezTo>
                    <a:pt x="3508745" y="1024271"/>
                    <a:pt x="3592624" y="805712"/>
                    <a:pt x="3664689" y="645042"/>
                  </a:cubicBezTo>
                  <a:cubicBezTo>
                    <a:pt x="3736754" y="484372"/>
                    <a:pt x="3753884" y="352056"/>
                    <a:pt x="3771014" y="219740"/>
                  </a:cubicBezTo>
                </a:path>
              </a:pathLst>
            </a:custGeom>
            <a:noFill/>
            <a:ln w="19050">
              <a:solidFill>
                <a:srgbClr val="071C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1CC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BE2FDA-4897-E344-ABE9-04A7083E807D}"/>
                </a:ext>
              </a:extLst>
            </p:cNvPr>
            <p:cNvSpPr txBox="1"/>
            <p:nvPr/>
          </p:nvSpPr>
          <p:spPr>
            <a:xfrm>
              <a:off x="9148294" y="4396972"/>
              <a:ext cx="1140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Local minimum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44BBB3-9DA1-1F4C-BC71-2234B40E1FC6}"/>
                </a:ext>
              </a:extLst>
            </p:cNvPr>
            <p:cNvSpPr txBox="1"/>
            <p:nvPr/>
          </p:nvSpPr>
          <p:spPr>
            <a:xfrm>
              <a:off x="8058832" y="4671899"/>
              <a:ext cx="122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Global minimum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B0E8A2-24C7-6C4A-A55B-941DA275584A}"/>
                </a:ext>
              </a:extLst>
            </p:cNvPr>
            <p:cNvCxnSpPr>
              <a:cxnSpLocks/>
            </p:cNvCxnSpPr>
            <p:nvPr/>
          </p:nvCxnSpPr>
          <p:spPr>
            <a:xfrm>
              <a:off x="9704586" y="4254768"/>
              <a:ext cx="0" cy="18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54DAF6-979F-054A-B305-775F60694CDC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7761767" y="4758629"/>
              <a:ext cx="297065" cy="51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2084AE-4A75-8D4A-A8AA-C0D6FE728F48}"/>
                    </a:ext>
                  </a:extLst>
                </p:cNvPr>
                <p:cNvSpPr txBox="1"/>
                <p:nvPr/>
              </p:nvSpPr>
              <p:spPr>
                <a:xfrm>
                  <a:off x="9524603" y="3250734"/>
                  <a:ext cx="3654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2084AE-4A75-8D4A-A8AA-C0D6FE728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4603" y="3250734"/>
                  <a:ext cx="36542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5A8308-4379-2D49-9461-FA8023DB3865}"/>
                </a:ext>
              </a:extLst>
            </p:cNvPr>
            <p:cNvCxnSpPr>
              <a:cxnSpLocks/>
            </p:cNvCxnSpPr>
            <p:nvPr/>
          </p:nvCxnSpPr>
          <p:spPr>
            <a:xfrm>
              <a:off x="9704586" y="3558511"/>
              <a:ext cx="0" cy="386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360AD3-52DD-4C40-A674-8564C5418176}"/>
                </a:ext>
              </a:extLst>
            </p:cNvPr>
            <p:cNvSpPr/>
            <p:nvPr/>
          </p:nvSpPr>
          <p:spPr>
            <a:xfrm>
              <a:off x="9624814" y="4039258"/>
              <a:ext cx="159543" cy="153452"/>
            </a:xfrm>
            <a:prstGeom prst="ellipse">
              <a:avLst/>
            </a:prstGeom>
            <a:solidFill>
              <a:srgbClr val="071CC0"/>
            </a:solidFill>
            <a:ln>
              <a:solidFill>
                <a:srgbClr val="071C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0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AD5B9-6B1D-364E-9C8D-2D33FE93F6AD}"/>
                  </a:ext>
                </a:extLst>
              </p:cNvPr>
              <p:cNvSpPr txBox="1"/>
              <p:nvPr/>
            </p:nvSpPr>
            <p:spPr>
              <a:xfrm>
                <a:off x="10452801" y="4527148"/>
                <a:ext cx="168039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AD5B9-6B1D-364E-9C8D-2D33FE93F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801" y="4527148"/>
                <a:ext cx="1680396" cy="461665"/>
              </a:xfrm>
              <a:prstGeom prst="rect">
                <a:avLst/>
              </a:prstGeom>
              <a:blipFill>
                <a:blip r:embed="rId3"/>
                <a:stretch>
                  <a:fillRect r="-75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7822EE-8E2E-3D42-8BFA-61F9DCBA1560}"/>
                  </a:ext>
                </a:extLst>
              </p:cNvPr>
              <p:cNvSpPr txBox="1"/>
              <p:nvPr/>
            </p:nvSpPr>
            <p:spPr>
              <a:xfrm>
                <a:off x="8944268" y="2943241"/>
                <a:ext cx="1244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7822EE-8E2E-3D42-8BFA-61F9DCBA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268" y="2943241"/>
                <a:ext cx="1244956" cy="461665"/>
              </a:xfrm>
              <a:prstGeom prst="rect">
                <a:avLst/>
              </a:prstGeom>
              <a:blipFill>
                <a:blip r:embed="rId4"/>
                <a:stretch>
                  <a:fillRect t="-270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Numerically approximate directional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rgbClr val="071CC0"/>
                    </a:solidFill>
                  </a:rPr>
                  <a:t>Mathematical foundation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mr-IN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r>
                  <a:rPr lang="en-US" dirty="0"/>
                  <a:t> is a small value.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unit vector in the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dimension.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48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57F3-E0AA-1F45-8A98-37B56616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27632" y="2665318"/>
                <a:ext cx="4236565" cy="925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mr-IN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mr-IN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2665318"/>
                <a:ext cx="4236565" cy="925178"/>
              </a:xfrm>
              <a:prstGeom prst="rect">
                <a:avLst/>
              </a:prstGeom>
              <a:blipFill>
                <a:blip r:embed="rId6"/>
                <a:stretch>
                  <a:fillRect l="-1493" t="-9459" r="-2388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F3FA98-83A1-5A43-AEA8-F0CC85D20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94527"/>
              </p:ext>
            </p:extLst>
          </p:nvPr>
        </p:nvGraphicFramePr>
        <p:xfrm>
          <a:off x="7287189" y="2319898"/>
          <a:ext cx="2995168" cy="365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4464">
                  <a:extLst>
                    <a:ext uri="{9D8B030D-6E8A-4147-A177-3AD203B41FA5}">
                      <a16:colId xmlns:a16="http://schemas.microsoft.com/office/drawing/2014/main" val="3796653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5931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232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942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8176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41885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4463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974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514108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3039071837"/>
                    </a:ext>
                  </a:extLst>
                </a:gridCol>
              </a:tblGrid>
              <a:tr h="29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175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433C00-F5F0-8E43-A6A0-83C8A4C4CC26}"/>
              </a:ext>
            </a:extLst>
          </p:cNvPr>
          <p:cNvSpPr txBox="1"/>
          <p:nvPr/>
        </p:nvSpPr>
        <p:spPr>
          <a:xfrm>
            <a:off x="8164795" y="2734109"/>
            <a:ext cx="34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int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DBB84-7FBF-7343-A7A1-F32AA51CCD76}"/>
              </a:ext>
            </a:extLst>
          </p:cNvPr>
          <p:cNvSpPr txBox="1"/>
          <p:nvPr/>
        </p:nvSpPr>
        <p:spPr>
          <a:xfrm>
            <a:off x="9054783" y="2734109"/>
            <a:ext cx="34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int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D28B7-2612-4241-9DAE-754158A3AB8B}"/>
              </a:ext>
            </a:extLst>
          </p:cNvPr>
          <p:cNvSpPr txBox="1"/>
          <p:nvPr/>
        </p:nvSpPr>
        <p:spPr>
          <a:xfrm>
            <a:off x="8442371" y="18330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41CD0D5-7970-024D-962B-A86B7839E6F4}"/>
              </a:ext>
            </a:extLst>
          </p:cNvPr>
          <p:cNvSpPr/>
          <p:nvPr/>
        </p:nvSpPr>
        <p:spPr>
          <a:xfrm rot="5400000">
            <a:off x="8325444" y="2394125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619FD9A-01CD-C942-B813-CADF57FD634A}"/>
              </a:ext>
            </a:extLst>
          </p:cNvPr>
          <p:cNvSpPr/>
          <p:nvPr/>
        </p:nvSpPr>
        <p:spPr>
          <a:xfrm rot="5400000">
            <a:off x="9164264" y="2385812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C0F486-9853-2444-A05B-4B446DBB25DD}"/>
              </a:ext>
            </a:extLst>
          </p:cNvPr>
          <p:cNvCxnSpPr>
            <a:cxnSpLocks/>
          </p:cNvCxnSpPr>
          <p:nvPr/>
        </p:nvCxnSpPr>
        <p:spPr>
          <a:xfrm>
            <a:off x="8791029" y="2922422"/>
            <a:ext cx="0" cy="59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575846-6178-6A4D-BD1C-5B369868C854}"/>
              </a:ext>
            </a:extLst>
          </p:cNvPr>
          <p:cNvSpPr/>
          <p:nvPr/>
        </p:nvSpPr>
        <p:spPr>
          <a:xfrm>
            <a:off x="7731157" y="3522147"/>
            <a:ext cx="2219498" cy="18091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AB193-83BD-8D48-A41E-FDC3D6E7388A}"/>
              </a:ext>
            </a:extLst>
          </p:cNvPr>
          <p:cNvSpPr txBox="1"/>
          <p:nvPr/>
        </p:nvSpPr>
        <p:spPr>
          <a:xfrm>
            <a:off x="8350451" y="3502086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CF4E31-46F7-E842-B3D9-E0F5267AE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47100"/>
              </p:ext>
            </p:extLst>
          </p:nvPr>
        </p:nvGraphicFramePr>
        <p:xfrm>
          <a:off x="8146638" y="3961616"/>
          <a:ext cx="1388537" cy="1219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88537">
                  <a:extLst>
                    <a:ext uri="{9D8B030D-6E8A-4147-A177-3AD203B41FA5}">
                      <a16:colId xmlns:a16="http://schemas.microsoft.com/office/drawing/2014/main" val="2326919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68158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25295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if (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*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– j *2 &gt; 0)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29345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0555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4B4498-1149-CD4D-9C5C-A161379BDF0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564114" y="4717640"/>
            <a:ext cx="888687" cy="4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25961A-F04A-6745-B4FB-C82A61E65526}"/>
                  </a:ext>
                </a:extLst>
              </p:cNvPr>
              <p:cNvSpPr txBox="1"/>
              <p:nvPr/>
            </p:nvSpPr>
            <p:spPr>
              <a:xfrm>
                <a:off x="10461114" y="4527152"/>
                <a:ext cx="861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25961A-F04A-6745-B4FB-C82A61E6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114" y="4527152"/>
                <a:ext cx="861839" cy="461665"/>
              </a:xfrm>
              <a:prstGeom prst="rect">
                <a:avLst/>
              </a:prstGeom>
              <a:blipFill>
                <a:blip r:embed="rId7"/>
                <a:stretch>
                  <a:fillRect l="-144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3067D2-3449-1F48-9D6F-A5855C52113D}"/>
                  </a:ext>
                </a:extLst>
              </p:cNvPr>
              <p:cNvSpPr txBox="1"/>
              <p:nvPr/>
            </p:nvSpPr>
            <p:spPr>
              <a:xfrm>
                <a:off x="8944268" y="294917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3067D2-3449-1F48-9D6F-A5855C521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268" y="2949178"/>
                <a:ext cx="42639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9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Instrumentation</a:t>
            </a:r>
          </a:p>
          <a:p>
            <a:pPr lvl="1"/>
            <a:r>
              <a:rPr lang="en-US" sz="2800" dirty="0"/>
              <a:t>Instrument LLVM Pass.</a:t>
            </a:r>
          </a:p>
          <a:p>
            <a:pPr lvl="1"/>
            <a:r>
              <a:rPr lang="en-US" sz="2800" dirty="0"/>
              <a:t>Extend DFSAN with byte-level taint tracking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Fuzzing loop</a:t>
            </a:r>
            <a:endParaRPr lang="en-US" dirty="0">
              <a:solidFill>
                <a:srgbClr val="071CC0"/>
              </a:solidFill>
            </a:endParaRPr>
          </a:p>
          <a:p>
            <a:pPr lvl="1"/>
            <a:r>
              <a:rPr lang="en-US" sz="2800" dirty="0"/>
              <a:t>Implemented by Rust.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D56B2-623A-CB48-B1C1-9EF76935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8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A73BFA3-1A58-5543-B6DE-342E244E8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634752"/>
              </p:ext>
            </p:extLst>
          </p:nvPr>
        </p:nvGraphicFramePr>
        <p:xfrm>
          <a:off x="614074" y="5163821"/>
          <a:ext cx="10963853" cy="671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LAVA-M found by each </a:t>
            </a:r>
            <a:r>
              <a:rPr lang="en-US" dirty="0" err="1"/>
              <a:t>fuzzer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DE55C-4155-0F49-9D0E-9A0052E0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929"/>
            <a:ext cx="10515600" cy="5915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LAVA-M: </a:t>
            </a:r>
            <a:r>
              <a:rPr lang="zh-Hans" altLang="en-US" dirty="0"/>
              <a:t> </a:t>
            </a:r>
            <a:r>
              <a:rPr lang="en-US" dirty="0"/>
              <a:t>Ground-truth corpora with injected realistic bugs.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E5D7B-61EE-1449-AE25-6FFC1004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0699A8-922C-9248-AA94-2F2E4571F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12741"/>
              </p:ext>
            </p:extLst>
          </p:nvPr>
        </p:nvGraphicFramePr>
        <p:xfrm>
          <a:off x="-283779" y="7119966"/>
          <a:ext cx="11106739" cy="1854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235646769"/>
                    </a:ext>
                  </a:extLst>
                </a:gridCol>
                <a:gridCol w="1269124">
                  <a:extLst>
                    <a:ext uri="{9D8B030D-6E8A-4147-A177-3AD203B41FA5}">
                      <a16:colId xmlns:a16="http://schemas.microsoft.com/office/drawing/2014/main" val="4207039328"/>
                    </a:ext>
                  </a:extLst>
                </a:gridCol>
                <a:gridCol w="1314775">
                  <a:extLst>
                    <a:ext uri="{9D8B030D-6E8A-4147-A177-3AD203B41FA5}">
                      <a16:colId xmlns:a16="http://schemas.microsoft.com/office/drawing/2014/main" val="1170228036"/>
                    </a:ext>
                  </a:extLst>
                </a:gridCol>
                <a:gridCol w="1475968">
                  <a:extLst>
                    <a:ext uri="{9D8B030D-6E8A-4147-A177-3AD203B41FA5}">
                      <a16:colId xmlns:a16="http://schemas.microsoft.com/office/drawing/2014/main" val="504006124"/>
                    </a:ext>
                  </a:extLst>
                </a:gridCol>
                <a:gridCol w="1475968">
                  <a:extLst>
                    <a:ext uri="{9D8B030D-6E8A-4147-A177-3AD203B41FA5}">
                      <a16:colId xmlns:a16="http://schemas.microsoft.com/office/drawing/2014/main" val="2061584463"/>
                    </a:ext>
                  </a:extLst>
                </a:gridCol>
                <a:gridCol w="1475968">
                  <a:extLst>
                    <a:ext uri="{9D8B030D-6E8A-4147-A177-3AD203B41FA5}">
                      <a16:colId xmlns:a16="http://schemas.microsoft.com/office/drawing/2014/main" val="2261390638"/>
                    </a:ext>
                  </a:extLst>
                </a:gridCol>
                <a:gridCol w="1475968">
                  <a:extLst>
                    <a:ext uri="{9D8B030D-6E8A-4147-A177-3AD203B41FA5}">
                      <a16:colId xmlns:a16="http://schemas.microsoft.com/office/drawing/2014/main" val="2166499533"/>
                    </a:ext>
                  </a:extLst>
                </a:gridCol>
                <a:gridCol w="1475968">
                  <a:extLst>
                    <a:ext uri="{9D8B030D-6E8A-4147-A177-3AD203B41FA5}">
                      <a16:colId xmlns:a16="http://schemas.microsoft.com/office/drawing/2014/main" val="45181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Listed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Angora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VUzzer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Steelix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9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uniq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7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base64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4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md5sum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9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096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EAA8A1-B987-0C4B-A593-B3B81FEF578B}"/>
              </a:ext>
            </a:extLst>
          </p:cNvPr>
          <p:cNvSpPr txBox="1"/>
          <p:nvPr/>
        </p:nvSpPr>
        <p:spPr>
          <a:xfrm>
            <a:off x="838200" y="5835279"/>
            <a:ext cx="1077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Dolan-</a:t>
            </a:r>
            <a:r>
              <a:rPr lang="en-US" sz="1400" dirty="0" err="1"/>
              <a:t>Gavitt</a:t>
            </a:r>
            <a:r>
              <a:rPr lang="en-US" sz="1400" dirty="0"/>
              <a:t>, Brendan, et al. "Lava: Large-scale automated vulnerability addition." </a:t>
            </a:r>
            <a:r>
              <a:rPr lang="en-US" sz="1400" i="1" dirty="0"/>
              <a:t>Security and Privacy (SP), 2016 IEEE Symposium on</a:t>
            </a:r>
            <a:r>
              <a:rPr lang="en-US" sz="1400" dirty="0"/>
              <a:t>. IEEE, 2016.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EA072D-C967-D340-9786-A689644FF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433666"/>
              </p:ext>
            </p:extLst>
          </p:nvPr>
        </p:nvGraphicFramePr>
        <p:xfrm>
          <a:off x="3150644" y="2420622"/>
          <a:ext cx="28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59C170D-6C65-AC47-A751-6DF602036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778301"/>
              </p:ext>
            </p:extLst>
          </p:nvPr>
        </p:nvGraphicFramePr>
        <p:xfrm>
          <a:off x="6030644" y="2420622"/>
          <a:ext cx="28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FF77FE2-CE7D-BE4A-959E-99C131123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149841"/>
              </p:ext>
            </p:extLst>
          </p:nvPr>
        </p:nvGraphicFramePr>
        <p:xfrm>
          <a:off x="8902760" y="2420622"/>
          <a:ext cx="30947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EB883E0-AC90-434B-BE42-B0D185B1F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051026"/>
              </p:ext>
            </p:extLst>
          </p:nvPr>
        </p:nvGraphicFramePr>
        <p:xfrm>
          <a:off x="270644" y="2420622"/>
          <a:ext cx="28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994F9CDB-4CD4-1D46-9C44-D18CC7D43026}"/>
              </a:ext>
            </a:extLst>
          </p:cNvPr>
          <p:cNvSpPr/>
          <p:nvPr/>
        </p:nvSpPr>
        <p:spPr>
          <a:xfrm>
            <a:off x="994612" y="5626481"/>
            <a:ext cx="10026314" cy="20879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3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CB2D-4074-014C-99D6-90C9D2AA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LAVA-M found by Angora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AB513E-1B2A-7141-987D-C67E68707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955806"/>
              </p:ext>
            </p:extLst>
          </p:nvPr>
        </p:nvGraphicFramePr>
        <p:xfrm>
          <a:off x="1056000" y="2241521"/>
          <a:ext cx="10080000" cy="288814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3463796065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614041434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574103598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4090967212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794852804"/>
                    </a:ext>
                  </a:extLst>
                </a:gridCol>
              </a:tblGrid>
              <a:tr h="476941">
                <a:tc rowSpan="2">
                  <a:txBody>
                    <a:bodyPr/>
                    <a:lstStyle/>
                    <a:p>
                      <a:r>
                        <a:rPr lang="en-US" sz="2400" b="1" dirty="0"/>
                        <a:t>Programs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b="1" dirty="0"/>
                        <a:t>Listed bugs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                           Found bugs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b="1" dirty="0"/>
                        <a:t>Time(min)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016324"/>
                  </a:ext>
                </a:extLst>
              </a:tr>
              <a:tr h="4769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Listed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71CC0"/>
                          </a:solidFill>
                        </a:rPr>
                        <a:t>Unlisted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15375"/>
                  </a:ext>
                </a:extLst>
              </a:tr>
              <a:tr h="483565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uniq</a:t>
                      </a:r>
                      <a:endParaRPr lang="en-US" sz="24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71CC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30875292"/>
                  </a:ext>
                </a:extLst>
              </a:tr>
              <a:tr h="483565">
                <a:tc>
                  <a:txBody>
                    <a:bodyPr/>
                    <a:lstStyle/>
                    <a:p>
                      <a:r>
                        <a:rPr lang="en-US" sz="2400" i="1" dirty="0"/>
                        <a:t>base64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71C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87949"/>
                  </a:ext>
                </a:extLst>
              </a:tr>
              <a:tr h="483565">
                <a:tc>
                  <a:txBody>
                    <a:bodyPr/>
                    <a:lstStyle/>
                    <a:p>
                      <a:r>
                        <a:rPr lang="en-US" sz="2400" i="1" dirty="0"/>
                        <a:t>md5sum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71C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05648"/>
                  </a:ext>
                </a:extLst>
              </a:tr>
              <a:tr h="483565">
                <a:tc>
                  <a:txBody>
                    <a:bodyPr/>
                    <a:lstStyle/>
                    <a:p>
                      <a:r>
                        <a:rPr lang="en-US" sz="2400" i="1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71CC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768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2915-76E7-CB41-85E5-97A2DE3C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3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Angora vs. AFL on real world applications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0B7C25-83DB-E245-9568-97C7F540C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39997"/>
              </p:ext>
            </p:extLst>
          </p:nvPr>
        </p:nvGraphicFramePr>
        <p:xfrm>
          <a:off x="649013" y="7059776"/>
          <a:ext cx="10363203" cy="3698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157991749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70717281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79174014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2396273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65544818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63514011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053932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915506964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5142934"/>
                    </a:ext>
                  </a:extLst>
                </a:gridCol>
              </a:tblGrid>
              <a:tr h="332789">
                <a:tc rowSpan="2">
                  <a:txBody>
                    <a:bodyPr/>
                    <a:lstStyle/>
                    <a:p>
                      <a:r>
                        <a:rPr lang="en-US" b="1" dirty="0"/>
                        <a:t>Program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Line coverage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Branch coverage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Unique crashes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5814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AFL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Angora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Increase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AFL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Angora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Increase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AFL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Angora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41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21.2%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1462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1899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29.9%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034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jhead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5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xmlwf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3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djpeg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9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readpng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2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2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objdump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3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90160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A424B-FA8B-C440-83D0-ED1C14D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1061F0-86A8-274B-AAA0-55A50F0C2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425160"/>
              </p:ext>
            </p:extLst>
          </p:nvPr>
        </p:nvGraphicFramePr>
        <p:xfrm>
          <a:off x="2496000" y="2280964"/>
          <a:ext cx="7200000" cy="407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E6D91C-8D87-2849-8B11-F27B68ED1C23}"/>
              </a:ext>
            </a:extLst>
          </p:cNvPr>
          <p:cNvSpPr txBox="1"/>
          <p:nvPr/>
        </p:nvSpPr>
        <p:spPr>
          <a:xfrm>
            <a:off x="5227429" y="1765493"/>
            <a:ext cx="17371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/>
              <a:t>Line Coverage</a:t>
            </a:r>
          </a:p>
        </p:txBody>
      </p:sp>
    </p:spTree>
    <p:extLst>
      <p:ext uri="{BB962C8B-B14F-4D97-AF65-F5344CB8AC3E}">
        <p14:creationId xmlns:p14="http://schemas.microsoft.com/office/powerpoint/2010/main" val="18985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71CC0"/>
                </a:solidFill>
              </a:rPr>
              <a:t>Fuzzing</a:t>
            </a:r>
            <a:endParaRPr lang="en-US" b="1" dirty="0">
              <a:solidFill>
                <a:srgbClr val="071C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47496" cy="434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Fuzzing</a:t>
            </a:r>
            <a:endParaRPr lang="en-US" sz="3200" dirty="0"/>
          </a:p>
          <a:p>
            <a:pPr lvl="1"/>
            <a:r>
              <a:rPr lang="en-US" sz="2800" dirty="0"/>
              <a:t>Popular dynamic analysis techniques to find bugs.</a:t>
            </a:r>
          </a:p>
          <a:p>
            <a:pPr lvl="1"/>
            <a:r>
              <a:rPr lang="en-US" sz="2800" dirty="0"/>
              <a:t>Creates different inputs to trigger bugs in the program.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Challenges</a:t>
            </a:r>
          </a:p>
          <a:p>
            <a:pPr lvl="1"/>
            <a:r>
              <a:rPr lang="en-US" sz="2800" dirty="0"/>
              <a:t>Exploration</a:t>
            </a:r>
            <a:r>
              <a:rPr lang="en-US" sz="3200" b="1" dirty="0"/>
              <a:t>:  </a:t>
            </a:r>
            <a:r>
              <a:rPr lang="en-US" sz="2800" dirty="0"/>
              <a:t>How to </a:t>
            </a:r>
            <a:r>
              <a:rPr lang="en-US" sz="2800" b="1" dirty="0"/>
              <a:t>cover more parts </a:t>
            </a:r>
            <a:r>
              <a:rPr lang="en-US" sz="2800" dirty="0"/>
              <a:t>of the program?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EC5F9-C8CF-D046-BEF0-C02ED736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685E-1615-D94F-85C8-BA7ED181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line coverage on </a:t>
            </a:r>
            <a:r>
              <a:rPr lang="en-US" i="1" dirty="0"/>
              <a:t>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9D9B40-DAB4-1446-9304-F99204B711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000" y="1856350"/>
            <a:ext cx="7200000" cy="4320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20CED-7364-6247-9EA4-CE930D8F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Angora vs. AFL on real world applications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A424B-FA8B-C440-83D0-ED1C14D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FDFBF38-6433-5F47-A1EF-60398D892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565061"/>
              </p:ext>
            </p:extLst>
          </p:nvPr>
        </p:nvGraphicFramePr>
        <p:xfrm>
          <a:off x="2496000" y="167635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345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path constraints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BACA3-206C-3343-98C7-4BC9C6408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735547"/>
              </p:ext>
            </p:extLst>
          </p:nvPr>
        </p:nvGraphicFramePr>
        <p:xfrm>
          <a:off x="578069" y="7477563"/>
          <a:ext cx="10515600" cy="33375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902695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30886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25059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199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Magic bytes + 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Gradient 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1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7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jhead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0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xmlwf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1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djpeg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8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readpng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4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1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objdump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3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9246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F2B9-CA76-2842-9895-E42BF94C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F9E97E-9FA0-B349-8098-7045EB93A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772250"/>
              </p:ext>
            </p:extLst>
          </p:nvPr>
        </p:nvGraphicFramePr>
        <p:xfrm>
          <a:off x="2496000" y="1676350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0574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Key techniques</a:t>
            </a:r>
          </a:p>
          <a:p>
            <a:pPr lvl="1"/>
            <a:r>
              <a:rPr lang="en-US" sz="2800" dirty="0"/>
              <a:t>Efficient byte-level taint analysis</a:t>
            </a:r>
          </a:p>
          <a:p>
            <a:pPr lvl="1"/>
            <a:r>
              <a:rPr lang="en-US" sz="2800"/>
              <a:t>Search algorithm based on </a:t>
            </a:r>
            <a:r>
              <a:rPr lang="en-US" sz="2800" dirty="0"/>
              <a:t>gradient descent </a:t>
            </a:r>
          </a:p>
          <a:p>
            <a:pPr lvl="1"/>
            <a:r>
              <a:rPr lang="en-US" sz="2800" dirty="0"/>
              <a:t>Shape and type inference </a:t>
            </a:r>
          </a:p>
          <a:p>
            <a:pPr lvl="1"/>
            <a:r>
              <a:rPr lang="en-US" sz="2800" dirty="0"/>
              <a:t>Input length exploration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71CC0"/>
                </a:solidFill>
              </a:rPr>
              <a:t>Principled approach </a:t>
            </a:r>
            <a:r>
              <a:rPr lang="en-US" dirty="0">
                <a:solidFill>
                  <a:srgbClr val="071CC0"/>
                </a:solidFill>
              </a:rPr>
              <a:t>brings impressive performance.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4EC00-A184-6040-9CED-5AAFFFD9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831EF-4CF8-4546-873E-8CDFCDDCC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200" y="60007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9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1ED69B-CBA4-4D46-8413-14991FA2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6200"/>
            <a:ext cx="9144000" cy="1327151"/>
          </a:xfrm>
        </p:spPr>
        <p:txBody>
          <a:bodyPr>
            <a:normAutofit/>
          </a:bodyPr>
          <a:lstStyle/>
          <a:p>
            <a:r>
              <a:rPr lang="en-US" sz="7200" b="1" dirty="0"/>
              <a:t>Backup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19A5A-7096-F94A-A815-171F2C88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9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4D41-85B8-A044-9383-55CDD65C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predicates to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D166C-9416-824B-9A88-56B18CEF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0578945-09B1-F140-AC8D-9AE38495A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364481"/>
                  </p:ext>
                </p:extLst>
              </p:nvPr>
            </p:nvGraphicFramePr>
            <p:xfrm>
              <a:off x="1102133" y="2085532"/>
              <a:ext cx="9379347" cy="2622942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3126449">
                      <a:extLst>
                        <a:ext uri="{9D8B030D-6E8A-4147-A177-3AD203B41FA5}">
                          <a16:colId xmlns:a16="http://schemas.microsoft.com/office/drawing/2014/main" val="3242460572"/>
                        </a:ext>
                      </a:extLst>
                    </a:gridCol>
                    <a:gridCol w="3126449">
                      <a:extLst>
                        <a:ext uri="{9D8B030D-6E8A-4147-A177-3AD203B41FA5}">
                          <a16:colId xmlns:a16="http://schemas.microsoft.com/office/drawing/2014/main" val="2839296870"/>
                        </a:ext>
                      </a:extLst>
                    </a:gridCol>
                    <a:gridCol w="3126449">
                      <a:extLst>
                        <a:ext uri="{9D8B030D-6E8A-4147-A177-3AD203B41FA5}">
                          <a16:colId xmlns:a16="http://schemas.microsoft.com/office/drawing/2014/main" val="1242816564"/>
                        </a:ext>
                      </a:extLst>
                    </a:gridCol>
                  </a:tblGrid>
                  <a:tr h="3747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/>
                            <a:t>Comparison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/>
                            <a:t>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894176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99765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604304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330328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8033714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𝑎𝑏𝑠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31752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𝑎𝑏𝑠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989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0578945-09B1-F140-AC8D-9AE38495A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364481"/>
                  </p:ext>
                </p:extLst>
              </p:nvPr>
            </p:nvGraphicFramePr>
            <p:xfrm>
              <a:off x="1102133" y="2085532"/>
              <a:ext cx="9379347" cy="2622942"/>
            </p:xfrm>
            <a:graphic>
              <a:graphicData uri="http://schemas.openxmlformats.org/drawingml/2006/table">
                <a:tbl>
                  <a:tblPr firstRow="1">
                    <a:tableStyleId>{9D7B26C5-4107-4FEC-AEDC-1716B250A1EF}</a:tableStyleId>
                  </a:tblPr>
                  <a:tblGrid>
                    <a:gridCol w="3126449">
                      <a:extLst>
                        <a:ext uri="{9D8B030D-6E8A-4147-A177-3AD203B41FA5}">
                          <a16:colId xmlns:a16="http://schemas.microsoft.com/office/drawing/2014/main" val="3242460572"/>
                        </a:ext>
                      </a:extLst>
                    </a:gridCol>
                    <a:gridCol w="3126449">
                      <a:extLst>
                        <a:ext uri="{9D8B030D-6E8A-4147-A177-3AD203B41FA5}">
                          <a16:colId xmlns:a16="http://schemas.microsoft.com/office/drawing/2014/main" val="2839296870"/>
                        </a:ext>
                      </a:extLst>
                    </a:gridCol>
                    <a:gridCol w="3126449">
                      <a:extLst>
                        <a:ext uri="{9D8B030D-6E8A-4147-A177-3AD203B41FA5}">
                          <a16:colId xmlns:a16="http://schemas.microsoft.com/office/drawing/2014/main" val="1242816564"/>
                        </a:ext>
                      </a:extLst>
                    </a:gridCol>
                  </a:tblGrid>
                  <a:tr h="3747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/>
                            <a:t>Comparison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6667" r="-10040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/>
                            <a:t>Constraint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894176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10345" r="-199595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110345" r="-100407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595" t="-110345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8199765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3333" r="-199595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203333" r="-100407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595" t="-203333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2604304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13793" r="-199595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313793" r="-100407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595" t="-313793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330328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0000" r="-19959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400000" r="-10040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595" t="-400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8033714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17241" r="-199595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517241" r="-100407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595" t="-517241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31752"/>
                      </a:ext>
                    </a:extLst>
                  </a:tr>
                  <a:tr h="374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96667" r="-19959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7" t="-596667" r="-10040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595" t="-596667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39899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249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40B2-EC66-2D46-9314-A46F91A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tested per second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264464-539E-C145-9825-3027E4096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541304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340979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651507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81995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5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30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jhead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2648.91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0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xmlwf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2206.24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djpeg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1185.52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6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readpng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2881.72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3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1045.35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7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objedump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9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1174.55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1913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C8910-8DB3-5B4C-A005-53E81ADE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0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Byte-level taint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Which input bytes flow into each path constraint?</a:t>
            </a:r>
          </a:p>
          <a:p>
            <a:r>
              <a:rPr lang="en-US" dirty="0"/>
              <a:t>Challenges: Taint tracking is expensive, more so at byte-level.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904C1-2D38-CC42-B4C0-7793548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taint tracking once on each seed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Taint tracking is unnecessary while mutating the input.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Run taint tracking once on each seed input.</a:t>
            </a:r>
          </a:p>
          <a:p>
            <a:pPr lvl="1"/>
            <a:r>
              <a:rPr lang="en-US" dirty="0"/>
              <a:t>Mutate the seed many times and run without taint tracking.</a:t>
            </a:r>
          </a:p>
          <a:p>
            <a:pPr lvl="1"/>
            <a:r>
              <a:rPr lang="en-US" dirty="0"/>
              <a:t>Benefit: amortize the cost of taint tracking over many mutations.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33359-517F-9841-8CB6-6CB5FD05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67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data structure for byte-level taint 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Naive data structure</a:t>
                </a:r>
              </a:p>
              <a:p>
                <a:pPr lvl="1"/>
                <a:r>
                  <a:rPr lang="en-US" dirty="0"/>
                  <a:t>A taint label contains a set of bits representing input bytes. </a:t>
                </a:r>
              </a:p>
              <a:p>
                <a:pPr lvl="1"/>
                <a:r>
                  <a:rPr lang="en-US" dirty="0"/>
                  <a:t>Problem: the taint label size is linear in the size of the input.</a:t>
                </a:r>
              </a:p>
              <a:p>
                <a:r>
                  <a:rPr lang="en-US" dirty="0"/>
                  <a:t>Observation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Most sets have small cardinality.</a:t>
                </a:r>
              </a:p>
              <a:p>
                <a:r>
                  <a:rPr lang="en-US" dirty="0"/>
                  <a:t>Solution </a:t>
                </a:r>
              </a:p>
              <a:p>
                <a:pPr lvl="1"/>
                <a:r>
                  <a:rPr lang="en-US" dirty="0"/>
                  <a:t>Store the sets in the nodes of a special tree. </a:t>
                </a:r>
              </a:p>
              <a:p>
                <a:pPr lvl="1"/>
                <a:r>
                  <a:rPr lang="en-US" dirty="0"/>
                  <a:t>Use the indices to tree nodes as taint labels.</a:t>
                </a:r>
              </a:p>
              <a:p>
                <a:r>
                  <a:rPr lang="en-US" dirty="0"/>
                  <a:t>Space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number of unique sets.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F5518-E720-1741-AE20-9D4E21B0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7F47-DB60-114B-ACE6-718522D2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Coverage-based fuzzing (e.g. AFL)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BF0A-72F8-6D4D-B330-78914E6C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Instrumentation</a:t>
            </a:r>
          </a:p>
          <a:p>
            <a:pPr lvl="1">
              <a:buClr>
                <a:srgbClr val="071CC0"/>
              </a:buClr>
            </a:pPr>
            <a:r>
              <a:rPr lang="en-US" sz="2800" dirty="0"/>
              <a:t>Instruments the program </a:t>
            </a:r>
            <a:r>
              <a:rPr lang="en-US" sz="2800" b="1" dirty="0"/>
              <a:t>slightly</a:t>
            </a:r>
            <a:r>
              <a:rPr lang="en-US" sz="2800" dirty="0"/>
              <a:t> to track branch coverage.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Fuzzing loop</a:t>
            </a:r>
          </a:p>
          <a:p>
            <a:pPr lvl="1"/>
            <a:r>
              <a:rPr lang="en-US" sz="2800" dirty="0"/>
              <a:t>Mutates seed inputs by </a:t>
            </a:r>
            <a:r>
              <a:rPr lang="en-US" sz="2800" b="1" dirty="0"/>
              <a:t>heuristics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Keeps inputs that explore new path as seeds.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8040E-86D7-DC4B-9E8B-C09CDFDB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and type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Problems</a:t>
                </a:r>
              </a:p>
              <a:p>
                <a:pPr lvl="1"/>
                <a:r>
                  <a:rPr lang="en-US" dirty="0"/>
                  <a:t>Shape inference: Which input bytes constitute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Type inference: What is the type of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/>
                  <a:t>Perform these inferences during taint tracking based on the semantics of LLVM instructions.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BA8-8102-CD43-BED2-762FDFCA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length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How long should be the input?</a:t>
            </a:r>
          </a:p>
          <a:p>
            <a:pPr lvl="1"/>
            <a:r>
              <a:rPr lang="en-US" dirty="0"/>
              <a:t>If too short, may not explore certain branches.</a:t>
            </a:r>
          </a:p>
          <a:p>
            <a:pPr lvl="1"/>
            <a:r>
              <a:rPr lang="en-US" dirty="0"/>
              <a:t>If too long, may waste time and memory (or cause OOM).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Criterion: Extend input only when it might explore new branches.</a:t>
            </a:r>
          </a:p>
          <a:p>
            <a:pPr lvl="1"/>
            <a:r>
              <a:rPr lang="en-US" dirty="0"/>
              <a:t>Approach: Instrument functions that return values that depend on the file size, e.g., read(), stat().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CC7B-607D-084B-8F41-589F811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5287-304F-0F49-9495-DF370F9E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length exploration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88D4ED-877C-3A42-8FBE-C71F79A5BD7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3" cy="40792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61325432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110605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179123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7113823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265957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920595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72988464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en-US" b="1" dirty="0"/>
                        <a:t>Program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Longer inputs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 length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620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Angora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b="1" dirty="0"/>
                        <a:t>Random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Angora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336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Useful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Useful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6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889.9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749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jhead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8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xmlwf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94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djpeg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3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readpng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41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objedump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829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8C270-A8EE-1046-8FCA-91A7C309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729"/>
            <a:ext cx="103926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Fuzzing</a:t>
            </a:r>
          </a:p>
          <a:p>
            <a:pPr marL="457200" lvl="1" indent="0">
              <a:buNone/>
            </a:pPr>
            <a:r>
              <a:rPr lang="en-US" sz="2800" dirty="0"/>
              <a:t>      Scalable and low overhead.</a:t>
            </a:r>
          </a:p>
          <a:p>
            <a:pPr marL="457200" lvl="1" indent="0">
              <a:buNone/>
            </a:pPr>
            <a:r>
              <a:rPr lang="en-US" sz="2800" dirty="0"/>
              <a:t>      Uses only heuristics. Random mutation is unproductive.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71CC0"/>
                </a:solidFill>
              </a:rPr>
              <a:t>Symbolic execution</a:t>
            </a:r>
          </a:p>
          <a:p>
            <a:pPr marL="457200" lvl="1" indent="0">
              <a:buNone/>
            </a:pPr>
            <a:r>
              <a:rPr lang="en-US" sz="2800" dirty="0"/>
              <a:t>      Creates quality inputs by solving path constraints. </a:t>
            </a:r>
          </a:p>
          <a:p>
            <a:pPr marL="457200" lvl="1" indent="0">
              <a:buNone/>
            </a:pPr>
            <a:r>
              <a:rPr lang="en-US" sz="2800" dirty="0"/>
              <a:t>      Slow and cannot solve many types of constraints efﬁciently.</a:t>
            </a:r>
          </a:p>
          <a:p>
            <a:pPr lvl="1"/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97DD3-BAA5-C94C-9D9E-1B8474A3A5F4}"/>
              </a:ext>
            </a:extLst>
          </p:cNvPr>
          <p:cNvSpPr txBox="1"/>
          <p:nvPr/>
        </p:nvSpPr>
        <p:spPr>
          <a:xfrm>
            <a:off x="844878" y="1816762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71CC0"/>
                </a:solidFill>
              </a:rPr>
              <a:t>Angora</a:t>
            </a:r>
            <a:endParaRPr lang="en-US" dirty="0">
              <a:solidFill>
                <a:srgbClr val="071C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vs. symbolic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1B2BA-8199-A143-A0C8-0F201ABB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22D927-DD4F-264C-86CB-B8D2C833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344550" y="2421558"/>
            <a:ext cx="377958" cy="377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86E68-2389-FC4D-B0BB-D72A8DC6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488" y="2870526"/>
            <a:ext cx="378000" cy="37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A697C8-C383-7647-8DC4-B21052A1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331257" y="3881657"/>
            <a:ext cx="377958" cy="377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B3FC73-CCA4-304D-A9B7-3A8C4A3C3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195" y="4322312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091 -0.1474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38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116 L 0.00143 -0.1486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01E6F6C-198F-DC47-AB11-8F4D6BD5508A}"/>
              </a:ext>
            </a:extLst>
          </p:cNvPr>
          <p:cNvSpPr/>
          <p:nvPr/>
        </p:nvSpPr>
        <p:spPr>
          <a:xfrm>
            <a:off x="8544538" y="4463232"/>
            <a:ext cx="1524405" cy="2587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*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– j * 2 &gt;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B5CC5-10F8-1C4A-A2CA-56F2D3C4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CE4A9-B9D3-1E4F-9F38-1CE14A43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033392-BBA4-2D40-B891-6073E48F9D0D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22C20-C364-BB47-AA8E-8E6956470070}"/>
              </a:ext>
            </a:extLst>
          </p:cNvPr>
          <p:cNvSpPr txBox="1"/>
          <p:nvPr/>
        </p:nvSpPr>
        <p:spPr>
          <a:xfrm>
            <a:off x="559915" y="1877639"/>
            <a:ext cx="76657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void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j)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j * 2 &gt; 0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 else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[1024];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0, j = 0;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(char), 1024,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1024) return(1);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(&amp;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(&amp;j,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j);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670F9F-1605-3D45-A1D0-EB5D1B11AC66}"/>
              </a:ext>
            </a:extLst>
          </p:cNvPr>
          <p:cNvCxnSpPr>
            <a:cxnSpLocks/>
          </p:cNvCxnSpPr>
          <p:nvPr/>
        </p:nvCxnSpPr>
        <p:spPr>
          <a:xfrm>
            <a:off x="16473630" y="6831876"/>
            <a:ext cx="0" cy="59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82DB32-97C5-5C4D-AF2B-EE0575D7F370}"/>
              </a:ext>
            </a:extLst>
          </p:cNvPr>
          <p:cNvCxnSpPr>
            <a:cxnSpLocks/>
          </p:cNvCxnSpPr>
          <p:nvPr/>
        </p:nvCxnSpPr>
        <p:spPr>
          <a:xfrm>
            <a:off x="9290114" y="2136371"/>
            <a:ext cx="1168" cy="593665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9527F4-25D2-364C-A6A4-E30F056197B8}"/>
              </a:ext>
            </a:extLst>
          </p:cNvPr>
          <p:cNvSpPr/>
          <p:nvPr/>
        </p:nvSpPr>
        <p:spPr>
          <a:xfrm>
            <a:off x="8529785" y="1877639"/>
            <a:ext cx="1521826" cy="25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fread</a:t>
            </a:r>
            <a:r>
              <a:rPr lang="en-US" sz="1600" dirty="0"/>
              <a:t>(…) &lt; 1024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A37CD-3D76-814B-ACE9-A931343D4846}"/>
              </a:ext>
            </a:extLst>
          </p:cNvPr>
          <p:cNvSpPr/>
          <p:nvPr/>
        </p:nvSpPr>
        <p:spPr>
          <a:xfrm>
            <a:off x="8529785" y="2731089"/>
            <a:ext cx="1521826" cy="25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fread</a:t>
            </a:r>
            <a:r>
              <a:rPr lang="en-US" sz="1600" dirty="0"/>
              <a:t>(…) &lt;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F9E50-A8E2-B940-A402-CB0DAA78FCCF}"/>
              </a:ext>
            </a:extLst>
          </p:cNvPr>
          <p:cNvSpPr/>
          <p:nvPr/>
        </p:nvSpPr>
        <p:spPr>
          <a:xfrm>
            <a:off x="8528496" y="3594132"/>
            <a:ext cx="1524405" cy="25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fread</a:t>
            </a:r>
            <a:r>
              <a:rPr lang="en-US" sz="1600" dirty="0"/>
              <a:t>(…) &lt;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0763A-2E10-5843-B81C-1CD1B8C79D80}"/>
              </a:ext>
            </a:extLst>
          </p:cNvPr>
          <p:cNvSpPr txBox="1"/>
          <p:nvPr/>
        </p:nvSpPr>
        <p:spPr>
          <a:xfrm>
            <a:off x="9012620" y="2271577"/>
            <a:ext cx="21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96F1A4-DE21-5341-88CE-9D812228395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9290698" y="2136371"/>
            <a:ext cx="1792955" cy="593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6F47A9-8451-E649-9204-219BAED00090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>
            <a:off x="9290698" y="2989821"/>
            <a:ext cx="1792954" cy="598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36E56A-7F4D-A440-9D95-BC3E8EB5E213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>
            <a:off x="9290699" y="3852864"/>
            <a:ext cx="1792952" cy="6103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A234F54-9C06-6E4B-BBDC-6340D14D7EAF}"/>
              </a:ext>
            </a:extLst>
          </p:cNvPr>
          <p:cNvSpPr/>
          <p:nvPr/>
        </p:nvSpPr>
        <p:spPr>
          <a:xfrm>
            <a:off x="10550945" y="2729691"/>
            <a:ext cx="1065415" cy="25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return(1)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8BB2DE-E17B-5041-B61E-FC88AB88A66D}"/>
              </a:ext>
            </a:extLst>
          </p:cNvPr>
          <p:cNvSpPr/>
          <p:nvPr/>
        </p:nvSpPr>
        <p:spPr>
          <a:xfrm>
            <a:off x="10550944" y="3588323"/>
            <a:ext cx="1065415" cy="25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return(1)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73F05-0CB3-B947-AA43-ADAB9A49C84F}"/>
              </a:ext>
            </a:extLst>
          </p:cNvPr>
          <p:cNvSpPr/>
          <p:nvPr/>
        </p:nvSpPr>
        <p:spPr>
          <a:xfrm>
            <a:off x="10550943" y="4463232"/>
            <a:ext cx="1065415" cy="25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return(1)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C2BB6B-6EFB-1F47-B399-3655D09308FD}"/>
              </a:ext>
            </a:extLst>
          </p:cNvPr>
          <p:cNvSpPr txBox="1"/>
          <p:nvPr/>
        </p:nvSpPr>
        <p:spPr>
          <a:xfrm>
            <a:off x="10187759" y="2167816"/>
            <a:ext cx="21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2984F-9934-CE48-83DB-039840BF344E}"/>
              </a:ext>
            </a:extLst>
          </p:cNvPr>
          <p:cNvSpPr txBox="1"/>
          <p:nvPr/>
        </p:nvSpPr>
        <p:spPr>
          <a:xfrm>
            <a:off x="10171404" y="3042409"/>
            <a:ext cx="21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8CE0A6-EF1B-1A42-A2FD-30480E96504F}"/>
              </a:ext>
            </a:extLst>
          </p:cNvPr>
          <p:cNvSpPr txBox="1"/>
          <p:nvPr/>
        </p:nvSpPr>
        <p:spPr>
          <a:xfrm>
            <a:off x="10176326" y="3915836"/>
            <a:ext cx="21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C16093-C7A5-B04B-9A9A-6B612DF68BCF}"/>
              </a:ext>
            </a:extLst>
          </p:cNvPr>
          <p:cNvCxnSpPr>
            <a:cxnSpLocks/>
          </p:cNvCxnSpPr>
          <p:nvPr/>
        </p:nvCxnSpPr>
        <p:spPr>
          <a:xfrm>
            <a:off x="9290698" y="2986275"/>
            <a:ext cx="0" cy="593665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6EC993F-909C-3E44-BC8D-9D17CB7A9FF1}"/>
              </a:ext>
            </a:extLst>
          </p:cNvPr>
          <p:cNvSpPr txBox="1"/>
          <p:nvPr/>
        </p:nvSpPr>
        <p:spPr>
          <a:xfrm>
            <a:off x="8999617" y="3121481"/>
            <a:ext cx="21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DA48D8-B708-1C44-BAA9-731D3B9A94FA}"/>
              </a:ext>
            </a:extLst>
          </p:cNvPr>
          <p:cNvCxnSpPr>
            <a:cxnSpLocks/>
          </p:cNvCxnSpPr>
          <p:nvPr/>
        </p:nvCxnSpPr>
        <p:spPr>
          <a:xfrm>
            <a:off x="9290698" y="3853565"/>
            <a:ext cx="0" cy="593665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9BE7A56-4066-F544-AF96-F90AA8D03221}"/>
              </a:ext>
            </a:extLst>
          </p:cNvPr>
          <p:cNvSpPr txBox="1"/>
          <p:nvPr/>
        </p:nvSpPr>
        <p:spPr>
          <a:xfrm>
            <a:off x="8999616" y="3988771"/>
            <a:ext cx="21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A515A8-4B3B-9A41-983C-667E840BF237}"/>
              </a:ext>
            </a:extLst>
          </p:cNvPr>
          <p:cNvCxnSpPr>
            <a:cxnSpLocks/>
          </p:cNvCxnSpPr>
          <p:nvPr/>
        </p:nvCxnSpPr>
        <p:spPr>
          <a:xfrm>
            <a:off x="9290698" y="4721964"/>
            <a:ext cx="0" cy="593665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8886A08-2022-9D4F-A523-4D23764E3BB8}"/>
              </a:ext>
            </a:extLst>
          </p:cNvPr>
          <p:cNvSpPr txBox="1"/>
          <p:nvPr/>
        </p:nvSpPr>
        <p:spPr>
          <a:xfrm>
            <a:off x="9022000" y="4857170"/>
            <a:ext cx="21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168813-B1EB-A246-9C0C-9A5485D256BC}"/>
              </a:ext>
            </a:extLst>
          </p:cNvPr>
          <p:cNvSpPr/>
          <p:nvPr/>
        </p:nvSpPr>
        <p:spPr>
          <a:xfrm>
            <a:off x="8528496" y="5330930"/>
            <a:ext cx="1524405" cy="25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 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689F2-1074-E447-B44F-506594C40F86}"/>
              </a:ext>
            </a:extLst>
          </p:cNvPr>
          <p:cNvSpPr/>
          <p:nvPr/>
        </p:nvSpPr>
        <p:spPr>
          <a:xfrm>
            <a:off x="10521595" y="5330930"/>
            <a:ext cx="1124109" cy="25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Line 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F5DBAC-DF16-844A-BB6F-96A17540E18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306741" y="4721964"/>
            <a:ext cx="1782282" cy="602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329319-52C5-AC4D-87EB-2FCB40A310D2}"/>
              </a:ext>
            </a:extLst>
          </p:cNvPr>
          <p:cNvSpPr txBox="1"/>
          <p:nvPr/>
        </p:nvSpPr>
        <p:spPr>
          <a:xfrm>
            <a:off x="10165656" y="4776585"/>
            <a:ext cx="21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0F925-09F6-3D44-8CBE-60C3EBE34DC3}"/>
              </a:ext>
            </a:extLst>
          </p:cNvPr>
          <p:cNvSpPr txBox="1"/>
          <p:nvPr/>
        </p:nvSpPr>
        <p:spPr>
          <a:xfrm>
            <a:off x="194061" y="1887279"/>
            <a:ext cx="39305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1</a:t>
            </a:r>
          </a:p>
          <a:p>
            <a:pPr algn="r"/>
            <a:r>
              <a:rPr lang="en-US" sz="1600" dirty="0"/>
              <a:t>2</a:t>
            </a:r>
          </a:p>
          <a:p>
            <a:pPr algn="r"/>
            <a:r>
              <a:rPr lang="en-US" sz="1600" dirty="0"/>
              <a:t>3</a:t>
            </a:r>
          </a:p>
          <a:p>
            <a:pPr algn="r"/>
            <a:r>
              <a:rPr lang="en-US" sz="1600" dirty="0"/>
              <a:t>4</a:t>
            </a:r>
          </a:p>
          <a:p>
            <a:pPr algn="r"/>
            <a:r>
              <a:rPr lang="en-US" sz="1600" dirty="0"/>
              <a:t>5</a:t>
            </a:r>
          </a:p>
          <a:p>
            <a:pPr algn="r"/>
            <a:r>
              <a:rPr lang="en-US" sz="1600" dirty="0"/>
              <a:t>6</a:t>
            </a:r>
          </a:p>
          <a:p>
            <a:pPr algn="r"/>
            <a:r>
              <a:rPr lang="en-US" sz="1600" dirty="0"/>
              <a:t>7</a:t>
            </a:r>
          </a:p>
          <a:p>
            <a:pPr algn="r"/>
            <a:r>
              <a:rPr lang="en-US" sz="1600" dirty="0"/>
              <a:t>8</a:t>
            </a:r>
          </a:p>
          <a:p>
            <a:pPr algn="r"/>
            <a:r>
              <a:rPr lang="en-US" sz="1600" dirty="0"/>
              <a:t>9</a:t>
            </a:r>
          </a:p>
          <a:p>
            <a:pPr algn="r"/>
            <a:r>
              <a:rPr lang="en-US" sz="1600" dirty="0"/>
              <a:t>10</a:t>
            </a:r>
          </a:p>
          <a:p>
            <a:pPr algn="r"/>
            <a:r>
              <a:rPr lang="en-US" sz="1600" dirty="0"/>
              <a:t>11</a:t>
            </a:r>
          </a:p>
          <a:p>
            <a:pPr algn="r"/>
            <a:r>
              <a:rPr lang="en-US" sz="1600" dirty="0"/>
              <a:t>12</a:t>
            </a:r>
          </a:p>
          <a:p>
            <a:pPr algn="r"/>
            <a:r>
              <a:rPr lang="en-US" sz="1600" dirty="0"/>
              <a:t>13</a:t>
            </a:r>
          </a:p>
          <a:p>
            <a:pPr algn="r"/>
            <a:r>
              <a:rPr lang="en-US" sz="1600" dirty="0"/>
              <a:t>14</a:t>
            </a:r>
          </a:p>
          <a:p>
            <a:pPr algn="r"/>
            <a:r>
              <a:rPr lang="en-US" sz="1600" dirty="0"/>
              <a:t>15</a:t>
            </a:r>
          </a:p>
          <a:p>
            <a:pPr algn="r"/>
            <a:r>
              <a:rPr lang="en-US" sz="1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7338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CC5-10F8-1C4A-A2CA-56F2D3C4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Which</a:t>
            </a:r>
            <a:r>
              <a:rPr lang="en-US" dirty="0"/>
              <a:t> input bytes flow into this predicate?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CE4A9-B9D3-1E4F-9F38-1CE14A43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22C20-C364-BB47-AA8E-8E6956470070}"/>
              </a:ext>
            </a:extLst>
          </p:cNvPr>
          <p:cNvSpPr txBox="1"/>
          <p:nvPr/>
        </p:nvSpPr>
        <p:spPr>
          <a:xfrm>
            <a:off x="559914" y="1877639"/>
            <a:ext cx="76657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void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j)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j * 2 &gt; 0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 else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[1024];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0, j = 0;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(char), 1024,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1024) return(1);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(&amp;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(&amp;j,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j);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D182ED-A51A-E44B-AC1A-5C1871F7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75791"/>
              </p:ext>
            </p:extLst>
          </p:nvPr>
        </p:nvGraphicFramePr>
        <p:xfrm>
          <a:off x="8591390" y="2309901"/>
          <a:ext cx="2995168" cy="365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4464">
                  <a:extLst>
                    <a:ext uri="{9D8B030D-6E8A-4147-A177-3AD203B41FA5}">
                      <a16:colId xmlns:a16="http://schemas.microsoft.com/office/drawing/2014/main" val="3796653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5931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232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942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8176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41885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4463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974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514108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3039071837"/>
                    </a:ext>
                  </a:extLst>
                </a:gridCol>
              </a:tblGrid>
              <a:tr h="29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175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9A4A85-A20E-BB49-84CC-41CF51CD483B}"/>
              </a:ext>
            </a:extLst>
          </p:cNvPr>
          <p:cNvSpPr txBox="1"/>
          <p:nvPr/>
        </p:nvSpPr>
        <p:spPr>
          <a:xfrm>
            <a:off x="9141279" y="2724112"/>
            <a:ext cx="1005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1024..1027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816F4-24AA-4147-AB1E-D24CC98E74BF}"/>
              </a:ext>
            </a:extLst>
          </p:cNvPr>
          <p:cNvSpPr txBox="1"/>
          <p:nvPr/>
        </p:nvSpPr>
        <p:spPr>
          <a:xfrm>
            <a:off x="10031266" y="2724112"/>
            <a:ext cx="1005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1028..1031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49F0C-BF22-C447-80D7-7FADE05D0765}"/>
              </a:ext>
            </a:extLst>
          </p:cNvPr>
          <p:cNvSpPr txBox="1"/>
          <p:nvPr/>
        </p:nvSpPr>
        <p:spPr>
          <a:xfrm>
            <a:off x="9746572" y="17983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71BCEC5-F8D0-3E4B-9DE4-6AA0F07064DC}"/>
              </a:ext>
            </a:extLst>
          </p:cNvPr>
          <p:cNvSpPr/>
          <p:nvPr/>
        </p:nvSpPr>
        <p:spPr>
          <a:xfrm rot="5400000">
            <a:off x="9629645" y="2384128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5E830D6-73D6-3348-8393-9900CDA5E8D7}"/>
              </a:ext>
            </a:extLst>
          </p:cNvPr>
          <p:cNvSpPr/>
          <p:nvPr/>
        </p:nvSpPr>
        <p:spPr>
          <a:xfrm rot="5400000">
            <a:off x="10468465" y="2375815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34BBF-8363-1E47-879F-500ABB9F4787}"/>
              </a:ext>
            </a:extLst>
          </p:cNvPr>
          <p:cNvSpPr txBox="1"/>
          <p:nvPr/>
        </p:nvSpPr>
        <p:spPr>
          <a:xfrm>
            <a:off x="8867149" y="36499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 j * 2 &gt; 0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F4C6F-E719-FE45-82E1-B7B18A9CD77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015663" y="3031889"/>
            <a:ext cx="628318" cy="618077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190329-E6D4-744B-8719-B491B4224C5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529011" y="3031889"/>
            <a:ext cx="114970" cy="618077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439863-366B-054F-991B-0EF12698DBC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131277" y="3065279"/>
            <a:ext cx="109529" cy="584687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912082-D348-1C42-8039-4918BCBAC2ED}"/>
              </a:ext>
            </a:extLst>
          </p:cNvPr>
          <p:cNvSpPr txBox="1"/>
          <p:nvPr/>
        </p:nvSpPr>
        <p:spPr>
          <a:xfrm>
            <a:off x="194061" y="1887279"/>
            <a:ext cx="39305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1</a:t>
            </a:r>
          </a:p>
          <a:p>
            <a:pPr algn="r"/>
            <a:r>
              <a:rPr lang="en-US" sz="1600" dirty="0"/>
              <a:t>2</a:t>
            </a:r>
          </a:p>
          <a:p>
            <a:pPr algn="r"/>
            <a:r>
              <a:rPr lang="en-US" sz="1600" dirty="0"/>
              <a:t>3</a:t>
            </a:r>
          </a:p>
          <a:p>
            <a:pPr algn="r"/>
            <a:r>
              <a:rPr lang="en-US" sz="1600" dirty="0"/>
              <a:t>4</a:t>
            </a:r>
          </a:p>
          <a:p>
            <a:pPr algn="r"/>
            <a:r>
              <a:rPr lang="en-US" sz="1600" dirty="0"/>
              <a:t>5</a:t>
            </a:r>
          </a:p>
          <a:p>
            <a:pPr algn="r"/>
            <a:r>
              <a:rPr lang="en-US" sz="1600" dirty="0"/>
              <a:t>6</a:t>
            </a:r>
          </a:p>
          <a:p>
            <a:pPr algn="r"/>
            <a:r>
              <a:rPr lang="en-US" sz="1600" dirty="0"/>
              <a:t>7</a:t>
            </a:r>
          </a:p>
          <a:p>
            <a:pPr algn="r"/>
            <a:r>
              <a:rPr lang="en-US" sz="1600" dirty="0"/>
              <a:t>8</a:t>
            </a:r>
          </a:p>
          <a:p>
            <a:pPr algn="r"/>
            <a:r>
              <a:rPr lang="en-US" sz="1600" dirty="0"/>
              <a:t>9</a:t>
            </a:r>
          </a:p>
          <a:p>
            <a:pPr algn="r"/>
            <a:r>
              <a:rPr lang="en-US" sz="1600" dirty="0"/>
              <a:t>10</a:t>
            </a:r>
          </a:p>
          <a:p>
            <a:pPr algn="r"/>
            <a:r>
              <a:rPr lang="en-US" sz="1600" dirty="0"/>
              <a:t>11</a:t>
            </a:r>
          </a:p>
          <a:p>
            <a:pPr algn="r"/>
            <a:r>
              <a:rPr lang="en-US" sz="1600" dirty="0"/>
              <a:t>12</a:t>
            </a:r>
          </a:p>
          <a:p>
            <a:pPr algn="r"/>
            <a:r>
              <a:rPr lang="en-US" sz="1600" dirty="0"/>
              <a:t>13</a:t>
            </a:r>
          </a:p>
          <a:p>
            <a:pPr algn="r"/>
            <a:r>
              <a:rPr lang="en-US" sz="1600" dirty="0"/>
              <a:t>14</a:t>
            </a:r>
          </a:p>
          <a:p>
            <a:pPr algn="r"/>
            <a:r>
              <a:rPr lang="en-US" sz="1600" dirty="0"/>
              <a:t>15</a:t>
            </a:r>
          </a:p>
          <a:p>
            <a:pPr algn="r"/>
            <a:r>
              <a:rPr lang="en-US" sz="1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1306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CC5-10F8-1C4A-A2CA-56F2D3C4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How</a:t>
            </a:r>
            <a:r>
              <a:rPr lang="en-US" dirty="0"/>
              <a:t> to solve this path constraint efficiently?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CE4A9-B9D3-1E4F-9F38-1CE14A43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C1218-4671-DD40-A325-DFD4BBC4402E}"/>
              </a:ext>
            </a:extLst>
          </p:cNvPr>
          <p:cNvSpPr txBox="1"/>
          <p:nvPr/>
        </p:nvSpPr>
        <p:spPr>
          <a:xfrm>
            <a:off x="559915" y="1877639"/>
            <a:ext cx="76657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void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j)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j * 2 &gt; 0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 else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[1024];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0, j = 0;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(char), 1024,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1024) return(1);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(&amp;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(&amp;j,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j);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F19A1E-BEB2-9E48-AAA2-07148507C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24345"/>
              </p:ext>
            </p:extLst>
          </p:nvPr>
        </p:nvGraphicFramePr>
        <p:xfrm>
          <a:off x="8591391" y="2309901"/>
          <a:ext cx="2995168" cy="365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4464">
                  <a:extLst>
                    <a:ext uri="{9D8B030D-6E8A-4147-A177-3AD203B41FA5}">
                      <a16:colId xmlns:a16="http://schemas.microsoft.com/office/drawing/2014/main" val="3796653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5931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232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942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8176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41885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4463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974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514108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3039071837"/>
                    </a:ext>
                  </a:extLst>
                </a:gridCol>
              </a:tblGrid>
              <a:tr h="29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175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568B7FD-3976-B743-8103-EE084CAC1757}"/>
              </a:ext>
            </a:extLst>
          </p:cNvPr>
          <p:cNvSpPr txBox="1"/>
          <p:nvPr/>
        </p:nvSpPr>
        <p:spPr>
          <a:xfrm>
            <a:off x="9198988" y="272411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1024..1027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16925-12DC-3442-A9E7-22A68BDEE4CB}"/>
              </a:ext>
            </a:extLst>
          </p:cNvPr>
          <p:cNvSpPr txBox="1"/>
          <p:nvPr/>
        </p:nvSpPr>
        <p:spPr>
          <a:xfrm>
            <a:off x="10088975" y="272411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1028..1031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E7CE5-7576-8A40-AA43-A651B6C6142A}"/>
              </a:ext>
            </a:extLst>
          </p:cNvPr>
          <p:cNvSpPr txBox="1"/>
          <p:nvPr/>
        </p:nvSpPr>
        <p:spPr>
          <a:xfrm>
            <a:off x="9746573" y="180857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B9856D6-7975-324B-A49A-821205D7D013}"/>
              </a:ext>
            </a:extLst>
          </p:cNvPr>
          <p:cNvSpPr/>
          <p:nvPr/>
        </p:nvSpPr>
        <p:spPr>
          <a:xfrm rot="5400000">
            <a:off x="9629646" y="2384128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4CAD4E0-F44C-D642-BD4F-47C2FB78031F}"/>
              </a:ext>
            </a:extLst>
          </p:cNvPr>
          <p:cNvSpPr/>
          <p:nvPr/>
        </p:nvSpPr>
        <p:spPr>
          <a:xfrm rot="5400000">
            <a:off x="10468466" y="2375815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4D8F0A-1FC3-0549-B902-4D4908390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79309"/>
              </p:ext>
            </p:extLst>
          </p:nvPr>
        </p:nvGraphicFramePr>
        <p:xfrm>
          <a:off x="8591391" y="4087524"/>
          <a:ext cx="2995168" cy="365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4464">
                  <a:extLst>
                    <a:ext uri="{9D8B030D-6E8A-4147-A177-3AD203B41FA5}">
                      <a16:colId xmlns:a16="http://schemas.microsoft.com/office/drawing/2014/main" val="3796653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5931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232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942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8176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41885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4463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974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514108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3039071837"/>
                    </a:ext>
                  </a:extLst>
                </a:gridCol>
              </a:tblGrid>
              <a:tr h="29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17529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670F9F-1605-3D45-A1D0-EB5D1B11AC66}"/>
              </a:ext>
            </a:extLst>
          </p:cNvPr>
          <p:cNvCxnSpPr>
            <a:cxnSpLocks/>
          </p:cNvCxnSpPr>
          <p:nvPr/>
        </p:nvCxnSpPr>
        <p:spPr>
          <a:xfrm>
            <a:off x="10099345" y="3402876"/>
            <a:ext cx="0" cy="591413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97AE4EE-106A-C847-B5B2-D295F066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75" y="2982150"/>
            <a:ext cx="378000" cy="37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EE81D7-81D3-864A-BFBD-5EB26011F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9910366" y="4836294"/>
            <a:ext cx="377958" cy="3779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ADBB2E-8258-6C42-93E7-6C999D89B4E7}"/>
              </a:ext>
            </a:extLst>
          </p:cNvPr>
          <p:cNvSpPr txBox="1"/>
          <p:nvPr/>
        </p:nvSpPr>
        <p:spPr>
          <a:xfrm>
            <a:off x="9212483" y="451449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1024..1027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C161D1-3928-524C-ADEA-FF5590C22DF3}"/>
              </a:ext>
            </a:extLst>
          </p:cNvPr>
          <p:cNvSpPr txBox="1"/>
          <p:nvPr/>
        </p:nvSpPr>
        <p:spPr>
          <a:xfrm>
            <a:off x="10102470" y="451449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1028..1031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14F40B9-1B95-084A-8D6D-F872B73BC398}"/>
              </a:ext>
            </a:extLst>
          </p:cNvPr>
          <p:cNvSpPr/>
          <p:nvPr/>
        </p:nvSpPr>
        <p:spPr>
          <a:xfrm rot="5400000">
            <a:off x="9643141" y="4174507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F4617E0-0099-B148-B868-74D4EC07955E}"/>
              </a:ext>
            </a:extLst>
          </p:cNvPr>
          <p:cNvSpPr/>
          <p:nvPr/>
        </p:nvSpPr>
        <p:spPr>
          <a:xfrm rot="5400000">
            <a:off x="10481961" y="4166194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1C61C-E558-804D-ACE0-0DFF3EC7CBD8}"/>
              </a:ext>
            </a:extLst>
          </p:cNvPr>
          <p:cNvSpPr txBox="1"/>
          <p:nvPr/>
        </p:nvSpPr>
        <p:spPr>
          <a:xfrm>
            <a:off x="194061" y="1887279"/>
            <a:ext cx="39305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1</a:t>
            </a:r>
          </a:p>
          <a:p>
            <a:pPr algn="r"/>
            <a:r>
              <a:rPr lang="en-US" sz="1600" dirty="0"/>
              <a:t>2</a:t>
            </a:r>
          </a:p>
          <a:p>
            <a:pPr algn="r"/>
            <a:r>
              <a:rPr lang="en-US" sz="1600" dirty="0"/>
              <a:t>3</a:t>
            </a:r>
          </a:p>
          <a:p>
            <a:pPr algn="r"/>
            <a:r>
              <a:rPr lang="en-US" sz="1600" dirty="0"/>
              <a:t>4</a:t>
            </a:r>
          </a:p>
          <a:p>
            <a:pPr algn="r"/>
            <a:r>
              <a:rPr lang="en-US" sz="1600" dirty="0"/>
              <a:t>5</a:t>
            </a:r>
          </a:p>
          <a:p>
            <a:pPr algn="r"/>
            <a:r>
              <a:rPr lang="en-US" sz="1600" dirty="0"/>
              <a:t>6</a:t>
            </a:r>
          </a:p>
          <a:p>
            <a:pPr algn="r"/>
            <a:r>
              <a:rPr lang="en-US" sz="1600" dirty="0"/>
              <a:t>7</a:t>
            </a:r>
          </a:p>
          <a:p>
            <a:pPr algn="r"/>
            <a:r>
              <a:rPr lang="en-US" sz="1600" dirty="0"/>
              <a:t>8</a:t>
            </a:r>
          </a:p>
          <a:p>
            <a:pPr algn="r"/>
            <a:r>
              <a:rPr lang="en-US" sz="1600" dirty="0"/>
              <a:t>9</a:t>
            </a:r>
          </a:p>
          <a:p>
            <a:pPr algn="r"/>
            <a:r>
              <a:rPr lang="en-US" sz="1600" dirty="0"/>
              <a:t>10</a:t>
            </a:r>
          </a:p>
          <a:p>
            <a:pPr algn="r"/>
            <a:r>
              <a:rPr lang="en-US" sz="1600" dirty="0"/>
              <a:t>11</a:t>
            </a:r>
          </a:p>
          <a:p>
            <a:pPr algn="r"/>
            <a:r>
              <a:rPr lang="en-US" sz="1600" dirty="0"/>
              <a:t>12</a:t>
            </a:r>
          </a:p>
          <a:p>
            <a:pPr algn="r"/>
            <a:r>
              <a:rPr lang="en-US" sz="1600" dirty="0"/>
              <a:t>13</a:t>
            </a:r>
          </a:p>
          <a:p>
            <a:pPr algn="r"/>
            <a:r>
              <a:rPr lang="en-US" sz="1600" dirty="0"/>
              <a:t>14</a:t>
            </a:r>
          </a:p>
          <a:p>
            <a:pPr algn="r"/>
            <a:r>
              <a:rPr lang="en-US" sz="1600" dirty="0"/>
              <a:t>15</a:t>
            </a:r>
          </a:p>
          <a:p>
            <a:pPr algn="r"/>
            <a:r>
              <a:rPr lang="en-US" sz="1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4644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CC5-10F8-1C4A-A2CA-56F2D3C4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How</a:t>
            </a:r>
            <a:r>
              <a:rPr lang="en-US" dirty="0"/>
              <a:t> are input bytes combined into values and their types?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CE4A9-B9D3-1E4F-9F38-1CE14A43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86D66-21D2-4042-AF9C-648AD1867AEA}"/>
              </a:ext>
            </a:extLst>
          </p:cNvPr>
          <p:cNvSpPr txBox="1"/>
          <p:nvPr/>
        </p:nvSpPr>
        <p:spPr>
          <a:xfrm>
            <a:off x="559912" y="1877639"/>
            <a:ext cx="76657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void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j)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j * 2 &gt; 0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 else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[1024];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0, j = 0;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(char), 1024,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1024) return(1);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(&amp;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(&amp;j,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&lt; 1)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j);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293BD7-045C-374A-B9AF-D8FFC35D7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18957"/>
              </p:ext>
            </p:extLst>
          </p:nvPr>
        </p:nvGraphicFramePr>
        <p:xfrm>
          <a:off x="8591388" y="2309901"/>
          <a:ext cx="2995168" cy="365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4464">
                  <a:extLst>
                    <a:ext uri="{9D8B030D-6E8A-4147-A177-3AD203B41FA5}">
                      <a16:colId xmlns:a16="http://schemas.microsoft.com/office/drawing/2014/main" val="3796653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5931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232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942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8176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41885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4463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974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514108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3039071837"/>
                    </a:ext>
                  </a:extLst>
                </a:gridCol>
              </a:tblGrid>
              <a:tr h="29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175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6FA5A7-E43B-AD49-9910-940F04BFE2BD}"/>
              </a:ext>
            </a:extLst>
          </p:cNvPr>
          <p:cNvSpPr txBox="1"/>
          <p:nvPr/>
        </p:nvSpPr>
        <p:spPr>
          <a:xfrm>
            <a:off x="9198985" y="272411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1024..1027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5E2AF-5D2E-3F44-9F14-F74AF48B3631}"/>
              </a:ext>
            </a:extLst>
          </p:cNvPr>
          <p:cNvSpPr txBox="1"/>
          <p:nvPr/>
        </p:nvSpPr>
        <p:spPr>
          <a:xfrm>
            <a:off x="10088972" y="272411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1028..1031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53F6E-899E-5744-87B5-1069585A4A18}"/>
              </a:ext>
            </a:extLst>
          </p:cNvPr>
          <p:cNvSpPr txBox="1"/>
          <p:nvPr/>
        </p:nvSpPr>
        <p:spPr>
          <a:xfrm>
            <a:off x="9746570" y="18259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0306C9-175D-174F-BB3F-4602F34DAB19}"/>
              </a:ext>
            </a:extLst>
          </p:cNvPr>
          <p:cNvSpPr/>
          <p:nvPr/>
        </p:nvSpPr>
        <p:spPr>
          <a:xfrm rot="5400000">
            <a:off x="9629643" y="2384128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078D7B1-F907-C347-9071-380E97204C96}"/>
              </a:ext>
            </a:extLst>
          </p:cNvPr>
          <p:cNvSpPr/>
          <p:nvPr/>
        </p:nvSpPr>
        <p:spPr>
          <a:xfrm rot="5400000">
            <a:off x="10468463" y="2375815"/>
            <a:ext cx="76492" cy="72320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F39D4A-5CCA-1E49-8639-6BC3D736A50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643979" y="3001111"/>
            <a:ext cx="0" cy="591413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9DC2C4-B6E9-7149-AA2D-5EA5CDE719AA}"/>
              </a:ext>
            </a:extLst>
          </p:cNvPr>
          <p:cNvCxnSpPr>
            <a:cxnSpLocks/>
          </p:cNvCxnSpPr>
          <p:nvPr/>
        </p:nvCxnSpPr>
        <p:spPr>
          <a:xfrm>
            <a:off x="10561150" y="3001111"/>
            <a:ext cx="0" cy="591413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A966C0-A9A7-1A45-8FFE-A87EE41532C2}"/>
              </a:ext>
            </a:extLst>
          </p:cNvPr>
          <p:cNvSpPr txBox="1"/>
          <p:nvPr/>
        </p:nvSpPr>
        <p:spPr>
          <a:xfrm>
            <a:off x="9447540" y="3677913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32463C-AB22-794D-A1DC-3B8A504F85FA}"/>
              </a:ext>
            </a:extLst>
          </p:cNvPr>
          <p:cNvSpPr txBox="1"/>
          <p:nvPr/>
        </p:nvSpPr>
        <p:spPr>
          <a:xfrm>
            <a:off x="10344039" y="3688242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24994-7618-0343-A46D-A9E087E1204D}"/>
              </a:ext>
            </a:extLst>
          </p:cNvPr>
          <p:cNvSpPr txBox="1"/>
          <p:nvPr/>
        </p:nvSpPr>
        <p:spPr>
          <a:xfrm>
            <a:off x="194061" y="1887279"/>
            <a:ext cx="39305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1</a:t>
            </a:r>
          </a:p>
          <a:p>
            <a:pPr algn="r"/>
            <a:r>
              <a:rPr lang="en-US" sz="1600" dirty="0"/>
              <a:t>2</a:t>
            </a:r>
          </a:p>
          <a:p>
            <a:pPr algn="r"/>
            <a:r>
              <a:rPr lang="en-US" sz="1600" dirty="0"/>
              <a:t>3</a:t>
            </a:r>
          </a:p>
          <a:p>
            <a:pPr algn="r"/>
            <a:r>
              <a:rPr lang="en-US" sz="1600" dirty="0"/>
              <a:t>4</a:t>
            </a:r>
          </a:p>
          <a:p>
            <a:pPr algn="r"/>
            <a:r>
              <a:rPr lang="en-US" sz="1600" dirty="0"/>
              <a:t>5</a:t>
            </a:r>
          </a:p>
          <a:p>
            <a:pPr algn="r"/>
            <a:r>
              <a:rPr lang="en-US" sz="1600" dirty="0"/>
              <a:t>6</a:t>
            </a:r>
          </a:p>
          <a:p>
            <a:pPr algn="r"/>
            <a:r>
              <a:rPr lang="en-US" sz="1600" dirty="0"/>
              <a:t>7</a:t>
            </a:r>
          </a:p>
          <a:p>
            <a:pPr algn="r"/>
            <a:r>
              <a:rPr lang="en-US" sz="1600" dirty="0"/>
              <a:t>8</a:t>
            </a:r>
          </a:p>
          <a:p>
            <a:pPr algn="r"/>
            <a:r>
              <a:rPr lang="en-US" sz="1600" dirty="0"/>
              <a:t>9</a:t>
            </a:r>
          </a:p>
          <a:p>
            <a:pPr algn="r"/>
            <a:r>
              <a:rPr lang="en-US" sz="1600" dirty="0"/>
              <a:t>10</a:t>
            </a:r>
          </a:p>
          <a:p>
            <a:pPr algn="r"/>
            <a:r>
              <a:rPr lang="en-US" sz="1600" dirty="0"/>
              <a:t>11</a:t>
            </a:r>
          </a:p>
          <a:p>
            <a:pPr algn="r"/>
            <a:r>
              <a:rPr lang="en-US" sz="1600" dirty="0"/>
              <a:t>12</a:t>
            </a:r>
          </a:p>
          <a:p>
            <a:pPr algn="r"/>
            <a:r>
              <a:rPr lang="en-US" sz="1600" dirty="0"/>
              <a:t>13</a:t>
            </a:r>
          </a:p>
          <a:p>
            <a:pPr algn="r"/>
            <a:r>
              <a:rPr lang="en-US" sz="1600" dirty="0"/>
              <a:t>14</a:t>
            </a:r>
          </a:p>
          <a:p>
            <a:pPr algn="r"/>
            <a:r>
              <a:rPr lang="en-US" sz="1600" dirty="0"/>
              <a:t>15</a:t>
            </a:r>
          </a:p>
          <a:p>
            <a:pPr algn="r"/>
            <a:r>
              <a:rPr lang="en-US" sz="1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5936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CC5-10F8-1C4A-A2CA-56F2D3C4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</a:t>
            </a:r>
            <a:r>
              <a:rPr lang="en-US" dirty="0"/>
              <a:t> is the minimum input length to reach here?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CE4A9-B9D3-1E4F-9F38-1CE14A43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3392-BBA4-2D40-B891-6073E48F9D0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86D66-21D2-4042-AF9C-648AD1867AEA}"/>
              </a:ext>
            </a:extLst>
          </p:cNvPr>
          <p:cNvSpPr txBox="1"/>
          <p:nvPr/>
        </p:nvSpPr>
        <p:spPr>
          <a:xfrm>
            <a:off x="559914" y="1877639"/>
            <a:ext cx="76657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void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j)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j * 2 &gt; 0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{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 else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main() {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char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[1024];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0, j = 0;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buf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(char), 1024,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&lt; 1024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return(1);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(&amp;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&lt; 1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fread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(&amp;j,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), 1,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fp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&lt; 1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return(1);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foo(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j);</a:t>
            </a:r>
          </a:p>
          <a:p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293BD7-045C-374A-B9AF-D8FFC35D7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05257"/>
              </p:ext>
            </p:extLst>
          </p:nvPr>
        </p:nvGraphicFramePr>
        <p:xfrm>
          <a:off x="9004859" y="2309901"/>
          <a:ext cx="2162048" cy="365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4464">
                  <a:extLst>
                    <a:ext uri="{9D8B030D-6E8A-4147-A177-3AD203B41FA5}">
                      <a16:colId xmlns:a16="http://schemas.microsoft.com/office/drawing/2014/main" val="3796653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5931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232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942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8176351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3039071837"/>
                    </a:ext>
                  </a:extLst>
                </a:gridCol>
              </a:tblGrid>
              <a:tr h="29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175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F53F6E-899E-5744-87B5-1069585A4A18}"/>
              </a:ext>
            </a:extLst>
          </p:cNvPr>
          <p:cNvSpPr txBox="1"/>
          <p:nvPr/>
        </p:nvSpPr>
        <p:spPr>
          <a:xfrm>
            <a:off x="9743481" y="18156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0306C9-175D-174F-BB3F-4602F34DAB19}"/>
              </a:ext>
            </a:extLst>
          </p:cNvPr>
          <p:cNvSpPr/>
          <p:nvPr/>
        </p:nvSpPr>
        <p:spPr>
          <a:xfrm rot="5400000">
            <a:off x="9984897" y="1727448"/>
            <a:ext cx="201972" cy="2162048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846376-D4DE-2147-A596-FDA6D65452E7}"/>
                  </a:ext>
                </a:extLst>
              </p:cNvPr>
              <p:cNvSpPr txBox="1"/>
              <p:nvPr/>
            </p:nvSpPr>
            <p:spPr>
              <a:xfrm>
                <a:off x="9562215" y="2941641"/>
                <a:ext cx="1571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</a:t>
                </a:r>
                <a:r>
                  <a:rPr lang="en-US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1032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846376-D4DE-2147-A596-FDA6D654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215" y="2941641"/>
                <a:ext cx="1571007" cy="369332"/>
              </a:xfrm>
              <a:prstGeom prst="rect">
                <a:avLst/>
              </a:prstGeom>
              <a:blipFill>
                <a:blip r:embed="rId3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B14070E-31EB-F043-9697-70EAD9B2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297" y="2941282"/>
            <a:ext cx="378000" cy="378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4C49A0-A255-F447-993A-964D3B5F0422}"/>
              </a:ext>
            </a:extLst>
          </p:cNvPr>
          <p:cNvCxnSpPr>
            <a:cxnSpLocks/>
          </p:cNvCxnSpPr>
          <p:nvPr/>
        </p:nvCxnSpPr>
        <p:spPr>
          <a:xfrm>
            <a:off x="10099344" y="3402876"/>
            <a:ext cx="0" cy="591413"/>
          </a:xfrm>
          <a:prstGeom prst="straightConnector1">
            <a:avLst/>
          </a:prstGeom>
          <a:ln w="12700">
            <a:solidFill>
              <a:srgbClr val="071C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AED6793-FF5E-7144-89BC-48B347A72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9089297" y="4712436"/>
            <a:ext cx="377958" cy="377958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06EB49F-F210-F246-9793-CA21397AE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43769"/>
              </p:ext>
            </p:extLst>
          </p:nvPr>
        </p:nvGraphicFramePr>
        <p:xfrm>
          <a:off x="8591390" y="4052749"/>
          <a:ext cx="2995168" cy="365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4464">
                  <a:extLst>
                    <a:ext uri="{9D8B030D-6E8A-4147-A177-3AD203B41FA5}">
                      <a16:colId xmlns:a16="http://schemas.microsoft.com/office/drawing/2014/main" val="3796653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59313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23239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7942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8176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41885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4463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974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9514108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3039071837"/>
                    </a:ext>
                  </a:extLst>
                </a:gridCol>
              </a:tblGrid>
              <a:tr h="2981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17529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013C991F-1B1A-8244-A1E6-9934FEE26231}"/>
              </a:ext>
            </a:extLst>
          </p:cNvPr>
          <p:cNvSpPr/>
          <p:nvPr/>
        </p:nvSpPr>
        <p:spPr>
          <a:xfrm rot="5400000">
            <a:off x="9987988" y="3053736"/>
            <a:ext cx="201972" cy="2995167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9B6449-4154-1B40-9031-99A2BA3EDFCF}"/>
                  </a:ext>
                </a:extLst>
              </p:cNvPr>
              <p:cNvSpPr txBox="1"/>
              <p:nvPr/>
            </p:nvSpPr>
            <p:spPr>
              <a:xfrm>
                <a:off x="9562215" y="4684489"/>
                <a:ext cx="1571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1032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9B6449-4154-1B40-9031-99A2BA3ED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215" y="4684489"/>
                <a:ext cx="1571007" cy="369332"/>
              </a:xfrm>
              <a:prstGeom prst="rect">
                <a:avLst/>
              </a:prstGeom>
              <a:blipFill>
                <a:blip r:embed="rId6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8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{C8616DC4-7B80-694E-9F67-4DF53F4C6456}tf10001120</Template>
  <TotalTime>13809</TotalTime>
  <Words>2280</Words>
  <Application>Microsoft Macintosh PowerPoint</Application>
  <PresentationFormat>Widescreen</PresentationFormat>
  <Paragraphs>769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Arial</vt:lpstr>
      <vt:lpstr>Calibri</vt:lpstr>
      <vt:lpstr>Calibri Light</vt:lpstr>
      <vt:lpstr>Cambria Math</vt:lpstr>
      <vt:lpstr>Source Code Pro</vt:lpstr>
      <vt:lpstr>Office Theme</vt:lpstr>
      <vt:lpstr>Angora: Efficient Fuzzing by Principled Search</vt:lpstr>
      <vt:lpstr>Fuzzing</vt:lpstr>
      <vt:lpstr>Coverage-based fuzzing (e.g. AFL)</vt:lpstr>
      <vt:lpstr>Fuzzing vs. symbolic execution</vt:lpstr>
      <vt:lpstr>Motivating example</vt:lpstr>
      <vt:lpstr>Which input bytes flow into this predicate?</vt:lpstr>
      <vt:lpstr>How to solve this path constraint efficiently?</vt:lpstr>
      <vt:lpstr>How are input bytes combined into values and their types?</vt:lpstr>
      <vt:lpstr>What is the minimum input length to reach here?</vt:lpstr>
      <vt:lpstr>Overview of Angora</vt:lpstr>
      <vt:lpstr>Search based on gradient descent</vt:lpstr>
      <vt:lpstr>View path constraint as function over input</vt:lpstr>
      <vt:lpstr>Gradient descent</vt:lpstr>
      <vt:lpstr>Apply gradient descent to solving path constraints</vt:lpstr>
      <vt:lpstr>Numerically approximate directional derivative</vt:lpstr>
      <vt:lpstr>Implementation</vt:lpstr>
      <vt:lpstr>Bugs in LAVA-M found by each fuzzer</vt:lpstr>
      <vt:lpstr>Bugs in LAVA-M found by Angora</vt:lpstr>
      <vt:lpstr>Angora vs. AFL on real world applications</vt:lpstr>
      <vt:lpstr>Cumulative line coverage on file</vt:lpstr>
      <vt:lpstr>Angora vs. AFL on real world applications</vt:lpstr>
      <vt:lpstr>Solved path constraints</vt:lpstr>
      <vt:lpstr>Conclusion</vt:lpstr>
      <vt:lpstr>Backup slides</vt:lpstr>
      <vt:lpstr>From predicates to constraints</vt:lpstr>
      <vt:lpstr>Inputs tested per second</vt:lpstr>
      <vt:lpstr>Byte-level taint tracking</vt:lpstr>
      <vt:lpstr>Run taint tracking once on each seed input</vt:lpstr>
      <vt:lpstr>Efficient data structure for byte-level taint tracking</vt:lpstr>
      <vt:lpstr>Shape and type inference</vt:lpstr>
      <vt:lpstr>Input length exploration</vt:lpstr>
      <vt:lpstr>Input length exploration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1329</cp:revision>
  <cp:lastPrinted>2018-05-19T11:10:52Z</cp:lastPrinted>
  <dcterms:created xsi:type="dcterms:W3CDTF">2018-05-12T11:41:55Z</dcterms:created>
  <dcterms:modified xsi:type="dcterms:W3CDTF">2018-06-02T01:29:11Z</dcterms:modified>
</cp:coreProperties>
</file>