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6" r:id="rId3"/>
    <p:sldId id="257" r:id="rId4"/>
    <p:sldId id="259" r:id="rId5"/>
    <p:sldId id="258" r:id="rId6"/>
    <p:sldId id="262" r:id="rId7"/>
    <p:sldId id="267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F29D64"/>
    <a:srgbClr val="F8CBAD"/>
    <a:srgbClr val="E1DCD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>
        <a:solidFill>
          <a:srgbClr val="E1DCDB"/>
        </a:solidFill>
      </dgm:spPr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rgbClr val="E1DCDB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50D1D-FD61-4252-BAF9-1AD763DA3678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1B52-A8FD-42A6-AD9D-EA8F38A98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7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261BFD-02B5-472E-BCDF-A95A077C8B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E8ABA-A709-44C9-9594-1230CA03C15A}" type="slidenum">
              <a:rPr lang="de-AT" altLang="de-DE"/>
              <a:pPr/>
              <a:t>12</a:t>
            </a:fld>
            <a:endParaRPr lang="de-AT" altLang="de-DE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A0BC6458-DF2E-4810-AA97-9101E7332A7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2C29C47-72A1-4F67-B613-58240AA924F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E435D1-52CD-4CF3-A277-18D5C010AC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B3DA0-313B-4A5B-A48D-60F565512015}" type="slidenum">
              <a:rPr lang="de-AT" altLang="de-DE"/>
              <a:pPr/>
              <a:t>13</a:t>
            </a:fld>
            <a:endParaRPr lang="de-AT" altLang="de-DE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38F65C2-B761-4A1E-9570-73A8068E3F1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09DD6A0-8730-4625-A3CE-4D3E197C16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1A547D-56E0-4557-B5B6-0E3E96EC6B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5E68C-B767-46EB-89FA-A281F5A02CB2}" type="slidenum">
              <a:rPr lang="de-AT" altLang="de-DE"/>
              <a:pPr/>
              <a:t>14</a:t>
            </a:fld>
            <a:endParaRPr lang="de-AT" altLang="de-DE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0DD3178-38F8-4065-AA1A-EC59E2F8D1A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C339A41-2E8C-4C24-A0CC-CD513CCEF8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92151E-5D25-4328-9A8D-6E3831E028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235066-F59F-4FA5-ACA2-EE248CC827FB}" type="slidenum">
              <a:rPr lang="de-AT" altLang="de-DE"/>
              <a:pPr/>
              <a:t>15</a:t>
            </a:fld>
            <a:endParaRPr lang="de-AT" altLang="de-DE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2DC0D35A-9D0D-46D6-A9A7-88D01C20C3E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877C4B3-9DA3-4681-9F3E-DE58E6464E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D33982-D250-40A5-833F-0F0A1F93C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A02C6-F59C-400F-9F5B-AAFB58363C56}" type="slidenum">
              <a:rPr lang="de-AT" altLang="de-DE"/>
              <a:pPr/>
              <a:t>16</a:t>
            </a:fld>
            <a:endParaRPr lang="de-AT" altLang="de-DE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68E8A6D8-B68E-4F76-A7D6-FF7FA4C7A9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1B0311F-8856-45F8-9BC2-FFC6EC766F4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100EB9-A21A-4531-B43F-48AA3C85FF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735A31-8357-48D8-8F34-7DE23EE77496}" type="slidenum">
              <a:rPr lang="de-AT" altLang="de-DE"/>
              <a:pPr/>
              <a:t>17</a:t>
            </a:fld>
            <a:endParaRPr lang="de-AT" altLang="de-DE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20EA1DC-C331-452D-889C-15B94B78809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1154A8-C7FB-441F-BD08-AC535D6CD9F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F1138D-6257-41A5-8688-E625030BAA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AE8970-E25A-47FC-8435-8A21F7F465A5}" type="slidenum">
              <a:rPr lang="de-AT" altLang="de-DE"/>
              <a:pPr/>
              <a:t>18</a:t>
            </a:fld>
            <a:endParaRPr lang="de-AT" altLang="de-DE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70C18EE5-7C20-4923-A8DC-EB792B74B96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2514164-E8D5-4A32-9CE2-B432F91945F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B74A0C-F6E3-4B05-B150-0F0862265E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2B111-C3E8-4ECC-A2FE-C6D880D1314D}" type="slidenum">
              <a:rPr lang="de-AT" altLang="de-DE"/>
              <a:pPr/>
              <a:t>19</a:t>
            </a:fld>
            <a:endParaRPr lang="de-AT" altLang="de-DE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F16527C2-922C-4455-B033-98F8E4F3C8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18ABDF-4CA6-4A2C-AA27-F9B952307B3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31025284/creating-a-chessboard-mask-to-check-the-status-of-the-squares-on-a-chessboar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chess-queen-game-object-knight-strategic-vic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Objekt, Schachfigur, drinnen enthält.&#10;&#10;Automatisch generierte Beschreibung">
            <a:extLst>
              <a:ext uri="{FF2B5EF4-FFF2-40B4-BE49-F238E27FC236}">
                <a16:creationId xmlns:a16="http://schemas.microsoft.com/office/drawing/2014/main" id="{50FAC300-E167-4A70-8582-7051A0D1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E6334-F2C3-4824-B098-F91AB16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GAVA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2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FBD43-029F-4194-BB10-8000CEA1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Spielbrett – String Repräsentierung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F2DAE-AA73-4638-8BC3-742DF5B5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de-DE" dirty="0"/>
              <a:t>String enthält immer alle 32 Spielfiguren</a:t>
            </a:r>
          </a:p>
          <a:p>
            <a:r>
              <a:rPr lang="de-DE" dirty="0"/>
              <a:t>Jede Figur hat einen fixen Index</a:t>
            </a:r>
          </a:p>
          <a:p>
            <a:pPr lvl="1"/>
            <a:r>
              <a:rPr lang="de-DE" sz="2600" b="1" dirty="0"/>
              <a:t>&lt;name,color,hasMoved=currentPosition&gt;</a:t>
            </a:r>
          </a:p>
          <a:p>
            <a:pPr marL="457200" lvl="1" indent="0">
              <a:buNone/>
            </a:pPr>
            <a:endParaRPr lang="de-DE" sz="2800" dirty="0"/>
          </a:p>
          <a:p>
            <a:r>
              <a:rPr lang="de-DE" dirty="0"/>
              <a:t>Beispiel:</a:t>
            </a:r>
          </a:p>
          <a:p>
            <a:pPr lvl="1"/>
            <a:r>
              <a:rPr lang="de-DE" sz="2600" b="1" dirty="0"/>
              <a:t>&lt;rook,black,0=A8&gt;</a:t>
            </a:r>
          </a:p>
          <a:p>
            <a:pPr lvl="1"/>
            <a:endParaRPr lang="de-DE" sz="2600" b="1" dirty="0"/>
          </a:p>
          <a:p>
            <a:r>
              <a:rPr lang="de-DE" sz="3000" dirty="0"/>
              <a:t>Wenn eine Figur geschlagen wird, ändert sich die Position zu null</a:t>
            </a:r>
          </a:p>
          <a:p>
            <a:pPr lvl="1"/>
            <a:r>
              <a:rPr lang="de-DE" sz="2600" b="1" dirty="0"/>
              <a:t>&lt;rook,black,0=null&gt;</a:t>
            </a:r>
          </a:p>
          <a:p>
            <a:pPr lvl="1"/>
            <a:endParaRPr lang="de-DE" sz="2600" dirty="0"/>
          </a:p>
          <a:p>
            <a:pPr lvl="1"/>
            <a:endParaRPr lang="de-DE" sz="2600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56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32C87D-288F-4ACE-B4CF-891D03A7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9" y="0"/>
            <a:ext cx="676521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5BD74F-5E7A-49DD-A025-9EB066BA8183}"/>
              </a:ext>
            </a:extLst>
          </p:cNvPr>
          <p:cNvSpPr txBox="1"/>
          <p:nvPr/>
        </p:nvSpPr>
        <p:spPr>
          <a:xfrm>
            <a:off x="7425860" y="1905506"/>
            <a:ext cx="4472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Mühle:</a:t>
            </a:r>
          </a:p>
          <a:p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Analog zu Schach</a:t>
            </a:r>
          </a:p>
          <a:p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String repräsentiert Position aller Figuren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8043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02CF997-647B-4B85-9F29-2A7902E7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721078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0FE9FA0-33CE-46C7-8458-764D4AF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32AA99E0-845F-4264-B683-23C2368D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944882"/>
            <a:ext cx="10655501" cy="3742838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9500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367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939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511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83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Spielbrett:</a:t>
            </a:r>
            <a:r>
              <a:rPr lang="de-AT" altLang="de-DE" sz="2400"/>
              <a:t> PlayingPiece[][] state = new PlayingPiece[8][8];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Spielzug:</a:t>
            </a:r>
            <a:r>
              <a:rPr lang="de-AT" altLang="de-DE" sz="2400"/>
              <a:t> String  z.B.: String move = ''A1 A2''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Spielfigur:</a:t>
            </a:r>
            <a:r>
              <a:rPr lang="de-AT" altLang="de-DE" sz="2400"/>
              <a:t> String name;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String colour;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String position;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boolean hasMoved;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FAA831F-AD39-4996-82D6-DB10BF69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275049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680B1601-950C-40FC-A8AF-81A86F03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19DA4FB-EC19-492F-BBFD-500BA769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800438"/>
            <a:ext cx="5399972" cy="2473003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de-AT" altLang="de-DE" sz="2400"/>
              <a:t>Model View Controller Pattern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Model: gameBoard.getState();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View: Client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Controller: ClientHandler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B1335540-2449-4CCF-8F24-61CB9B98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8" y="900443"/>
            <a:ext cx="4849181" cy="557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FFC8338-75DA-4493-9F47-12082341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721078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36D315EE-E1CE-429D-B808-9CFCBE3C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210A7C3-EF15-4770-9C5A-3BA671BA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60" y="1343297"/>
            <a:ext cx="10584072" cy="3552362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9500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367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939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511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83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Memento Pattern: Cache =&gt; Spielzug rückgängig machen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Template Pattern: ChessGame und MillGame implementieren 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      				abstract class Game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BF211AC-BA29-4071-8C3C-245F0A18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436953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AFC1BDFF-1FC1-4725-9B8C-D1E57864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3B82F26C-B189-49AF-8C56-85139840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95" y="2663925"/>
            <a:ext cx="10979308" cy="282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0286C095-0D9A-4B55-81D3-8F599ABC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511550"/>
            <a:ext cx="10655501" cy="720631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de-AT" altLang="de-DE" sz="2400"/>
              <a:t>Strategy Design Pattern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981BECA0-55B8-464E-BF76-A51BD04D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75049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73ACBA8-C5C5-416D-A6E0-55D186AD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67E4ED33-C19F-46B9-B7FE-E318CD998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5" y="770284"/>
            <a:ext cx="10496771" cy="608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14E7B27-CEB3-43D5-8202-A8B9A363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369CDD3E-F38B-43C4-90C5-0A248A70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5055F11E-0E4C-4B57-A4E7-87BE3905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" y="1944882"/>
            <a:ext cx="10706293" cy="372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5E05290E-DF97-4EA2-8A0F-83F0864D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35" y="446"/>
            <a:ext cx="6882504" cy="688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6" name="Rectangle 2">
            <a:extLst>
              <a:ext uri="{FF2B5EF4-FFF2-40B4-BE49-F238E27FC236}">
                <a16:creationId xmlns:a16="http://schemas.microsoft.com/office/drawing/2014/main" id="{BEF4FC49-EF43-45A9-80EC-B98957AB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Überprüfung der Spielregeln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009C44-F267-45E0-BA68-A5AA5D93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079806"/>
            <a:ext cx="10582485" cy="4607913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Spielbrett:</a:t>
            </a: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PlayingPiece[][] state = new PlayingPiece[7][];</a:t>
            </a:r>
          </a:p>
          <a:p>
            <a:pPr marL="214292" indent="-212704">
              <a:buSzPct val="45000"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state → [0]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[1]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[2]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[3] → [0] [1] [2] [3] [4] [5]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[4]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[5]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[6] → [0] [1] [2]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0AA5ED11-D9A0-4145-AE2A-8443DF1A1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35" y="446"/>
            <a:ext cx="6882504" cy="688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0" name="Rectangle 2">
            <a:extLst>
              <a:ext uri="{FF2B5EF4-FFF2-40B4-BE49-F238E27FC236}">
                <a16:creationId xmlns:a16="http://schemas.microsoft.com/office/drawing/2014/main" id="{6A35BB3A-3415-45D9-9BC1-D393CFD9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Überprüfung der Spielregeln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01D17CB1-779B-478B-A155-EF7512AD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079806"/>
            <a:ext cx="10582485" cy="4607913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816100" indent="-4429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273300" indent="-4429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7305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31877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6449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41021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Setzphase: isTargetFree()</a:t>
            </a: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	Mühle?</a:t>
            </a: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Zugphase: isTargetValid()</a:t>
            </a:r>
          </a:p>
          <a:p>
            <a:pPr lvl="3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Mühle?</a:t>
            </a:r>
          </a:p>
          <a:p>
            <a:pPr lvl="3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Spielzug möglich?</a:t>
            </a:r>
          </a:p>
          <a:p>
            <a:pPr lvl="4"/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Endphase: isTargetFree()</a:t>
            </a: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	Mühle?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312998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1" b="21232"/>
          <a:stretch/>
        </p:blipFill>
        <p:spPr>
          <a:xfrm>
            <a:off x="786901" y="1051938"/>
            <a:ext cx="10618197" cy="5253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299" y="4223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59062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299" y="43584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279773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802993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82628-92AE-4278-82AF-9C7EFF2E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4394D-25DD-4B5A-8350-C74A1169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 hat die Möglichkeit, …</a:t>
            </a:r>
          </a:p>
          <a:p>
            <a:pPr lvl="1"/>
            <a:r>
              <a:rPr lang="de-DE" sz="2600" dirty="0"/>
              <a:t>… sich einzuloggen</a:t>
            </a:r>
          </a:p>
          <a:p>
            <a:pPr lvl="1"/>
            <a:r>
              <a:rPr lang="de-DE" sz="2600" dirty="0"/>
              <a:t>… sich einen Account zu erstellen</a:t>
            </a:r>
          </a:p>
          <a:p>
            <a:pPr lvl="1"/>
            <a:r>
              <a:rPr lang="de-DE" sz="2600" dirty="0"/>
              <a:t>… ein Spiel auszuwählen (Schach oder Mühle)</a:t>
            </a:r>
          </a:p>
          <a:p>
            <a:pPr lvl="1"/>
            <a:r>
              <a:rPr lang="de-DE" sz="2600" dirty="0"/>
              <a:t>… ein Spiel wiederherzustellen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70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55A60F3-D070-49C0-9BD3-0E7BAFC1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" y="101660"/>
            <a:ext cx="5994521" cy="667961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903822F-00A2-4495-A29C-EAB0CD23EFFE}"/>
              </a:ext>
            </a:extLst>
          </p:cNvPr>
          <p:cNvSpPr txBox="1"/>
          <p:nvPr/>
        </p:nvSpPr>
        <p:spPr>
          <a:xfrm>
            <a:off x="6418273" y="896923"/>
            <a:ext cx="558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Figuren lassen sich mittels Drag and Drop bewegen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Timer begrenzt Dauer des Zuges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Spielbrett aus Sicht des jeweiligen Spielers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9976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60214-6A26-4C54-AA51-26F69BC5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Spielbrett – String Repräsentierung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DE6A99-3871-46F8-A106-7B055D9F9502}"/>
              </a:ext>
            </a:extLst>
          </p:cNvPr>
          <p:cNvSpPr txBox="1"/>
          <p:nvPr/>
        </p:nvSpPr>
        <p:spPr>
          <a:xfrm>
            <a:off x="259171" y="2929050"/>
            <a:ext cx="11673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dirty="0"/>
              <a:t>&lt;rook,black,0=A8&gt;&lt;knight,black,0=B8&gt;&lt;bishop,black,0=C8&gt;&lt;queen,black,0=D8&gt;&lt;king,black,0=E8&gt;&lt;bishop,black,0=F8&gt;</a:t>
            </a:r>
          </a:p>
          <a:p>
            <a:pPr marL="0" indent="0" algn="ctr">
              <a:buNone/>
            </a:pPr>
            <a:r>
              <a:rPr lang="de-DE" dirty="0"/>
              <a:t>&lt;knight,black,0=G8&gt;&lt;rook,black,0=H8&gt;&lt;pawn,black,0=A7&gt;&lt;pawn,black,0=B7&gt;&lt;pawn,black,0=C7&gt;&lt;pawn,black,0=D7&gt;</a:t>
            </a:r>
          </a:p>
          <a:p>
            <a:pPr marL="0" indent="0" algn="ctr">
              <a:buNone/>
            </a:pPr>
            <a:r>
              <a:rPr lang="de-DE" dirty="0"/>
              <a:t>&lt;pawn,black,0=E7&gt;&lt;pawn,black,0=F7&gt;&lt;pawn,black,0=G7&gt;&lt;pawn,black,0=H7&gt;&lt;rook,white,0=A1&gt;&lt;knight,white,0=B1&gt;</a:t>
            </a:r>
          </a:p>
          <a:p>
            <a:pPr marL="0" indent="0" algn="ctr">
              <a:buNone/>
            </a:pPr>
            <a:r>
              <a:rPr lang="de-DE" dirty="0"/>
              <a:t>&lt;bishop,white,0=C1&gt;&lt;queen,white,0=D1&gt;&lt;king,white,0=E1&gt;&lt;bishop,white,0=F1&gt;&lt;knight,white,0=G1&gt;&lt;rook,white,0=H1&gt;</a:t>
            </a:r>
          </a:p>
          <a:p>
            <a:pPr marL="0" indent="0" algn="ctr">
              <a:buNone/>
            </a:pPr>
            <a:r>
              <a:rPr lang="de-DE" dirty="0"/>
              <a:t>&lt;pawn,white,0=A2&gt;&lt;pawn,white,0=B2&gt;&lt;pawn,white,0=C2&gt;&lt;pawn,white,0=D2&gt;&lt;pawn,white,0=E2&gt;&lt;pawn,white,0=F3&gt;</a:t>
            </a:r>
          </a:p>
          <a:p>
            <a:pPr marL="0" indent="0" algn="ctr">
              <a:buNone/>
            </a:pPr>
            <a:r>
              <a:rPr lang="de-DE" dirty="0"/>
              <a:t>&lt;pawn,white,0=G2&gt;&lt;pawn,white,0=H2&gt;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C77923-1CD8-497A-BE8B-F542AD6F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392"/>
            <a:ext cx="10515600" cy="53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&lt;Gameboard =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A992DCAB-838F-4452-9338-6045C441B42E}"/>
              </a:ext>
            </a:extLst>
          </p:cNvPr>
          <p:cNvSpPr txBox="1">
            <a:spLocks/>
          </p:cNvSpPr>
          <p:nvPr/>
        </p:nvSpPr>
        <p:spPr>
          <a:xfrm>
            <a:off x="990600" y="4738698"/>
            <a:ext cx="10515600" cy="53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sz="2400" dirty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1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58EF160-ABF0-4AFB-AD0E-29D577FC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0" y="226564"/>
            <a:ext cx="5358040" cy="59703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7EF450-E2AE-496D-A971-77BE515E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73" y="232387"/>
            <a:ext cx="5408411" cy="59645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4AC6341-BA8D-4EC7-A20C-E98E041C46A9}"/>
              </a:ext>
            </a:extLst>
          </p:cNvPr>
          <p:cNvSpPr txBox="1"/>
          <p:nvPr/>
        </p:nvSpPr>
        <p:spPr>
          <a:xfrm>
            <a:off x="6446873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aus Sicht von schwarz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16571C-A165-4579-8D61-BB3CC5D02FCE}"/>
              </a:ext>
            </a:extLst>
          </p:cNvPr>
          <p:cNvSpPr txBox="1"/>
          <p:nvPr/>
        </p:nvSpPr>
        <p:spPr>
          <a:xfrm>
            <a:off x="410680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aus Sicht von weiß</a:t>
            </a:r>
          </a:p>
        </p:txBody>
      </p:sp>
    </p:spTree>
    <p:extLst>
      <p:ext uri="{BB962C8B-B14F-4D97-AF65-F5344CB8AC3E}">
        <p14:creationId xmlns:p14="http://schemas.microsoft.com/office/powerpoint/2010/main" val="213721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Breitbild</PresentationFormat>
  <Paragraphs>116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Wingdings</vt:lpstr>
      <vt:lpstr>Office</vt:lpstr>
      <vt:lpstr>GAVA</vt:lpstr>
      <vt:lpstr>PowerPoint-Präsentation</vt:lpstr>
      <vt:lpstr>PowerPoint-Präsentation</vt:lpstr>
      <vt:lpstr>PowerPoint-Präsentation</vt:lpstr>
      <vt:lpstr>PowerPoint-Präsentation</vt:lpstr>
      <vt:lpstr>Menü</vt:lpstr>
      <vt:lpstr>PowerPoint-Präsentation</vt:lpstr>
      <vt:lpstr>Spielbrett – String Repräsentierung</vt:lpstr>
      <vt:lpstr>PowerPoint-Präsentation</vt:lpstr>
      <vt:lpstr>Spielbrett – String Repräsentierung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GAVA</dc:title>
  <dc:creator>Alexander Posch</dc:creator>
  <cp:lastModifiedBy>Alexander Posch</cp:lastModifiedBy>
  <cp:revision>13</cp:revision>
  <dcterms:created xsi:type="dcterms:W3CDTF">2021-01-26T16:59:27Z</dcterms:created>
  <dcterms:modified xsi:type="dcterms:W3CDTF">2021-01-31T16:23:53Z</dcterms:modified>
</cp:coreProperties>
</file>