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70" r:id="rId6"/>
    <p:sldId id="269" r:id="rId7"/>
    <p:sldId id="306" r:id="rId8"/>
    <p:sldId id="307" r:id="rId9"/>
    <p:sldId id="285" r:id="rId10"/>
  </p:sldIdLst>
  <p:sldSz cx="9144000" cy="5143500" type="screen16x9"/>
  <p:notesSz cx="6858000" cy="9144000"/>
  <p:embeddedFontLst>
    <p:embeddedFont>
      <p:font typeface="Alexandria" panose="020B0604020202020204" charset="-78"/>
      <p:regular r:id="rId12"/>
      <p:bold r:id="rId13"/>
    </p:embeddedFont>
    <p:embeddedFont>
      <p:font typeface="Alexandria Light" panose="020B0604020202020204" charset="-78"/>
      <p:regular r:id="rId14"/>
      <p:bold r:id="rId15"/>
    </p:embeddedFont>
    <p:embeddedFont>
      <p:font typeface="Anaheim" panose="02000503000000000000" pitchFamily="2" charset="0"/>
      <p:regular r:id="rId16"/>
    </p:embeddedFont>
    <p:embeddedFont>
      <p:font typeface="Anek Gurmukhi ExtraBold" panose="020B060402020202020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E8A71A-1DF2-4BFA-A03B-F06147C98988}">
  <a:tblStyle styleId="{FFE8A71A-1DF2-4BFA-A03B-F06147C98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b738ad8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b738ad8a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da36f24e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da36f24e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da36f24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da36f24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da36f24e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da36f24e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0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da36f24e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da36f24e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95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1325400" y="1686775"/>
            <a:ext cx="2006700" cy="2352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887075" y="3822809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7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88707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 hasCustomPrompt="1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0" hasCustomPrompt="1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2" name="Google Shape;92;p1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 txBox="1">
            <a:spLocks noGrp="1"/>
          </p:cNvSpPr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4720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4681786" y="2832850"/>
            <a:ext cx="36255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2"/>
          </p:nvPr>
        </p:nvSpPr>
        <p:spPr>
          <a:xfrm>
            <a:off x="836625" y="23549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3"/>
          </p:nvPr>
        </p:nvSpPr>
        <p:spPr>
          <a:xfrm>
            <a:off x="4681624" y="23549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836663" y="2832850"/>
            <a:ext cx="36255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2" name="Google Shape;112;p15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/>
          <p:nvPr/>
        </p:nvSpPr>
        <p:spPr>
          <a:xfrm>
            <a:off x="863584" y="4527000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68" name="Google Shape;168;p2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8588795" y="16806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1044400" y="3850225"/>
            <a:ext cx="567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6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8" r:id="rId7"/>
    <p:sldLayoutId id="214748367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Funix</a:t>
            </a:r>
            <a:r>
              <a:rPr lang="en-US" sz="32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 Swap</a:t>
            </a:r>
            <a:br>
              <a:rPr lang="en-US" sz="32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</a:br>
            <a:r>
              <a:rPr lang="en-US" sz="32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A decentralized exchange</a:t>
            </a:r>
            <a:br>
              <a:rPr lang="en-US" sz="32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</a:br>
            <a:r>
              <a:rPr lang="en-US" sz="32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for swapping tokens</a:t>
            </a:r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713225" y="3846574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Hoàng </a:t>
            </a:r>
            <a:r>
              <a:rPr lang="en-US" dirty="0" err="1">
                <a:solidFill>
                  <a:schemeClr val="dk2"/>
                </a:solidFill>
              </a:rPr>
              <a:t>Tử</a:t>
            </a:r>
            <a:r>
              <a:rPr lang="en-US" dirty="0">
                <a:solidFill>
                  <a:schemeClr val="dk2"/>
                </a:solidFill>
              </a:rPr>
              <a:t> Vinh – HE140292</a:t>
            </a:r>
          </a:p>
        </p:txBody>
      </p:sp>
      <p:sp>
        <p:nvSpPr>
          <p:cNvPr id="246" name="Google Shape;246;p3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0" name="Google Shape;250;p32"/>
          <p:cNvGrpSpPr/>
          <p:nvPr/>
        </p:nvGrpSpPr>
        <p:grpSpPr>
          <a:xfrm>
            <a:off x="4874900" y="685773"/>
            <a:ext cx="3624900" cy="3160800"/>
            <a:chOff x="4874900" y="685773"/>
            <a:chExt cx="3624900" cy="3160800"/>
          </a:xfrm>
        </p:grpSpPr>
        <p:sp>
          <p:nvSpPr>
            <p:cNvPr id="251" name="Google Shape;251;p32"/>
            <p:cNvSpPr/>
            <p:nvPr/>
          </p:nvSpPr>
          <p:spPr>
            <a:xfrm rot="-2140372">
              <a:off x="4965514" y="1556758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579650" y="1323675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449900" y="2469875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1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about </a:t>
            </a:r>
            <a:r>
              <a:rPr lang="en-US" dirty="0" err="1"/>
              <a:t>Funix</a:t>
            </a:r>
            <a:r>
              <a:rPr lang="en-US" dirty="0"/>
              <a:t> Swap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4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Funix Swap do?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01</a:t>
            </a:r>
            <a:endParaRPr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16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05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title" idx="17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04</a:t>
            </a:r>
            <a:endParaRPr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 idx="18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02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6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and View wallet information</a:t>
            </a:r>
          </a:p>
        </p:txBody>
      </p:sp>
      <p:sp>
        <p:nvSpPr>
          <p:cNvPr id="277" name="Google Shape;277;p34"/>
          <p:cNvSpPr txBox="1">
            <a:spLocks noGrp="1"/>
          </p:cNvSpPr>
          <p:nvPr>
            <p:ph type="title" idx="19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06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20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03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7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Overview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8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Swapping Token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9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Transfer</a:t>
            </a:r>
            <a:r>
              <a:rPr lang="en" sz="28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 </a:t>
            </a:r>
            <a:r>
              <a:rPr lang="en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Token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13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Functions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14"/>
          </p:nvPr>
        </p:nvSpPr>
        <p:spPr>
          <a:xfrm>
            <a:off x="588707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Conclusions</a:t>
            </a:r>
            <a:endParaRPr sz="240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5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Metamask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cxnSp>
        <p:nvCxnSpPr>
          <p:cNvPr id="285" name="Google Shape;285;p3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4"/>
          <p:cNvSpPr txBox="1">
            <a:spLocks noGrp="1"/>
          </p:cNvSpPr>
          <p:nvPr>
            <p:ph type="subTitle" idx="2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3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subTitle" idx="5"/>
          </p:nvPr>
        </p:nvSpPr>
        <p:spPr>
          <a:xfrm>
            <a:off x="5887075" y="3822809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045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2519682"/>
            <a:ext cx="4679304" cy="960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600" dirty="0" err="1">
                <a:solidFill>
                  <a:schemeClr val="tx1"/>
                </a:solidFill>
                <a:cs typeface="Arial" pitchFamily="34" charset="0"/>
              </a:rPr>
              <a:t>FunixSwap</a:t>
            </a:r>
            <a:r>
              <a:rPr lang="en-US" altLang="ko-KR" sz="1600" dirty="0">
                <a:solidFill>
                  <a:schemeClr val="tx1"/>
                </a:solidFill>
                <a:cs typeface="Arial" pitchFamily="34" charset="0"/>
              </a:rPr>
              <a:t> performs as an trader to exchange ETH to tokens, and between two distinct types of tokens. </a:t>
            </a: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3A2439-74C3-407A-AB5D-5BA10B0F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29" y="365010"/>
            <a:ext cx="2764037" cy="3480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3716EF-5F3C-4A83-927A-862950F32104}"/>
              </a:ext>
            </a:extLst>
          </p:cNvPr>
          <p:cNvSpPr txBox="1"/>
          <p:nvPr/>
        </p:nvSpPr>
        <p:spPr>
          <a:xfrm>
            <a:off x="876917" y="3613575"/>
            <a:ext cx="435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/>
                </a:solidFill>
                <a:latin typeface="Alexandria Light" panose="020B0604020202020204" charset="-78"/>
                <a:cs typeface="Alexandria Light" panose="020B0604020202020204" charset="-78"/>
              </a:rPr>
              <a:t>FunixSwap</a:t>
            </a:r>
            <a:r>
              <a:rPr lang="en-US" altLang="ko-KR" sz="1600" dirty="0">
                <a:solidFill>
                  <a:schemeClr val="tx1"/>
                </a:solidFill>
                <a:latin typeface="Alexandria Light" panose="020B0604020202020204" charset="-78"/>
                <a:cs typeface="Alexandria Light" panose="020B0604020202020204" charset="-78"/>
              </a:rPr>
              <a:t> can also </a:t>
            </a:r>
            <a:r>
              <a:rPr lang="en-US" altLang="ko-KR" sz="1600" dirty="0" err="1">
                <a:solidFill>
                  <a:schemeClr val="tx1"/>
                </a:solidFill>
                <a:latin typeface="Alexandria Light" panose="020B0604020202020204" charset="-78"/>
                <a:cs typeface="Alexandria Light" panose="020B0604020202020204" charset="-78"/>
              </a:rPr>
              <a:t>transfering</a:t>
            </a:r>
            <a:r>
              <a:rPr lang="en-US" altLang="ko-KR" sz="1600" dirty="0">
                <a:solidFill>
                  <a:schemeClr val="tx1"/>
                </a:solidFill>
                <a:latin typeface="Alexandria Light" panose="020B0604020202020204" charset="-78"/>
                <a:cs typeface="Alexandria Light" panose="020B0604020202020204" charset="-78"/>
              </a:rPr>
              <a:t> tokens, ETH from an account to another account or to a contract</a:t>
            </a:r>
          </a:p>
          <a:p>
            <a:endParaRPr lang="en-US" sz="1600" dirty="0">
              <a:solidFill>
                <a:schemeClr val="tx1"/>
              </a:solidFill>
              <a:latin typeface="Alexandria Light" panose="020B0604020202020204" charset="-78"/>
              <a:cs typeface="Alexandria Light" panose="020B0604020202020204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Implementing import user wallet using </a:t>
            </a:r>
            <a:r>
              <a:rPr lang="en-US" altLang="ko-KR" sz="1400" dirty="0" err="1">
                <a:solidFill>
                  <a:schemeClr val="tx1"/>
                </a:solidFill>
                <a:cs typeface="Arial" pitchFamily="34" charset="0"/>
              </a:rPr>
              <a:t>Metamask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After import, token balance and address will display on interface.</a:t>
            </a:r>
          </a:p>
        </p:txBody>
      </p:sp>
      <p:sp>
        <p:nvSpPr>
          <p:cNvPr id="465" name="Google Shape;465;p44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Support exchange between token and ETH and between 2 tokens.</a:t>
            </a:r>
          </a:p>
        </p:txBody>
      </p:sp>
      <p:sp>
        <p:nvSpPr>
          <p:cNvPr id="466" name="Google Shape;466;p44"/>
          <p:cNvSpPr txBox="1">
            <a:spLocks noGrp="1"/>
          </p:cNvSpPr>
          <p:nvPr>
            <p:ph type="subTitle" idx="3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Support transfer token and ETH from user’s wallet to specific address.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720000" y="1298349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1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720008" y="2436758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2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719992" y="3575166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3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and view wallet information</a:t>
            </a:r>
            <a:endParaRPr dirty="0"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Swapping tokens</a:t>
            </a:r>
            <a:endParaRPr dirty="0"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6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tokens</a:t>
            </a:r>
            <a:endParaRPr dirty="0"/>
          </a:p>
        </p:txBody>
      </p:sp>
      <p:cxnSp>
        <p:nvCxnSpPr>
          <p:cNvPr id="473" name="Google Shape;473;p4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and view wallet information</a:t>
            </a:r>
            <a:endParaRPr dirty="0"/>
          </a:p>
        </p:txBody>
      </p:sp>
      <p:cxnSp>
        <p:nvCxnSpPr>
          <p:cNvPr id="501" name="Google Shape;501;p4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6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6"/>
          <p:cNvSpPr txBox="1">
            <a:spLocks noGrp="1"/>
          </p:cNvSpPr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cs typeface="Arial" pitchFamily="34" charset="0"/>
              </a:rPr>
              <a:t>- Implementing import user wallet using </a:t>
            </a:r>
            <a:r>
              <a:rPr lang="en-US" altLang="ko-KR" sz="1600" dirty="0" err="1">
                <a:solidFill>
                  <a:schemeClr val="tx1"/>
                </a:solidFill>
                <a:cs typeface="Arial" pitchFamily="34" charset="0"/>
              </a:rPr>
              <a:t>Metamask</a:t>
            </a:r>
            <a:r>
              <a:rPr lang="en-US" altLang="ko-KR" sz="16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/>
                </a:solidFill>
                <a:cs typeface="Arial" pitchFamily="34" charset="0"/>
              </a:rPr>
              <a:t>- Showing current imported wallet address and its balance of selected token in dropdown list.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>
                <a:solidFill>
                  <a:schemeClr val="tx1"/>
                </a:solidFill>
                <a:cs typeface="Arial" pitchFamily="34" charset="0"/>
              </a:rPr>
              <a:t>A background job running for fetching user balances in an interval of 10s.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F7F51-5775-4A7A-A40D-8D7F073B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0" y="1175173"/>
            <a:ext cx="3329896" cy="3186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>
            <a:spLocks noGrp="1"/>
          </p:cNvSpPr>
          <p:nvPr>
            <p:ph type="subTitle" idx="1"/>
          </p:nvPr>
        </p:nvSpPr>
        <p:spPr>
          <a:xfrm>
            <a:off x="4681786" y="2832850"/>
            <a:ext cx="36255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token between other address</a:t>
            </a:r>
            <a:endParaRPr dirty="0"/>
          </a:p>
        </p:txBody>
      </p:sp>
      <p:sp>
        <p:nvSpPr>
          <p:cNvPr id="480" name="Google Shape;480;p45"/>
          <p:cNvSpPr txBox="1">
            <a:spLocks noGrp="1"/>
          </p:cNvSpPr>
          <p:nvPr>
            <p:ph type="subTitle" idx="2"/>
          </p:nvPr>
        </p:nvSpPr>
        <p:spPr>
          <a:xfrm>
            <a:off x="836625" y="23549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ko-KR" b="1" dirty="0">
                <a:solidFill>
                  <a:schemeClr val="tx1"/>
                </a:solidFill>
                <a:cs typeface="Arial" pitchFamily="34" charset="0"/>
              </a:rPr>
              <a:t>Swapping Tokens</a:t>
            </a:r>
            <a:endParaRPr lang="ko-KR" altLang="en-US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81" name="Google Shape;481;p45"/>
          <p:cNvSpPr txBox="1">
            <a:spLocks noGrp="1"/>
          </p:cNvSpPr>
          <p:nvPr>
            <p:ph type="subTitle" idx="3"/>
          </p:nvPr>
        </p:nvSpPr>
        <p:spPr>
          <a:xfrm>
            <a:off x="4681624" y="23549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cs typeface="Arial" pitchFamily="34" charset="0"/>
              </a:rPr>
              <a:t>Transferring Tokens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482" name="Google Shape;482;p4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45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functions</a:t>
            </a:r>
            <a:endParaRPr dirty="0"/>
          </a:p>
        </p:txBody>
      </p:sp>
      <p:sp>
        <p:nvSpPr>
          <p:cNvPr id="485" name="Google Shape;485;p45"/>
          <p:cNvSpPr txBox="1">
            <a:spLocks noGrp="1"/>
          </p:cNvSpPr>
          <p:nvPr>
            <p:ph type="subTitle" idx="4"/>
          </p:nvPr>
        </p:nvSpPr>
        <p:spPr>
          <a:xfrm>
            <a:off x="836663" y="2832850"/>
            <a:ext cx="36255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Swapping between ETH and other tokens. Exchange fast, easy and secure</a:t>
            </a:r>
            <a:endParaRPr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BF553D-ABC2-4B0C-9A6F-87124CDACE45}"/>
              </a:ext>
            </a:extLst>
          </p:cNvPr>
          <p:cNvSpPr/>
          <p:nvPr/>
        </p:nvSpPr>
        <p:spPr>
          <a:xfrm>
            <a:off x="2293649" y="1498355"/>
            <a:ext cx="711452" cy="712726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2008DE-AEC3-4D71-80A0-88E184C5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05" y="1603314"/>
            <a:ext cx="468140" cy="46814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2DD0AD8-C0C4-40B2-9657-03A4C824F317}"/>
              </a:ext>
            </a:extLst>
          </p:cNvPr>
          <p:cNvSpPr/>
          <p:nvPr/>
        </p:nvSpPr>
        <p:spPr>
          <a:xfrm>
            <a:off x="6138648" y="1481021"/>
            <a:ext cx="711452" cy="712726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3C355-0C02-4A01-B165-84D268687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36" y="1608637"/>
            <a:ext cx="433275" cy="462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Swapping Tokens</a:t>
            </a:r>
            <a:endParaRPr dirty="0"/>
          </a:p>
        </p:txBody>
      </p:sp>
      <p:cxnSp>
        <p:nvCxnSpPr>
          <p:cNvPr id="501" name="Google Shape;501;p4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6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6"/>
          <p:cNvSpPr txBox="1">
            <a:spLocks noGrp="1"/>
          </p:cNvSpPr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Showing current market rate of selected token pair, also expected amount of destination token.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A background job running for fetching market rate of selected token pair in an interval of 10s.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On click, Swap Now showing a confirmation modal with all the information selected before and estimated transaction fee to execute the transaction.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991D2-99E1-4A6A-9629-36A066E5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62" y="1292725"/>
            <a:ext cx="221312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Transferring Tokens</a:t>
            </a:r>
            <a:endParaRPr dirty="0"/>
          </a:p>
        </p:txBody>
      </p:sp>
      <p:cxnSp>
        <p:nvCxnSpPr>
          <p:cNvPr id="501" name="Google Shape;501;p4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6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6"/>
          <p:cNvSpPr txBox="1">
            <a:spLocks noGrp="1"/>
          </p:cNvSpPr>
          <p:nvPr>
            <p:ph type="subTitle" idx="1"/>
          </p:nvPr>
        </p:nvSpPr>
        <p:spPr>
          <a:xfrm>
            <a:off x="1013264" y="1501612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Support transfer token and ETH from user’s wallet to specific address.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Verify provided address.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On click, Swap Now showing a confirmation modal with all the information selected before and estimated transaction fee to execute the transaction.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367F2-112F-45A7-AAC1-944D929B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78" y="1246293"/>
            <a:ext cx="2475790" cy="35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1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sp>
        <p:nvSpPr>
          <p:cNvPr id="909" name="Google Shape;909;p61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vinhht14@gmail.com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+84 94349156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yourwebsite.com</a:t>
            </a:r>
            <a:endParaRPr dirty="0"/>
          </a:p>
        </p:txBody>
      </p:sp>
      <p:grpSp>
        <p:nvGrpSpPr>
          <p:cNvPr id="910" name="Google Shape;910;p61"/>
          <p:cNvGrpSpPr/>
          <p:nvPr/>
        </p:nvGrpSpPr>
        <p:grpSpPr>
          <a:xfrm>
            <a:off x="7767730" y="3971380"/>
            <a:ext cx="308931" cy="308931"/>
            <a:chOff x="3368074" y="3882537"/>
            <a:chExt cx="215298" cy="215298"/>
          </a:xfrm>
        </p:grpSpPr>
        <p:sp>
          <p:nvSpPr>
            <p:cNvPr id="911" name="Google Shape;911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61"/>
          <p:cNvGrpSpPr/>
          <p:nvPr/>
        </p:nvGrpSpPr>
        <p:grpSpPr>
          <a:xfrm>
            <a:off x="7777494" y="1957476"/>
            <a:ext cx="298609" cy="267049"/>
            <a:chOff x="3824739" y="3890112"/>
            <a:chExt cx="208105" cy="186110"/>
          </a:xfrm>
        </p:grpSpPr>
        <p:sp>
          <p:nvSpPr>
            <p:cNvPr id="915" name="Google Shape;915;p6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61"/>
          <p:cNvSpPr/>
          <p:nvPr/>
        </p:nvSpPr>
        <p:spPr>
          <a:xfrm>
            <a:off x="7763656" y="2989288"/>
            <a:ext cx="326284" cy="26649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0" name="Google Shape;920;p61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1"/>
          <p:cNvCxnSpPr/>
          <p:nvPr/>
        </p:nvCxnSpPr>
        <p:spPr>
          <a:xfrm rot="10800000">
            <a:off x="7419500" y="526650"/>
            <a:ext cx="0" cy="40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1"/>
          <p:cNvCxnSpPr/>
          <p:nvPr/>
        </p:nvCxnSpPr>
        <p:spPr>
          <a:xfrm rot="10800000">
            <a:off x="7428650" y="2631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61"/>
          <p:cNvCxnSpPr/>
          <p:nvPr/>
        </p:nvCxnSpPr>
        <p:spPr>
          <a:xfrm rot="10800000">
            <a:off x="7424050" y="1550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61"/>
          <p:cNvSpPr/>
          <p:nvPr/>
        </p:nvSpPr>
        <p:spPr>
          <a:xfrm>
            <a:off x="7626771" y="681700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61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61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362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</vt:lpstr>
      <vt:lpstr>Anaheim</vt:lpstr>
      <vt:lpstr>Alexandria</vt:lpstr>
      <vt:lpstr>Alexandria Light</vt:lpstr>
      <vt:lpstr>Arial</vt:lpstr>
      <vt:lpstr>Anek Gurmukhi ExtraBold</vt:lpstr>
      <vt:lpstr>Detecting Cyber Attacks Thesis Defense by Slidesgo</vt:lpstr>
      <vt:lpstr>Funix Swap A decentralized exchange for swapping tokens</vt:lpstr>
      <vt:lpstr>Table of contents</vt:lpstr>
      <vt:lpstr>Overview</vt:lpstr>
      <vt:lpstr>Hypotheses</vt:lpstr>
      <vt:lpstr>Import and view wallet information</vt:lpstr>
      <vt:lpstr>Main functions</vt:lpstr>
      <vt:lpstr>Swapping Tokens</vt:lpstr>
      <vt:lpstr>Transferring Tokens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Funix Swap A decentralized exchange for swapping tokens</dc:title>
  <dc:creator>Vinh Hoàng</dc:creator>
  <cp:lastModifiedBy>Vinh Hoàng</cp:lastModifiedBy>
  <cp:revision>5</cp:revision>
  <dcterms:modified xsi:type="dcterms:W3CDTF">2023-04-26T20:51:03Z</dcterms:modified>
</cp:coreProperties>
</file>