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25"/>
  </p:notesMasterIdLst>
  <p:handoutMasterIdLst>
    <p:handoutMasterId r:id="rId26"/>
  </p:handoutMasterIdLst>
  <p:sldIdLst>
    <p:sldId id="342" r:id="rId3"/>
    <p:sldId id="417" r:id="rId4"/>
    <p:sldId id="403" r:id="rId5"/>
    <p:sldId id="418" r:id="rId6"/>
    <p:sldId id="415" r:id="rId7"/>
    <p:sldId id="398" r:id="rId8"/>
    <p:sldId id="401" r:id="rId9"/>
    <p:sldId id="419" r:id="rId10"/>
    <p:sldId id="420" r:id="rId11"/>
    <p:sldId id="406" r:id="rId12"/>
    <p:sldId id="421" r:id="rId13"/>
    <p:sldId id="408" r:id="rId14"/>
    <p:sldId id="409" r:id="rId15"/>
    <p:sldId id="410" r:id="rId16"/>
    <p:sldId id="422" r:id="rId17"/>
    <p:sldId id="423" r:id="rId18"/>
    <p:sldId id="428" r:id="rId19"/>
    <p:sldId id="426" r:id="rId20"/>
    <p:sldId id="427" r:id="rId21"/>
    <p:sldId id="413" r:id="rId22"/>
    <p:sldId id="412" r:id="rId23"/>
    <p:sldId id="414" r:id="rId2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9B554A-0048-9546-9591-91E36D7ABBF1}">
          <p14:sldIdLst>
            <p14:sldId id="342"/>
            <p14:sldId id="417"/>
            <p14:sldId id="403"/>
            <p14:sldId id="418"/>
            <p14:sldId id="415"/>
            <p14:sldId id="398"/>
            <p14:sldId id="401"/>
            <p14:sldId id="419"/>
            <p14:sldId id="420"/>
            <p14:sldId id="406"/>
            <p14:sldId id="421"/>
            <p14:sldId id="408"/>
            <p14:sldId id="409"/>
            <p14:sldId id="410"/>
            <p14:sldId id="422"/>
            <p14:sldId id="423"/>
            <p14:sldId id="428"/>
            <p14:sldId id="426"/>
            <p14:sldId id="427"/>
            <p14:sldId id="413"/>
            <p14:sldId id="412"/>
            <p14:sldId id="41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Wojciechowski" initials="JW" lastIdx="6" clrIdx="0">
    <p:extLst/>
  </p:cmAuthor>
  <p:cmAuthor id="2" name="Jessica Wojciechowski" initials="JW [2]" lastIdx="1" clrIdx="1">
    <p:extLst/>
  </p:cmAuthor>
  <p:cmAuthor id="3" name="Jessica Wojciechowski" initials="JW [3]" lastIdx="1" clrIdx="2">
    <p:extLst/>
  </p:cmAuthor>
  <p:cmAuthor id="4" name="Jessica Wojciechowski" initials="JW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5C8"/>
    <a:srgbClr val="383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58904" autoAdjust="0"/>
  </p:normalViewPr>
  <p:slideViewPr>
    <p:cSldViewPr snapToGrid="0">
      <p:cViewPr varScale="1">
        <p:scale>
          <a:sx n="51" d="100"/>
          <a:sy n="51" d="100"/>
        </p:scale>
        <p:origin x="1963" y="38"/>
      </p:cViewPr>
      <p:guideLst>
        <p:guide orient="horz" pos="2160"/>
        <p:guide pos="2880"/>
      </p:guideLst>
    </p:cSldViewPr>
  </p:slideViewPr>
  <p:outlineViewPr>
    <p:cViewPr>
      <p:scale>
        <a:sx n="33" d="100"/>
        <a:sy n="33" d="100"/>
      </p:scale>
      <p:origin x="0" y="-6016"/>
    </p:cViewPr>
  </p:outlineViewPr>
  <p:notesTextViewPr>
    <p:cViewPr>
      <p:scale>
        <a:sx n="114" d="100"/>
        <a:sy n="114" d="100"/>
      </p:scale>
      <p:origin x="0" y="0"/>
    </p:cViewPr>
  </p:notesTextViewPr>
  <p:sorterViewPr>
    <p:cViewPr>
      <p:scale>
        <a:sx n="100" d="100"/>
        <a:sy n="100" d="100"/>
      </p:scale>
      <p:origin x="0" y="0"/>
    </p:cViewPr>
  </p:sorterViewPr>
  <p:notesViewPr>
    <p:cSldViewPr snapToGrid="0">
      <p:cViewPr varScale="1">
        <p:scale>
          <a:sx n="57" d="100"/>
          <a:sy n="57" d="100"/>
        </p:scale>
        <p:origin x="273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endParaRPr lang="en-AU" dirty="0"/>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endParaRPr lang="en-AU" dirty="0"/>
          </a:p>
        </p:txBody>
      </p:sp>
    </p:spTree>
    <p:extLst>
      <p:ext uri="{BB962C8B-B14F-4D97-AF65-F5344CB8AC3E}">
        <p14:creationId xmlns:p14="http://schemas.microsoft.com/office/powerpoint/2010/main" val="2493661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E82231CA-7AA9-4388-95A9-D2F3A0D02245}" type="datetimeFigureOut">
              <a:rPr lang="en-AU" smtClean="0"/>
              <a:t>2/08/2017</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D85A15D-8EE9-4CFD-9B9F-EEE2D336B5D3}" type="slidenum">
              <a:rPr lang="en-AU" smtClean="0"/>
              <a:t>‹#›</a:t>
            </a:fld>
            <a:endParaRPr lang="en-AU"/>
          </a:p>
        </p:txBody>
      </p:sp>
    </p:spTree>
    <p:extLst>
      <p:ext uri="{BB962C8B-B14F-4D97-AF65-F5344CB8AC3E}">
        <p14:creationId xmlns:p14="http://schemas.microsoft.com/office/powerpoint/2010/main" val="123385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solidFill>
                  <a:prstClr val="black"/>
                </a:solidFill>
              </a:rPr>
              <a:pPr/>
              <a:t>1</a:t>
            </a:fld>
            <a:endParaRPr lang="en-US">
              <a:solidFill>
                <a:prstClr val="black"/>
              </a:solidFill>
            </a:endParaRPr>
          </a:p>
        </p:txBody>
      </p:sp>
      <p:sp>
        <p:nvSpPr>
          <p:cNvPr id="46083" name="Rectangle 2"/>
          <p:cNvSpPr>
            <a:spLocks noGrp="1" noRot="1" noChangeAspect="1" noChangeArrowheads="1" noTextEdit="1"/>
          </p:cNvSpPr>
          <p:nvPr>
            <p:ph type="sldImg"/>
          </p:nvPr>
        </p:nvSpPr>
        <p:spPr>
          <a:xfrm>
            <a:off x="919163" y="746125"/>
            <a:ext cx="4968875" cy="3725863"/>
          </a:xfrm>
          <a:ln/>
        </p:spPr>
      </p:sp>
      <p:sp>
        <p:nvSpPr>
          <p:cNvPr id="46084" name="Rectangle 3"/>
          <p:cNvSpPr>
            <a:spLocks noGrp="1" noChangeArrowheads="1"/>
          </p:cNvSpPr>
          <p:nvPr>
            <p:ph type="body" idx="1"/>
          </p:nvPr>
        </p:nvSpPr>
        <p:spPr>
          <a:noFill/>
          <a:ln/>
        </p:spPr>
        <p:txBody>
          <a:bodyPr/>
          <a:lstStyle/>
          <a:p>
            <a:endParaRPr lang="en-AU" sz="1200" baseline="0" dirty="0"/>
          </a:p>
        </p:txBody>
      </p:sp>
    </p:spTree>
    <p:extLst>
      <p:ext uri="{BB962C8B-B14F-4D97-AF65-F5344CB8AC3E}">
        <p14:creationId xmlns:p14="http://schemas.microsoft.com/office/powerpoint/2010/main" val="1528136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000" dirty="0"/>
              <a:t>Beginning from the top we have:</a:t>
            </a:r>
          </a:p>
          <a:p>
            <a:endParaRPr lang="en-AU" sz="1000" dirty="0"/>
          </a:p>
          <a:p>
            <a:r>
              <a:rPr lang="en-AU" sz="1000" dirty="0" err="1"/>
              <a:t>fixedPage</a:t>
            </a:r>
            <a:r>
              <a:rPr lang="en-AU" sz="1000" dirty="0"/>
              <a:t> – our layout function.  Creates a page that aligns elements,</a:t>
            </a:r>
            <a:r>
              <a:rPr lang="en-AU" sz="1000" baseline="0" dirty="0"/>
              <a:t> such as input control widgets or output plots and text, in rows and columns in a fixed width such that when you change the size of your web-browser, everything stays in the same position</a:t>
            </a:r>
            <a:r>
              <a:rPr lang="en-AU" sz="1000" dirty="0"/>
              <a:t>.</a:t>
            </a:r>
          </a:p>
          <a:p>
            <a:pPr marL="441701" lvl="1"/>
            <a:endParaRPr lang="en-AU" sz="1000" i="1" dirty="0"/>
          </a:p>
          <a:p>
            <a:pPr marL="0" indent="0">
              <a:buFont typeface="Arial" panose="020B0604020202020204" pitchFamily="34" charset="0"/>
              <a:buNone/>
            </a:pPr>
            <a:r>
              <a:rPr lang="en-AU" sz="1000" dirty="0"/>
              <a:t>Everything within </a:t>
            </a:r>
            <a:r>
              <a:rPr lang="en-AU" sz="1000" dirty="0" err="1"/>
              <a:t>fixedPage</a:t>
            </a:r>
            <a:r>
              <a:rPr lang="en-AU" sz="1000" dirty="0"/>
              <a:t> is now an element.</a:t>
            </a:r>
          </a:p>
          <a:p>
            <a:pPr marL="607339" lvl="1" indent="-165638">
              <a:buFont typeface="Arial" panose="020B0604020202020204" pitchFamily="34" charset="0"/>
              <a:buChar char="•"/>
            </a:pPr>
            <a:r>
              <a:rPr lang="en-AU" sz="1000" dirty="0"/>
              <a:t>h3 function creates a heading.  A function adopted from HTML.</a:t>
            </a:r>
          </a:p>
          <a:p>
            <a:pPr marL="607339" lvl="1" indent="-165638">
              <a:buFont typeface="Arial" panose="020B0604020202020204" pitchFamily="34" charset="0"/>
              <a:buChar char="•"/>
            </a:pPr>
            <a:r>
              <a:rPr lang="en-AU" sz="1000" dirty="0"/>
              <a:t>hr creates a horizontal line between the heading and the next element.</a:t>
            </a:r>
          </a:p>
          <a:p>
            <a:pPr marL="607339" lvl="1" indent="-165638">
              <a:buFont typeface="Arial" panose="020B0604020202020204" pitchFamily="34" charset="0"/>
              <a:buChar char="•"/>
            </a:pPr>
            <a:r>
              <a:rPr lang="en-AU" sz="1000" dirty="0" err="1"/>
              <a:t>plotOutput</a:t>
            </a:r>
            <a:r>
              <a:rPr lang="en-AU" sz="1000" dirty="0"/>
              <a:t> positions our output plot which is created in the </a:t>
            </a:r>
            <a:r>
              <a:rPr lang="en-AU" sz="1000" dirty="0" err="1"/>
              <a:t>server.R</a:t>
            </a:r>
            <a:r>
              <a:rPr lang="en-AU" sz="1000" dirty="0"/>
              <a:t> script and called </a:t>
            </a:r>
            <a:r>
              <a:rPr lang="en-AU" sz="1000" dirty="0" err="1"/>
              <a:t>concPlot</a:t>
            </a:r>
            <a:r>
              <a:rPr lang="en-AU" sz="1000" dirty="0"/>
              <a:t>.  The</a:t>
            </a:r>
            <a:r>
              <a:rPr lang="en-AU" sz="1000" baseline="0" dirty="0"/>
              <a:t> plot will have a fixed width of 600 pixels.</a:t>
            </a:r>
            <a:endParaRPr lang="en-AU" sz="1000" dirty="0"/>
          </a:p>
          <a:p>
            <a:pPr marL="607339" lvl="1" indent="-165638">
              <a:buFont typeface="Arial" panose="020B0604020202020204" pitchFamily="34" charset="0"/>
              <a:buChar char="•"/>
            </a:pPr>
            <a:r>
              <a:rPr lang="en-AU" sz="1000" dirty="0" err="1"/>
              <a:t>sliderInput</a:t>
            </a:r>
            <a:r>
              <a:rPr lang="en-AU" sz="1000" dirty="0"/>
              <a:t> is the function for creating a slider. It needs a “NAME” where whatever value for the slider is selected it can be called in </a:t>
            </a:r>
            <a:r>
              <a:rPr lang="en-AU" sz="1000" dirty="0" err="1"/>
              <a:t>server.R</a:t>
            </a:r>
            <a:r>
              <a:rPr lang="en-AU" sz="1000" dirty="0"/>
              <a:t>, and then a “LABEL” which will be seen in the user-interface.</a:t>
            </a:r>
          </a:p>
          <a:p>
            <a:pPr marL="1064539" lvl="2" indent="-165638">
              <a:buFont typeface="Arial" panose="020B0604020202020204" pitchFamily="34" charset="0"/>
              <a:buChar char="•"/>
            </a:pPr>
            <a:r>
              <a:rPr lang="en-AU" sz="1000" b="0" dirty="0"/>
              <a:t>Min</a:t>
            </a:r>
            <a:r>
              <a:rPr lang="en-AU" sz="1000" b="0" baseline="0" dirty="0"/>
              <a:t> and max assign numerical constraints to the slider</a:t>
            </a:r>
          </a:p>
          <a:p>
            <a:pPr marL="1064539" lvl="2" indent="-165638">
              <a:buFont typeface="Arial" panose="020B0604020202020204" pitchFamily="34" charset="0"/>
              <a:buChar char="•"/>
            </a:pPr>
            <a:r>
              <a:rPr lang="en-AU" sz="1000" b="0" baseline="0" dirty="0"/>
              <a:t>Step is the incremental values on the slider</a:t>
            </a:r>
          </a:p>
          <a:p>
            <a:pPr marL="1064539" lvl="2" indent="-165638">
              <a:buFont typeface="Arial" panose="020B0604020202020204" pitchFamily="34" charset="0"/>
              <a:buChar char="•"/>
            </a:pPr>
            <a:r>
              <a:rPr lang="en-AU" sz="1000" b="0" baseline="0" dirty="0"/>
              <a:t>Value is the starting value for the slider on application initiation</a:t>
            </a:r>
          </a:p>
          <a:p>
            <a:pPr marL="1064539" lvl="2" indent="-165638">
              <a:buFont typeface="Arial" panose="020B0604020202020204" pitchFamily="34" charset="0"/>
              <a:buChar char="•"/>
            </a:pPr>
            <a:endParaRPr lang="en-AU" sz="1000" b="0" baseline="0" dirty="0"/>
          </a:p>
          <a:p>
            <a:pPr marL="0" lvl="0" indent="0">
              <a:buFont typeface="Arial" panose="020B0604020202020204" pitchFamily="34" charset="0"/>
              <a:buNone/>
            </a:pPr>
            <a:r>
              <a:rPr lang="en-AU" sz="1000" b="0" baseline="0" dirty="0"/>
              <a:t>Don’t forget to close parentheses!</a:t>
            </a:r>
          </a:p>
        </p:txBody>
      </p:sp>
      <p:sp>
        <p:nvSpPr>
          <p:cNvPr id="4" name="Slide Number Placeholder 3"/>
          <p:cNvSpPr>
            <a:spLocks noGrp="1"/>
          </p:cNvSpPr>
          <p:nvPr>
            <p:ph type="sldNum" sz="quarter" idx="10"/>
          </p:nvPr>
        </p:nvSpPr>
        <p:spPr/>
        <p:txBody>
          <a:bodyPr/>
          <a:lstStyle/>
          <a:p>
            <a:fld id="{6D85A15D-8EE9-4CFD-9B9F-EEE2D336B5D3}" type="slidenum">
              <a:rPr lang="en-AU" smtClean="0"/>
              <a:t>10</a:t>
            </a:fld>
            <a:endParaRPr lang="en-AU"/>
          </a:p>
        </p:txBody>
      </p:sp>
    </p:spTree>
    <p:extLst>
      <p:ext uri="{BB962C8B-B14F-4D97-AF65-F5344CB8AC3E}">
        <p14:creationId xmlns:p14="http://schemas.microsoft.com/office/powerpoint/2010/main" val="128430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The </a:t>
            </a:r>
            <a:r>
              <a:rPr lang="en-AU" sz="1200" dirty="0" err="1"/>
              <a:t>server.R</a:t>
            </a:r>
            <a:r>
              <a:rPr lang="en-AU" sz="1200" dirty="0"/>
              <a:t> script can be a little bit more complicated depending on how complicated your program is or how much output you want the application to show.</a:t>
            </a:r>
          </a:p>
          <a:p>
            <a:endParaRPr lang="en-AU" sz="1200" dirty="0"/>
          </a:p>
          <a:p>
            <a:r>
              <a:rPr lang="en-AU" sz="1200" dirty="0"/>
              <a:t>However, for those experienced with the R language, writing </a:t>
            </a:r>
            <a:r>
              <a:rPr lang="en-AU" sz="1200" dirty="0" err="1"/>
              <a:t>server.R</a:t>
            </a:r>
            <a:r>
              <a:rPr lang="en-AU" sz="1200" dirty="0"/>
              <a:t> consists of using the same packages, functions and arguments to process information as previously in a standard R script.</a:t>
            </a:r>
          </a:p>
          <a:p>
            <a:endParaRPr lang="en-AU" sz="1200" dirty="0"/>
          </a:p>
          <a:p>
            <a:r>
              <a:rPr lang="en-AU" sz="1200" dirty="0"/>
              <a:t>The only difference is </a:t>
            </a:r>
            <a:r>
              <a:rPr lang="en-AU" sz="1200" u="sng" dirty="0"/>
              <a:t>where</a:t>
            </a:r>
            <a:r>
              <a:rPr lang="en-AU" sz="1200" dirty="0"/>
              <a:t> some of this code needs to placed within the script.</a:t>
            </a:r>
          </a:p>
          <a:p>
            <a:endParaRPr lang="en-AU" sz="1200" dirty="0"/>
          </a:p>
          <a:p>
            <a:r>
              <a:rPr lang="en-AU" sz="1200" dirty="0"/>
              <a:t>Shiny re-runs parts of the </a:t>
            </a:r>
            <a:r>
              <a:rPr lang="en-AU" sz="1200" dirty="0" err="1"/>
              <a:t>server.R</a:t>
            </a:r>
            <a:r>
              <a:rPr lang="en-AU" sz="1200" dirty="0"/>
              <a:t> code every time the value for a widget changes.</a:t>
            </a:r>
          </a:p>
          <a:p>
            <a:endParaRPr lang="en-AU" sz="1200" dirty="0"/>
          </a:p>
          <a:p>
            <a:r>
              <a:rPr lang="en-AU" sz="1200" dirty="0"/>
              <a:t>Therefore, you don’t want computationally intense code that does not change when a widget changes to be re-run every time because it will slow down your application update time.</a:t>
            </a:r>
          </a:p>
          <a:p>
            <a:endParaRPr lang="en-AU" sz="1200" dirty="0"/>
          </a:p>
          <a:p>
            <a:r>
              <a:rPr lang="en-AU" sz="1200" dirty="0"/>
              <a:t>You need to think about which parts of your code are reactive and what is non-reactive.</a:t>
            </a:r>
          </a:p>
        </p:txBody>
      </p:sp>
      <p:sp>
        <p:nvSpPr>
          <p:cNvPr id="4" name="Slide Number Placeholder 3"/>
          <p:cNvSpPr>
            <a:spLocks noGrp="1"/>
          </p:cNvSpPr>
          <p:nvPr>
            <p:ph type="sldNum" sz="quarter" idx="10"/>
          </p:nvPr>
        </p:nvSpPr>
        <p:spPr/>
        <p:txBody>
          <a:bodyPr/>
          <a:lstStyle/>
          <a:p>
            <a:fld id="{6D85A15D-8EE9-4CFD-9B9F-EEE2D336B5D3}" type="slidenum">
              <a:rPr lang="en-AU" smtClean="0"/>
              <a:t>11</a:t>
            </a:fld>
            <a:endParaRPr lang="en-AU"/>
          </a:p>
        </p:txBody>
      </p:sp>
    </p:spTree>
    <p:extLst>
      <p:ext uri="{BB962C8B-B14F-4D97-AF65-F5344CB8AC3E}">
        <p14:creationId xmlns:p14="http://schemas.microsoft.com/office/powerpoint/2010/main" val="268398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“Non-reactive” objects have values that are not dependent on input from widgets.</a:t>
            </a:r>
          </a:p>
          <a:p>
            <a:pPr marL="628650" lvl="1" indent="-171450">
              <a:buFont typeface="Arial" panose="020B0604020202020204" pitchFamily="34" charset="0"/>
              <a:buChar char="•"/>
            </a:pPr>
            <a:r>
              <a:rPr lang="en-AU" sz="1200" dirty="0"/>
              <a:t>For example; your loaded package libraries, constant expressions such as one creating a time sequence, or if you choose to pre-load a dataset into the application.</a:t>
            </a:r>
          </a:p>
          <a:p>
            <a:pPr marL="171450" indent="-171450">
              <a:buFont typeface="Arial" panose="020B0604020202020204" pitchFamily="34" charset="0"/>
              <a:buChar char="•"/>
            </a:pPr>
            <a:endParaRPr lang="en-AU" sz="1200" dirty="0"/>
          </a:p>
          <a:p>
            <a:r>
              <a:rPr lang="en-AU" sz="1200" dirty="0"/>
              <a:t>Therefore, objects that are called “reactive,” are dependent on widget input.</a:t>
            </a:r>
          </a:p>
          <a:p>
            <a:endParaRPr lang="en-AU" sz="1200" dirty="0"/>
          </a:p>
          <a:p>
            <a:r>
              <a:rPr lang="en-AU" sz="1200" dirty="0"/>
              <a:t>These reactive objects need to be coded within the function called shinyServer.</a:t>
            </a:r>
          </a:p>
          <a:p>
            <a:endParaRPr lang="en-AU" sz="1200" dirty="0"/>
          </a:p>
          <a:p>
            <a:r>
              <a:rPr lang="en-AU" sz="1200" dirty="0"/>
              <a:t>And it is this code in shinyServer that is re-run on every widget change.</a:t>
            </a:r>
          </a:p>
          <a:p>
            <a:endParaRPr lang="en-AU" sz="1200" dirty="0"/>
          </a:p>
          <a:p>
            <a:r>
              <a:rPr lang="en-AU" sz="1200" dirty="0"/>
              <a:t>Code outside of shinyServer, but still within </a:t>
            </a:r>
            <a:r>
              <a:rPr lang="en-AU" sz="1200" dirty="0" err="1"/>
              <a:t>server.R</a:t>
            </a:r>
            <a:r>
              <a:rPr lang="en-AU" sz="1200" dirty="0"/>
              <a:t>, is run only once when the application is run for the first time.</a:t>
            </a:r>
          </a:p>
          <a:p>
            <a:endParaRPr lang="en-AU" sz="1200" dirty="0"/>
          </a:p>
          <a:p>
            <a:r>
              <a:rPr lang="en-AU" sz="1200" dirty="0"/>
              <a:t>The most basic reactive object is the value from the widget itself.  In </a:t>
            </a:r>
            <a:r>
              <a:rPr lang="en-AU" sz="1200" dirty="0" err="1"/>
              <a:t>server.R</a:t>
            </a:r>
            <a:r>
              <a:rPr lang="en-AU" sz="1200" dirty="0"/>
              <a:t> this value is represented using the widget’s name that was described in ui.R.</a:t>
            </a:r>
          </a:p>
        </p:txBody>
      </p:sp>
      <p:sp>
        <p:nvSpPr>
          <p:cNvPr id="4" name="Slide Number Placeholder 3"/>
          <p:cNvSpPr>
            <a:spLocks noGrp="1"/>
          </p:cNvSpPr>
          <p:nvPr>
            <p:ph type="sldNum" sz="quarter" idx="10"/>
          </p:nvPr>
        </p:nvSpPr>
        <p:spPr/>
        <p:txBody>
          <a:bodyPr/>
          <a:lstStyle/>
          <a:p>
            <a:fld id="{6D85A15D-8EE9-4CFD-9B9F-EEE2D336B5D3}" type="slidenum">
              <a:rPr lang="en-AU" smtClean="0"/>
              <a:t>12</a:t>
            </a:fld>
            <a:endParaRPr lang="en-AU"/>
          </a:p>
        </p:txBody>
      </p:sp>
    </p:spTree>
    <p:extLst>
      <p:ext uri="{BB962C8B-B14F-4D97-AF65-F5344CB8AC3E}">
        <p14:creationId xmlns:p14="http://schemas.microsoft.com/office/powerpoint/2010/main" val="26735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Therefore, any output object such as a plot, table or text that is in some way dependent on widget input also needs to be placed within shinyServer.</a:t>
            </a:r>
          </a:p>
          <a:p>
            <a:endParaRPr lang="en-AU" sz="1200" dirty="0"/>
          </a:p>
          <a:p>
            <a:r>
              <a:rPr lang="en-AU" sz="1200" dirty="0"/>
              <a:t>The code creating that object also needs to be within a render function.</a:t>
            </a:r>
          </a:p>
          <a:p>
            <a:endParaRPr lang="en-AU" sz="1200" dirty="0"/>
          </a:p>
          <a:p>
            <a:r>
              <a:rPr lang="en-AU" sz="1200" dirty="0"/>
              <a:t>This object is given the name that is then used in the ui.R script for positioning it in the application.</a:t>
            </a:r>
          </a:p>
          <a:p>
            <a:endParaRPr lang="en-AU" sz="1200" dirty="0"/>
          </a:p>
          <a:p>
            <a:r>
              <a:rPr lang="en-AU" sz="1200" dirty="0"/>
              <a:t>Just like how </a:t>
            </a:r>
            <a:r>
              <a:rPr lang="en-AU" sz="1200" dirty="0" err="1"/>
              <a:t>plotOutput</a:t>
            </a:r>
            <a:r>
              <a:rPr lang="en-AU" sz="1200" dirty="0"/>
              <a:t> called a plot object from </a:t>
            </a:r>
            <a:r>
              <a:rPr lang="en-AU" sz="1200" dirty="0" err="1"/>
              <a:t>server.R</a:t>
            </a:r>
            <a:r>
              <a:rPr lang="en-AU" sz="1200" dirty="0"/>
              <a:t> to the user-interface script in ui.R,</a:t>
            </a:r>
            <a:r>
              <a:rPr lang="en-AU" sz="1200" baseline="0" dirty="0"/>
              <a:t> </a:t>
            </a:r>
            <a:r>
              <a:rPr lang="en-AU" sz="1200" dirty="0" err="1"/>
              <a:t>renderPlot</a:t>
            </a:r>
            <a:r>
              <a:rPr lang="en-AU" sz="1200" dirty="0"/>
              <a:t> creates the reactive plot object in </a:t>
            </a:r>
            <a:r>
              <a:rPr lang="en-AU" sz="1200" dirty="0" err="1"/>
              <a:t>server.R</a:t>
            </a:r>
            <a:r>
              <a:rPr lang="en-AU" sz="1200" dirty="0"/>
              <a:t> to be sent to the user-interface.</a:t>
            </a:r>
          </a:p>
          <a:p>
            <a:endParaRPr lang="en-AU" sz="1200" dirty="0"/>
          </a:p>
          <a:p>
            <a:r>
              <a:rPr lang="en-AU" sz="1200" b="1" dirty="0"/>
              <a:t>So let’s have a look at what the code for </a:t>
            </a:r>
            <a:r>
              <a:rPr lang="en-AU" sz="1200" b="1" dirty="0" err="1"/>
              <a:t>server.R</a:t>
            </a:r>
            <a:r>
              <a:rPr lang="en-AU" sz="1200" b="1" dirty="0"/>
              <a:t> looks like.</a:t>
            </a:r>
          </a:p>
        </p:txBody>
      </p:sp>
      <p:sp>
        <p:nvSpPr>
          <p:cNvPr id="4" name="Slide Number Placeholder 3"/>
          <p:cNvSpPr>
            <a:spLocks noGrp="1"/>
          </p:cNvSpPr>
          <p:nvPr>
            <p:ph type="sldNum" sz="quarter" idx="10"/>
          </p:nvPr>
        </p:nvSpPr>
        <p:spPr/>
        <p:txBody>
          <a:bodyPr/>
          <a:lstStyle/>
          <a:p>
            <a:fld id="{6D85A15D-8EE9-4CFD-9B9F-EEE2D336B5D3}" type="slidenum">
              <a:rPr lang="en-AU" smtClean="0"/>
              <a:t>13</a:t>
            </a:fld>
            <a:endParaRPr lang="en-AU"/>
          </a:p>
        </p:txBody>
      </p:sp>
    </p:spTree>
    <p:extLst>
      <p:ext uri="{BB962C8B-B14F-4D97-AF65-F5344CB8AC3E}">
        <p14:creationId xmlns:p14="http://schemas.microsoft.com/office/powerpoint/2010/main" val="879334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Starting</a:t>
            </a:r>
            <a:r>
              <a:rPr lang="en-AU" sz="1200" baseline="0" dirty="0"/>
              <a:t> from the top again:</a:t>
            </a:r>
          </a:p>
          <a:p>
            <a:pPr marL="171450" indent="-171450">
              <a:buFont typeface="Arial" panose="020B0604020202020204" pitchFamily="34" charset="0"/>
              <a:buChar char="•"/>
            </a:pPr>
            <a:r>
              <a:rPr lang="en-AU" sz="1200" baseline="0" dirty="0"/>
              <a:t>We have our “non-reactive” section for code that is not dependent on widget-input such as the package libraries, code amending the ggplot2 theme, and a TIME sequence from 0 to 24 hours at variable increments.</a:t>
            </a:r>
          </a:p>
          <a:p>
            <a:pPr marL="0" indent="0">
              <a:buFont typeface="Arial" panose="020B0604020202020204" pitchFamily="34" charset="0"/>
              <a:buNone/>
            </a:pPr>
            <a:endParaRPr lang="en-AU" sz="1200" baseline="0" dirty="0"/>
          </a:p>
          <a:p>
            <a:pPr marL="0" indent="0">
              <a:buFont typeface="Arial" panose="020B0604020202020204" pitchFamily="34" charset="0"/>
              <a:buNone/>
            </a:pPr>
            <a:r>
              <a:rPr lang="en-AU" sz="1200" baseline="0" dirty="0"/>
              <a:t>Then underneath:</a:t>
            </a:r>
          </a:p>
          <a:p>
            <a:pPr marL="171450" indent="-171450">
              <a:buFont typeface="Arial" panose="020B0604020202020204" pitchFamily="34" charset="0"/>
              <a:buChar char="•"/>
            </a:pPr>
            <a:r>
              <a:rPr lang="en-AU" sz="1200" baseline="0" dirty="0"/>
              <a:t>Is our “reactive” section beginning with the opening curly parentheses for the shinyServer function.</a:t>
            </a:r>
          </a:p>
          <a:p>
            <a:pPr marL="171450" indent="-171450">
              <a:buFont typeface="Arial" panose="020B0604020202020204" pitchFamily="34" charset="0"/>
              <a:buChar char="•"/>
            </a:pPr>
            <a:endParaRPr lang="en-AU" sz="1200" baseline="0" dirty="0"/>
          </a:p>
          <a:p>
            <a:pPr marL="0" indent="0">
              <a:buFont typeface="Arial" panose="020B0604020202020204" pitchFamily="34" charset="0"/>
              <a:buNone/>
            </a:pPr>
            <a:r>
              <a:rPr lang="en-AU" sz="1200" baseline="0" dirty="0" err="1"/>
              <a:t>concPlot</a:t>
            </a:r>
            <a:r>
              <a:rPr lang="en-AU" sz="1200" baseline="0" dirty="0"/>
              <a:t> is defined as an “output” object and then code defining </a:t>
            </a:r>
            <a:r>
              <a:rPr lang="en-AU" sz="1200" baseline="0" dirty="0" err="1"/>
              <a:t>concPlot</a:t>
            </a:r>
            <a:r>
              <a:rPr lang="en-AU" sz="1200" baseline="0" dirty="0"/>
              <a:t> is within the </a:t>
            </a:r>
            <a:r>
              <a:rPr lang="en-AU" sz="1200" baseline="0" dirty="0" err="1"/>
              <a:t>renderPlot</a:t>
            </a:r>
            <a:r>
              <a:rPr lang="en-AU" sz="1200" baseline="0" dirty="0"/>
              <a:t> function for creating a reactive plot.</a:t>
            </a:r>
          </a:p>
          <a:p>
            <a:pPr marL="0" indent="0">
              <a:buFont typeface="Arial" panose="020B0604020202020204" pitchFamily="34" charset="0"/>
              <a:buNone/>
            </a:pPr>
            <a:endParaRPr lang="en-AU" sz="1200" baseline="0" dirty="0"/>
          </a:p>
          <a:p>
            <a:pPr marL="0" indent="0">
              <a:buFont typeface="Arial" panose="020B0604020202020204" pitchFamily="34" charset="0"/>
              <a:buNone/>
            </a:pPr>
            <a:r>
              <a:rPr lang="en-AU" sz="1200" baseline="0" dirty="0"/>
              <a:t>Each of the widget values are then called in as input – in this case the only input is DOSE</a:t>
            </a:r>
            <a:r>
              <a:rPr lang="en-AU" sz="1200" dirty="0"/>
              <a:t>.</a:t>
            </a:r>
            <a:endParaRPr lang="en-AU" sz="1200" baseline="0" dirty="0"/>
          </a:p>
          <a:p>
            <a:pPr marL="0" indent="0">
              <a:buFont typeface="Arial" panose="020B0604020202020204" pitchFamily="34" charset="0"/>
              <a:buNone/>
            </a:pPr>
            <a:endParaRPr lang="en-AU" sz="1200" dirty="0"/>
          </a:p>
          <a:p>
            <a:pPr marL="0" indent="0">
              <a:buFont typeface="Arial" panose="020B0604020202020204" pitchFamily="34" charset="0"/>
              <a:buNone/>
            </a:pPr>
            <a:r>
              <a:rPr lang="en-AU" sz="1200" baseline="0" dirty="0"/>
              <a:t>And then their values are used to calculate the concentration-time profile over</a:t>
            </a:r>
            <a:r>
              <a:rPr lang="en-AU" sz="1200" dirty="0"/>
              <a:t> a 24 hour period.</a:t>
            </a:r>
          </a:p>
          <a:p>
            <a:pPr marL="0" indent="0">
              <a:buFont typeface="Arial" panose="020B0604020202020204" pitchFamily="34" charset="0"/>
              <a:buNone/>
            </a:pPr>
            <a:endParaRPr lang="en-AU" sz="1200" baseline="0" dirty="0"/>
          </a:p>
          <a:p>
            <a:pPr marL="0" indent="0">
              <a:buFont typeface="Arial" panose="020B0604020202020204" pitchFamily="34" charset="0"/>
              <a:buNone/>
            </a:pPr>
            <a:r>
              <a:rPr lang="en-AU" sz="1200" dirty="0"/>
              <a:t>A ggplot2 object is created using time and concentration.</a:t>
            </a:r>
            <a:endParaRPr lang="en-AU" sz="1200" baseline="0" dirty="0"/>
          </a:p>
          <a:p>
            <a:pPr marL="0" indent="0">
              <a:buFont typeface="Arial" panose="020B0604020202020204" pitchFamily="34" charset="0"/>
              <a:buNone/>
            </a:pPr>
            <a:endParaRPr lang="en-AU" sz="1200" baseline="0" dirty="0"/>
          </a:p>
          <a:p>
            <a:pPr marL="0" indent="0">
              <a:buFont typeface="Arial" panose="020B0604020202020204" pitchFamily="34" charset="0"/>
              <a:buNone/>
            </a:pPr>
            <a:r>
              <a:rPr lang="en-AU" sz="1200" b="1" dirty="0"/>
              <a:t>What if we don’t want a slider for dose and only wanted 2 options for dose? How do we do this?</a:t>
            </a:r>
          </a:p>
          <a:p>
            <a:pPr marL="0" indent="0">
              <a:buFont typeface="Arial" panose="020B0604020202020204" pitchFamily="34" charset="0"/>
              <a:buNone/>
            </a:pPr>
            <a:r>
              <a:rPr lang="en-AU" sz="1200" b="0" dirty="0" err="1"/>
              <a:t>selectInput</a:t>
            </a:r>
            <a:r>
              <a:rPr lang="en-AU" sz="1200" b="0" dirty="0"/>
              <a:t>(“</a:t>
            </a:r>
            <a:r>
              <a:rPr lang="en-AU" sz="1200" b="0" dirty="0" err="1"/>
              <a:t>DOSE”,”Dose</a:t>
            </a:r>
            <a:r>
              <a:rPr lang="en-AU" sz="1200" b="0" dirty="0"/>
              <a:t> (mg):”,choices = list(“50 mg” =</a:t>
            </a:r>
            <a:r>
              <a:rPr lang="en-AU" sz="1200" b="0" baseline="0" dirty="0"/>
              <a:t> 1, “100 mg” = 2),selected = 1)</a:t>
            </a:r>
            <a:endParaRPr lang="en-AU" sz="1200" b="0" dirty="0"/>
          </a:p>
          <a:p>
            <a:pPr marL="0" indent="0">
              <a:buFont typeface="Arial" panose="020B0604020202020204" pitchFamily="34" charset="0"/>
              <a:buNone/>
            </a:pPr>
            <a:endParaRPr lang="en-AU" sz="1200" b="1" dirty="0"/>
          </a:p>
          <a:p>
            <a:pPr marL="0" indent="0">
              <a:buFont typeface="Arial" panose="020B0604020202020204" pitchFamily="34" charset="0"/>
              <a:buNone/>
            </a:pPr>
            <a:r>
              <a:rPr lang="en-AU" sz="1200" b="1" dirty="0"/>
              <a:t>What if we wanted</a:t>
            </a:r>
            <a:r>
              <a:rPr lang="en-AU" sz="1200" b="1" baseline="0" dirty="0"/>
              <a:t> to allometrically scale clearance and volume? How do we add input for weight?</a:t>
            </a:r>
          </a:p>
          <a:p>
            <a:pPr marL="0" indent="0">
              <a:buFont typeface="Arial" panose="020B0604020202020204" pitchFamily="34" charset="0"/>
              <a:buNone/>
            </a:pPr>
            <a:r>
              <a:rPr lang="en-AU" sz="1200" b="0" baseline="0" dirty="0" err="1"/>
              <a:t>sliderInput</a:t>
            </a:r>
            <a:r>
              <a:rPr lang="en-AU" sz="1200" b="0" baseline="0" dirty="0"/>
              <a:t>(“</a:t>
            </a:r>
            <a:r>
              <a:rPr lang="en-AU" sz="1200" b="0" baseline="0" dirty="0" err="1"/>
              <a:t>WT”,”Weight</a:t>
            </a:r>
            <a:r>
              <a:rPr lang="en-AU" sz="1200" b="0" baseline="0" dirty="0"/>
              <a:t> (kg):”,min = 40,max = 100,value = 70)</a:t>
            </a:r>
          </a:p>
          <a:p>
            <a:pPr marL="0" indent="0">
              <a:buFont typeface="Arial" panose="020B0604020202020204" pitchFamily="34" charset="0"/>
              <a:buNone/>
            </a:pPr>
            <a:endParaRPr lang="en-AU" sz="1200" b="1" baseline="0" dirty="0"/>
          </a:p>
          <a:p>
            <a:pPr marL="0" indent="0">
              <a:buFont typeface="Arial" panose="020B0604020202020204" pitchFamily="34" charset="0"/>
              <a:buNone/>
            </a:pPr>
            <a:endParaRPr lang="en-AU" sz="1200" b="1" baseline="0" dirty="0"/>
          </a:p>
        </p:txBody>
      </p:sp>
      <p:sp>
        <p:nvSpPr>
          <p:cNvPr id="4" name="Slide Number Placeholder 3"/>
          <p:cNvSpPr>
            <a:spLocks noGrp="1"/>
          </p:cNvSpPr>
          <p:nvPr>
            <p:ph type="sldNum" sz="quarter" idx="10"/>
          </p:nvPr>
        </p:nvSpPr>
        <p:spPr/>
        <p:txBody>
          <a:bodyPr/>
          <a:lstStyle/>
          <a:p>
            <a:fld id="{6D85A15D-8EE9-4CFD-9B9F-EEE2D336B5D3}" type="slidenum">
              <a:rPr lang="en-AU" smtClean="0"/>
              <a:t>14</a:t>
            </a:fld>
            <a:endParaRPr lang="en-AU"/>
          </a:p>
        </p:txBody>
      </p:sp>
    </p:spTree>
    <p:extLst>
      <p:ext uri="{BB962C8B-B14F-4D97-AF65-F5344CB8AC3E}">
        <p14:creationId xmlns:p14="http://schemas.microsoft.com/office/powerpoint/2010/main" val="1797994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endParaRPr lang="en-AU" sz="1200" b="1" dirty="0"/>
          </a:p>
        </p:txBody>
      </p:sp>
      <p:sp>
        <p:nvSpPr>
          <p:cNvPr id="4" name="Slide Number Placeholder 3"/>
          <p:cNvSpPr>
            <a:spLocks noGrp="1"/>
          </p:cNvSpPr>
          <p:nvPr>
            <p:ph type="sldNum" sz="quarter" idx="10"/>
          </p:nvPr>
        </p:nvSpPr>
        <p:spPr/>
        <p:txBody>
          <a:bodyPr/>
          <a:lstStyle/>
          <a:p>
            <a:fld id="{6D85A15D-8EE9-4CFD-9B9F-EEE2D336B5D3}" type="slidenum">
              <a:rPr lang="en-AU" smtClean="0"/>
              <a:t>15</a:t>
            </a:fld>
            <a:endParaRPr lang="en-AU"/>
          </a:p>
        </p:txBody>
      </p:sp>
    </p:spTree>
    <p:extLst>
      <p:ext uri="{BB962C8B-B14F-4D97-AF65-F5344CB8AC3E}">
        <p14:creationId xmlns:p14="http://schemas.microsoft.com/office/powerpoint/2010/main" val="153812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An application can have as much interaction as you want, however none of that interaction is useful if the application does not run quickly. A responsive application is crucial for a good user experience. This is why non-reactive objects, such as libraries, constants and datasets are defined once outside of the server. If a large dataset had to be read into R every time the user made a change, then you can guarantee they wouldn’t enjoy using it.</a:t>
            </a:r>
          </a:p>
          <a:p>
            <a:endParaRPr lang="en-AU" sz="1200" dirty="0"/>
          </a:p>
          <a:p>
            <a:r>
              <a:rPr lang="en-AU" sz="1200" dirty="0"/>
              <a:t>When a dataset in an application is created according to user input, we can no longer make the dataset a non-reactive object. Therefore, we need to ensure that we recreate that dataset only when necessary. Sometimes this requires intermediary reactive objects that take input values from the UI (and potentially other reactive objects in the server) to create a new reactive value which can then be sent to an output function i.e. </a:t>
            </a:r>
            <a:r>
              <a:rPr lang="en-AU" sz="1200" dirty="0" err="1"/>
              <a:t>renderPlot</a:t>
            </a:r>
            <a:r>
              <a:rPr lang="en-AU" sz="1200" dirty="0"/>
              <a:t>.</a:t>
            </a:r>
          </a:p>
          <a:p>
            <a:endParaRPr lang="en-AU"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In the flow diagram you can see a simple example of a reactive object in use. It takes the input from the UI and provides an object that can be used by an output function. In this example flow diagram, there doesn’t seem to be much need for this intermediary object because of it’s simplicity, but making server scripts like this when first designing a Shiny app can save you time later when your application becomes more complicated.</a:t>
            </a:r>
          </a:p>
          <a:p>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16</a:t>
            </a:fld>
            <a:endParaRPr lang="en-AU"/>
          </a:p>
        </p:txBody>
      </p:sp>
    </p:spTree>
    <p:extLst>
      <p:ext uri="{BB962C8B-B14F-4D97-AF65-F5344CB8AC3E}">
        <p14:creationId xmlns:p14="http://schemas.microsoft.com/office/powerpoint/2010/main" val="4180662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Here are some more complicated examples of applications.</a:t>
            </a:r>
          </a:p>
          <a:p>
            <a:endParaRPr lang="en-AU" sz="1200" dirty="0"/>
          </a:p>
          <a:p>
            <a:r>
              <a:rPr lang="en-AU" sz="1200" dirty="0"/>
              <a:t>The first row shows an application that has an input that creates the dataset and an input that affects the resulting plot. The code responsible for creating the plotted dataset and plotting the data are all within the same output object. Therefore, whenever input2 is updated, the code for creating the plotted dataset re-executes, despite there being no changes made to it! It is more efficient for the data to be a reactive object, with each of the inputs now affecting different parts of the server as shown on the right.</a:t>
            </a:r>
          </a:p>
          <a:p>
            <a:endParaRPr lang="en-AU" sz="1200" dirty="0"/>
          </a:p>
          <a:p>
            <a:r>
              <a:rPr lang="en-AU" sz="1200" dirty="0"/>
              <a:t>The second row shows an application where an input creates a dataset, which is then used to create two outputs: a plot and a table. The left diagram represents the data being created within each of the output objects, before being used to make the final output. But both output objects contain the same code for creating the data! Instead of running that code twice, it could be placed in a reactive object and then used in each of the output objects.</a:t>
            </a:r>
          </a:p>
        </p:txBody>
      </p:sp>
      <p:sp>
        <p:nvSpPr>
          <p:cNvPr id="4" name="Slide Number Placeholder 3"/>
          <p:cNvSpPr>
            <a:spLocks noGrp="1"/>
          </p:cNvSpPr>
          <p:nvPr>
            <p:ph type="sldNum" sz="quarter" idx="10"/>
          </p:nvPr>
        </p:nvSpPr>
        <p:spPr/>
        <p:txBody>
          <a:bodyPr/>
          <a:lstStyle/>
          <a:p>
            <a:fld id="{6D85A15D-8EE9-4CFD-9B9F-EEE2D336B5D3}" type="slidenum">
              <a:rPr lang="en-AU" smtClean="0"/>
              <a:t>17</a:t>
            </a:fld>
            <a:endParaRPr lang="en-AU"/>
          </a:p>
        </p:txBody>
      </p:sp>
    </p:spTree>
    <p:extLst>
      <p:ext uri="{BB962C8B-B14F-4D97-AF65-F5344CB8AC3E}">
        <p14:creationId xmlns:p14="http://schemas.microsoft.com/office/powerpoint/2010/main" val="277262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The reactive function works similarly to the render* functions, with all code being contained within the reactive function, however, the final line is not sent to the UI. Instead it can be used elsewhere in the server. Additionally, instead of being assigned to an output (i.e. </a:t>
            </a:r>
            <a:r>
              <a:rPr lang="en-AU" sz="1200" dirty="0" err="1"/>
              <a:t>output$concPlot</a:t>
            </a:r>
            <a:r>
              <a:rPr lang="en-AU" sz="1200" dirty="0"/>
              <a:t>) it is assigned to a object name, much like a regular object in an R script.</a:t>
            </a:r>
          </a:p>
          <a:p>
            <a:endParaRPr lang="en-AU" sz="1200" dirty="0"/>
          </a:p>
          <a:p>
            <a:r>
              <a:rPr lang="en-AU" sz="1200" dirty="0"/>
              <a:t>To use your reactive object within another reactive function or within a render* function, it must be named as a function with no arguments (i.e. </a:t>
            </a:r>
            <a:r>
              <a:rPr lang="en-AU" sz="1200" dirty="0" err="1"/>
              <a:t>reactive_object</a:t>
            </a:r>
            <a:r>
              <a:rPr lang="en-AU" sz="1200" dirty="0"/>
              <a:t>() ).</a:t>
            </a:r>
          </a:p>
        </p:txBody>
      </p:sp>
      <p:sp>
        <p:nvSpPr>
          <p:cNvPr id="4" name="Slide Number Placeholder 3"/>
          <p:cNvSpPr>
            <a:spLocks noGrp="1"/>
          </p:cNvSpPr>
          <p:nvPr>
            <p:ph type="sldNum" sz="quarter" idx="10"/>
          </p:nvPr>
        </p:nvSpPr>
        <p:spPr/>
        <p:txBody>
          <a:bodyPr/>
          <a:lstStyle/>
          <a:p>
            <a:fld id="{6D85A15D-8EE9-4CFD-9B9F-EEE2D336B5D3}" type="slidenum">
              <a:rPr lang="en-AU" smtClean="0"/>
              <a:t>18</a:t>
            </a:fld>
            <a:endParaRPr lang="en-AU"/>
          </a:p>
        </p:txBody>
      </p:sp>
    </p:spTree>
    <p:extLst>
      <p:ext uri="{BB962C8B-B14F-4D97-AF65-F5344CB8AC3E}">
        <p14:creationId xmlns:p14="http://schemas.microsoft.com/office/powerpoint/2010/main" val="88211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19</a:t>
            </a:fld>
            <a:endParaRPr lang="en-AU"/>
          </a:p>
        </p:txBody>
      </p:sp>
    </p:spTree>
    <p:extLst>
      <p:ext uri="{BB962C8B-B14F-4D97-AF65-F5344CB8AC3E}">
        <p14:creationId xmlns:p14="http://schemas.microsoft.com/office/powerpoint/2010/main" val="34230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US" dirty="0"/>
              <a:t>Today I will provide an introduction to R. This presentation contains:</a:t>
            </a:r>
          </a:p>
          <a:p>
            <a:pPr marL="171450" indent="-171450">
              <a:buFont typeface="Arial" panose="020B0604020202020204" pitchFamily="34" charset="0"/>
              <a:buChar char="•"/>
            </a:pPr>
            <a:r>
              <a:rPr lang="en-US" dirty="0"/>
              <a:t>A demonstration of basic examples developed using R and the Shiny package</a:t>
            </a:r>
          </a:p>
          <a:p>
            <a:pPr marL="171450" indent="-171450">
              <a:buFont typeface="Arial" panose="020B0604020202020204" pitchFamily="34" charset="0"/>
              <a:buChar char="•"/>
            </a:pPr>
            <a:r>
              <a:rPr lang="en-US" dirty="0"/>
              <a:t>Information on how Shiny works </a:t>
            </a:r>
          </a:p>
          <a:p>
            <a:pPr marL="171450" indent="-171450">
              <a:buFont typeface="Arial" panose="020B0604020202020204" pitchFamily="34" charset="0"/>
              <a:buChar char="•"/>
            </a:pPr>
            <a:r>
              <a:rPr lang="en-US" dirty="0"/>
              <a:t>How the Shiny package interacts with R scripts</a:t>
            </a:r>
          </a:p>
          <a:p>
            <a:pPr marL="171450" indent="-171450">
              <a:buFont typeface="Arial" panose="020B0604020202020204" pitchFamily="34" charset="0"/>
              <a:buChar char="•"/>
            </a:pPr>
            <a:r>
              <a:rPr lang="en-US" dirty="0"/>
              <a:t>A hands-on section demonstrating the building of applications</a:t>
            </a:r>
          </a:p>
          <a:p>
            <a:pPr marL="171450" indent="-171450">
              <a:buFont typeface="Arial" panose="020B0604020202020204" pitchFamily="34" charset="0"/>
              <a:buChar char="•"/>
            </a:pPr>
            <a:r>
              <a:rPr lang="en-US" dirty="0"/>
              <a:t>What you can get out of using Shiny</a:t>
            </a:r>
          </a:p>
        </p:txBody>
      </p:sp>
      <p:sp>
        <p:nvSpPr>
          <p:cNvPr id="4" name="Slide Number Placeholder 3"/>
          <p:cNvSpPr>
            <a:spLocks noGrp="1"/>
          </p:cNvSpPr>
          <p:nvPr>
            <p:ph type="sldNum" sz="quarter" idx="10"/>
          </p:nvPr>
        </p:nvSpPr>
        <p:spPr/>
        <p:txBody>
          <a:bodyPr/>
          <a:lstStyle/>
          <a:p>
            <a:fld id="{6D85A15D-8EE9-4CFD-9B9F-EEE2D336B5D3}" type="slidenum">
              <a:rPr lang="en-AU" smtClean="0"/>
              <a:t>2</a:t>
            </a:fld>
            <a:endParaRPr lang="en-AU"/>
          </a:p>
        </p:txBody>
      </p:sp>
    </p:spTree>
    <p:extLst>
      <p:ext uri="{BB962C8B-B14F-4D97-AF65-F5344CB8AC3E}">
        <p14:creationId xmlns:p14="http://schemas.microsoft.com/office/powerpoint/2010/main" val="2441962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5A15D-8EE9-4CFD-9B9F-EEE2D336B5D3}" type="slidenum">
              <a:rPr lang="en-AU" smtClean="0"/>
              <a:t>20</a:t>
            </a:fld>
            <a:endParaRPr lang="en-AU"/>
          </a:p>
        </p:txBody>
      </p:sp>
    </p:spTree>
    <p:extLst>
      <p:ext uri="{BB962C8B-B14F-4D97-AF65-F5344CB8AC3E}">
        <p14:creationId xmlns:p14="http://schemas.microsoft.com/office/powerpoint/2010/main" val="1147280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There are some useful Shiny resources for those who are keen to develop their own applications…</a:t>
            </a:r>
          </a:p>
          <a:p>
            <a:endParaRPr lang="en-AU" sz="1200" dirty="0"/>
          </a:p>
          <a:p>
            <a:r>
              <a:rPr lang="en-AU" sz="1200" dirty="0"/>
              <a:t>I would recommend</a:t>
            </a:r>
            <a:r>
              <a:rPr lang="en-AU" sz="1200" baseline="0" dirty="0"/>
              <a:t> beginning with the RStudio tutorials! They have done a really great job!</a:t>
            </a:r>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21</a:t>
            </a:fld>
            <a:endParaRPr lang="en-AU"/>
          </a:p>
        </p:txBody>
      </p:sp>
    </p:spTree>
    <p:extLst>
      <p:ext uri="{BB962C8B-B14F-4D97-AF65-F5344CB8AC3E}">
        <p14:creationId xmlns:p14="http://schemas.microsoft.com/office/powerpoint/2010/main" val="1799975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For more pharmacometrics</a:t>
            </a:r>
            <a:r>
              <a:rPr lang="en-AU" sz="1200" baseline="0" dirty="0"/>
              <a:t> and Shiny there is a </a:t>
            </a:r>
            <a:r>
              <a:rPr lang="en-AU" sz="1200" dirty="0"/>
              <a:t>tutorial paper</a:t>
            </a:r>
            <a:r>
              <a:rPr lang="en-AU" sz="1200" baseline="0" dirty="0"/>
              <a:t> </a:t>
            </a:r>
            <a:r>
              <a:rPr lang="en-AU" sz="1200" dirty="0"/>
              <a:t>in CPT: Pharmacometrics and Systems Pharmacology</a:t>
            </a:r>
            <a:r>
              <a:rPr lang="en-AU" sz="1200" baseline="0" dirty="0"/>
              <a:t> with supplementary code, and there was also the Shiny tutorial from </a:t>
            </a:r>
            <a:r>
              <a:rPr lang="en-AU" sz="1200" baseline="0" dirty="0" err="1"/>
              <a:t>ACoP</a:t>
            </a:r>
            <a:r>
              <a:rPr lang="en-AU" sz="1200" baseline="0" dirty="0"/>
              <a:t> last year in which it’s materials are posted on the discuss-</a:t>
            </a:r>
            <a:r>
              <a:rPr lang="en-AU" sz="1200" baseline="0" dirty="0" err="1"/>
              <a:t>isop</a:t>
            </a:r>
            <a:r>
              <a:rPr lang="en-AU" sz="1200" baseline="0" dirty="0"/>
              <a:t> website.</a:t>
            </a:r>
          </a:p>
          <a:p>
            <a:endParaRPr lang="en-AU" sz="1200" baseline="0" dirty="0"/>
          </a:p>
          <a:p>
            <a:r>
              <a:rPr lang="en-AU" sz="1200" baseline="0" dirty="0"/>
              <a:t>I also know that there are a lot of people in pharmacometrics who have been exploring Shiny who also have material posted online or you may know them personally!</a:t>
            </a:r>
            <a:endParaRPr lang="en-AU" sz="1200" dirty="0"/>
          </a:p>
        </p:txBody>
      </p:sp>
      <p:sp>
        <p:nvSpPr>
          <p:cNvPr id="4" name="Slide Number Placeholder 3"/>
          <p:cNvSpPr>
            <a:spLocks noGrp="1"/>
          </p:cNvSpPr>
          <p:nvPr>
            <p:ph type="sldNum" sz="quarter" idx="10"/>
          </p:nvPr>
        </p:nvSpPr>
        <p:spPr/>
        <p:txBody>
          <a:bodyPr/>
          <a:lstStyle/>
          <a:p>
            <a:fld id="{6D85A15D-8EE9-4CFD-9B9F-EEE2D336B5D3}" type="slidenum">
              <a:rPr lang="en-AU" smtClean="0"/>
              <a:t>22</a:t>
            </a:fld>
            <a:endParaRPr lang="en-AU"/>
          </a:p>
        </p:txBody>
      </p:sp>
    </p:spTree>
    <p:extLst>
      <p:ext uri="{BB962C8B-B14F-4D97-AF65-F5344CB8AC3E}">
        <p14:creationId xmlns:p14="http://schemas.microsoft.com/office/powerpoint/2010/main" val="85859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AU" sz="1200" dirty="0"/>
              <a:t>I thought I would start with a simple example application.</a:t>
            </a:r>
          </a:p>
          <a:p>
            <a:endParaRPr lang="en-AU" sz="1200" dirty="0"/>
          </a:p>
          <a:p>
            <a:r>
              <a:rPr lang="en-AU" sz="1200" dirty="0"/>
              <a:t>This is an application that explores </a:t>
            </a:r>
            <a:r>
              <a:rPr lang="en-AU" sz="1200" baseline="0" dirty="0"/>
              <a:t>a few different distributions and allows the user to visualise distribution densities and shapes when parameter values are changed.</a:t>
            </a:r>
          </a:p>
          <a:p>
            <a:endParaRPr lang="en-AU" sz="1200" baseline="0" dirty="0"/>
          </a:p>
          <a:p>
            <a:r>
              <a:rPr lang="en-AU" sz="1200" baseline="0" dirty="0"/>
              <a:t>The application opens up with a normal distribution with a mean of zero and standard deviation of 1.  The sliders on the left-hand side allow the user to manipulate the distribution.  As I change these sliders values, the plot updates automatically. For example, when changing the mean value, the distribution automatically makes a shift along the x-axis.</a:t>
            </a:r>
          </a:p>
          <a:p>
            <a:endParaRPr lang="en-AU" sz="1200" baseline="0" dirty="0"/>
          </a:p>
          <a:p>
            <a:r>
              <a:rPr lang="en-AU" sz="1200" baseline="0" dirty="0"/>
              <a:t>Using this drop down box, I can also look at other distributions such as a:</a:t>
            </a:r>
          </a:p>
          <a:p>
            <a:pPr marL="628650" lvl="1" indent="-171450">
              <a:buFont typeface="Arial" charset="0"/>
              <a:buChar char="•"/>
            </a:pPr>
            <a:r>
              <a:rPr lang="en-AU" sz="1200" baseline="0" dirty="0"/>
              <a:t>Log-normal distribution</a:t>
            </a:r>
          </a:p>
          <a:p>
            <a:pPr marL="628650" lvl="1" indent="-171450">
              <a:buFont typeface="Arial" charset="0"/>
              <a:buChar char="•"/>
            </a:pPr>
            <a:r>
              <a:rPr lang="en-AU" sz="1200" baseline="0" dirty="0"/>
              <a:t>Or Inverse-gamma, etc.</a:t>
            </a:r>
          </a:p>
          <a:p>
            <a:pPr marL="628650" lvl="1" indent="-171450">
              <a:buFont typeface="Arial" charset="0"/>
              <a:buChar char="•"/>
            </a:pPr>
            <a:endParaRPr lang="en-AU" sz="1200" baseline="0" dirty="0"/>
          </a:p>
          <a:p>
            <a:pPr marL="0" lvl="0" indent="0">
              <a:buFont typeface="Arial" charset="0"/>
              <a:buNone/>
            </a:pPr>
            <a:r>
              <a:rPr lang="en-AU" sz="1200" baseline="0" dirty="0"/>
              <a:t>You can see, as I selected the inverse-gamma distribution, the sliders on the left-hand slide updated to reflect the parameters in an inverse-gamma distribution as it is not parameterised in terms of mean and standard deviation like a normal distribution.</a:t>
            </a:r>
          </a:p>
          <a:p>
            <a:pPr marL="0" lvl="0" indent="0">
              <a:buFont typeface="Arial" charset="0"/>
              <a:buNone/>
            </a:pPr>
            <a:endParaRPr lang="en-AU" sz="1200" baseline="0" dirty="0"/>
          </a:p>
          <a:p>
            <a:pPr marL="0" lvl="0" indent="0">
              <a:buFont typeface="Arial" charset="0"/>
              <a:buNone/>
            </a:pPr>
            <a:r>
              <a:rPr lang="en-AU" sz="1200" baseline="0" dirty="0"/>
              <a:t>You can see here with using a Shiny application I am able to explore different values for parameters and instantaneously see the updated plot.  If I was doing this with a standard R script I would have to either re-run it multiple times with different values for each parameter and save each static plot and compare them later, or plot all of the different scenarios based on different parameter values on the same plot which could get messy.</a:t>
            </a:r>
          </a:p>
          <a:p>
            <a:pPr marL="0" lvl="0" indent="0">
              <a:buFont typeface="Arial" charset="0"/>
              <a:buNone/>
            </a:pPr>
            <a:endParaRPr lang="en-AU" sz="1200" baseline="0" dirty="0"/>
          </a:p>
          <a:p>
            <a:pPr marL="0" lvl="0" indent="0">
              <a:buFont typeface="Arial" charset="0"/>
              <a:buNone/>
            </a:pPr>
            <a:r>
              <a:rPr lang="en-AU" sz="1200" baseline="0" dirty="0"/>
              <a:t>It is the automatic updating of output when input changes which is the key feature of the Shiny application compared to standard R scripts.</a:t>
            </a:r>
          </a:p>
          <a:p>
            <a:pPr marL="0" lvl="0" indent="0">
              <a:buFont typeface="Arial" charset="0"/>
              <a:buNone/>
            </a:pPr>
            <a:endParaRPr lang="en-AU" sz="1200" baseline="0" dirty="0"/>
          </a:p>
          <a:p>
            <a:pPr marL="0" lvl="0" indent="0">
              <a:buFont typeface="Arial" charset="0"/>
              <a:buNone/>
            </a:pPr>
            <a:endParaRPr lang="en-AU" sz="1200" baseline="0" dirty="0"/>
          </a:p>
          <a:p>
            <a:pPr marL="0" lvl="0" indent="0">
              <a:buFont typeface="Arial" charset="0"/>
              <a:buNone/>
            </a:pPr>
            <a:endParaRPr lang="en-AU" sz="1200" baseline="0" dirty="0"/>
          </a:p>
          <a:p>
            <a:pPr marL="0" lvl="0" indent="0">
              <a:buFont typeface="Arial" charset="0"/>
              <a:buNone/>
            </a:pPr>
            <a:endParaRPr lang="en-AU" sz="1200" baseline="0" dirty="0"/>
          </a:p>
          <a:p>
            <a:pPr marL="0" lvl="0" indent="0">
              <a:buFont typeface="Arial" charset="0"/>
              <a:buNone/>
            </a:pPr>
            <a:endParaRPr lang="en-AU" sz="1200" baseline="0" dirty="0"/>
          </a:p>
        </p:txBody>
      </p:sp>
      <p:sp>
        <p:nvSpPr>
          <p:cNvPr id="4" name="Slide Number Placeholder 3"/>
          <p:cNvSpPr>
            <a:spLocks noGrp="1"/>
          </p:cNvSpPr>
          <p:nvPr>
            <p:ph type="sldNum" sz="quarter" idx="10"/>
          </p:nvPr>
        </p:nvSpPr>
        <p:spPr/>
        <p:txBody>
          <a:bodyPr/>
          <a:lstStyle/>
          <a:p>
            <a:fld id="{86473A99-7306-4352-AD94-E81E29349191}" type="slidenum">
              <a:rPr lang="en-US" smtClean="0"/>
              <a:pPr/>
              <a:t>3</a:t>
            </a:fld>
            <a:endParaRPr lang="en-US"/>
          </a:p>
        </p:txBody>
      </p:sp>
    </p:spTree>
    <p:extLst>
      <p:ext uri="{BB962C8B-B14F-4D97-AF65-F5344CB8AC3E}">
        <p14:creationId xmlns:p14="http://schemas.microsoft.com/office/powerpoint/2010/main" val="15270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what</a:t>
            </a:r>
            <a:r>
              <a:rPr lang="en-AU" sz="1200" baseline="0" dirty="0"/>
              <a:t> is Shiny? </a:t>
            </a:r>
            <a:r>
              <a:rPr lang="en-AU" sz="1200" dirty="0"/>
              <a:t>Shiny is an open-source package by RStudio for R that allows…</a:t>
            </a:r>
          </a:p>
          <a:p>
            <a:endParaRPr lang="en-AU" sz="1200" dirty="0"/>
          </a:p>
          <a:p>
            <a:r>
              <a:rPr lang="en-AU" sz="1200" dirty="0"/>
              <a:t>R programmers to interactively show the output for their</a:t>
            </a:r>
            <a:r>
              <a:rPr lang="en-AU" sz="1200" baseline="0" dirty="0"/>
              <a:t> R programs.</a:t>
            </a:r>
          </a:p>
          <a:p>
            <a:pPr marL="165638" indent="-165638">
              <a:buFont typeface="Arial" panose="020B0604020202020204" pitchFamily="34" charset="0"/>
              <a:buChar char="•"/>
            </a:pPr>
            <a:endParaRPr lang="en-AU" sz="1200" baseline="0" dirty="0"/>
          </a:p>
          <a:p>
            <a:r>
              <a:rPr lang="en-AU" sz="1200" baseline="0" dirty="0"/>
              <a:t>You are able to have control in coding the elements of the application’s user-interface and their position without knowing HTML, </a:t>
            </a:r>
            <a:r>
              <a:rPr lang="en-AU" sz="1200" baseline="0" dirty="0" err="1"/>
              <a:t>Css</a:t>
            </a:r>
            <a:r>
              <a:rPr lang="en-AU" sz="1200" baseline="0" dirty="0"/>
              <a:t> or </a:t>
            </a:r>
            <a:r>
              <a:rPr lang="en-AU" sz="1200" baseline="0" dirty="0" err="1"/>
              <a:t>Javascript</a:t>
            </a:r>
            <a:r>
              <a:rPr lang="en-AU" sz="1200" baseline="0" dirty="0"/>
              <a:t>.</a:t>
            </a:r>
          </a:p>
          <a:p>
            <a:endParaRPr lang="en-AU" sz="1200" baseline="0" dirty="0"/>
          </a:p>
          <a:p>
            <a:r>
              <a:rPr lang="en-AU" sz="1200" baseline="0" dirty="0"/>
              <a:t>Just like when you write an R script, with Shiny you still have control in generating your output:</a:t>
            </a:r>
          </a:p>
          <a:p>
            <a:pPr marL="622838" lvl="1" indent="-165638">
              <a:buFont typeface="Arial" panose="020B0604020202020204" pitchFamily="34" charset="0"/>
              <a:buChar char="•"/>
            </a:pPr>
            <a:r>
              <a:rPr lang="en-AU" sz="1200" dirty="0"/>
              <a:t>Such as control in the appearance of plots using the ggplot2 package</a:t>
            </a:r>
          </a:p>
          <a:p>
            <a:pPr marL="622838" lvl="1" indent="-165638">
              <a:buFont typeface="Arial" panose="020B0604020202020204" pitchFamily="34" charset="0"/>
              <a:buChar char="•"/>
            </a:pPr>
            <a:r>
              <a:rPr lang="en-AU" sz="1200" dirty="0"/>
              <a:t>As well the structure of tables and text</a:t>
            </a:r>
          </a:p>
          <a:p>
            <a:pPr marL="622838" lvl="1" indent="-165638">
              <a:buFont typeface="Arial" panose="020B0604020202020204" pitchFamily="34" charset="0"/>
              <a:buChar char="•"/>
            </a:pPr>
            <a:endParaRPr lang="en-AU" sz="1200" baseline="0" dirty="0"/>
          </a:p>
          <a:p>
            <a:pPr marL="0" lvl="0" indent="0">
              <a:buFont typeface="Arial" panose="020B0604020202020204" pitchFamily="34" charset="0"/>
              <a:buNone/>
            </a:pPr>
            <a:r>
              <a:rPr lang="en-AU" sz="1200" baseline="0" dirty="0"/>
              <a:t>Whilst I won’t go into too much detail about this today, Shiny applications can be shared and viewed in web-browsers via the Internet and accessed by a URL.  This is particularly useful when you want to share your application with someone who is not familiar with R and probably does not have an existing installation of R on their computer.</a:t>
            </a:r>
          </a:p>
        </p:txBody>
      </p:sp>
      <p:sp>
        <p:nvSpPr>
          <p:cNvPr id="4" name="Slide Number Placeholder 3"/>
          <p:cNvSpPr>
            <a:spLocks noGrp="1"/>
          </p:cNvSpPr>
          <p:nvPr>
            <p:ph type="sldNum" sz="quarter" idx="10"/>
          </p:nvPr>
        </p:nvSpPr>
        <p:spPr/>
        <p:txBody>
          <a:bodyPr/>
          <a:lstStyle/>
          <a:p>
            <a:fld id="{6D85A15D-8EE9-4CFD-9B9F-EEE2D336B5D3}" type="slidenum">
              <a:rPr lang="en-AU" smtClean="0"/>
              <a:t>4</a:t>
            </a:fld>
            <a:endParaRPr lang="en-AU"/>
          </a:p>
        </p:txBody>
      </p:sp>
    </p:spTree>
    <p:extLst>
      <p:ext uri="{BB962C8B-B14F-4D97-AF65-F5344CB8AC3E}">
        <p14:creationId xmlns:p14="http://schemas.microsoft.com/office/powerpoint/2010/main" val="241372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The example</a:t>
            </a:r>
            <a:r>
              <a:rPr lang="en-AU" sz="1200" baseline="0" dirty="0"/>
              <a:t> that I want to work through today is an application that simulates a 1-compartment, first-order oral absorption concentration-time profile that updates when we change the dose slider.</a:t>
            </a:r>
          </a:p>
          <a:p>
            <a:endParaRPr lang="en-AU" sz="1200" baseline="0" dirty="0"/>
          </a:p>
          <a:p>
            <a:r>
              <a:rPr lang="en-AU" sz="1200" baseline="0" dirty="0"/>
              <a:t>Here, I have fixed parameter values of the model such as clearance, volume and the absorption constant.  The application has a pre-defined time sequence for which it will calculate concentrations.</a:t>
            </a:r>
          </a:p>
          <a:p>
            <a:endParaRPr lang="en-AU" sz="1200" baseline="0" dirty="0"/>
          </a:p>
          <a:p>
            <a:r>
              <a:rPr lang="en-AU" sz="1200" baseline="0" dirty="0"/>
              <a:t>Therefore, the only input from the user-interface that can be changed by the user is dose and this is done so by this slider.  On application initiation, the dose is set to 50 mg. If I move the slider to 100 mg we can see the concentrations have doubled.</a:t>
            </a:r>
          </a:p>
        </p:txBody>
      </p:sp>
      <p:sp>
        <p:nvSpPr>
          <p:cNvPr id="4" name="Slide Number Placeholder 3"/>
          <p:cNvSpPr>
            <a:spLocks noGrp="1"/>
          </p:cNvSpPr>
          <p:nvPr>
            <p:ph type="sldNum" sz="quarter" idx="10"/>
          </p:nvPr>
        </p:nvSpPr>
        <p:spPr/>
        <p:txBody>
          <a:bodyPr/>
          <a:lstStyle/>
          <a:p>
            <a:fld id="{6D85A15D-8EE9-4CFD-9B9F-EEE2D336B5D3}" type="slidenum">
              <a:rPr lang="en-AU" smtClean="0"/>
              <a:t>5</a:t>
            </a:fld>
            <a:endParaRPr lang="en-AU"/>
          </a:p>
        </p:txBody>
      </p:sp>
    </p:spTree>
    <p:extLst>
      <p:ext uri="{BB962C8B-B14F-4D97-AF65-F5344CB8AC3E}">
        <p14:creationId xmlns:p14="http://schemas.microsoft.com/office/powerpoint/2010/main" val="144963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So what is required to make such an application?</a:t>
            </a:r>
          </a:p>
          <a:p>
            <a:endParaRPr lang="en-AU" sz="1200" dirty="0"/>
          </a:p>
          <a:p>
            <a:r>
              <a:rPr lang="en-AU" sz="1200" dirty="0"/>
              <a:t>Shiny applications are built using two R scripts that communicate with each other.</a:t>
            </a:r>
          </a:p>
          <a:p>
            <a:endParaRPr lang="en-AU" sz="1200" dirty="0"/>
          </a:p>
          <a:p>
            <a:r>
              <a:rPr lang="en-AU" sz="1200" dirty="0"/>
              <a:t>A user-interface script, named ui.R, which controls layout and the application’s appearance.</a:t>
            </a:r>
          </a:p>
          <a:p>
            <a:endParaRPr lang="en-AU" sz="1200" dirty="0"/>
          </a:p>
          <a:p>
            <a:r>
              <a:rPr lang="en-AU" sz="1200" dirty="0"/>
              <a:t>And a server script, named </a:t>
            </a:r>
            <a:r>
              <a:rPr lang="en-AU" sz="1200" dirty="0" err="1"/>
              <a:t>server.R</a:t>
            </a:r>
            <a:r>
              <a:rPr lang="en-AU" sz="1200" dirty="0"/>
              <a:t>, incorporating instructions for user-input, processing data and output by utilising the R language and functions from user-installed packages.</a:t>
            </a:r>
          </a:p>
          <a:p>
            <a:endParaRPr lang="en-AU" sz="1200" dirty="0"/>
          </a:p>
          <a:p>
            <a:r>
              <a:rPr lang="en-AU" sz="1200" dirty="0"/>
              <a:t>These two scripts need to be named as so and saved in the same folder so that R knows that the two combined form one application.</a:t>
            </a:r>
          </a:p>
        </p:txBody>
      </p:sp>
      <p:sp>
        <p:nvSpPr>
          <p:cNvPr id="4" name="Slide Number Placeholder 3"/>
          <p:cNvSpPr>
            <a:spLocks noGrp="1"/>
          </p:cNvSpPr>
          <p:nvPr>
            <p:ph type="sldNum" sz="quarter" idx="10"/>
          </p:nvPr>
        </p:nvSpPr>
        <p:spPr/>
        <p:txBody>
          <a:bodyPr/>
          <a:lstStyle/>
          <a:p>
            <a:fld id="{6D85A15D-8EE9-4CFD-9B9F-EEE2D336B5D3}" type="slidenum">
              <a:rPr lang="en-AU" smtClean="0"/>
              <a:t>6</a:t>
            </a:fld>
            <a:endParaRPr lang="en-AU"/>
          </a:p>
        </p:txBody>
      </p:sp>
    </p:spTree>
    <p:extLst>
      <p:ext uri="{BB962C8B-B14F-4D97-AF65-F5344CB8AC3E}">
        <p14:creationId xmlns:p14="http://schemas.microsoft.com/office/powerpoint/2010/main" val="68528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Creating a user-interface for your application is easy when you understand the general structure for the code.</a:t>
            </a:r>
          </a:p>
          <a:p>
            <a:endParaRPr lang="en-AU" sz="1200" dirty="0"/>
          </a:p>
          <a:p>
            <a:r>
              <a:rPr lang="en-AU" sz="1200" dirty="0"/>
              <a:t>For the next couple of slides I’ll describe some of the functions that are used for creating a user-interface and then we’ll work through the code for the example application.</a:t>
            </a:r>
          </a:p>
          <a:p>
            <a:endParaRPr lang="en-AU" sz="1200" dirty="0"/>
          </a:p>
          <a:p>
            <a:r>
              <a:rPr lang="en-AU" sz="1200" dirty="0"/>
              <a:t>The Shiny</a:t>
            </a:r>
            <a:r>
              <a:rPr lang="en-AU" sz="1200" baseline="0" dirty="0"/>
              <a:t> package comes with a suite of customisable layouts and pre-built widget functions that are highly intuitive that you can use.</a:t>
            </a:r>
          </a:p>
          <a:p>
            <a:endParaRPr lang="en-AU" sz="1200" dirty="0"/>
          </a:p>
          <a:p>
            <a:r>
              <a:rPr lang="en-AU" sz="1200" dirty="0"/>
              <a:t>Layout function:</a:t>
            </a:r>
          </a:p>
          <a:p>
            <a:pPr marL="622838" lvl="1" indent="-165638">
              <a:buFont typeface="Arial" panose="020B0604020202020204" pitchFamily="34" charset="0"/>
              <a:buChar char="•"/>
            </a:pPr>
            <a:r>
              <a:rPr lang="en-AU" sz="1200" dirty="0"/>
              <a:t>Creates a layout for the entire page.</a:t>
            </a:r>
          </a:p>
          <a:p>
            <a:pPr marL="622838" lvl="1" indent="-165638">
              <a:buFont typeface="Arial" panose="020B0604020202020204" pitchFamily="34" charset="0"/>
              <a:buChar char="•"/>
            </a:pPr>
            <a:r>
              <a:rPr lang="en-AU" sz="1200" dirty="0"/>
              <a:t>All other functions need to be within the brackets of the layout function.</a:t>
            </a:r>
          </a:p>
          <a:p>
            <a:r>
              <a:rPr lang="en-AU" sz="1200" dirty="0"/>
              <a:t>Positioning function:</a:t>
            </a:r>
          </a:p>
          <a:p>
            <a:pPr marL="622838" lvl="1" indent="-165638">
              <a:buFont typeface="Arial" panose="020B0604020202020204" pitchFamily="34" charset="0"/>
              <a:buChar char="•"/>
            </a:pPr>
            <a:r>
              <a:rPr lang="en-AU" sz="1200" dirty="0"/>
              <a:t>Places the elements for the UI into specific areas of the page.</a:t>
            </a:r>
          </a:p>
          <a:p>
            <a:pPr marL="622838" lvl="1" indent="-165638">
              <a:buFont typeface="Arial" panose="020B0604020202020204" pitchFamily="34" charset="0"/>
              <a:buChar char="•"/>
            </a:pPr>
            <a:r>
              <a:rPr lang="en-AU" sz="1200" dirty="0"/>
              <a:t>Each of these functions take their</a:t>
            </a:r>
            <a:r>
              <a:rPr lang="en-AU" sz="1200" baseline="0" dirty="0"/>
              <a:t> own specific arguments.</a:t>
            </a:r>
            <a:endParaRPr lang="en-AU" sz="1200" dirty="0"/>
          </a:p>
          <a:p>
            <a:r>
              <a:rPr lang="en-AU" sz="1200" dirty="0"/>
              <a:t>Element:</a:t>
            </a:r>
          </a:p>
          <a:p>
            <a:pPr marL="622838" lvl="1" indent="-165638">
              <a:buFont typeface="Arial" panose="020B0604020202020204" pitchFamily="34" charset="0"/>
              <a:buChar char="•"/>
            </a:pPr>
            <a:r>
              <a:rPr lang="en-AU" sz="1200" dirty="0"/>
              <a:t>These are functions</a:t>
            </a:r>
            <a:r>
              <a:rPr lang="en-AU" sz="1200" baseline="0" dirty="0"/>
              <a:t> </a:t>
            </a:r>
            <a:r>
              <a:rPr lang="en-AU" sz="1200" dirty="0"/>
              <a:t>for coding widgets, output such as plots that change with widget input, headings, line breaks and images.</a:t>
            </a:r>
          </a:p>
          <a:p>
            <a:pPr marL="622838" lvl="1" indent="-165638">
              <a:buFont typeface="Arial" panose="020B0604020202020204" pitchFamily="34" charset="0"/>
              <a:buChar char="•"/>
            </a:pPr>
            <a:r>
              <a:rPr lang="en-AU" sz="1200" dirty="0"/>
              <a:t>They are placed within the brackets of a positioning function.</a:t>
            </a:r>
          </a:p>
          <a:p>
            <a:pPr marL="622838" lvl="1" indent="-165638">
              <a:buFont typeface="Arial" panose="020B0604020202020204" pitchFamily="34" charset="0"/>
              <a:buChar char="•"/>
            </a:pPr>
            <a:endParaRPr lang="en-AU"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a:t>As you can see, it follows a hierarchical structure where element functions such as input widgets and output are placed within positioning functions which are within layout function.</a:t>
            </a:r>
            <a:endParaRPr lang="en-AU" sz="1200" dirty="0"/>
          </a:p>
          <a:p>
            <a:pPr marL="165638" indent="-165638">
              <a:buFont typeface="Arial" panose="020B0604020202020204" pitchFamily="34" charset="0"/>
              <a:buChar char="•"/>
            </a:pPr>
            <a:endParaRPr lang="en-AU" sz="1200" dirty="0"/>
          </a:p>
          <a:p>
            <a:r>
              <a:rPr lang="en-AU" sz="1200" dirty="0"/>
              <a:t>Multiple elements can be written in the same positioning function or layout function, and they are simply separated by a comma.</a:t>
            </a:r>
          </a:p>
        </p:txBody>
      </p:sp>
      <p:sp>
        <p:nvSpPr>
          <p:cNvPr id="4" name="Slide Number Placeholder 3"/>
          <p:cNvSpPr>
            <a:spLocks noGrp="1"/>
          </p:cNvSpPr>
          <p:nvPr>
            <p:ph type="sldNum" sz="quarter" idx="10"/>
          </p:nvPr>
        </p:nvSpPr>
        <p:spPr/>
        <p:txBody>
          <a:bodyPr/>
          <a:lstStyle/>
          <a:p>
            <a:fld id="{6D85A15D-8EE9-4CFD-9B9F-EEE2D336B5D3}" type="slidenum">
              <a:rPr lang="en-AU" smtClean="0"/>
              <a:t>7</a:t>
            </a:fld>
            <a:endParaRPr lang="en-AU"/>
          </a:p>
        </p:txBody>
      </p:sp>
    </p:spTree>
    <p:extLst>
      <p:ext uri="{BB962C8B-B14F-4D97-AF65-F5344CB8AC3E}">
        <p14:creationId xmlns:p14="http://schemas.microsoft.com/office/powerpoint/2010/main" val="89066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a:t>The widgets are what makes the application interactive and need to be written into the user-interface code.</a:t>
            </a:r>
          </a:p>
          <a:p>
            <a:endParaRPr lang="en-AU" sz="1200" dirty="0"/>
          </a:p>
          <a:p>
            <a:r>
              <a:rPr lang="en-AU" sz="1200" dirty="0"/>
              <a:t>They allow the user to explore different values or categories for variables.</a:t>
            </a:r>
          </a:p>
          <a:p>
            <a:endParaRPr lang="en-AU" sz="1200" dirty="0"/>
          </a:p>
          <a:p>
            <a:r>
              <a:rPr lang="en-AU" sz="1200" dirty="0"/>
              <a:t>They then store that value chosen by the user which is then involved in a cascade of functions in the </a:t>
            </a:r>
            <a:r>
              <a:rPr lang="en-AU" sz="1200" dirty="0" err="1"/>
              <a:t>server.R</a:t>
            </a:r>
            <a:r>
              <a:rPr lang="en-AU" sz="1200" dirty="0"/>
              <a:t> script leading to an output object which is dependent on the widget’s value.</a:t>
            </a:r>
          </a:p>
          <a:p>
            <a:endParaRPr lang="en-AU" sz="1200" dirty="0"/>
          </a:p>
          <a:p>
            <a:r>
              <a:rPr lang="en-AU" sz="1200" dirty="0"/>
              <a:t>So changing a widget will then change the resulting output object.</a:t>
            </a:r>
          </a:p>
          <a:p>
            <a:endParaRPr lang="en-AU" sz="1200" dirty="0"/>
          </a:p>
          <a:p>
            <a:r>
              <a:rPr lang="en-AU" sz="1200" dirty="0"/>
              <a:t>Examples of these widgets, which we’ve already seen in the examples shown earlier are…</a:t>
            </a:r>
          </a:p>
        </p:txBody>
      </p:sp>
      <p:sp>
        <p:nvSpPr>
          <p:cNvPr id="4" name="Slide Number Placeholder 3"/>
          <p:cNvSpPr>
            <a:spLocks noGrp="1"/>
          </p:cNvSpPr>
          <p:nvPr>
            <p:ph type="sldNum" sz="quarter" idx="10"/>
          </p:nvPr>
        </p:nvSpPr>
        <p:spPr/>
        <p:txBody>
          <a:bodyPr/>
          <a:lstStyle/>
          <a:p>
            <a:fld id="{6D85A15D-8EE9-4CFD-9B9F-EEE2D336B5D3}" type="slidenum">
              <a:rPr lang="en-AU" smtClean="0"/>
              <a:t>8</a:t>
            </a:fld>
            <a:endParaRPr lang="en-AU"/>
          </a:p>
        </p:txBody>
      </p:sp>
    </p:spTree>
    <p:extLst>
      <p:ext uri="{BB962C8B-B14F-4D97-AF65-F5344CB8AC3E}">
        <p14:creationId xmlns:p14="http://schemas.microsoft.com/office/powerpoint/2010/main" val="327678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r>
              <a:rPr lang="en-AU" sz="1200" dirty="0"/>
              <a:t>The output that changes with widget input also needs to be placed somewhere in the user-interface.</a:t>
            </a:r>
          </a:p>
          <a:p>
            <a:endParaRPr lang="en-AU" sz="1200" dirty="0"/>
          </a:p>
          <a:p>
            <a:r>
              <a:rPr lang="en-AU" sz="1200" dirty="0"/>
              <a:t>There are a series of functions that call R objects from </a:t>
            </a:r>
            <a:r>
              <a:rPr lang="en-AU" sz="1200" dirty="0" err="1"/>
              <a:t>server.R</a:t>
            </a:r>
            <a:r>
              <a:rPr lang="en-AU" sz="1200" dirty="0"/>
              <a:t> (remember this is our script containing application instructions) into the user-interface.</a:t>
            </a:r>
          </a:p>
          <a:p>
            <a:endParaRPr lang="en-AU" sz="1200" dirty="0"/>
          </a:p>
          <a:p>
            <a:r>
              <a:rPr lang="en-AU" sz="1200" dirty="0"/>
              <a:t>These functions are specific for that type of object.</a:t>
            </a:r>
          </a:p>
          <a:p>
            <a:endParaRPr lang="en-AU" sz="1200" dirty="0"/>
          </a:p>
          <a:p>
            <a:r>
              <a:rPr lang="en-AU" sz="1200" dirty="0"/>
              <a:t>For example, a ggplot2 object written in </a:t>
            </a:r>
            <a:r>
              <a:rPr lang="en-AU" sz="1200" dirty="0" err="1"/>
              <a:t>server.R</a:t>
            </a:r>
            <a:r>
              <a:rPr lang="en-AU" sz="1200" dirty="0"/>
              <a:t> needs to be called into the user-interface using the </a:t>
            </a:r>
            <a:r>
              <a:rPr lang="en-AU" sz="1200" dirty="0" err="1"/>
              <a:t>plotOutput</a:t>
            </a:r>
            <a:r>
              <a:rPr lang="en-AU" sz="1200" dirty="0"/>
              <a:t> function.</a:t>
            </a:r>
          </a:p>
          <a:p>
            <a:endParaRPr lang="en-AU" sz="1200" dirty="0"/>
          </a:p>
          <a:p>
            <a:r>
              <a:rPr lang="en-AU" sz="1200" b="1" dirty="0"/>
              <a:t>So let’s look at how this code for a user-interface looks!</a:t>
            </a:r>
          </a:p>
        </p:txBody>
      </p:sp>
      <p:sp>
        <p:nvSpPr>
          <p:cNvPr id="4" name="Slide Number Placeholder 3"/>
          <p:cNvSpPr>
            <a:spLocks noGrp="1"/>
          </p:cNvSpPr>
          <p:nvPr>
            <p:ph type="sldNum" sz="quarter" idx="10"/>
          </p:nvPr>
        </p:nvSpPr>
        <p:spPr/>
        <p:txBody>
          <a:bodyPr/>
          <a:lstStyle/>
          <a:p>
            <a:fld id="{6D85A15D-8EE9-4CFD-9B9F-EEE2D336B5D3}" type="slidenum">
              <a:rPr lang="en-AU" smtClean="0"/>
              <a:t>9</a:t>
            </a:fld>
            <a:endParaRPr lang="en-AU"/>
          </a:p>
        </p:txBody>
      </p:sp>
    </p:spTree>
    <p:extLst>
      <p:ext uri="{BB962C8B-B14F-4D97-AF65-F5344CB8AC3E}">
        <p14:creationId xmlns:p14="http://schemas.microsoft.com/office/powerpoint/2010/main" val="16239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AU"/>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7103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charset="0"/>
                <a:ea typeface="Arial" charset="0"/>
                <a:cs typeface="Arial" charset="0"/>
              </a:defRPr>
            </a:lvl1pPr>
          </a:lstStyle>
          <a:p>
            <a:r>
              <a:rPr lang="en-AU"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33885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AU" dirty="0"/>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35797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6" y="428625"/>
            <a:ext cx="8258175" cy="480095"/>
          </a:xfrm>
          <a:prstGeom prst="rect">
            <a:avLst/>
          </a:prstGeom>
        </p:spPr>
        <p:txBody>
          <a:bodyPr/>
          <a:lstStyle>
            <a:lvl1pPr marL="0" indent="0">
              <a:spcBef>
                <a:spcPts val="0"/>
              </a:spcBef>
              <a:buNone/>
              <a:defRPr sz="2800" b="1">
                <a:solidFill>
                  <a:srgbClr val="0000C8"/>
                </a:solidFill>
                <a:latin typeface="Arial" charset="0"/>
                <a:ea typeface="Arial" charset="0"/>
                <a:cs typeface="Arial" charset="0"/>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8" y="1052736"/>
            <a:ext cx="8258175" cy="4320480"/>
          </a:xfrm>
          <a:prstGeom prst="rect">
            <a:avLst/>
          </a:prstGeom>
        </p:spPr>
        <p:txBody>
          <a:bodyPr/>
          <a:lstStyle>
            <a:lvl1pPr marL="342900" indent="-342900">
              <a:lnSpc>
                <a:spcPct val="150000"/>
              </a:lnSpc>
              <a:buFont typeface="Arial" charset="0"/>
              <a:buChar char="•"/>
              <a:defRPr sz="2400" b="0">
                <a:solidFill>
                  <a:schemeClr val="tx1"/>
                </a:solidFill>
                <a:latin typeface="Arial" charset="0"/>
                <a:ea typeface="Arial" charset="0"/>
                <a:cs typeface="Arial" charset="0"/>
              </a:defRPr>
            </a:lvl1pPr>
            <a:lvl2pPr marL="742950" indent="-285750">
              <a:lnSpc>
                <a:spcPct val="150000"/>
              </a:lnSpc>
              <a:buFont typeface="Arial" charset="0"/>
              <a:buChar char="•"/>
              <a:defRPr sz="2000">
                <a:latin typeface="Arial" charset="0"/>
                <a:ea typeface="Arial" charset="0"/>
                <a:cs typeface="Arial" charset="0"/>
              </a:defRPr>
            </a:lvl2pPr>
            <a:lvl3pPr>
              <a:defRPr sz="1800">
                <a:latin typeface="Arial" charset="0"/>
                <a:ea typeface="Arial" charset="0"/>
                <a:cs typeface="Arial" charset="0"/>
              </a:defRPr>
            </a:lvl3pPr>
          </a:lstStyle>
          <a:p>
            <a:pPr lvl="0"/>
            <a:r>
              <a:rPr lang="en-US" dirty="0"/>
              <a:t>Text</a:t>
            </a:r>
          </a:p>
          <a:p>
            <a:pPr lvl="0"/>
            <a:endParaRPr lang="en-US" dirty="0"/>
          </a:p>
          <a:p>
            <a:pPr lvl="1"/>
            <a:endParaRPr lang="en-US" dirty="0"/>
          </a:p>
          <a:p>
            <a:pPr lvl="0"/>
            <a:endParaRPr lang="en-AU"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648736"/>
            <a:ext cx="9144000" cy="12092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userDrawn="1"/>
        </p:nvGrpSpPr>
        <p:grpSpPr>
          <a:xfrm>
            <a:off x="107505" y="5637116"/>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000961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8153400" y="6492875"/>
            <a:ext cx="914400" cy="365125"/>
          </a:xfrm>
          <a:prstGeom prst="rect">
            <a:avLst/>
          </a:prstGeom>
        </p:spPr>
        <p:txBody>
          <a:bodyPr vert="horz" lIns="91440" tIns="45720" rIns="91440" bIns="45720" rtlCol="0" anchor="ctr"/>
          <a:lstStyle>
            <a:lvl1pPr algn="r">
              <a:defRPr sz="1400">
                <a:solidFill>
                  <a:schemeClr val="tx1"/>
                </a:solidFill>
              </a:defRPr>
            </a:lvl1pPr>
          </a:lstStyle>
          <a:p>
            <a:fld id="{E27FBE10-27AA-C040-B951-736A536B7E01}" type="slidenum">
              <a:rPr lang="en-US" smtClean="0"/>
              <a:pPr/>
              <a:t>‹#›</a:t>
            </a:fld>
            <a:endParaRPr lang="en-US" dirty="0"/>
          </a:p>
        </p:txBody>
      </p:sp>
    </p:spTree>
    <p:extLst>
      <p:ext uri="{BB962C8B-B14F-4D97-AF65-F5344CB8AC3E}">
        <p14:creationId xmlns:p14="http://schemas.microsoft.com/office/powerpoint/2010/main" val="1839192449"/>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9" y="2590"/>
            <a:ext cx="9140546" cy="6855410"/>
          </a:xfrm>
          <a:prstGeom prst="rect">
            <a:avLst/>
          </a:prstGeom>
        </p:spPr>
      </p:pic>
      <p:sp>
        <p:nvSpPr>
          <p:cNvPr id="8200" name="Rectangle 8"/>
          <p:cNvSpPr>
            <a:spLocks noGrp="1" noChangeArrowheads="1"/>
          </p:cNvSpPr>
          <p:nvPr>
            <p:ph type="ctrTitle" sz="quarter"/>
          </p:nvPr>
        </p:nvSpPr>
        <p:spPr bwMode="auto">
          <a:xfrm>
            <a:off x="1440000" y="3384552"/>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grpSp>
        <p:nvGrpSpPr>
          <p:cNvPr id="4" name="Group 3"/>
          <p:cNvGrpSpPr/>
          <p:nvPr userDrawn="1"/>
        </p:nvGrpSpPr>
        <p:grpSpPr>
          <a:xfrm>
            <a:off x="179512" y="5517232"/>
            <a:ext cx="3312368" cy="1248268"/>
            <a:chOff x="179512" y="5517232"/>
            <a:chExt cx="3312368" cy="1248268"/>
          </a:xfrm>
        </p:grpSpPr>
        <p:pic>
          <p:nvPicPr>
            <p:cNvPr id="7" name="Picture 6"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284023681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latin typeface="+mn-lt"/>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grpSp>
        <p:nvGrpSpPr>
          <p:cNvPr id="7" name="Group 6"/>
          <p:cNvGrpSpPr/>
          <p:nvPr userDrawn="1"/>
        </p:nvGrpSpPr>
        <p:grpSpPr>
          <a:xfrm>
            <a:off x="107505" y="5586122"/>
            <a:ext cx="3312368" cy="1248268"/>
            <a:chOff x="179512" y="5517232"/>
            <a:chExt cx="3312368" cy="1248268"/>
          </a:xfrm>
        </p:grpSpPr>
        <p:pic>
          <p:nvPicPr>
            <p:cNvPr id="8" name="Picture 7"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38736555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14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6" y="428625"/>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8" y="1295400"/>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grpSp>
        <p:nvGrpSpPr>
          <p:cNvPr id="8" name="Group 7"/>
          <p:cNvGrpSpPr/>
          <p:nvPr userDrawn="1"/>
        </p:nvGrpSpPr>
        <p:grpSpPr>
          <a:xfrm>
            <a:off x="107505" y="5586122"/>
            <a:ext cx="3312368" cy="1248268"/>
            <a:chOff x="179512" y="5517232"/>
            <a:chExt cx="3312368" cy="1248268"/>
          </a:xfrm>
        </p:grpSpPr>
        <p:pic>
          <p:nvPicPr>
            <p:cNvPr id="9" name="Picture 8"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19945185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4476750" cy="5562556"/>
          </a:xfrm>
          <a:prstGeom prst="rect">
            <a:avLst/>
          </a:pr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633978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p:nvPr>
        </p:nvSpPr>
        <p:spPr>
          <a:xfrm>
            <a:off x="0" y="0"/>
            <a:ext cx="4476750" cy="541020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 name="connsiteX4" fmla="*/ 0 w 4476750"/>
              <a:gd name="connsiteY4" fmla="*/ 0 h 6858000"/>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4914900 h 6858000"/>
              <a:gd name="connsiteX4" fmla="*/ 0 w 4476750"/>
              <a:gd name="connsiteY4" fmla="*/ 0 h 685800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14900 h 5429250"/>
              <a:gd name="connsiteX4" fmla="*/ 0 w 4476750"/>
              <a:gd name="connsiteY4" fmla="*/ 0 h 542925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24425 h 5429250"/>
              <a:gd name="connsiteX4" fmla="*/ 0 w 4476750"/>
              <a:gd name="connsiteY4" fmla="*/ 0 h 542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0" h="5429250">
                <a:moveTo>
                  <a:pt x="0" y="0"/>
                </a:moveTo>
                <a:lnTo>
                  <a:pt x="4476750" y="0"/>
                </a:lnTo>
                <a:lnTo>
                  <a:pt x="4476750" y="5429250"/>
                </a:lnTo>
                <a:lnTo>
                  <a:pt x="0" y="4924425"/>
                </a:lnTo>
                <a:lnTo>
                  <a:pt x="0" y="0"/>
                </a:lnTo>
                <a:close/>
              </a:path>
            </a:pathLst>
          </a:cu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981077"/>
            <a:ext cx="4114800" cy="3952875"/>
          </a:xfrm>
          <a:prstGeom prst="rect">
            <a:avLst/>
          </a:prstGeom>
        </p:spPr>
        <p:txBody>
          <a:bodyPr/>
          <a:lstStyle>
            <a:lvl1pPr marL="0" indent="0">
              <a:buNone/>
              <a:defRPr sz="2000" b="1"/>
            </a:lvl1pPr>
          </a:lstStyle>
          <a:p>
            <a:pPr lvl="0"/>
            <a:r>
              <a:rPr lang="en-US" dirty="0"/>
              <a:t>Text</a:t>
            </a:r>
            <a:endParaRPr lang="en-AU" dirty="0"/>
          </a:p>
        </p:txBody>
      </p:sp>
      <p:grpSp>
        <p:nvGrpSpPr>
          <p:cNvPr id="11" name="Group 10"/>
          <p:cNvGrpSpPr/>
          <p:nvPr userDrawn="1"/>
        </p:nvGrpSpPr>
        <p:grpSpPr>
          <a:xfrm>
            <a:off x="107505" y="5586122"/>
            <a:ext cx="3312368" cy="1248268"/>
            <a:chOff x="179512" y="5517232"/>
            <a:chExt cx="3312368" cy="1248268"/>
          </a:xfrm>
        </p:grpSpPr>
        <p:pic>
          <p:nvPicPr>
            <p:cNvPr id="12" name="Picture 11"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45211488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6" y="0"/>
            <a:ext cx="4333875" cy="5562556"/>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19730049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04383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5"/>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4"/>
          <p:cNvSpPr>
            <a:spLocks noGrp="1"/>
          </p:cNvSpPr>
          <p:nvPr>
            <p:ph type="pic" sz="quarter" idx="10"/>
          </p:nvPr>
        </p:nvSpPr>
        <p:spPr>
          <a:xfrm>
            <a:off x="4810126" y="-9526"/>
            <a:ext cx="4333875" cy="5953125"/>
          </a:xfrm>
          <a:custGeom>
            <a:avLst/>
            <a:gdLst>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6858000 h 6858000"/>
              <a:gd name="connsiteX4" fmla="*/ 0 w 4333875"/>
              <a:gd name="connsiteY4" fmla="*/ 0 h 6858000"/>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5476875 h 6858000"/>
              <a:gd name="connsiteX4" fmla="*/ 0 w 4333875"/>
              <a:gd name="connsiteY4" fmla="*/ 0 h 6858000"/>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76875 h 5953125"/>
              <a:gd name="connsiteX4" fmla="*/ 0 w 4333875"/>
              <a:gd name="connsiteY4" fmla="*/ 0 h 5953125"/>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67350 h 5953125"/>
              <a:gd name="connsiteX4" fmla="*/ 0 w 4333875"/>
              <a:gd name="connsiteY4" fmla="*/ 0 h 595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875" h="5953125">
                <a:moveTo>
                  <a:pt x="0" y="0"/>
                </a:moveTo>
                <a:lnTo>
                  <a:pt x="4333875" y="0"/>
                </a:lnTo>
                <a:lnTo>
                  <a:pt x="4333875" y="5953125"/>
                </a:lnTo>
                <a:lnTo>
                  <a:pt x="0" y="5467350"/>
                </a:lnTo>
                <a:lnTo>
                  <a:pt x="0" y="0"/>
                </a:lnTo>
                <a:close/>
              </a:path>
            </a:pathLst>
          </a:cu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1028702"/>
            <a:ext cx="4114800" cy="3952875"/>
          </a:xfrm>
          <a:prstGeom prst="rect">
            <a:avLst/>
          </a:prstGeom>
        </p:spPr>
        <p:txBody>
          <a:bodyPr/>
          <a:lstStyle>
            <a:lvl1pPr marL="0" indent="0">
              <a:buNone/>
              <a:defRPr sz="2000" b="1"/>
            </a:lvl1pPr>
          </a:lstStyle>
          <a:p>
            <a:pPr lvl="0"/>
            <a:r>
              <a:rPr lang="en-US" dirty="0"/>
              <a:t>Text</a:t>
            </a:r>
            <a:endParaRPr lang="en-AU" dirty="0"/>
          </a:p>
        </p:txBody>
      </p:sp>
      <p:grpSp>
        <p:nvGrpSpPr>
          <p:cNvPr id="9" name="Group 8"/>
          <p:cNvGrpSpPr/>
          <p:nvPr userDrawn="1"/>
        </p:nvGrpSpPr>
        <p:grpSpPr>
          <a:xfrm>
            <a:off x="107505" y="5586122"/>
            <a:ext cx="3312368" cy="1248268"/>
            <a:chOff x="179512" y="5517232"/>
            <a:chExt cx="3312368" cy="1248268"/>
          </a:xfrm>
        </p:grpSpPr>
        <p:pic>
          <p:nvPicPr>
            <p:cNvPr id="10" name="Picture 9" descr="Australian Centre for Pharmacometric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64" y="5579847"/>
              <a:ext cx="1944216" cy="1089513"/>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9512" y="5517232"/>
              <a:ext cx="1461659" cy="1248268"/>
            </a:xfrm>
            <a:prstGeom prst="rect">
              <a:avLst/>
            </a:prstGeom>
          </p:spPr>
        </p:pic>
      </p:grpSp>
    </p:spTree>
    <p:extLst>
      <p:ext uri="{BB962C8B-B14F-4D97-AF65-F5344CB8AC3E}">
        <p14:creationId xmlns:p14="http://schemas.microsoft.com/office/powerpoint/2010/main" val="3618669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a:lvl1pPr>
          </a:lstStyle>
          <a:p>
            <a:r>
              <a:rPr lang="en-AU" dirty="0"/>
              <a:t>INSERT PICTURE</a:t>
            </a:r>
          </a:p>
        </p:txBody>
      </p:sp>
    </p:spTree>
    <p:extLst>
      <p:ext uri="{BB962C8B-B14F-4D97-AF65-F5344CB8AC3E}">
        <p14:creationId xmlns:p14="http://schemas.microsoft.com/office/powerpoint/2010/main" val="19827577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AU"/>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50803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61526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5972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1738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205159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AU"/>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45222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D291BBE-78B0-4AFC-B9E3-4D59A5681B1B}" type="slidenum">
              <a:rPr lang="en-AU" smtClean="0"/>
              <a:t>‹#›</a:t>
            </a:fld>
            <a:endParaRPr lang="en-AU"/>
          </a:p>
        </p:txBody>
      </p:sp>
    </p:spTree>
    <p:extLst>
      <p:ext uri="{BB962C8B-B14F-4D97-AF65-F5344CB8AC3E}">
        <p14:creationId xmlns:p14="http://schemas.microsoft.com/office/powerpoint/2010/main" val="315067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91BBE-78B0-4AFC-B9E3-4D59A5681B1B}" type="slidenum">
              <a:rPr lang="en-AU" smtClean="0"/>
              <a:t>‹#›</a:t>
            </a:fld>
            <a:endParaRPr lang="en-AU" dirty="0"/>
          </a:p>
        </p:txBody>
      </p:sp>
    </p:spTree>
    <p:extLst>
      <p:ext uri="{BB962C8B-B14F-4D97-AF65-F5344CB8AC3E}">
        <p14:creationId xmlns:p14="http://schemas.microsoft.com/office/powerpoint/2010/main" val="395909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0"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4"/>
            <a:ext cx="3200400" cy="461665"/>
          </a:xfrm>
          <a:prstGeom prst="rect">
            <a:avLst/>
          </a:prstGeom>
          <a:noFill/>
          <a:ln w="9525">
            <a:noFill/>
            <a:miter lim="800000"/>
            <a:headEnd/>
            <a:tailEnd/>
          </a:ln>
        </p:spPr>
        <p:txBody>
          <a:bodyPr>
            <a:spAutoFit/>
          </a:bodyPr>
          <a:lstStyle/>
          <a:p>
            <a:pPr algn="ctr" eaLnBrk="0" fontAlgn="base" hangingPunct="0">
              <a:spcBef>
                <a:spcPct val="50000"/>
              </a:spcBef>
              <a:spcAft>
                <a:spcPct val="0"/>
              </a:spcAft>
              <a:defRPr/>
            </a:pPr>
            <a:endParaRPr lang="en-US" sz="2400">
              <a:solidFill>
                <a:srgbClr val="FFFFFF"/>
              </a:solidFill>
            </a:endParaRPr>
          </a:p>
        </p:txBody>
      </p:sp>
    </p:spTree>
    <p:extLst>
      <p:ext uri="{BB962C8B-B14F-4D97-AF65-F5344CB8AC3E}">
        <p14:creationId xmlns:p14="http://schemas.microsoft.com/office/powerpoint/2010/main" val="330491599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ransition/>
  <p:hf hdr="0" ftr="0" dt="0"/>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hiny.rstudio.com/"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groups.google.com/d/forum/shiny-discuss" TargetMode="External"/><Relationship Id="rId5" Type="http://schemas.openxmlformats.org/officeDocument/2006/relationships/hyperlink" Target="https://github.com/rstudio/shiny" TargetMode="External"/><Relationship Id="rId4" Type="http://schemas.openxmlformats.org/officeDocument/2006/relationships/hyperlink" Target="http://stackoverflow.com/questions/tagged/shin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discuss.go-isop.org/t/building-pharmacometric-applications-using-r-an-online-r-shiny-tutorial/57"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github.com/jhhughes256/shinyapp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411426" y="2465587"/>
            <a:ext cx="7027725" cy="387351"/>
          </a:xfrm>
          <a:prstGeom prst="rect">
            <a:avLst/>
          </a:prstGeom>
          <a:noFill/>
        </p:spPr>
        <p:txBody>
          <a:bodyPr/>
          <a:lstStyle/>
          <a:p>
            <a:pPr eaLnBrk="1" hangingPunct="1"/>
            <a:r>
              <a:rPr lang="en-US" sz="3200" b="1" dirty="0"/>
              <a:t>Introduction to the Shiny Framework</a:t>
            </a:r>
            <a:br>
              <a:rPr lang="en-US" sz="3200" b="1" dirty="0"/>
            </a:br>
            <a:endParaRPr lang="en-US" sz="3200" b="1" dirty="0"/>
          </a:p>
        </p:txBody>
      </p:sp>
      <p:sp>
        <p:nvSpPr>
          <p:cNvPr id="13315" name="Rectangle 3"/>
          <p:cNvSpPr>
            <a:spLocks noGrp="1" noChangeArrowheads="1"/>
          </p:cNvSpPr>
          <p:nvPr>
            <p:ph type="subTitle" sz="quarter" idx="1"/>
          </p:nvPr>
        </p:nvSpPr>
        <p:spPr>
          <a:xfrm>
            <a:off x="1403648" y="3350920"/>
            <a:ext cx="7170600" cy="385763"/>
          </a:xfrm>
          <a:prstGeom prst="rect">
            <a:avLst/>
          </a:prstGeom>
          <a:noFill/>
        </p:spPr>
        <p:txBody>
          <a:bodyPr>
            <a:noAutofit/>
          </a:bodyPr>
          <a:lstStyle/>
          <a:p>
            <a:r>
              <a:rPr lang="en-AU" sz="2400" dirty="0"/>
              <a:t>Jim Hughes</a:t>
            </a:r>
          </a:p>
          <a:p>
            <a:endParaRPr lang="en-AU" sz="2000" dirty="0"/>
          </a:p>
          <a:p>
            <a:r>
              <a:rPr lang="en-AU" sz="1600" dirty="0"/>
              <a:t>Email: jim.hughes@mymail.unisa.edu.au</a:t>
            </a:r>
          </a:p>
          <a:p>
            <a:r>
              <a:rPr lang="en-AU" sz="1600" dirty="0"/>
              <a:t>26</a:t>
            </a:r>
            <a:r>
              <a:rPr lang="en-AU" sz="1600" baseline="30000" dirty="0"/>
              <a:t>th</a:t>
            </a:r>
            <a:r>
              <a:rPr lang="en-AU" sz="1600" dirty="0"/>
              <a:t> July 2017</a:t>
            </a:r>
          </a:p>
          <a:p>
            <a:endParaRPr lang="en-AU" sz="1600" dirty="0"/>
          </a:p>
          <a:p>
            <a:r>
              <a:rPr lang="en-AU" sz="1600" dirty="0"/>
              <a:t>Acknowledgements: Jessica Wojciechowski</a:t>
            </a:r>
          </a:p>
        </p:txBody>
      </p:sp>
    </p:spTree>
    <p:extLst>
      <p:ext uri="{BB962C8B-B14F-4D97-AF65-F5344CB8AC3E}">
        <p14:creationId xmlns:p14="http://schemas.microsoft.com/office/powerpoint/2010/main" val="320840784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25" t="958" r="1026" b="3927"/>
          <a:stretch/>
        </p:blipFill>
        <p:spPr>
          <a:xfrm>
            <a:off x="75414" y="1074656"/>
            <a:ext cx="8974736" cy="4562573"/>
          </a:xfrm>
          <a:prstGeom prst="rect">
            <a:avLst/>
          </a:prstGeom>
        </p:spPr>
      </p:pic>
      <p:sp>
        <p:nvSpPr>
          <p:cNvPr id="5" name="TextBox 4"/>
          <p:cNvSpPr txBox="1"/>
          <p:nvPr/>
        </p:nvSpPr>
        <p:spPr>
          <a:xfrm>
            <a:off x="8532440" y="6309320"/>
            <a:ext cx="517710" cy="369332"/>
          </a:xfrm>
          <a:prstGeom prst="rect">
            <a:avLst/>
          </a:prstGeom>
          <a:noFill/>
        </p:spPr>
        <p:txBody>
          <a:bodyPr wrap="square" rtlCol="0">
            <a:spAutoFit/>
          </a:bodyPr>
          <a:lstStyle/>
          <a:p>
            <a:pPr algn="ctr"/>
            <a:fld id="{8FB87772-90CD-D740-8CAB-EE987C0E6DC5}" type="slidenum">
              <a:rPr lang="en-US" smtClean="0">
                <a:latin typeface="Arial" charset="0"/>
                <a:ea typeface="Arial" charset="0"/>
                <a:cs typeface="Arial" charset="0"/>
              </a:rPr>
              <a:t>10</a:t>
            </a:fld>
            <a:endParaRPr lang="en-US" dirty="0">
              <a:latin typeface="Arial" charset="0"/>
              <a:ea typeface="Arial" charset="0"/>
              <a:cs typeface="Arial" charset="0"/>
            </a:endParaRPr>
          </a:p>
        </p:txBody>
      </p:sp>
      <p:sp>
        <p:nvSpPr>
          <p:cNvPr id="6" name="Rectangle 5"/>
          <p:cNvSpPr/>
          <p:nvPr/>
        </p:nvSpPr>
        <p:spPr>
          <a:xfrm>
            <a:off x="910840" y="1074657"/>
            <a:ext cx="691718" cy="2168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810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a:t>server.R</a:t>
            </a:r>
            <a:r>
              <a:rPr lang="en-AU" dirty="0"/>
              <a:t>: Application Instructions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11</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9EB72EAB-AFE8-41D5-BDEB-2F6CB4FDA78C}"/>
              </a:ext>
            </a:extLst>
          </p:cNvPr>
          <p:cNvSpPr>
            <a:spLocks noGrp="1"/>
          </p:cNvSpPr>
          <p:nvPr>
            <p:ph type="body" sz="quarter" idx="11"/>
          </p:nvPr>
        </p:nvSpPr>
        <p:spPr/>
        <p:txBody>
          <a:bodyPr>
            <a:normAutofit/>
          </a:bodyPr>
          <a:lstStyle/>
          <a:p>
            <a:pPr marL="342900" indent="-342900">
              <a:buFont typeface="Arial" panose="020B0604020202020204" pitchFamily="34" charset="0"/>
              <a:buChar char="•"/>
            </a:pPr>
            <a:r>
              <a:rPr lang="en-AU" dirty="0"/>
              <a:t>Controls the processing of widget input to display output to the UI</a:t>
            </a:r>
            <a:endParaRPr lang="en-AU" b="0" dirty="0"/>
          </a:p>
          <a:p>
            <a:pPr>
              <a:buFont typeface="Arial" panose="020B0604020202020204" pitchFamily="34" charset="0"/>
              <a:buChar char="•"/>
            </a:pPr>
            <a:r>
              <a:rPr lang="en-AU" dirty="0"/>
              <a:t>Can use your favourite R packages and functions</a:t>
            </a:r>
          </a:p>
          <a:p>
            <a:pPr>
              <a:buFont typeface="Arial" panose="020B0604020202020204" pitchFamily="34" charset="0"/>
              <a:buChar char="•"/>
            </a:pPr>
            <a:r>
              <a:rPr lang="en-AU" dirty="0"/>
              <a:t>Structure of </a:t>
            </a:r>
            <a:r>
              <a:rPr lang="en-AU" dirty="0" err="1"/>
              <a:t>server.R</a:t>
            </a:r>
            <a:r>
              <a:rPr lang="en-AU" dirty="0"/>
              <a:t> code plays an important role:</a:t>
            </a:r>
          </a:p>
          <a:p>
            <a:pPr lvl="1">
              <a:buFont typeface="Arial" panose="020B0604020202020204" pitchFamily="34" charset="0"/>
              <a:buChar char="•"/>
            </a:pPr>
            <a:r>
              <a:rPr lang="en-AU" sz="2400" dirty="0"/>
              <a:t>Minimising redundant computation</a:t>
            </a:r>
          </a:p>
          <a:p>
            <a:pPr lvl="1">
              <a:buFont typeface="Arial" panose="020B0604020202020204" pitchFamily="34" charset="0"/>
              <a:buChar char="•"/>
            </a:pPr>
            <a:r>
              <a:rPr lang="en-AU" sz="2400" dirty="0"/>
              <a:t>Maximising application speed</a:t>
            </a:r>
          </a:p>
        </p:txBody>
      </p:sp>
    </p:spTree>
    <p:extLst>
      <p:ext uri="{BB962C8B-B14F-4D97-AF65-F5344CB8AC3E}">
        <p14:creationId xmlns:p14="http://schemas.microsoft.com/office/powerpoint/2010/main" val="147067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a:t>server.R</a:t>
            </a:r>
            <a:r>
              <a:rPr lang="en-AU" dirty="0"/>
              <a:t>: Non-Reactive versus Reactive</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12</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a:xfrm>
            <a:off x="414338" y="1052736"/>
            <a:ext cx="8258175" cy="4514944"/>
          </a:xfrm>
        </p:spPr>
        <p:txBody>
          <a:bodyPr>
            <a:normAutofit fontScale="92500"/>
          </a:bodyPr>
          <a:lstStyle/>
          <a:p>
            <a:pPr>
              <a:lnSpc>
                <a:spcPct val="100000"/>
              </a:lnSpc>
            </a:pPr>
            <a:r>
              <a:rPr lang="en-AU" dirty="0"/>
              <a:t>“Non-reactive” objects are packages, constants and datasets</a:t>
            </a:r>
          </a:p>
          <a:p>
            <a:pPr>
              <a:lnSpc>
                <a:spcPct val="100000"/>
              </a:lnSpc>
            </a:pPr>
            <a:r>
              <a:rPr lang="en-AU" dirty="0"/>
              <a:t>Objects dependent on widget input are “reactive”</a:t>
            </a:r>
          </a:p>
          <a:p>
            <a:pPr>
              <a:lnSpc>
                <a:spcPct val="100000"/>
              </a:lnSpc>
            </a:pPr>
            <a:r>
              <a:rPr lang="en-AU" dirty="0"/>
              <a:t>Reactive objects need to be within the </a:t>
            </a:r>
            <a:r>
              <a:rPr lang="en-AU" dirty="0" err="1">
                <a:latin typeface="Monaco" charset="0"/>
                <a:ea typeface="Monaco" charset="0"/>
                <a:cs typeface="Monaco" charset="0"/>
              </a:rPr>
              <a:t>shinyServer</a:t>
            </a:r>
            <a:r>
              <a:rPr lang="en-AU" dirty="0"/>
              <a:t> function</a:t>
            </a:r>
          </a:p>
          <a:p>
            <a:pPr lvl="1">
              <a:lnSpc>
                <a:spcPct val="100000"/>
              </a:lnSpc>
            </a:pPr>
            <a:r>
              <a:rPr lang="en-AU" sz="2400" dirty="0"/>
              <a:t>They are called from </a:t>
            </a:r>
            <a:r>
              <a:rPr lang="en-AU" sz="2400" dirty="0" err="1"/>
              <a:t>ui.R</a:t>
            </a:r>
            <a:r>
              <a:rPr lang="en-AU" sz="2400" dirty="0"/>
              <a:t> to </a:t>
            </a:r>
            <a:r>
              <a:rPr lang="en-AU" sz="2400" dirty="0" err="1"/>
              <a:t>server.R</a:t>
            </a:r>
            <a:r>
              <a:rPr lang="en-AU" sz="2400" dirty="0"/>
              <a:t> by the widget’s name:</a:t>
            </a:r>
          </a:p>
          <a:p>
            <a:pPr lvl="2"/>
            <a:r>
              <a:rPr lang="en-AU" sz="2000" dirty="0">
                <a:latin typeface="Monaco" charset="0"/>
                <a:ea typeface="Monaco" charset="0"/>
                <a:cs typeface="Monaco" charset="0"/>
              </a:rPr>
              <a:t>DOSE </a:t>
            </a:r>
            <a:r>
              <a:rPr lang="en-AU" sz="2000" dirty="0"/>
              <a:t>in ui.R = </a:t>
            </a:r>
            <a:r>
              <a:rPr lang="en-AU" sz="2000" dirty="0" err="1">
                <a:latin typeface="Monaco" charset="0"/>
                <a:ea typeface="Monaco" charset="0"/>
                <a:cs typeface="Monaco" charset="0"/>
              </a:rPr>
              <a:t>input$DOSE</a:t>
            </a:r>
            <a:r>
              <a:rPr lang="en-AU" sz="2000" dirty="0">
                <a:latin typeface="Monaco" charset="0"/>
                <a:ea typeface="Monaco" charset="0"/>
                <a:cs typeface="Monaco" charset="0"/>
              </a:rPr>
              <a:t> </a:t>
            </a:r>
            <a:r>
              <a:rPr lang="en-AU" sz="2000" dirty="0"/>
              <a:t>in </a:t>
            </a:r>
            <a:r>
              <a:rPr lang="en-AU" sz="2000" dirty="0" err="1"/>
              <a:t>server.R</a:t>
            </a:r>
            <a:endParaRPr lang="en-AU" sz="2000" dirty="0"/>
          </a:p>
          <a:p>
            <a:pPr lvl="1">
              <a:lnSpc>
                <a:spcPct val="100000"/>
              </a:lnSpc>
            </a:pPr>
            <a:r>
              <a:rPr lang="en-AU" sz="2400" dirty="0"/>
              <a:t>Reactive objects update every time input from a widget changes</a:t>
            </a:r>
          </a:p>
          <a:p>
            <a:pPr lvl="1">
              <a:lnSpc>
                <a:spcPct val="100000"/>
              </a:lnSpc>
            </a:pPr>
            <a:r>
              <a:rPr lang="en-AU" sz="2400" dirty="0"/>
              <a:t>Code in </a:t>
            </a:r>
            <a:r>
              <a:rPr lang="en-AU" sz="2400" dirty="0">
                <a:latin typeface="Monaco" charset="0"/>
                <a:ea typeface="Monaco" charset="0"/>
                <a:cs typeface="Monaco" charset="0"/>
              </a:rPr>
              <a:t>shinyServer</a:t>
            </a:r>
            <a:r>
              <a:rPr lang="en-AU" sz="2400" dirty="0"/>
              <a:t> re-executes with every widget change</a:t>
            </a:r>
          </a:p>
          <a:p>
            <a:pPr lvl="1">
              <a:lnSpc>
                <a:spcPct val="100000"/>
              </a:lnSpc>
            </a:pPr>
            <a:r>
              <a:rPr lang="en-AU" sz="2400" dirty="0"/>
              <a:t>Code outside </a:t>
            </a:r>
            <a:r>
              <a:rPr lang="en-AU" sz="2400" dirty="0">
                <a:latin typeface="Monaco" charset="0"/>
                <a:ea typeface="Monaco" charset="0"/>
                <a:cs typeface="Monaco" charset="0"/>
              </a:rPr>
              <a:t>shinyServer</a:t>
            </a:r>
            <a:r>
              <a:rPr lang="en-AU" sz="2400" dirty="0"/>
              <a:t> is run once on application initiation</a:t>
            </a:r>
          </a:p>
          <a:p>
            <a:endParaRPr lang="en-US" dirty="0"/>
          </a:p>
        </p:txBody>
      </p:sp>
    </p:spTree>
    <p:extLst>
      <p:ext uri="{BB962C8B-B14F-4D97-AF65-F5344CB8AC3E}">
        <p14:creationId xmlns:p14="http://schemas.microsoft.com/office/powerpoint/2010/main" val="120913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a:t>server.R</a:t>
            </a:r>
            <a:r>
              <a:rPr lang="en-AU" dirty="0"/>
              <a:t>: Sending Reactive Output to the UI</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13</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noAutofit/>
          </a:bodyPr>
          <a:lstStyle/>
          <a:p>
            <a:pPr>
              <a:lnSpc>
                <a:spcPct val="100000"/>
              </a:lnSpc>
            </a:pPr>
            <a:r>
              <a:rPr lang="en-AU" dirty="0"/>
              <a:t>Functions that create reactive output to be sent to ui.R</a:t>
            </a:r>
          </a:p>
          <a:p>
            <a:pPr lvl="1">
              <a:lnSpc>
                <a:spcPct val="100000"/>
              </a:lnSpc>
            </a:pPr>
            <a:r>
              <a:rPr lang="en-AU" sz="2400" dirty="0" err="1">
                <a:latin typeface="Monaco" charset="0"/>
                <a:ea typeface="Monaco" charset="0"/>
                <a:cs typeface="Monaco" charset="0"/>
              </a:rPr>
              <a:t>renderPlot</a:t>
            </a:r>
            <a:endParaRPr lang="en-AU" sz="2400" dirty="0">
              <a:latin typeface="Monaco" charset="0"/>
              <a:ea typeface="Monaco" charset="0"/>
              <a:cs typeface="Monaco" charset="0"/>
            </a:endParaRPr>
          </a:p>
          <a:p>
            <a:pPr lvl="1">
              <a:lnSpc>
                <a:spcPct val="100000"/>
              </a:lnSpc>
            </a:pPr>
            <a:r>
              <a:rPr lang="en-AU" sz="2400" dirty="0" err="1">
                <a:latin typeface="Monaco" charset="0"/>
                <a:ea typeface="Monaco" charset="0"/>
                <a:cs typeface="Monaco" charset="0"/>
              </a:rPr>
              <a:t>renderTable</a:t>
            </a:r>
            <a:endParaRPr lang="en-AU" sz="2400" dirty="0">
              <a:latin typeface="Monaco" charset="0"/>
              <a:ea typeface="Monaco" charset="0"/>
              <a:cs typeface="Monaco" charset="0"/>
            </a:endParaRPr>
          </a:p>
          <a:p>
            <a:pPr lvl="1">
              <a:lnSpc>
                <a:spcPct val="100000"/>
              </a:lnSpc>
            </a:pPr>
            <a:r>
              <a:rPr lang="en-AU" sz="2400" dirty="0" err="1">
                <a:latin typeface="Monaco" charset="0"/>
                <a:ea typeface="Monaco" charset="0"/>
                <a:cs typeface="Monaco" charset="0"/>
              </a:rPr>
              <a:t>renderText</a:t>
            </a:r>
            <a:endParaRPr lang="en-AU" sz="2400" dirty="0">
              <a:latin typeface="Monaco" charset="0"/>
              <a:ea typeface="Monaco" charset="0"/>
              <a:cs typeface="Monaco" charset="0"/>
            </a:endParaRPr>
          </a:p>
          <a:p>
            <a:pPr>
              <a:lnSpc>
                <a:spcPct val="100000"/>
              </a:lnSpc>
            </a:pPr>
            <a:r>
              <a:rPr lang="en-AU" dirty="0">
                <a:cs typeface="Courier New" panose="02070309020205020404" pitchFamily="49" charset="0"/>
              </a:rPr>
              <a:t>Can contain code for the reactive object and code processing widget input</a:t>
            </a:r>
          </a:p>
          <a:p>
            <a:pPr>
              <a:lnSpc>
                <a:spcPct val="100000"/>
              </a:lnSpc>
            </a:pPr>
            <a:r>
              <a:rPr lang="en-AU" dirty="0"/>
              <a:t>Code within </a:t>
            </a:r>
            <a:r>
              <a:rPr lang="en-AU" dirty="0">
                <a:latin typeface="Monaco" charset="0"/>
                <a:ea typeface="Monaco" charset="0"/>
                <a:cs typeface="Monaco" charset="0"/>
              </a:rPr>
              <a:t>shinyServer</a:t>
            </a:r>
          </a:p>
          <a:p>
            <a:pPr>
              <a:lnSpc>
                <a:spcPct val="100000"/>
              </a:lnSpc>
            </a:pPr>
            <a:r>
              <a:rPr lang="en-AU" dirty="0">
                <a:cs typeface="Courier New" panose="02070309020205020404" pitchFamily="49" charset="0"/>
              </a:rPr>
              <a:t>Specific for the object type</a:t>
            </a:r>
          </a:p>
          <a:p>
            <a:pPr lvl="1">
              <a:lnSpc>
                <a:spcPct val="100000"/>
              </a:lnSpc>
            </a:pPr>
            <a:r>
              <a:rPr lang="en-AU" sz="2400" dirty="0">
                <a:cs typeface="Courier New" panose="02070309020205020404" pitchFamily="49" charset="0"/>
              </a:rPr>
              <a:t>Define plot with ggplot2 within </a:t>
            </a:r>
            <a:r>
              <a:rPr lang="en-AU" sz="2400" dirty="0" err="1">
                <a:latin typeface="Monaco"/>
                <a:cs typeface="Courier New" panose="02070309020205020404" pitchFamily="49" charset="0"/>
              </a:rPr>
              <a:t>renderPlot</a:t>
            </a:r>
            <a:r>
              <a:rPr lang="en-AU" sz="2400" dirty="0">
                <a:cs typeface="Courier New" panose="02070309020205020404" pitchFamily="49" charset="0"/>
              </a:rPr>
              <a:t> in </a:t>
            </a:r>
            <a:r>
              <a:rPr lang="en-AU" sz="2400" dirty="0" err="1">
                <a:cs typeface="Courier New" panose="02070309020205020404" pitchFamily="49" charset="0"/>
              </a:rPr>
              <a:t>server.R</a:t>
            </a:r>
            <a:endParaRPr lang="en-AU" sz="2400" dirty="0">
              <a:cs typeface="Courier New" panose="02070309020205020404" pitchFamily="49" charset="0"/>
            </a:endParaRPr>
          </a:p>
          <a:p>
            <a:pPr lvl="1">
              <a:lnSpc>
                <a:spcPct val="100000"/>
              </a:lnSpc>
            </a:pPr>
            <a:r>
              <a:rPr lang="en-AU" sz="2400" dirty="0">
                <a:cs typeface="Courier New" panose="02070309020205020404" pitchFamily="49" charset="0"/>
              </a:rPr>
              <a:t>Matches with corresponding </a:t>
            </a:r>
            <a:r>
              <a:rPr lang="en-AU" sz="2400" dirty="0" err="1">
                <a:latin typeface="Monaco"/>
                <a:cs typeface="Courier New" panose="02070309020205020404" pitchFamily="49" charset="0"/>
              </a:rPr>
              <a:t>plotOutput</a:t>
            </a:r>
            <a:r>
              <a:rPr lang="en-AU" sz="2400" dirty="0">
                <a:cs typeface="Courier New" panose="02070309020205020404" pitchFamily="49" charset="0"/>
              </a:rPr>
              <a:t> in </a:t>
            </a:r>
            <a:r>
              <a:rPr lang="en-AU" sz="2400" dirty="0" err="1">
                <a:cs typeface="Courier New" panose="02070309020205020404" pitchFamily="49" charset="0"/>
              </a:rPr>
              <a:t>ui.R</a:t>
            </a:r>
            <a:endParaRPr lang="en-AU" sz="2400" dirty="0"/>
          </a:p>
        </p:txBody>
      </p:sp>
    </p:spTree>
    <p:extLst>
      <p:ext uri="{BB962C8B-B14F-4D97-AF65-F5344CB8AC3E}">
        <p14:creationId xmlns:p14="http://schemas.microsoft.com/office/powerpoint/2010/main" val="91056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07" t="1236" r="1244" b="3440"/>
          <a:stretch/>
        </p:blipFill>
        <p:spPr>
          <a:xfrm>
            <a:off x="147850" y="141402"/>
            <a:ext cx="8004027" cy="6537250"/>
          </a:xfrm>
          <a:prstGeom prst="rect">
            <a:avLst/>
          </a:prstGeom>
          <a:ln>
            <a:noFill/>
          </a:ln>
        </p:spPr>
      </p:pic>
      <p:sp>
        <p:nvSpPr>
          <p:cNvPr id="9" name="TextBox 8"/>
          <p:cNvSpPr txBox="1"/>
          <p:nvPr/>
        </p:nvSpPr>
        <p:spPr>
          <a:xfrm>
            <a:off x="8532440" y="6309320"/>
            <a:ext cx="517710" cy="369332"/>
          </a:xfrm>
          <a:prstGeom prst="rect">
            <a:avLst/>
          </a:prstGeom>
          <a:noFill/>
        </p:spPr>
        <p:txBody>
          <a:bodyPr wrap="square" rtlCol="0">
            <a:spAutoFit/>
          </a:bodyPr>
          <a:lstStyle/>
          <a:p>
            <a:pPr algn="ctr"/>
            <a:fld id="{CCA1F50E-6A45-D14F-9AD6-8D04A59D0867}" type="slidenum">
              <a:rPr lang="en-US" smtClean="0">
                <a:latin typeface="Arial" charset="0"/>
                <a:ea typeface="Arial" charset="0"/>
                <a:cs typeface="Arial" charset="0"/>
              </a:rPr>
              <a:t>14</a:t>
            </a:fld>
            <a:endParaRPr lang="en-US" dirty="0">
              <a:latin typeface="Arial" charset="0"/>
              <a:ea typeface="Arial" charset="0"/>
              <a:cs typeface="Arial" charset="0"/>
            </a:endParaRPr>
          </a:p>
        </p:txBody>
      </p:sp>
      <p:sp>
        <p:nvSpPr>
          <p:cNvPr id="8" name="Right Brace 7"/>
          <p:cNvSpPr/>
          <p:nvPr/>
        </p:nvSpPr>
        <p:spPr>
          <a:xfrm>
            <a:off x="7791837" y="756743"/>
            <a:ext cx="360040" cy="1990318"/>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7792992" y="2747061"/>
            <a:ext cx="360040" cy="3665313"/>
          </a:xfrm>
          <a:prstGeom prst="rightBrace">
            <a:avLst>
              <a:gd name="adj1" fmla="val 53412"/>
              <a:gd name="adj2" fmla="val 50847"/>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95085" y="1521410"/>
            <a:ext cx="1070273" cy="646331"/>
          </a:xfrm>
          <a:prstGeom prst="rect">
            <a:avLst/>
          </a:prstGeom>
          <a:noFill/>
        </p:spPr>
        <p:txBody>
          <a:bodyPr wrap="square" rtlCol="0">
            <a:spAutoFit/>
          </a:bodyPr>
          <a:lstStyle/>
          <a:p>
            <a:pPr algn="ctr"/>
            <a:r>
              <a:rPr lang="en-US" dirty="0">
                <a:latin typeface="Arial" charset="0"/>
                <a:ea typeface="Arial" charset="0"/>
                <a:cs typeface="Arial" charset="0"/>
              </a:rPr>
              <a:t>“Non-reactive”</a:t>
            </a:r>
          </a:p>
        </p:txBody>
      </p:sp>
      <p:sp>
        <p:nvSpPr>
          <p:cNvPr id="13" name="TextBox 12"/>
          <p:cNvSpPr txBox="1"/>
          <p:nvPr/>
        </p:nvSpPr>
        <p:spPr>
          <a:xfrm>
            <a:off x="8013939" y="4395052"/>
            <a:ext cx="1236236" cy="369332"/>
          </a:xfrm>
          <a:prstGeom prst="rect">
            <a:avLst/>
          </a:prstGeom>
          <a:noFill/>
        </p:spPr>
        <p:txBody>
          <a:bodyPr wrap="none" rtlCol="0">
            <a:spAutoFit/>
          </a:bodyPr>
          <a:lstStyle/>
          <a:p>
            <a:r>
              <a:rPr lang="en-US" dirty="0">
                <a:latin typeface="Arial" charset="0"/>
                <a:ea typeface="Arial" charset="0"/>
                <a:cs typeface="Arial" charset="0"/>
              </a:rPr>
              <a:t>“Reactive”</a:t>
            </a:r>
          </a:p>
        </p:txBody>
      </p:sp>
      <p:sp>
        <p:nvSpPr>
          <p:cNvPr id="14" name="Rectangle 13"/>
          <p:cNvSpPr/>
          <p:nvPr/>
        </p:nvSpPr>
        <p:spPr>
          <a:xfrm>
            <a:off x="150159" y="141402"/>
            <a:ext cx="723327" cy="176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44328"/>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Demonstration: Adding/Changing UI Elements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15</a:t>
            </a:fld>
            <a:endParaRPr lang="en-US" dirty="0">
              <a:solidFill>
                <a:schemeClr val="bg1"/>
              </a:solidFill>
              <a:latin typeface="Arial" charset="0"/>
              <a:ea typeface="Arial" charset="0"/>
              <a:cs typeface="Arial" charset="0"/>
            </a:endParaRPr>
          </a:p>
        </p:txBody>
      </p:sp>
      <p:sp>
        <p:nvSpPr>
          <p:cNvPr id="7" name="Text Placeholder 2">
            <a:extLst>
              <a:ext uri="{FF2B5EF4-FFF2-40B4-BE49-F238E27FC236}">
                <a16:creationId xmlns:a16="http://schemas.microsoft.com/office/drawing/2014/main" id="{E447B6B6-6C5D-4DF2-B53A-A187774E8CE2}"/>
              </a:ext>
            </a:extLst>
          </p:cNvPr>
          <p:cNvSpPr>
            <a:spLocks noGrp="1"/>
          </p:cNvSpPr>
          <p:nvPr>
            <p:ph type="body" sz="quarter" idx="11"/>
          </p:nvPr>
        </p:nvSpPr>
        <p:spPr/>
        <p:txBody>
          <a:bodyPr>
            <a:normAutofit/>
          </a:bodyPr>
          <a:lstStyle/>
          <a:p>
            <a:pPr marL="457200" indent="-457200">
              <a:buFont typeface="+mj-lt"/>
              <a:buAutoNum type="arabicPeriod"/>
            </a:pPr>
            <a:r>
              <a:rPr lang="en-AU" dirty="0"/>
              <a:t>Change </a:t>
            </a:r>
            <a:r>
              <a:rPr lang="en-AU" dirty="0" err="1"/>
              <a:t>sliderInput</a:t>
            </a:r>
            <a:r>
              <a:rPr lang="en-AU" dirty="0"/>
              <a:t> for DOSE to </a:t>
            </a:r>
            <a:r>
              <a:rPr lang="en-AU" dirty="0" err="1"/>
              <a:t>selectInput</a:t>
            </a:r>
            <a:endParaRPr lang="en-AU" dirty="0"/>
          </a:p>
          <a:p>
            <a:pPr marL="857250" lvl="1" indent="-457200"/>
            <a:r>
              <a:rPr lang="en-AU" sz="2400" dirty="0"/>
              <a:t>Only choices are 50 and 100mg</a:t>
            </a:r>
          </a:p>
          <a:p>
            <a:pPr marL="457200" indent="-457200">
              <a:buFont typeface="+mj-lt"/>
              <a:buAutoNum type="arabicPeriod"/>
            </a:pPr>
            <a:r>
              <a:rPr lang="en-AU" dirty="0"/>
              <a:t>Add </a:t>
            </a:r>
            <a:r>
              <a:rPr lang="en-AU" dirty="0" err="1"/>
              <a:t>sliderInput</a:t>
            </a:r>
            <a:r>
              <a:rPr lang="en-AU" dirty="0"/>
              <a:t> for weight (WT)</a:t>
            </a:r>
          </a:p>
          <a:p>
            <a:pPr marL="457200" indent="-457200">
              <a:buFont typeface="+mj-lt"/>
              <a:buAutoNum type="arabicPeriod"/>
            </a:pPr>
            <a:r>
              <a:rPr lang="en-AU" dirty="0"/>
              <a:t>Add </a:t>
            </a:r>
            <a:r>
              <a:rPr lang="en-AU" dirty="0" err="1"/>
              <a:t>numericInput</a:t>
            </a:r>
            <a:r>
              <a:rPr lang="en-AU" dirty="0"/>
              <a:t> for creatinine clearance</a:t>
            </a:r>
          </a:p>
          <a:p>
            <a:pPr marL="457200" indent="-457200">
              <a:buFont typeface="+mj-lt"/>
              <a:buAutoNum type="arabicPeriod"/>
            </a:pPr>
            <a:r>
              <a:rPr lang="en-AU" dirty="0"/>
              <a:t>Add </a:t>
            </a:r>
            <a:r>
              <a:rPr lang="en-AU" dirty="0" err="1"/>
              <a:t>checkboxInput</a:t>
            </a:r>
            <a:r>
              <a:rPr lang="en-AU" dirty="0"/>
              <a:t> to plot concentrations on a log-scale</a:t>
            </a:r>
          </a:p>
          <a:p>
            <a:pPr marL="457200" indent="-457200">
              <a:buFont typeface="+mj-lt"/>
              <a:buAutoNum type="arabicPeriod"/>
            </a:pPr>
            <a:r>
              <a:rPr lang="en-AU" dirty="0"/>
              <a:t>Change the positioning of UI elements using </a:t>
            </a:r>
            <a:r>
              <a:rPr lang="en-AU" dirty="0" err="1">
                <a:latin typeface="Monaco"/>
              </a:rPr>
              <a:t>fluidPage</a:t>
            </a:r>
            <a:r>
              <a:rPr lang="en-AU" dirty="0"/>
              <a:t> and </a:t>
            </a:r>
            <a:r>
              <a:rPr lang="en-AU" dirty="0" err="1">
                <a:latin typeface="Monaco"/>
              </a:rPr>
              <a:t>sidebarLayout</a:t>
            </a:r>
            <a:endParaRPr lang="en-AU" dirty="0">
              <a:latin typeface="Monaco"/>
            </a:endParaRPr>
          </a:p>
        </p:txBody>
      </p:sp>
    </p:spTree>
    <p:extLst>
      <p:ext uri="{BB962C8B-B14F-4D97-AF65-F5344CB8AC3E}">
        <p14:creationId xmlns:p14="http://schemas.microsoft.com/office/powerpoint/2010/main" val="353747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err="1"/>
              <a:t>server.R</a:t>
            </a:r>
            <a:r>
              <a:rPr lang="en-AU" dirty="0"/>
              <a:t>: Using Reactive Objects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16</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9EB72EAB-AFE8-41D5-BDEB-2F6CB4FDA78C}"/>
              </a:ext>
            </a:extLst>
          </p:cNvPr>
          <p:cNvSpPr>
            <a:spLocks noGrp="1"/>
          </p:cNvSpPr>
          <p:nvPr>
            <p:ph type="body" sz="quarter" idx="11"/>
          </p:nvPr>
        </p:nvSpPr>
        <p:spPr>
          <a:xfrm>
            <a:off x="414338" y="1052736"/>
            <a:ext cx="8258175" cy="4575865"/>
          </a:xfrm>
        </p:spPr>
        <p:txBody>
          <a:bodyPr>
            <a:normAutofit/>
          </a:bodyPr>
          <a:lstStyle/>
          <a:p>
            <a:pPr marL="342900" indent="-342900">
              <a:buFont typeface="Arial" panose="020B0604020202020204" pitchFamily="34" charset="0"/>
              <a:buChar char="•"/>
            </a:pPr>
            <a:r>
              <a:rPr lang="en-AU" dirty="0"/>
              <a:t>Redundant computation occurs when code is </a:t>
            </a:r>
            <a:br>
              <a:rPr lang="en-AU" dirty="0"/>
            </a:br>
            <a:r>
              <a:rPr lang="en-AU" dirty="0"/>
              <a:t>re-executed without change in output</a:t>
            </a:r>
          </a:p>
          <a:p>
            <a:pPr marL="342900" indent="-342900">
              <a:buFont typeface="Arial" panose="020B0604020202020204" pitchFamily="34" charset="0"/>
              <a:buChar char="•"/>
            </a:pPr>
            <a:r>
              <a:rPr lang="en-AU" dirty="0"/>
              <a:t>Avoided by splitting objects into smaller objects</a:t>
            </a:r>
          </a:p>
          <a:p>
            <a:pPr marL="342900" indent="-342900">
              <a:buFont typeface="Arial" panose="020B0604020202020204" pitchFamily="34" charset="0"/>
              <a:buChar char="•"/>
            </a:pPr>
            <a:r>
              <a:rPr lang="en-AU" dirty="0"/>
              <a:t>Objects that aren’t an output are made using </a:t>
            </a:r>
            <a:r>
              <a:rPr lang="en-AU" dirty="0">
                <a:latin typeface="Monaco"/>
              </a:rPr>
              <a:t>reactive</a:t>
            </a:r>
          </a:p>
          <a:p>
            <a:pPr>
              <a:buFont typeface="Arial" panose="020B0604020202020204" pitchFamily="34" charset="0"/>
              <a:buChar char="•"/>
            </a:pPr>
            <a:r>
              <a:rPr lang="en-AU" dirty="0"/>
              <a:t>Still use </a:t>
            </a:r>
            <a:r>
              <a:rPr lang="en-AU" dirty="0">
                <a:latin typeface="Monaco"/>
              </a:rPr>
              <a:t>render*</a:t>
            </a:r>
            <a:r>
              <a:rPr lang="en-AU" dirty="0"/>
              <a:t> functions </a:t>
            </a:r>
            <a:br>
              <a:rPr lang="en-AU" dirty="0"/>
            </a:br>
            <a:r>
              <a:rPr lang="en-AU" dirty="0"/>
              <a:t>for output</a:t>
            </a:r>
          </a:p>
          <a:p>
            <a:pPr lvl="1">
              <a:buFont typeface="Arial" panose="020B0604020202020204" pitchFamily="34" charset="0"/>
              <a:buChar char="•"/>
            </a:pPr>
            <a:r>
              <a:rPr lang="en-AU" sz="2400" dirty="0"/>
              <a:t>i.e. </a:t>
            </a:r>
            <a:r>
              <a:rPr lang="en-AU" sz="2400" dirty="0" err="1">
                <a:latin typeface="Monaco"/>
              </a:rPr>
              <a:t>renderPlot</a:t>
            </a:r>
            <a:endParaRPr lang="en-AU" sz="2400" dirty="0">
              <a:latin typeface="Monaco"/>
            </a:endParaRPr>
          </a:p>
        </p:txBody>
      </p:sp>
      <p:sp>
        <p:nvSpPr>
          <p:cNvPr id="72" name="TextBox 71">
            <a:extLst>
              <a:ext uri="{FF2B5EF4-FFF2-40B4-BE49-F238E27FC236}">
                <a16:creationId xmlns:a16="http://schemas.microsoft.com/office/drawing/2014/main" id="{BD34E64D-AFCF-4BF2-8DE9-B197F7EF30F5}"/>
              </a:ext>
            </a:extLst>
          </p:cNvPr>
          <p:cNvSpPr txBox="1"/>
          <p:nvPr/>
        </p:nvSpPr>
        <p:spPr>
          <a:xfrm>
            <a:off x="3396723" y="5247601"/>
            <a:ext cx="1409700" cy="381000"/>
          </a:xfrm>
          <a:prstGeom prst="rect">
            <a:avLst/>
          </a:prstGeom>
          <a:noFill/>
        </p:spPr>
        <p:txBody>
          <a:bodyPr wrap="square" rtlCol="0">
            <a:spAutoFit/>
          </a:bodyPr>
          <a:lstStyle/>
          <a:p>
            <a:endParaRPr lang="en-AU" dirty="0"/>
          </a:p>
        </p:txBody>
      </p:sp>
      <p:sp>
        <p:nvSpPr>
          <p:cNvPr id="82" name="Flowchart: Delay 81">
            <a:extLst>
              <a:ext uri="{FF2B5EF4-FFF2-40B4-BE49-F238E27FC236}">
                <a16:creationId xmlns:a16="http://schemas.microsoft.com/office/drawing/2014/main" id="{B3343474-EDBB-454E-A952-9E60598763BE}"/>
              </a:ext>
            </a:extLst>
          </p:cNvPr>
          <p:cNvSpPr/>
          <p:nvPr/>
        </p:nvSpPr>
        <p:spPr>
          <a:xfrm>
            <a:off x="4806423" y="4064149"/>
            <a:ext cx="585499" cy="717236"/>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lowchart: Off-page Connector 10">
            <a:extLst>
              <a:ext uri="{FF2B5EF4-FFF2-40B4-BE49-F238E27FC236}">
                <a16:creationId xmlns:a16="http://schemas.microsoft.com/office/drawing/2014/main" id="{9E327BDF-A8D7-483D-916F-C42A471D2440}"/>
              </a:ext>
            </a:extLst>
          </p:cNvPr>
          <p:cNvSpPr/>
          <p:nvPr/>
        </p:nvSpPr>
        <p:spPr>
          <a:xfrm rot="5400000">
            <a:off x="7491153" y="4046537"/>
            <a:ext cx="746352" cy="781577"/>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TextBox 84">
            <a:extLst>
              <a:ext uri="{FF2B5EF4-FFF2-40B4-BE49-F238E27FC236}">
                <a16:creationId xmlns:a16="http://schemas.microsoft.com/office/drawing/2014/main" id="{AE4AB862-02D9-475D-A12D-8D5E6AD9E433}"/>
              </a:ext>
            </a:extLst>
          </p:cNvPr>
          <p:cNvSpPr txBox="1"/>
          <p:nvPr/>
        </p:nvSpPr>
        <p:spPr>
          <a:xfrm>
            <a:off x="4293833" y="4781385"/>
            <a:ext cx="1553399" cy="584775"/>
          </a:xfrm>
          <a:prstGeom prst="rect">
            <a:avLst/>
          </a:prstGeom>
          <a:noFill/>
        </p:spPr>
        <p:txBody>
          <a:bodyPr wrap="square" rtlCol="0">
            <a:spAutoFit/>
          </a:bodyPr>
          <a:lstStyle/>
          <a:p>
            <a:pPr algn="ctr"/>
            <a:r>
              <a:rPr lang="en-AU" sz="1600" dirty="0">
                <a:latin typeface="Monaco"/>
              </a:rPr>
              <a:t>input</a:t>
            </a:r>
          </a:p>
          <a:p>
            <a:pPr algn="ctr"/>
            <a:r>
              <a:rPr lang="en-AU" sz="1600" dirty="0">
                <a:latin typeface="Monaco"/>
              </a:rPr>
              <a:t>i.e. </a:t>
            </a:r>
            <a:r>
              <a:rPr lang="en-AU" sz="1600" dirty="0" err="1">
                <a:latin typeface="Monaco"/>
              </a:rPr>
              <a:t>sliderInput</a:t>
            </a:r>
            <a:endParaRPr lang="en-AU" sz="1600" dirty="0">
              <a:latin typeface="Monaco"/>
            </a:endParaRPr>
          </a:p>
        </p:txBody>
      </p:sp>
      <p:sp>
        <p:nvSpPr>
          <p:cNvPr id="86" name="TextBox 85">
            <a:extLst>
              <a:ext uri="{FF2B5EF4-FFF2-40B4-BE49-F238E27FC236}">
                <a16:creationId xmlns:a16="http://schemas.microsoft.com/office/drawing/2014/main" id="{C57C37FA-A237-4160-A23F-1106D9E40B86}"/>
              </a:ext>
            </a:extLst>
          </p:cNvPr>
          <p:cNvSpPr txBox="1"/>
          <p:nvPr/>
        </p:nvSpPr>
        <p:spPr>
          <a:xfrm>
            <a:off x="7287718" y="4814366"/>
            <a:ext cx="1465299" cy="584775"/>
          </a:xfrm>
          <a:prstGeom prst="rect">
            <a:avLst/>
          </a:prstGeom>
          <a:noFill/>
        </p:spPr>
        <p:txBody>
          <a:bodyPr wrap="square" rtlCol="0">
            <a:spAutoFit/>
          </a:bodyPr>
          <a:lstStyle/>
          <a:p>
            <a:pPr algn="ctr"/>
            <a:r>
              <a:rPr lang="en-AU" sz="1600" dirty="0">
                <a:latin typeface="Monaco"/>
              </a:rPr>
              <a:t>output</a:t>
            </a:r>
          </a:p>
          <a:p>
            <a:pPr algn="ctr"/>
            <a:r>
              <a:rPr lang="en-AU" sz="1600" dirty="0">
                <a:latin typeface="Monaco"/>
              </a:rPr>
              <a:t>i.e. </a:t>
            </a:r>
            <a:r>
              <a:rPr lang="en-AU" sz="1600" dirty="0" err="1">
                <a:latin typeface="Monaco"/>
              </a:rPr>
              <a:t>renderPlot</a:t>
            </a:r>
            <a:endParaRPr lang="en-AU" sz="1600" dirty="0">
              <a:latin typeface="Monaco"/>
            </a:endParaRPr>
          </a:p>
        </p:txBody>
      </p:sp>
      <p:sp>
        <p:nvSpPr>
          <p:cNvPr id="91" name="Flowchart: Display 5">
            <a:extLst>
              <a:ext uri="{FF2B5EF4-FFF2-40B4-BE49-F238E27FC236}">
                <a16:creationId xmlns:a16="http://schemas.microsoft.com/office/drawing/2014/main" id="{B332A06B-D4EB-4153-8471-5B11DB9E5565}"/>
              </a:ext>
            </a:extLst>
          </p:cNvPr>
          <p:cNvSpPr/>
          <p:nvPr/>
        </p:nvSpPr>
        <p:spPr>
          <a:xfrm>
            <a:off x="5885332" y="4064149"/>
            <a:ext cx="1059989" cy="748912"/>
          </a:xfrm>
          <a:custGeom>
            <a:avLst/>
            <a:gdLst>
              <a:gd name="connsiteX0" fmla="*/ 0 w 10000"/>
              <a:gd name="connsiteY0" fmla="*/ 5000 h 10000"/>
              <a:gd name="connsiteX1" fmla="*/ 1667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3208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2968 w 10000"/>
              <a:gd name="connsiteY5" fmla="*/ 10000 h 10000"/>
              <a:gd name="connsiteX6" fmla="*/ 0 w 10000"/>
              <a:gd name="connsiteY6" fmla="*/ 5000 h 10000"/>
              <a:gd name="connsiteX0" fmla="*/ 0 w 10017"/>
              <a:gd name="connsiteY0" fmla="*/ 5032 h 10032"/>
              <a:gd name="connsiteX1" fmla="*/ 2900 w 10017"/>
              <a:gd name="connsiteY1" fmla="*/ 32 h 10032"/>
              <a:gd name="connsiteX2" fmla="*/ 7408 w 10017"/>
              <a:gd name="connsiteY2" fmla="*/ 0 h 10032"/>
              <a:gd name="connsiteX3" fmla="*/ 10000 w 10017"/>
              <a:gd name="connsiteY3" fmla="*/ 5032 h 10032"/>
              <a:gd name="connsiteX4" fmla="*/ 8333 w 10017"/>
              <a:gd name="connsiteY4" fmla="*/ 10032 h 10032"/>
              <a:gd name="connsiteX5" fmla="*/ 2968 w 10017"/>
              <a:gd name="connsiteY5" fmla="*/ 10032 h 10032"/>
              <a:gd name="connsiteX6" fmla="*/ 0 w 10017"/>
              <a:gd name="connsiteY6" fmla="*/ 5032 h 10032"/>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1"/>
              <a:gd name="connsiteY0" fmla="*/ 5032 h 10064"/>
              <a:gd name="connsiteX1" fmla="*/ 2900 w 10001"/>
              <a:gd name="connsiteY1" fmla="*/ 32 h 10064"/>
              <a:gd name="connsiteX2" fmla="*/ 7408 w 10001"/>
              <a:gd name="connsiteY2" fmla="*/ 0 h 10064"/>
              <a:gd name="connsiteX3" fmla="*/ 10000 w 10001"/>
              <a:gd name="connsiteY3" fmla="*/ 5032 h 10064"/>
              <a:gd name="connsiteX4" fmla="*/ 7357 w 10001"/>
              <a:gd name="connsiteY4" fmla="*/ 10064 h 10064"/>
              <a:gd name="connsiteX5" fmla="*/ 2968 w 10001"/>
              <a:gd name="connsiteY5" fmla="*/ 10032 h 10064"/>
              <a:gd name="connsiteX6" fmla="*/ 0 w 10001"/>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2"/>
              <a:gd name="connsiteY0" fmla="*/ 5032 h 10064"/>
              <a:gd name="connsiteX1" fmla="*/ 2900 w 10002"/>
              <a:gd name="connsiteY1" fmla="*/ 32 h 10064"/>
              <a:gd name="connsiteX2" fmla="*/ 7408 w 10002"/>
              <a:gd name="connsiteY2" fmla="*/ 0 h 10064"/>
              <a:gd name="connsiteX3" fmla="*/ 10000 w 10002"/>
              <a:gd name="connsiteY3" fmla="*/ 5032 h 10064"/>
              <a:gd name="connsiteX4" fmla="*/ 7357 w 10002"/>
              <a:gd name="connsiteY4" fmla="*/ 10064 h 10064"/>
              <a:gd name="connsiteX5" fmla="*/ 2968 w 10002"/>
              <a:gd name="connsiteY5" fmla="*/ 10032 h 10064"/>
              <a:gd name="connsiteX6" fmla="*/ 0 w 10002"/>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64">
                <a:moveTo>
                  <a:pt x="0" y="5032"/>
                </a:moveTo>
                <a:lnTo>
                  <a:pt x="2900" y="32"/>
                </a:lnTo>
                <a:lnTo>
                  <a:pt x="7408" y="0"/>
                </a:lnTo>
                <a:cubicBezTo>
                  <a:pt x="9716" y="1299"/>
                  <a:pt x="10009" y="3355"/>
                  <a:pt x="10000" y="5032"/>
                </a:cubicBezTo>
                <a:cubicBezTo>
                  <a:pt x="9992" y="6709"/>
                  <a:pt x="9640" y="8883"/>
                  <a:pt x="7357" y="10064"/>
                </a:cubicBezTo>
                <a:lnTo>
                  <a:pt x="2968" y="10032"/>
                </a:lnTo>
                <a:lnTo>
                  <a:pt x="0" y="5032"/>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TextBox 91">
            <a:extLst>
              <a:ext uri="{FF2B5EF4-FFF2-40B4-BE49-F238E27FC236}">
                <a16:creationId xmlns:a16="http://schemas.microsoft.com/office/drawing/2014/main" id="{9F38643A-7EFC-411C-80DA-07ADB82B2AB3}"/>
              </a:ext>
            </a:extLst>
          </p:cNvPr>
          <p:cNvSpPr txBox="1"/>
          <p:nvPr/>
        </p:nvSpPr>
        <p:spPr>
          <a:xfrm>
            <a:off x="5706473" y="4812294"/>
            <a:ext cx="1553399" cy="584775"/>
          </a:xfrm>
          <a:prstGeom prst="rect">
            <a:avLst/>
          </a:prstGeom>
          <a:noFill/>
        </p:spPr>
        <p:txBody>
          <a:bodyPr wrap="square" rtlCol="0">
            <a:spAutoFit/>
          </a:bodyPr>
          <a:lstStyle/>
          <a:p>
            <a:pPr algn="ctr"/>
            <a:r>
              <a:rPr lang="en-AU" sz="1600" dirty="0">
                <a:latin typeface="Monaco"/>
              </a:rPr>
              <a:t>object</a:t>
            </a:r>
          </a:p>
          <a:p>
            <a:pPr algn="ctr"/>
            <a:r>
              <a:rPr lang="en-AU" sz="1600" dirty="0">
                <a:latin typeface="Monaco"/>
              </a:rPr>
              <a:t>i.e. reactive</a:t>
            </a:r>
          </a:p>
        </p:txBody>
      </p:sp>
      <p:cxnSp>
        <p:nvCxnSpPr>
          <p:cNvPr id="94" name="Straight Arrow Connector 93">
            <a:extLst>
              <a:ext uri="{FF2B5EF4-FFF2-40B4-BE49-F238E27FC236}">
                <a16:creationId xmlns:a16="http://schemas.microsoft.com/office/drawing/2014/main" id="{9291F216-36F1-4373-840C-BCF2511C331A}"/>
              </a:ext>
            </a:extLst>
          </p:cNvPr>
          <p:cNvCxnSpPr>
            <a:stCxn id="82" idx="3"/>
            <a:endCxn id="91" idx="0"/>
          </p:cNvCxnSpPr>
          <p:nvPr/>
        </p:nvCxnSpPr>
        <p:spPr>
          <a:xfrm>
            <a:off x="5391922" y="4422767"/>
            <a:ext cx="493410" cy="15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48FA32F-4F4F-4F64-8346-A167ACF753C5}"/>
              </a:ext>
            </a:extLst>
          </p:cNvPr>
          <p:cNvCxnSpPr>
            <a:stCxn id="91" idx="3"/>
            <a:endCxn id="83" idx="3"/>
          </p:cNvCxnSpPr>
          <p:nvPr/>
        </p:nvCxnSpPr>
        <p:spPr>
          <a:xfrm flipV="1">
            <a:off x="6945321" y="4437326"/>
            <a:ext cx="528220" cy="1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95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Example: Using Reactive Objects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17</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9EB72EAB-AFE8-41D5-BDEB-2F6CB4FDA78C}"/>
              </a:ext>
            </a:extLst>
          </p:cNvPr>
          <p:cNvSpPr>
            <a:spLocks noGrp="1"/>
          </p:cNvSpPr>
          <p:nvPr>
            <p:ph type="body" sz="quarter" idx="11"/>
          </p:nvPr>
        </p:nvSpPr>
        <p:spPr>
          <a:xfrm>
            <a:off x="414338" y="1052737"/>
            <a:ext cx="8258175" cy="704943"/>
          </a:xfrm>
        </p:spPr>
        <p:txBody>
          <a:bodyPr numCol="2">
            <a:normAutofit/>
          </a:bodyPr>
          <a:lstStyle/>
          <a:p>
            <a:pPr marL="0" indent="0" algn="ctr">
              <a:buNone/>
            </a:pPr>
            <a:r>
              <a:rPr lang="en-AU" sz="2400" dirty="0"/>
              <a:t>Inefficient</a:t>
            </a:r>
            <a:endParaRPr lang="en-AU" dirty="0"/>
          </a:p>
          <a:p>
            <a:pPr marL="0" indent="0" algn="ctr">
              <a:buNone/>
            </a:pPr>
            <a:r>
              <a:rPr lang="en-AU" sz="2400" dirty="0"/>
              <a:t>Efficient</a:t>
            </a:r>
          </a:p>
        </p:txBody>
      </p:sp>
      <p:sp>
        <p:nvSpPr>
          <p:cNvPr id="35" name="Flowchart: Delay 34">
            <a:extLst>
              <a:ext uri="{FF2B5EF4-FFF2-40B4-BE49-F238E27FC236}">
                <a16:creationId xmlns:a16="http://schemas.microsoft.com/office/drawing/2014/main" id="{A4D487CB-99AB-47F4-A3B7-695DB7F349F0}"/>
              </a:ext>
            </a:extLst>
          </p:cNvPr>
          <p:cNvSpPr/>
          <p:nvPr/>
        </p:nvSpPr>
        <p:spPr>
          <a:xfrm>
            <a:off x="1745157" y="1799975"/>
            <a:ext cx="406400" cy="497840"/>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Flowchart: Delay 35">
            <a:extLst>
              <a:ext uri="{FF2B5EF4-FFF2-40B4-BE49-F238E27FC236}">
                <a16:creationId xmlns:a16="http://schemas.microsoft.com/office/drawing/2014/main" id="{A6443BB6-BD62-49B0-A01E-A0E33ACD5957}"/>
              </a:ext>
            </a:extLst>
          </p:cNvPr>
          <p:cNvSpPr/>
          <p:nvPr/>
        </p:nvSpPr>
        <p:spPr>
          <a:xfrm>
            <a:off x="1745157" y="2732135"/>
            <a:ext cx="406400" cy="497840"/>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Flowchart: Off-page Connector 10">
            <a:extLst>
              <a:ext uri="{FF2B5EF4-FFF2-40B4-BE49-F238E27FC236}">
                <a16:creationId xmlns:a16="http://schemas.microsoft.com/office/drawing/2014/main" id="{50BDA710-49B5-496F-B390-E600C8ACE813}"/>
              </a:ext>
            </a:extLst>
          </p:cNvPr>
          <p:cNvSpPr/>
          <p:nvPr/>
        </p:nvSpPr>
        <p:spPr>
          <a:xfrm rot="5400000">
            <a:off x="2772936" y="2173019"/>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Connector: Elbow 37">
            <a:extLst>
              <a:ext uri="{FF2B5EF4-FFF2-40B4-BE49-F238E27FC236}">
                <a16:creationId xmlns:a16="http://schemas.microsoft.com/office/drawing/2014/main" id="{B113750A-AE23-46CF-B38C-19A3DA6E5FAC}"/>
              </a:ext>
            </a:extLst>
          </p:cNvPr>
          <p:cNvCxnSpPr>
            <a:cxnSpLocks/>
            <a:stCxn id="35" idx="3"/>
            <a:endCxn id="37" idx="3"/>
          </p:cNvCxnSpPr>
          <p:nvPr/>
        </p:nvCxnSpPr>
        <p:spPr>
          <a:xfrm>
            <a:off x="2151557" y="2048895"/>
            <a:ext cx="609016" cy="398444"/>
          </a:xfrm>
          <a:prstGeom prst="bentConnector4">
            <a:avLst>
              <a:gd name="adj1" fmla="val 51015"/>
              <a:gd name="adj2" fmla="val 10191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C69C891-A09E-44D1-AC67-D4534C298220}"/>
              </a:ext>
            </a:extLst>
          </p:cNvPr>
          <p:cNvCxnSpPr>
            <a:cxnSpLocks/>
            <a:stCxn id="36" idx="3"/>
          </p:cNvCxnSpPr>
          <p:nvPr/>
        </p:nvCxnSpPr>
        <p:spPr>
          <a:xfrm flipV="1">
            <a:off x="2151557" y="2729932"/>
            <a:ext cx="1010014" cy="251123"/>
          </a:xfrm>
          <a:prstGeom prst="bentConnector3">
            <a:avLst>
              <a:gd name="adj1" fmla="val 10029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132981-0087-4033-9801-E5E8AA2B50BA}"/>
              </a:ext>
            </a:extLst>
          </p:cNvPr>
          <p:cNvSpPr txBox="1"/>
          <p:nvPr/>
        </p:nvSpPr>
        <p:spPr>
          <a:xfrm>
            <a:off x="112774" y="1753326"/>
            <a:ext cx="1980964" cy="584775"/>
          </a:xfrm>
          <a:prstGeom prst="rect">
            <a:avLst/>
          </a:prstGeom>
          <a:noFill/>
        </p:spPr>
        <p:txBody>
          <a:bodyPr wrap="square" rtlCol="0">
            <a:spAutoFit/>
          </a:bodyPr>
          <a:lstStyle/>
          <a:p>
            <a:pPr algn="ctr"/>
            <a:r>
              <a:rPr lang="en-AU" sz="1600" dirty="0">
                <a:latin typeface="Monaco"/>
              </a:rPr>
              <a:t>input1</a:t>
            </a:r>
          </a:p>
          <a:p>
            <a:pPr algn="ctr"/>
            <a:r>
              <a:rPr lang="en-AU" sz="1600" dirty="0">
                <a:latin typeface="Monaco"/>
              </a:rPr>
              <a:t> (affects data)</a:t>
            </a:r>
          </a:p>
        </p:txBody>
      </p:sp>
      <p:sp>
        <p:nvSpPr>
          <p:cNvPr id="41" name="TextBox 40">
            <a:extLst>
              <a:ext uri="{FF2B5EF4-FFF2-40B4-BE49-F238E27FC236}">
                <a16:creationId xmlns:a16="http://schemas.microsoft.com/office/drawing/2014/main" id="{B67D59B2-1169-42B0-9511-B322A135ADBD}"/>
              </a:ext>
            </a:extLst>
          </p:cNvPr>
          <p:cNvSpPr txBox="1"/>
          <p:nvPr/>
        </p:nvSpPr>
        <p:spPr>
          <a:xfrm>
            <a:off x="101600" y="2688667"/>
            <a:ext cx="1980964" cy="584775"/>
          </a:xfrm>
          <a:prstGeom prst="rect">
            <a:avLst/>
          </a:prstGeom>
          <a:noFill/>
        </p:spPr>
        <p:txBody>
          <a:bodyPr wrap="square" rtlCol="0">
            <a:spAutoFit/>
          </a:bodyPr>
          <a:lstStyle/>
          <a:p>
            <a:pPr algn="ctr"/>
            <a:r>
              <a:rPr lang="en-AU" sz="1600" dirty="0">
                <a:latin typeface="Monaco"/>
              </a:rPr>
              <a:t>input2</a:t>
            </a:r>
          </a:p>
          <a:p>
            <a:pPr algn="ctr"/>
            <a:r>
              <a:rPr lang="en-AU" sz="1600" dirty="0">
                <a:latin typeface="Monaco"/>
              </a:rPr>
              <a:t> (affects plot)</a:t>
            </a:r>
          </a:p>
        </p:txBody>
      </p:sp>
      <p:sp>
        <p:nvSpPr>
          <p:cNvPr id="42" name="Flowchart: Delay 41">
            <a:extLst>
              <a:ext uri="{FF2B5EF4-FFF2-40B4-BE49-F238E27FC236}">
                <a16:creationId xmlns:a16="http://schemas.microsoft.com/office/drawing/2014/main" id="{CE8BF354-F0C1-4545-9452-E1C5491B2AC9}"/>
              </a:ext>
            </a:extLst>
          </p:cNvPr>
          <p:cNvSpPr/>
          <p:nvPr/>
        </p:nvSpPr>
        <p:spPr>
          <a:xfrm>
            <a:off x="5795213" y="1976860"/>
            <a:ext cx="406400" cy="497840"/>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Flowchart: Delay 43">
            <a:extLst>
              <a:ext uri="{FF2B5EF4-FFF2-40B4-BE49-F238E27FC236}">
                <a16:creationId xmlns:a16="http://schemas.microsoft.com/office/drawing/2014/main" id="{E68611D7-4A69-489E-94AC-830D29E90190}"/>
              </a:ext>
            </a:extLst>
          </p:cNvPr>
          <p:cNvSpPr/>
          <p:nvPr/>
        </p:nvSpPr>
        <p:spPr>
          <a:xfrm>
            <a:off x="5795213" y="2909020"/>
            <a:ext cx="406400" cy="497840"/>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lowchart: Off-page Connector 10">
            <a:extLst>
              <a:ext uri="{FF2B5EF4-FFF2-40B4-BE49-F238E27FC236}">
                <a16:creationId xmlns:a16="http://schemas.microsoft.com/office/drawing/2014/main" id="{4B0DC378-9FC9-4871-95AB-BD8F3363C5C6}"/>
              </a:ext>
            </a:extLst>
          </p:cNvPr>
          <p:cNvSpPr/>
          <p:nvPr/>
        </p:nvSpPr>
        <p:spPr>
          <a:xfrm rot="5400000">
            <a:off x="7846359" y="2323892"/>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6" name="Connector: Elbow 45">
            <a:extLst>
              <a:ext uri="{FF2B5EF4-FFF2-40B4-BE49-F238E27FC236}">
                <a16:creationId xmlns:a16="http://schemas.microsoft.com/office/drawing/2014/main" id="{37768832-F406-482D-8A35-E5D7CAD290E5}"/>
              </a:ext>
            </a:extLst>
          </p:cNvPr>
          <p:cNvCxnSpPr>
            <a:cxnSpLocks/>
            <a:stCxn id="42" idx="3"/>
            <a:endCxn id="6" idx="0"/>
          </p:cNvCxnSpPr>
          <p:nvPr/>
        </p:nvCxnSpPr>
        <p:spPr>
          <a:xfrm>
            <a:off x="6201613" y="2225780"/>
            <a:ext cx="575254" cy="372432"/>
          </a:xfrm>
          <a:prstGeom prst="bentConnector3">
            <a:avLst>
              <a:gd name="adj1" fmla="val 5140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BAD28F7-B377-4756-A7F2-334B153924A3}"/>
              </a:ext>
            </a:extLst>
          </p:cNvPr>
          <p:cNvCxnSpPr>
            <a:cxnSpLocks/>
            <a:stCxn id="44" idx="3"/>
          </p:cNvCxnSpPr>
          <p:nvPr/>
        </p:nvCxnSpPr>
        <p:spPr>
          <a:xfrm flipV="1">
            <a:off x="6201613" y="2723620"/>
            <a:ext cx="1732909" cy="434320"/>
          </a:xfrm>
          <a:prstGeom prst="bentConnector3">
            <a:avLst>
              <a:gd name="adj1" fmla="val 9837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892A3AA-8663-4F10-9F61-5EEDDEAADB8B}"/>
              </a:ext>
            </a:extLst>
          </p:cNvPr>
          <p:cNvSpPr txBox="1"/>
          <p:nvPr/>
        </p:nvSpPr>
        <p:spPr>
          <a:xfrm>
            <a:off x="4162830" y="1930211"/>
            <a:ext cx="1980964" cy="584775"/>
          </a:xfrm>
          <a:prstGeom prst="rect">
            <a:avLst/>
          </a:prstGeom>
          <a:noFill/>
        </p:spPr>
        <p:txBody>
          <a:bodyPr wrap="square" rtlCol="0">
            <a:spAutoFit/>
          </a:bodyPr>
          <a:lstStyle/>
          <a:p>
            <a:pPr algn="ctr"/>
            <a:r>
              <a:rPr lang="en-AU" sz="1600" dirty="0">
                <a:latin typeface="Monaco"/>
              </a:rPr>
              <a:t>input1</a:t>
            </a:r>
          </a:p>
          <a:p>
            <a:pPr algn="ctr"/>
            <a:r>
              <a:rPr lang="en-AU" sz="1600" dirty="0">
                <a:latin typeface="Monaco"/>
              </a:rPr>
              <a:t> (affects data)</a:t>
            </a:r>
          </a:p>
        </p:txBody>
      </p:sp>
      <p:sp>
        <p:nvSpPr>
          <p:cNvPr id="49" name="TextBox 48">
            <a:extLst>
              <a:ext uri="{FF2B5EF4-FFF2-40B4-BE49-F238E27FC236}">
                <a16:creationId xmlns:a16="http://schemas.microsoft.com/office/drawing/2014/main" id="{5FC944E9-D37C-403C-BB81-FDAC2628F84F}"/>
              </a:ext>
            </a:extLst>
          </p:cNvPr>
          <p:cNvSpPr txBox="1"/>
          <p:nvPr/>
        </p:nvSpPr>
        <p:spPr>
          <a:xfrm>
            <a:off x="4151656" y="2865552"/>
            <a:ext cx="1980964" cy="584775"/>
          </a:xfrm>
          <a:prstGeom prst="rect">
            <a:avLst/>
          </a:prstGeom>
          <a:noFill/>
        </p:spPr>
        <p:txBody>
          <a:bodyPr wrap="square" rtlCol="0">
            <a:spAutoFit/>
          </a:bodyPr>
          <a:lstStyle/>
          <a:p>
            <a:pPr algn="ctr"/>
            <a:r>
              <a:rPr lang="en-AU" sz="1600" dirty="0">
                <a:latin typeface="Monaco"/>
              </a:rPr>
              <a:t>input2</a:t>
            </a:r>
          </a:p>
          <a:p>
            <a:pPr algn="ctr"/>
            <a:r>
              <a:rPr lang="en-AU" sz="1600" dirty="0">
                <a:latin typeface="Monaco"/>
              </a:rPr>
              <a:t> (affects plot)</a:t>
            </a:r>
          </a:p>
        </p:txBody>
      </p:sp>
      <p:sp>
        <p:nvSpPr>
          <p:cNvPr id="6" name="Flowchart: Display 5">
            <a:extLst>
              <a:ext uri="{FF2B5EF4-FFF2-40B4-BE49-F238E27FC236}">
                <a16:creationId xmlns:a16="http://schemas.microsoft.com/office/drawing/2014/main" id="{AD82966B-D855-47DB-82C2-2EE3EFDF8C50}"/>
              </a:ext>
            </a:extLst>
          </p:cNvPr>
          <p:cNvSpPr/>
          <p:nvPr/>
        </p:nvSpPr>
        <p:spPr>
          <a:xfrm>
            <a:off x="6776867" y="2336255"/>
            <a:ext cx="741533" cy="523914"/>
          </a:xfrm>
          <a:custGeom>
            <a:avLst/>
            <a:gdLst>
              <a:gd name="connsiteX0" fmla="*/ 0 w 10000"/>
              <a:gd name="connsiteY0" fmla="*/ 5000 h 10000"/>
              <a:gd name="connsiteX1" fmla="*/ 1667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3208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2968 w 10000"/>
              <a:gd name="connsiteY5" fmla="*/ 10000 h 10000"/>
              <a:gd name="connsiteX6" fmla="*/ 0 w 10000"/>
              <a:gd name="connsiteY6" fmla="*/ 5000 h 10000"/>
              <a:gd name="connsiteX0" fmla="*/ 0 w 10017"/>
              <a:gd name="connsiteY0" fmla="*/ 5032 h 10032"/>
              <a:gd name="connsiteX1" fmla="*/ 2900 w 10017"/>
              <a:gd name="connsiteY1" fmla="*/ 32 h 10032"/>
              <a:gd name="connsiteX2" fmla="*/ 7408 w 10017"/>
              <a:gd name="connsiteY2" fmla="*/ 0 h 10032"/>
              <a:gd name="connsiteX3" fmla="*/ 10000 w 10017"/>
              <a:gd name="connsiteY3" fmla="*/ 5032 h 10032"/>
              <a:gd name="connsiteX4" fmla="*/ 8333 w 10017"/>
              <a:gd name="connsiteY4" fmla="*/ 10032 h 10032"/>
              <a:gd name="connsiteX5" fmla="*/ 2968 w 10017"/>
              <a:gd name="connsiteY5" fmla="*/ 10032 h 10032"/>
              <a:gd name="connsiteX6" fmla="*/ 0 w 10017"/>
              <a:gd name="connsiteY6" fmla="*/ 5032 h 10032"/>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1"/>
              <a:gd name="connsiteY0" fmla="*/ 5032 h 10064"/>
              <a:gd name="connsiteX1" fmla="*/ 2900 w 10001"/>
              <a:gd name="connsiteY1" fmla="*/ 32 h 10064"/>
              <a:gd name="connsiteX2" fmla="*/ 7408 w 10001"/>
              <a:gd name="connsiteY2" fmla="*/ 0 h 10064"/>
              <a:gd name="connsiteX3" fmla="*/ 10000 w 10001"/>
              <a:gd name="connsiteY3" fmla="*/ 5032 h 10064"/>
              <a:gd name="connsiteX4" fmla="*/ 7357 w 10001"/>
              <a:gd name="connsiteY4" fmla="*/ 10064 h 10064"/>
              <a:gd name="connsiteX5" fmla="*/ 2968 w 10001"/>
              <a:gd name="connsiteY5" fmla="*/ 10032 h 10064"/>
              <a:gd name="connsiteX6" fmla="*/ 0 w 10001"/>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2"/>
              <a:gd name="connsiteY0" fmla="*/ 5032 h 10064"/>
              <a:gd name="connsiteX1" fmla="*/ 2900 w 10002"/>
              <a:gd name="connsiteY1" fmla="*/ 32 h 10064"/>
              <a:gd name="connsiteX2" fmla="*/ 7408 w 10002"/>
              <a:gd name="connsiteY2" fmla="*/ 0 h 10064"/>
              <a:gd name="connsiteX3" fmla="*/ 10000 w 10002"/>
              <a:gd name="connsiteY3" fmla="*/ 5032 h 10064"/>
              <a:gd name="connsiteX4" fmla="*/ 7357 w 10002"/>
              <a:gd name="connsiteY4" fmla="*/ 10064 h 10064"/>
              <a:gd name="connsiteX5" fmla="*/ 2968 w 10002"/>
              <a:gd name="connsiteY5" fmla="*/ 10032 h 10064"/>
              <a:gd name="connsiteX6" fmla="*/ 0 w 10002"/>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64">
                <a:moveTo>
                  <a:pt x="0" y="5032"/>
                </a:moveTo>
                <a:lnTo>
                  <a:pt x="2900" y="32"/>
                </a:lnTo>
                <a:lnTo>
                  <a:pt x="7408" y="0"/>
                </a:lnTo>
                <a:cubicBezTo>
                  <a:pt x="9716" y="1299"/>
                  <a:pt x="10009" y="3355"/>
                  <a:pt x="10000" y="5032"/>
                </a:cubicBezTo>
                <a:cubicBezTo>
                  <a:pt x="9992" y="6709"/>
                  <a:pt x="9640" y="8883"/>
                  <a:pt x="7357" y="10064"/>
                </a:cubicBezTo>
                <a:lnTo>
                  <a:pt x="2968" y="10032"/>
                </a:lnTo>
                <a:lnTo>
                  <a:pt x="0" y="5032"/>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0" name="Straight Arrow Connector 19">
            <a:extLst>
              <a:ext uri="{FF2B5EF4-FFF2-40B4-BE49-F238E27FC236}">
                <a16:creationId xmlns:a16="http://schemas.microsoft.com/office/drawing/2014/main" id="{C9C67CE0-2AC9-446E-9C09-AC04655EF79E}"/>
              </a:ext>
            </a:extLst>
          </p:cNvPr>
          <p:cNvCxnSpPr>
            <a:stCxn id="6" idx="3"/>
            <a:endCxn id="45" idx="3"/>
          </p:cNvCxnSpPr>
          <p:nvPr/>
        </p:nvCxnSpPr>
        <p:spPr>
          <a:xfrm>
            <a:off x="7518400" y="2598212"/>
            <a:ext cx="3155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Flowchart: Delay 59">
            <a:extLst>
              <a:ext uri="{FF2B5EF4-FFF2-40B4-BE49-F238E27FC236}">
                <a16:creationId xmlns:a16="http://schemas.microsoft.com/office/drawing/2014/main" id="{8BDF40A5-7B99-4A85-A10D-E7EC2CAB17CF}"/>
              </a:ext>
            </a:extLst>
          </p:cNvPr>
          <p:cNvSpPr/>
          <p:nvPr/>
        </p:nvSpPr>
        <p:spPr>
          <a:xfrm>
            <a:off x="1740849" y="4231578"/>
            <a:ext cx="406400" cy="497840"/>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Flowchart: Off-page Connector 10">
            <a:extLst>
              <a:ext uri="{FF2B5EF4-FFF2-40B4-BE49-F238E27FC236}">
                <a16:creationId xmlns:a16="http://schemas.microsoft.com/office/drawing/2014/main" id="{ECAB21AC-9D15-4AB2-9DDF-AC45D406C778}"/>
              </a:ext>
            </a:extLst>
          </p:cNvPr>
          <p:cNvSpPr/>
          <p:nvPr/>
        </p:nvSpPr>
        <p:spPr>
          <a:xfrm rot="5400000">
            <a:off x="2772935" y="3756262"/>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Flowchart: Off-page Connector 10">
            <a:extLst>
              <a:ext uri="{FF2B5EF4-FFF2-40B4-BE49-F238E27FC236}">
                <a16:creationId xmlns:a16="http://schemas.microsoft.com/office/drawing/2014/main" id="{C8D1FDAD-E14A-4AD7-924D-F6258A4A6152}"/>
              </a:ext>
            </a:extLst>
          </p:cNvPr>
          <p:cNvSpPr/>
          <p:nvPr/>
        </p:nvSpPr>
        <p:spPr>
          <a:xfrm rot="5400000">
            <a:off x="2767849" y="4660598"/>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TextBox 62">
            <a:extLst>
              <a:ext uri="{FF2B5EF4-FFF2-40B4-BE49-F238E27FC236}">
                <a16:creationId xmlns:a16="http://schemas.microsoft.com/office/drawing/2014/main" id="{EC050B82-3FF4-4197-8778-07E0C2D45984}"/>
              </a:ext>
            </a:extLst>
          </p:cNvPr>
          <p:cNvSpPr txBox="1"/>
          <p:nvPr/>
        </p:nvSpPr>
        <p:spPr>
          <a:xfrm>
            <a:off x="6201613" y="1753758"/>
            <a:ext cx="1980964" cy="584775"/>
          </a:xfrm>
          <a:prstGeom prst="rect">
            <a:avLst/>
          </a:prstGeom>
          <a:noFill/>
        </p:spPr>
        <p:txBody>
          <a:bodyPr wrap="square" rtlCol="0">
            <a:spAutoFit/>
          </a:bodyPr>
          <a:lstStyle/>
          <a:p>
            <a:pPr algn="ctr"/>
            <a:r>
              <a:rPr lang="en-AU" sz="1600" dirty="0">
                <a:latin typeface="Monaco"/>
              </a:rPr>
              <a:t>object</a:t>
            </a:r>
          </a:p>
          <a:p>
            <a:pPr algn="ctr"/>
            <a:r>
              <a:rPr lang="en-AU" sz="1600" dirty="0">
                <a:latin typeface="Monaco"/>
              </a:rPr>
              <a:t>(data)</a:t>
            </a:r>
          </a:p>
        </p:txBody>
      </p:sp>
      <p:sp>
        <p:nvSpPr>
          <p:cNvPr id="65" name="TextBox 64">
            <a:extLst>
              <a:ext uri="{FF2B5EF4-FFF2-40B4-BE49-F238E27FC236}">
                <a16:creationId xmlns:a16="http://schemas.microsoft.com/office/drawing/2014/main" id="{2A8F0A4B-15A1-4A1D-A5C7-FF816C0FD7D2}"/>
              </a:ext>
            </a:extLst>
          </p:cNvPr>
          <p:cNvSpPr txBox="1"/>
          <p:nvPr/>
        </p:nvSpPr>
        <p:spPr>
          <a:xfrm>
            <a:off x="7767349" y="2278061"/>
            <a:ext cx="1980964" cy="584775"/>
          </a:xfrm>
          <a:prstGeom prst="rect">
            <a:avLst/>
          </a:prstGeom>
          <a:noFill/>
        </p:spPr>
        <p:txBody>
          <a:bodyPr wrap="square" rtlCol="0">
            <a:spAutoFit/>
          </a:bodyPr>
          <a:lstStyle/>
          <a:p>
            <a:pPr algn="ctr"/>
            <a:r>
              <a:rPr lang="en-AU" sz="1600" dirty="0">
                <a:latin typeface="Monaco"/>
              </a:rPr>
              <a:t>output</a:t>
            </a:r>
          </a:p>
          <a:p>
            <a:pPr algn="ctr"/>
            <a:r>
              <a:rPr lang="en-AU" sz="1600" dirty="0">
                <a:latin typeface="Monaco"/>
              </a:rPr>
              <a:t>(plot)</a:t>
            </a:r>
          </a:p>
        </p:txBody>
      </p:sp>
      <p:sp>
        <p:nvSpPr>
          <p:cNvPr id="66" name="TextBox 65">
            <a:extLst>
              <a:ext uri="{FF2B5EF4-FFF2-40B4-BE49-F238E27FC236}">
                <a16:creationId xmlns:a16="http://schemas.microsoft.com/office/drawing/2014/main" id="{91D35A50-4C1E-421D-B6D9-835C71943589}"/>
              </a:ext>
            </a:extLst>
          </p:cNvPr>
          <p:cNvSpPr txBox="1"/>
          <p:nvPr/>
        </p:nvSpPr>
        <p:spPr>
          <a:xfrm>
            <a:off x="2682412" y="2278061"/>
            <a:ext cx="1980964" cy="338554"/>
          </a:xfrm>
          <a:prstGeom prst="rect">
            <a:avLst/>
          </a:prstGeom>
          <a:noFill/>
        </p:spPr>
        <p:txBody>
          <a:bodyPr wrap="square" rtlCol="0">
            <a:spAutoFit/>
          </a:bodyPr>
          <a:lstStyle/>
          <a:p>
            <a:pPr algn="ctr"/>
            <a:r>
              <a:rPr lang="en-AU" sz="1600" dirty="0">
                <a:latin typeface="Monaco"/>
              </a:rPr>
              <a:t>output</a:t>
            </a:r>
          </a:p>
        </p:txBody>
      </p:sp>
      <p:sp>
        <p:nvSpPr>
          <p:cNvPr id="69" name="TextBox 68">
            <a:extLst>
              <a:ext uri="{FF2B5EF4-FFF2-40B4-BE49-F238E27FC236}">
                <a16:creationId xmlns:a16="http://schemas.microsoft.com/office/drawing/2014/main" id="{FFB2645E-D0A3-4C3D-A14D-1E56945BABAE}"/>
              </a:ext>
            </a:extLst>
          </p:cNvPr>
          <p:cNvSpPr txBox="1"/>
          <p:nvPr/>
        </p:nvSpPr>
        <p:spPr>
          <a:xfrm>
            <a:off x="96514" y="4188110"/>
            <a:ext cx="1980964" cy="584775"/>
          </a:xfrm>
          <a:prstGeom prst="rect">
            <a:avLst/>
          </a:prstGeom>
          <a:noFill/>
        </p:spPr>
        <p:txBody>
          <a:bodyPr wrap="square" rtlCol="0">
            <a:spAutoFit/>
          </a:bodyPr>
          <a:lstStyle/>
          <a:p>
            <a:pPr algn="ctr"/>
            <a:r>
              <a:rPr lang="en-AU" sz="1600" dirty="0">
                <a:latin typeface="Monaco"/>
              </a:rPr>
              <a:t>input</a:t>
            </a:r>
          </a:p>
          <a:p>
            <a:pPr algn="ctr"/>
            <a:r>
              <a:rPr lang="en-AU" sz="1600" dirty="0">
                <a:latin typeface="Monaco"/>
              </a:rPr>
              <a:t> (affects data)</a:t>
            </a:r>
          </a:p>
        </p:txBody>
      </p:sp>
      <p:sp>
        <p:nvSpPr>
          <p:cNvPr id="71" name="TextBox 70">
            <a:extLst>
              <a:ext uri="{FF2B5EF4-FFF2-40B4-BE49-F238E27FC236}">
                <a16:creationId xmlns:a16="http://schemas.microsoft.com/office/drawing/2014/main" id="{6590B6A8-E911-4DE7-A6B4-D09DEBAA65B4}"/>
              </a:ext>
            </a:extLst>
          </p:cNvPr>
          <p:cNvSpPr txBox="1"/>
          <p:nvPr/>
        </p:nvSpPr>
        <p:spPr>
          <a:xfrm>
            <a:off x="3101105" y="3707763"/>
            <a:ext cx="1241415" cy="584775"/>
          </a:xfrm>
          <a:prstGeom prst="rect">
            <a:avLst/>
          </a:prstGeom>
          <a:noFill/>
        </p:spPr>
        <p:txBody>
          <a:bodyPr wrap="square" rtlCol="0">
            <a:spAutoFit/>
          </a:bodyPr>
          <a:lstStyle/>
          <a:p>
            <a:pPr algn="ctr"/>
            <a:r>
              <a:rPr lang="en-AU" sz="1600" dirty="0">
                <a:latin typeface="Monaco"/>
              </a:rPr>
              <a:t>output1</a:t>
            </a:r>
            <a:br>
              <a:rPr lang="en-AU" sz="1600" dirty="0">
                <a:latin typeface="Monaco"/>
              </a:rPr>
            </a:br>
            <a:r>
              <a:rPr lang="en-AU" sz="1600" dirty="0">
                <a:latin typeface="Monaco"/>
              </a:rPr>
              <a:t>(plot)</a:t>
            </a:r>
          </a:p>
        </p:txBody>
      </p:sp>
      <p:sp>
        <p:nvSpPr>
          <p:cNvPr id="79" name="TextBox 78">
            <a:extLst>
              <a:ext uri="{FF2B5EF4-FFF2-40B4-BE49-F238E27FC236}">
                <a16:creationId xmlns:a16="http://schemas.microsoft.com/office/drawing/2014/main" id="{1A6CC9F8-B678-46DD-8A0C-D7DF98A48176}"/>
              </a:ext>
            </a:extLst>
          </p:cNvPr>
          <p:cNvSpPr txBox="1"/>
          <p:nvPr/>
        </p:nvSpPr>
        <p:spPr>
          <a:xfrm>
            <a:off x="3146824" y="4641126"/>
            <a:ext cx="1149975" cy="584775"/>
          </a:xfrm>
          <a:prstGeom prst="rect">
            <a:avLst/>
          </a:prstGeom>
          <a:noFill/>
        </p:spPr>
        <p:txBody>
          <a:bodyPr wrap="square" rtlCol="0">
            <a:spAutoFit/>
          </a:bodyPr>
          <a:lstStyle/>
          <a:p>
            <a:pPr algn="ctr"/>
            <a:r>
              <a:rPr lang="en-AU" sz="1600" dirty="0">
                <a:latin typeface="Monaco"/>
              </a:rPr>
              <a:t>output2</a:t>
            </a:r>
            <a:br>
              <a:rPr lang="en-AU" sz="1600" dirty="0">
                <a:latin typeface="Monaco"/>
              </a:rPr>
            </a:br>
            <a:r>
              <a:rPr lang="en-AU" sz="1600" dirty="0">
                <a:latin typeface="Monaco"/>
              </a:rPr>
              <a:t>(table)</a:t>
            </a:r>
          </a:p>
        </p:txBody>
      </p:sp>
      <p:cxnSp>
        <p:nvCxnSpPr>
          <p:cNvPr id="52" name="Straight Arrow Connector 51">
            <a:extLst>
              <a:ext uri="{FF2B5EF4-FFF2-40B4-BE49-F238E27FC236}">
                <a16:creationId xmlns:a16="http://schemas.microsoft.com/office/drawing/2014/main" id="{4E9026CC-61C1-48B7-9B8C-F944C84B2DBA}"/>
              </a:ext>
            </a:extLst>
          </p:cNvPr>
          <p:cNvCxnSpPr>
            <a:stCxn id="60" idx="3"/>
            <a:endCxn id="61" idx="3"/>
          </p:cNvCxnSpPr>
          <p:nvPr/>
        </p:nvCxnSpPr>
        <p:spPr>
          <a:xfrm flipV="1">
            <a:off x="2147249" y="4030582"/>
            <a:ext cx="613323" cy="4499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1D21BB7-8F04-4D4C-A670-015298EBB1FD}"/>
              </a:ext>
            </a:extLst>
          </p:cNvPr>
          <p:cNvCxnSpPr>
            <a:stCxn id="60" idx="3"/>
            <a:endCxn id="62" idx="3"/>
          </p:cNvCxnSpPr>
          <p:nvPr/>
        </p:nvCxnSpPr>
        <p:spPr>
          <a:xfrm>
            <a:off x="2147249" y="4480498"/>
            <a:ext cx="608237" cy="4544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Flowchart: Delay 79">
            <a:extLst>
              <a:ext uri="{FF2B5EF4-FFF2-40B4-BE49-F238E27FC236}">
                <a16:creationId xmlns:a16="http://schemas.microsoft.com/office/drawing/2014/main" id="{921E27BE-07CF-45D1-91B7-FE40A847E466}"/>
              </a:ext>
            </a:extLst>
          </p:cNvPr>
          <p:cNvSpPr/>
          <p:nvPr/>
        </p:nvSpPr>
        <p:spPr>
          <a:xfrm>
            <a:off x="5795213" y="4234903"/>
            <a:ext cx="406400" cy="523914"/>
          </a:xfrm>
          <a:prstGeom prst="flowChartDela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TextBox 84">
            <a:extLst>
              <a:ext uri="{FF2B5EF4-FFF2-40B4-BE49-F238E27FC236}">
                <a16:creationId xmlns:a16="http://schemas.microsoft.com/office/drawing/2014/main" id="{3C72BA60-650E-4847-89E8-081E2EA23386}"/>
              </a:ext>
            </a:extLst>
          </p:cNvPr>
          <p:cNvSpPr txBox="1"/>
          <p:nvPr/>
        </p:nvSpPr>
        <p:spPr>
          <a:xfrm>
            <a:off x="4469954" y="4231578"/>
            <a:ext cx="1404580" cy="584775"/>
          </a:xfrm>
          <a:prstGeom prst="rect">
            <a:avLst/>
          </a:prstGeom>
          <a:noFill/>
        </p:spPr>
        <p:txBody>
          <a:bodyPr wrap="square" rtlCol="0">
            <a:spAutoFit/>
          </a:bodyPr>
          <a:lstStyle/>
          <a:p>
            <a:pPr algn="ctr"/>
            <a:r>
              <a:rPr lang="en-AU" sz="1600" dirty="0">
                <a:latin typeface="Monaco"/>
              </a:rPr>
              <a:t>input</a:t>
            </a:r>
          </a:p>
          <a:p>
            <a:pPr algn="ctr"/>
            <a:r>
              <a:rPr lang="en-AU" sz="1600" dirty="0">
                <a:latin typeface="Monaco"/>
              </a:rPr>
              <a:t> (affects data)</a:t>
            </a:r>
          </a:p>
        </p:txBody>
      </p:sp>
      <p:sp>
        <p:nvSpPr>
          <p:cNvPr id="87" name="Flowchart: Display 5">
            <a:extLst>
              <a:ext uri="{FF2B5EF4-FFF2-40B4-BE49-F238E27FC236}">
                <a16:creationId xmlns:a16="http://schemas.microsoft.com/office/drawing/2014/main" id="{4C9C4912-634D-4810-AF58-10F8707F6604}"/>
              </a:ext>
            </a:extLst>
          </p:cNvPr>
          <p:cNvSpPr/>
          <p:nvPr/>
        </p:nvSpPr>
        <p:spPr>
          <a:xfrm>
            <a:off x="6594993" y="4234903"/>
            <a:ext cx="741533" cy="523914"/>
          </a:xfrm>
          <a:custGeom>
            <a:avLst/>
            <a:gdLst>
              <a:gd name="connsiteX0" fmla="*/ 0 w 10000"/>
              <a:gd name="connsiteY0" fmla="*/ 5000 h 10000"/>
              <a:gd name="connsiteX1" fmla="*/ 1667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1667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3208 w 10000"/>
              <a:gd name="connsiteY5" fmla="*/ 10000 h 10000"/>
              <a:gd name="connsiteX6" fmla="*/ 0 w 10000"/>
              <a:gd name="connsiteY6" fmla="*/ 5000 h 10000"/>
              <a:gd name="connsiteX0" fmla="*/ 0 w 10000"/>
              <a:gd name="connsiteY0" fmla="*/ 5000 h 10000"/>
              <a:gd name="connsiteX1" fmla="*/ 2900 w 10000"/>
              <a:gd name="connsiteY1" fmla="*/ 0 h 10000"/>
              <a:gd name="connsiteX2" fmla="*/ 8333 w 10000"/>
              <a:gd name="connsiteY2" fmla="*/ 0 h 10000"/>
              <a:gd name="connsiteX3" fmla="*/ 10000 w 10000"/>
              <a:gd name="connsiteY3" fmla="*/ 5000 h 10000"/>
              <a:gd name="connsiteX4" fmla="*/ 8333 w 10000"/>
              <a:gd name="connsiteY4" fmla="*/ 10000 h 10000"/>
              <a:gd name="connsiteX5" fmla="*/ 2968 w 10000"/>
              <a:gd name="connsiteY5" fmla="*/ 10000 h 10000"/>
              <a:gd name="connsiteX6" fmla="*/ 0 w 10000"/>
              <a:gd name="connsiteY6" fmla="*/ 5000 h 10000"/>
              <a:gd name="connsiteX0" fmla="*/ 0 w 10017"/>
              <a:gd name="connsiteY0" fmla="*/ 5032 h 10032"/>
              <a:gd name="connsiteX1" fmla="*/ 2900 w 10017"/>
              <a:gd name="connsiteY1" fmla="*/ 32 h 10032"/>
              <a:gd name="connsiteX2" fmla="*/ 7408 w 10017"/>
              <a:gd name="connsiteY2" fmla="*/ 0 h 10032"/>
              <a:gd name="connsiteX3" fmla="*/ 10000 w 10017"/>
              <a:gd name="connsiteY3" fmla="*/ 5032 h 10032"/>
              <a:gd name="connsiteX4" fmla="*/ 8333 w 10017"/>
              <a:gd name="connsiteY4" fmla="*/ 10032 h 10032"/>
              <a:gd name="connsiteX5" fmla="*/ 2968 w 10017"/>
              <a:gd name="connsiteY5" fmla="*/ 10032 h 10032"/>
              <a:gd name="connsiteX6" fmla="*/ 0 w 10017"/>
              <a:gd name="connsiteY6" fmla="*/ 5032 h 10032"/>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1"/>
              <a:gd name="connsiteY0" fmla="*/ 5032 h 10064"/>
              <a:gd name="connsiteX1" fmla="*/ 2900 w 10001"/>
              <a:gd name="connsiteY1" fmla="*/ 32 h 10064"/>
              <a:gd name="connsiteX2" fmla="*/ 7408 w 10001"/>
              <a:gd name="connsiteY2" fmla="*/ 0 h 10064"/>
              <a:gd name="connsiteX3" fmla="*/ 10000 w 10001"/>
              <a:gd name="connsiteY3" fmla="*/ 5032 h 10064"/>
              <a:gd name="connsiteX4" fmla="*/ 7357 w 10001"/>
              <a:gd name="connsiteY4" fmla="*/ 10064 h 10064"/>
              <a:gd name="connsiteX5" fmla="*/ 2968 w 10001"/>
              <a:gd name="connsiteY5" fmla="*/ 10032 h 10064"/>
              <a:gd name="connsiteX6" fmla="*/ 0 w 10001"/>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2"/>
              <a:gd name="connsiteY0" fmla="*/ 5032 h 10064"/>
              <a:gd name="connsiteX1" fmla="*/ 2900 w 10002"/>
              <a:gd name="connsiteY1" fmla="*/ 32 h 10064"/>
              <a:gd name="connsiteX2" fmla="*/ 7408 w 10002"/>
              <a:gd name="connsiteY2" fmla="*/ 0 h 10064"/>
              <a:gd name="connsiteX3" fmla="*/ 10000 w 10002"/>
              <a:gd name="connsiteY3" fmla="*/ 5032 h 10064"/>
              <a:gd name="connsiteX4" fmla="*/ 7357 w 10002"/>
              <a:gd name="connsiteY4" fmla="*/ 10064 h 10064"/>
              <a:gd name="connsiteX5" fmla="*/ 2968 w 10002"/>
              <a:gd name="connsiteY5" fmla="*/ 10032 h 10064"/>
              <a:gd name="connsiteX6" fmla="*/ 0 w 10002"/>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 name="connsiteX0" fmla="*/ 0 w 10000"/>
              <a:gd name="connsiteY0" fmla="*/ 5032 h 10064"/>
              <a:gd name="connsiteX1" fmla="*/ 2900 w 10000"/>
              <a:gd name="connsiteY1" fmla="*/ 32 h 10064"/>
              <a:gd name="connsiteX2" fmla="*/ 7408 w 10000"/>
              <a:gd name="connsiteY2" fmla="*/ 0 h 10064"/>
              <a:gd name="connsiteX3" fmla="*/ 10000 w 10000"/>
              <a:gd name="connsiteY3" fmla="*/ 5032 h 10064"/>
              <a:gd name="connsiteX4" fmla="*/ 7357 w 10000"/>
              <a:gd name="connsiteY4" fmla="*/ 10064 h 10064"/>
              <a:gd name="connsiteX5" fmla="*/ 2968 w 10000"/>
              <a:gd name="connsiteY5" fmla="*/ 10032 h 10064"/>
              <a:gd name="connsiteX6" fmla="*/ 0 w 10000"/>
              <a:gd name="connsiteY6" fmla="*/ 5032 h 1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64">
                <a:moveTo>
                  <a:pt x="0" y="5032"/>
                </a:moveTo>
                <a:lnTo>
                  <a:pt x="2900" y="32"/>
                </a:lnTo>
                <a:lnTo>
                  <a:pt x="7408" y="0"/>
                </a:lnTo>
                <a:cubicBezTo>
                  <a:pt x="9716" y="1299"/>
                  <a:pt x="10009" y="3355"/>
                  <a:pt x="10000" y="5032"/>
                </a:cubicBezTo>
                <a:cubicBezTo>
                  <a:pt x="9992" y="6709"/>
                  <a:pt x="9640" y="8883"/>
                  <a:pt x="7357" y="10064"/>
                </a:cubicBezTo>
                <a:lnTo>
                  <a:pt x="2968" y="10032"/>
                </a:lnTo>
                <a:lnTo>
                  <a:pt x="0" y="5032"/>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TextBox 88">
            <a:extLst>
              <a:ext uri="{FF2B5EF4-FFF2-40B4-BE49-F238E27FC236}">
                <a16:creationId xmlns:a16="http://schemas.microsoft.com/office/drawing/2014/main" id="{9A77B190-4745-4EB8-82FA-9AF1A05D2C24}"/>
              </a:ext>
            </a:extLst>
          </p:cNvPr>
          <p:cNvSpPr txBox="1"/>
          <p:nvPr/>
        </p:nvSpPr>
        <p:spPr>
          <a:xfrm>
            <a:off x="6011583" y="3673714"/>
            <a:ext cx="1980964" cy="584775"/>
          </a:xfrm>
          <a:prstGeom prst="rect">
            <a:avLst/>
          </a:prstGeom>
          <a:noFill/>
        </p:spPr>
        <p:txBody>
          <a:bodyPr wrap="square" rtlCol="0">
            <a:spAutoFit/>
          </a:bodyPr>
          <a:lstStyle/>
          <a:p>
            <a:pPr algn="ctr"/>
            <a:r>
              <a:rPr lang="en-AU" sz="1600" dirty="0">
                <a:latin typeface="Monaco"/>
              </a:rPr>
              <a:t>object</a:t>
            </a:r>
          </a:p>
          <a:p>
            <a:pPr algn="ctr"/>
            <a:r>
              <a:rPr lang="en-AU" sz="1600" dirty="0">
                <a:latin typeface="Monaco"/>
              </a:rPr>
              <a:t>(data)</a:t>
            </a:r>
          </a:p>
        </p:txBody>
      </p:sp>
      <p:sp>
        <p:nvSpPr>
          <p:cNvPr id="91" name="Flowchart: Off-page Connector 10">
            <a:extLst>
              <a:ext uri="{FF2B5EF4-FFF2-40B4-BE49-F238E27FC236}">
                <a16:creationId xmlns:a16="http://schemas.microsoft.com/office/drawing/2014/main" id="{0485BD6C-B892-4EF8-B93D-AC0762AC82AB}"/>
              </a:ext>
            </a:extLst>
          </p:cNvPr>
          <p:cNvSpPr/>
          <p:nvPr/>
        </p:nvSpPr>
        <p:spPr>
          <a:xfrm rot="5400000">
            <a:off x="7657943" y="3742194"/>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Off-page Connector 10">
            <a:extLst>
              <a:ext uri="{FF2B5EF4-FFF2-40B4-BE49-F238E27FC236}">
                <a16:creationId xmlns:a16="http://schemas.microsoft.com/office/drawing/2014/main" id="{0735D9BE-D8E5-49F9-9331-EBB0301C2421}"/>
              </a:ext>
            </a:extLst>
          </p:cNvPr>
          <p:cNvSpPr/>
          <p:nvPr/>
        </p:nvSpPr>
        <p:spPr>
          <a:xfrm rot="5400000">
            <a:off x="7652857" y="4646530"/>
            <a:ext cx="523912" cy="548639"/>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36 w 10000"/>
              <a:gd name="connsiteY4" fmla="*/ 6026 h 10000"/>
              <a:gd name="connsiteX5" fmla="*/ 0 w 10000"/>
              <a:gd name="connsiteY5" fmla="*/ 0 h 10000"/>
              <a:gd name="connsiteX0" fmla="*/ 0 w 10000"/>
              <a:gd name="connsiteY0" fmla="*/ 0 h 10000"/>
              <a:gd name="connsiteX1" fmla="*/ 10000 w 10000"/>
              <a:gd name="connsiteY1" fmla="*/ 0 h 10000"/>
              <a:gd name="connsiteX2" fmla="*/ 9964 w 10000"/>
              <a:gd name="connsiteY2" fmla="*/ 6026 h 10000"/>
              <a:gd name="connsiteX3" fmla="*/ 5000 w 10000"/>
              <a:gd name="connsiteY3" fmla="*/ 10000 h 10000"/>
              <a:gd name="connsiteX4" fmla="*/ 36 w 10000"/>
              <a:gd name="connsiteY4" fmla="*/ 6026 h 10000"/>
              <a:gd name="connsiteX5" fmla="*/ 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lnTo>
                  <a:pt x="10000" y="0"/>
                </a:lnTo>
                <a:cubicBezTo>
                  <a:pt x="9988" y="2009"/>
                  <a:pt x="9976" y="4017"/>
                  <a:pt x="9964" y="6026"/>
                </a:cubicBezTo>
                <a:lnTo>
                  <a:pt x="5000" y="10000"/>
                </a:lnTo>
                <a:lnTo>
                  <a:pt x="36" y="6026"/>
                </a:lnTo>
                <a:cubicBezTo>
                  <a:pt x="24" y="4017"/>
                  <a:pt x="12" y="2009"/>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TextBox 92">
            <a:extLst>
              <a:ext uri="{FF2B5EF4-FFF2-40B4-BE49-F238E27FC236}">
                <a16:creationId xmlns:a16="http://schemas.microsoft.com/office/drawing/2014/main" id="{511FFD33-DA4D-407D-B716-5FE417828212}"/>
              </a:ext>
            </a:extLst>
          </p:cNvPr>
          <p:cNvSpPr txBox="1"/>
          <p:nvPr/>
        </p:nvSpPr>
        <p:spPr>
          <a:xfrm>
            <a:off x="8047043" y="3710241"/>
            <a:ext cx="1241415" cy="584775"/>
          </a:xfrm>
          <a:prstGeom prst="rect">
            <a:avLst/>
          </a:prstGeom>
          <a:noFill/>
        </p:spPr>
        <p:txBody>
          <a:bodyPr wrap="square" rtlCol="0">
            <a:spAutoFit/>
          </a:bodyPr>
          <a:lstStyle/>
          <a:p>
            <a:pPr algn="ctr"/>
            <a:r>
              <a:rPr lang="en-AU" sz="1600" dirty="0">
                <a:latin typeface="Monaco"/>
              </a:rPr>
              <a:t>output1</a:t>
            </a:r>
            <a:br>
              <a:rPr lang="en-AU" sz="1600" dirty="0">
                <a:latin typeface="Monaco"/>
              </a:rPr>
            </a:br>
            <a:r>
              <a:rPr lang="en-AU" sz="1600" dirty="0">
                <a:latin typeface="Monaco"/>
              </a:rPr>
              <a:t>(plot)</a:t>
            </a:r>
          </a:p>
        </p:txBody>
      </p:sp>
      <p:sp>
        <p:nvSpPr>
          <p:cNvPr id="94" name="TextBox 93">
            <a:extLst>
              <a:ext uri="{FF2B5EF4-FFF2-40B4-BE49-F238E27FC236}">
                <a16:creationId xmlns:a16="http://schemas.microsoft.com/office/drawing/2014/main" id="{86BBDA59-5496-4612-B9A7-4157ADC2E519}"/>
              </a:ext>
            </a:extLst>
          </p:cNvPr>
          <p:cNvSpPr txBox="1"/>
          <p:nvPr/>
        </p:nvSpPr>
        <p:spPr>
          <a:xfrm>
            <a:off x="8092762" y="4643604"/>
            <a:ext cx="1149975" cy="584775"/>
          </a:xfrm>
          <a:prstGeom prst="rect">
            <a:avLst/>
          </a:prstGeom>
          <a:noFill/>
        </p:spPr>
        <p:txBody>
          <a:bodyPr wrap="square" rtlCol="0">
            <a:spAutoFit/>
          </a:bodyPr>
          <a:lstStyle/>
          <a:p>
            <a:pPr algn="ctr"/>
            <a:r>
              <a:rPr lang="en-AU" sz="1600" dirty="0">
                <a:latin typeface="Monaco"/>
              </a:rPr>
              <a:t>output2</a:t>
            </a:r>
            <a:br>
              <a:rPr lang="en-AU" sz="1600" dirty="0">
                <a:latin typeface="Monaco"/>
              </a:rPr>
            </a:br>
            <a:r>
              <a:rPr lang="en-AU" sz="1600" dirty="0">
                <a:latin typeface="Monaco"/>
              </a:rPr>
              <a:t>(table)</a:t>
            </a:r>
          </a:p>
        </p:txBody>
      </p:sp>
      <p:cxnSp>
        <p:nvCxnSpPr>
          <p:cNvPr id="57" name="Straight Arrow Connector 56">
            <a:extLst>
              <a:ext uri="{FF2B5EF4-FFF2-40B4-BE49-F238E27FC236}">
                <a16:creationId xmlns:a16="http://schemas.microsoft.com/office/drawing/2014/main" id="{9E82D901-F73B-4ED0-A566-12C508EF89C5}"/>
              </a:ext>
            </a:extLst>
          </p:cNvPr>
          <p:cNvCxnSpPr>
            <a:stCxn id="80" idx="3"/>
            <a:endCxn id="87" idx="0"/>
          </p:cNvCxnSpPr>
          <p:nvPr/>
        </p:nvCxnSpPr>
        <p:spPr>
          <a:xfrm>
            <a:off x="6201613" y="4496860"/>
            <a:ext cx="3933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1D6C21C1-2191-4428-A47A-923C0E0CA9FA}"/>
              </a:ext>
            </a:extLst>
          </p:cNvPr>
          <p:cNvCxnSpPr>
            <a:cxnSpLocks/>
            <a:endCxn id="91" idx="3"/>
          </p:cNvCxnSpPr>
          <p:nvPr/>
        </p:nvCxnSpPr>
        <p:spPr>
          <a:xfrm rot="5400000" flipH="1" flipV="1">
            <a:off x="7303530" y="4018495"/>
            <a:ext cx="344031" cy="340070"/>
          </a:xfrm>
          <a:prstGeom prst="bentConnector3">
            <a:avLst>
              <a:gd name="adj1" fmla="val 9928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F8D53459-4153-481C-B31D-4AED4860FC5F}"/>
              </a:ext>
            </a:extLst>
          </p:cNvPr>
          <p:cNvCxnSpPr>
            <a:cxnSpLocks/>
            <a:endCxn id="92" idx="3"/>
          </p:cNvCxnSpPr>
          <p:nvPr/>
        </p:nvCxnSpPr>
        <p:spPr>
          <a:xfrm>
            <a:off x="7305510" y="4650777"/>
            <a:ext cx="334984" cy="270073"/>
          </a:xfrm>
          <a:prstGeom prst="bentConnector4">
            <a:avLst>
              <a:gd name="adj1" fmla="val -1611"/>
              <a:gd name="adj2" fmla="val 1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72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Example: Using Reactive Objects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18</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9EB72EAB-AFE8-41D5-BDEB-2F6CB4FDA78C}"/>
              </a:ext>
            </a:extLst>
          </p:cNvPr>
          <p:cNvSpPr>
            <a:spLocks noGrp="1"/>
          </p:cNvSpPr>
          <p:nvPr>
            <p:ph type="body" sz="quarter" idx="11"/>
          </p:nvPr>
        </p:nvSpPr>
        <p:spPr>
          <a:xfrm>
            <a:off x="414338" y="1052736"/>
            <a:ext cx="8258175" cy="4586064"/>
          </a:xfrm>
        </p:spPr>
        <p:txBody>
          <a:bodyPr>
            <a:normAutofit lnSpcReduction="10000"/>
          </a:bodyPr>
          <a:lstStyle/>
          <a:p>
            <a:pPr marL="457200" indent="-457200"/>
            <a:r>
              <a:rPr lang="en-AU" dirty="0"/>
              <a:t>Use </a:t>
            </a:r>
            <a:r>
              <a:rPr lang="en-AU" dirty="0">
                <a:latin typeface="Monaco"/>
              </a:rPr>
              <a:t>reactive</a:t>
            </a:r>
            <a:r>
              <a:rPr lang="en-AU" dirty="0"/>
              <a:t> for objects and </a:t>
            </a:r>
            <a:r>
              <a:rPr lang="en-AU" dirty="0">
                <a:latin typeface="Monaco"/>
              </a:rPr>
              <a:t>render* for outputs</a:t>
            </a:r>
          </a:p>
          <a:p>
            <a:pPr marL="457200" indent="-457200"/>
            <a:r>
              <a:rPr lang="en-AU" dirty="0">
                <a:latin typeface="Monaco"/>
              </a:rPr>
              <a:t>reactive</a:t>
            </a:r>
            <a:r>
              <a:rPr lang="en-AU" dirty="0"/>
              <a:t> function is assigned to a name like an object in an R script</a:t>
            </a:r>
          </a:p>
          <a:p>
            <a:pPr marL="857250" lvl="1" indent="-457200"/>
            <a:r>
              <a:rPr lang="en-AU" sz="1900" dirty="0" err="1">
                <a:highlight>
                  <a:srgbClr val="FFFF00"/>
                </a:highlight>
                <a:latin typeface="Monaco"/>
              </a:rPr>
              <a:t>reactive_object</a:t>
            </a:r>
            <a:r>
              <a:rPr lang="en-AU" sz="1900" dirty="0">
                <a:latin typeface="Monaco"/>
              </a:rPr>
              <a:t> &lt;- reactive({ </a:t>
            </a:r>
            <a:br>
              <a:rPr lang="en-AU" sz="1900" dirty="0">
                <a:latin typeface="Monaco"/>
              </a:rPr>
            </a:br>
            <a:r>
              <a:rPr lang="en-AU" sz="1900" dirty="0">
                <a:latin typeface="Monaco"/>
              </a:rPr>
              <a:t>      </a:t>
            </a:r>
            <a:r>
              <a:rPr lang="en-AU" sz="1900" dirty="0" err="1">
                <a:latin typeface="Monaco"/>
              </a:rPr>
              <a:t>dnorm</a:t>
            </a:r>
            <a:r>
              <a:rPr lang="en-AU" sz="1900" dirty="0">
                <a:latin typeface="Monaco"/>
              </a:rPr>
              <a:t>(</a:t>
            </a:r>
            <a:r>
              <a:rPr lang="en-AU" sz="1900" dirty="0" err="1">
                <a:latin typeface="Monaco"/>
              </a:rPr>
              <a:t>x_axis</a:t>
            </a:r>
            <a:r>
              <a:rPr lang="en-AU" sz="1900" dirty="0">
                <a:latin typeface="Monaco"/>
              </a:rPr>
              <a:t>, </a:t>
            </a:r>
            <a:r>
              <a:rPr lang="en-AU" sz="1900" dirty="0" err="1">
                <a:latin typeface="Monaco"/>
              </a:rPr>
              <a:t>input$mean</a:t>
            </a:r>
            <a:r>
              <a:rPr lang="en-AU" sz="1900" dirty="0">
                <a:latin typeface="Monaco"/>
              </a:rPr>
              <a:t>, </a:t>
            </a:r>
            <a:r>
              <a:rPr lang="en-AU" sz="1900" dirty="0" err="1">
                <a:latin typeface="Monaco"/>
              </a:rPr>
              <a:t>input$sd</a:t>
            </a:r>
            <a:r>
              <a:rPr lang="en-AU" sz="1900" dirty="0">
                <a:latin typeface="Monaco"/>
              </a:rPr>
              <a:t>) </a:t>
            </a:r>
            <a:br>
              <a:rPr lang="en-AU" sz="1900" dirty="0">
                <a:latin typeface="Monaco"/>
              </a:rPr>
            </a:br>
            <a:r>
              <a:rPr lang="en-AU" sz="1900" dirty="0">
                <a:latin typeface="Monaco"/>
              </a:rPr>
              <a:t>})</a:t>
            </a:r>
          </a:p>
          <a:p>
            <a:pPr marL="457200" indent="-457200"/>
            <a:r>
              <a:rPr lang="en-AU" dirty="0">
                <a:latin typeface="Arial" panose="020B0604020202020204" pitchFamily="34" charset="0"/>
                <a:cs typeface="Arial" panose="020B0604020202020204" pitchFamily="34" charset="0"/>
              </a:rPr>
              <a:t>Value of </a:t>
            </a:r>
            <a:r>
              <a:rPr lang="en-AU" dirty="0">
                <a:latin typeface="Monaco"/>
                <a:cs typeface="Arial" panose="020B0604020202020204" pitchFamily="34" charset="0"/>
              </a:rPr>
              <a:t>reactive</a:t>
            </a:r>
            <a:r>
              <a:rPr lang="en-AU" dirty="0">
                <a:latin typeface="Arial" panose="020B0604020202020204" pitchFamily="34" charset="0"/>
                <a:cs typeface="Arial" panose="020B0604020202020204" pitchFamily="34" charset="0"/>
              </a:rPr>
              <a:t> function is like a function with no arguments when used inside another reactive object</a:t>
            </a:r>
          </a:p>
          <a:p>
            <a:pPr marL="857250" lvl="1" indent="-457200"/>
            <a:r>
              <a:rPr lang="en-AU" sz="1900" dirty="0" err="1">
                <a:latin typeface="Monaco"/>
                <a:cs typeface="Arial" panose="020B0604020202020204" pitchFamily="34" charset="0"/>
              </a:rPr>
              <a:t>ggplot</a:t>
            </a:r>
            <a:r>
              <a:rPr lang="en-AU" sz="1900" dirty="0">
                <a:latin typeface="Monaco"/>
                <a:cs typeface="Arial" panose="020B0604020202020204" pitchFamily="34" charset="0"/>
              </a:rPr>
              <a:t>() + </a:t>
            </a:r>
            <a:r>
              <a:rPr lang="en-AU" sz="1900" dirty="0" err="1">
                <a:latin typeface="Monaco"/>
                <a:cs typeface="Arial" panose="020B0604020202020204" pitchFamily="34" charset="0"/>
              </a:rPr>
              <a:t>geom_line</a:t>
            </a:r>
            <a:r>
              <a:rPr lang="en-AU" sz="1900" dirty="0">
                <a:latin typeface="Monaco"/>
                <a:cs typeface="Arial" panose="020B0604020202020204" pitchFamily="34" charset="0"/>
              </a:rPr>
              <a:t>(</a:t>
            </a:r>
            <a:r>
              <a:rPr lang="en-AU" sz="1900" dirty="0" err="1">
                <a:latin typeface="Monaco"/>
                <a:cs typeface="Arial" panose="020B0604020202020204" pitchFamily="34" charset="0"/>
              </a:rPr>
              <a:t>aes</a:t>
            </a:r>
            <a:r>
              <a:rPr lang="en-AU" sz="1900" dirty="0">
                <a:latin typeface="Monaco"/>
                <a:cs typeface="Arial" panose="020B0604020202020204" pitchFamily="34" charset="0"/>
              </a:rPr>
              <a:t>(x = </a:t>
            </a:r>
            <a:r>
              <a:rPr lang="en-AU" sz="1900" dirty="0" err="1">
                <a:latin typeface="Monaco"/>
                <a:cs typeface="Arial" panose="020B0604020202020204" pitchFamily="34" charset="0"/>
              </a:rPr>
              <a:t>x_axis</a:t>
            </a:r>
            <a:r>
              <a:rPr lang="en-AU" sz="1900" dirty="0">
                <a:latin typeface="Monaco"/>
                <a:cs typeface="Arial" panose="020B0604020202020204" pitchFamily="34" charset="0"/>
              </a:rPr>
              <a:t>, y = </a:t>
            </a:r>
            <a:r>
              <a:rPr lang="en-AU" sz="1900" dirty="0" err="1">
                <a:highlight>
                  <a:srgbClr val="FFFF00"/>
                </a:highlight>
                <a:latin typeface="Monaco"/>
                <a:cs typeface="Arial" panose="020B0604020202020204" pitchFamily="34" charset="0"/>
              </a:rPr>
              <a:t>reactive_object</a:t>
            </a:r>
            <a:r>
              <a:rPr lang="en-AU" sz="1900" dirty="0">
                <a:highlight>
                  <a:srgbClr val="FFFF00"/>
                </a:highlight>
                <a:latin typeface="Monaco"/>
                <a:cs typeface="Arial" panose="020B0604020202020204" pitchFamily="34" charset="0"/>
              </a:rPr>
              <a:t>()</a:t>
            </a:r>
            <a:r>
              <a:rPr lang="en-AU" sz="1900" dirty="0">
                <a:latin typeface="Monaco"/>
                <a:cs typeface="Arial" panose="020B0604020202020204" pitchFamily="34" charset="0"/>
              </a:rPr>
              <a:t>))</a:t>
            </a:r>
          </a:p>
        </p:txBody>
      </p:sp>
    </p:spTree>
    <p:extLst>
      <p:ext uri="{BB962C8B-B14F-4D97-AF65-F5344CB8AC3E}">
        <p14:creationId xmlns:p14="http://schemas.microsoft.com/office/powerpoint/2010/main" val="2115569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Demonstration: Using Reactive Objects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19</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9EB72EAB-AFE8-41D5-BDEB-2F6CB4FDA78C}"/>
              </a:ext>
            </a:extLst>
          </p:cNvPr>
          <p:cNvSpPr>
            <a:spLocks noGrp="1"/>
          </p:cNvSpPr>
          <p:nvPr>
            <p:ph type="body" sz="quarter" idx="11"/>
          </p:nvPr>
        </p:nvSpPr>
        <p:spPr>
          <a:xfrm>
            <a:off x="414338" y="1052736"/>
            <a:ext cx="8258175" cy="4586064"/>
          </a:xfrm>
        </p:spPr>
        <p:txBody>
          <a:bodyPr>
            <a:normAutofit/>
          </a:bodyPr>
          <a:lstStyle/>
          <a:p>
            <a:pPr marL="457200" indent="-457200">
              <a:buFont typeface="+mj-lt"/>
              <a:buAutoNum type="arabicPeriod"/>
            </a:pPr>
            <a:r>
              <a:rPr lang="en-AU" dirty="0">
                <a:latin typeface="Arial" panose="020B0604020202020204" pitchFamily="34" charset="0"/>
                <a:cs typeface="Arial" panose="020B0604020202020204" pitchFamily="34" charset="0"/>
              </a:rPr>
              <a:t>Identify the redundant computation in </a:t>
            </a:r>
            <a:r>
              <a:rPr lang="en-AU" dirty="0">
                <a:latin typeface="Monaco"/>
                <a:cs typeface="Arial" panose="020B0604020202020204" pitchFamily="34" charset="0"/>
              </a:rPr>
              <a:t>the demo app</a:t>
            </a:r>
          </a:p>
          <a:p>
            <a:pPr marL="457200" indent="-457200">
              <a:buFont typeface="+mj-lt"/>
              <a:buAutoNum type="arabicPeriod"/>
            </a:pPr>
            <a:r>
              <a:rPr lang="en-AU" dirty="0">
                <a:latin typeface="Arial" panose="020B0604020202020204" pitchFamily="34" charset="0"/>
                <a:cs typeface="Arial" panose="020B0604020202020204" pitchFamily="34" charset="0"/>
              </a:rPr>
              <a:t>Split the </a:t>
            </a:r>
            <a:r>
              <a:rPr lang="en-AU" dirty="0" err="1">
                <a:latin typeface="Monaco"/>
                <a:cs typeface="Arial" panose="020B0604020202020204" pitchFamily="34" charset="0"/>
              </a:rPr>
              <a:t>renderPlot</a:t>
            </a:r>
            <a:r>
              <a:rPr lang="en-AU" dirty="0">
                <a:latin typeface="Arial" panose="020B0604020202020204" pitchFamily="34" charset="0"/>
                <a:cs typeface="Arial" panose="020B0604020202020204" pitchFamily="34" charset="0"/>
              </a:rPr>
              <a:t> code into two reactive objects</a:t>
            </a:r>
          </a:p>
          <a:p>
            <a:pPr marL="857250" lvl="1" indent="-457200"/>
            <a:r>
              <a:rPr lang="en-AU" sz="2400" dirty="0">
                <a:latin typeface="Arial" panose="020B0604020202020204" pitchFamily="34" charset="0"/>
                <a:cs typeface="Arial" panose="020B0604020202020204" pitchFamily="34" charset="0"/>
              </a:rPr>
              <a:t>A </a:t>
            </a:r>
            <a:r>
              <a:rPr lang="en-AU" sz="2400" dirty="0">
                <a:latin typeface="Monaco"/>
                <a:cs typeface="Arial" panose="020B0604020202020204" pitchFamily="34" charset="0"/>
              </a:rPr>
              <a:t>reactive</a:t>
            </a:r>
            <a:r>
              <a:rPr lang="en-AU" sz="2400" dirty="0">
                <a:latin typeface="Arial" panose="020B0604020202020204" pitchFamily="34" charset="0"/>
                <a:cs typeface="Arial" panose="020B0604020202020204" pitchFamily="34" charset="0"/>
              </a:rPr>
              <a:t> object containing the data</a:t>
            </a:r>
          </a:p>
          <a:p>
            <a:pPr marL="857250" lvl="1" indent="-457200"/>
            <a:r>
              <a:rPr lang="en-AU" sz="2400" dirty="0">
                <a:latin typeface="Arial" panose="020B0604020202020204" pitchFamily="34" charset="0"/>
                <a:cs typeface="Arial" panose="020B0604020202020204" pitchFamily="34" charset="0"/>
              </a:rPr>
              <a:t>A </a:t>
            </a:r>
            <a:r>
              <a:rPr lang="en-AU" sz="2400" dirty="0" err="1">
                <a:latin typeface="Monaco"/>
                <a:cs typeface="Arial" panose="020B0604020202020204" pitchFamily="34" charset="0"/>
              </a:rPr>
              <a:t>renderPlot</a:t>
            </a:r>
            <a:r>
              <a:rPr lang="en-AU" sz="2400" dirty="0">
                <a:latin typeface="Arial" panose="020B0604020202020204" pitchFamily="34" charset="0"/>
                <a:cs typeface="Arial" panose="020B0604020202020204" pitchFamily="34" charset="0"/>
              </a:rPr>
              <a:t> object containing the plot</a:t>
            </a:r>
          </a:p>
          <a:p>
            <a:pPr marL="457200" indent="-457200">
              <a:buFont typeface="+mj-lt"/>
              <a:buAutoNum type="arabicPeriod"/>
            </a:pPr>
            <a:r>
              <a:rPr lang="en-AU" dirty="0">
                <a:latin typeface="Arial" panose="020B0604020202020204" pitchFamily="34" charset="0"/>
                <a:cs typeface="Arial" panose="020B0604020202020204" pitchFamily="34" charset="0"/>
              </a:rPr>
              <a:t>Update the variable name for the data</a:t>
            </a:r>
          </a:p>
          <a:p>
            <a:pPr marL="857250" lvl="1" indent="-457200"/>
            <a:r>
              <a:rPr lang="en-AU" sz="2400" dirty="0">
                <a:latin typeface="Arial" panose="020B0604020202020204" pitchFamily="34" charset="0"/>
                <a:cs typeface="Arial" panose="020B0604020202020204" pitchFamily="34" charset="0"/>
              </a:rPr>
              <a:t>Originally named </a:t>
            </a:r>
            <a:r>
              <a:rPr lang="en-AU" sz="2400" dirty="0" err="1">
                <a:latin typeface="Monaco"/>
                <a:cs typeface="Arial" panose="020B0604020202020204" pitchFamily="34" charset="0"/>
              </a:rPr>
              <a:t>conc</a:t>
            </a:r>
            <a:r>
              <a:rPr lang="en-AU" sz="2400" dirty="0">
                <a:latin typeface="Arial" panose="020B0604020202020204" pitchFamily="34" charset="0"/>
                <a:cs typeface="Arial" panose="020B0604020202020204" pitchFamily="34" charset="0"/>
              </a:rPr>
              <a:t>, use </a:t>
            </a:r>
            <a:r>
              <a:rPr lang="en-AU" sz="2400" dirty="0">
                <a:latin typeface="Monaco"/>
                <a:cs typeface="Arial" panose="020B0604020202020204" pitchFamily="34" charset="0"/>
              </a:rPr>
              <a:t>reactive</a:t>
            </a:r>
            <a:r>
              <a:rPr lang="en-AU" sz="2400" dirty="0">
                <a:latin typeface="Arial" panose="020B0604020202020204" pitchFamily="34" charset="0"/>
                <a:cs typeface="Arial" panose="020B0604020202020204" pitchFamily="34" charset="0"/>
              </a:rPr>
              <a:t> object instead</a:t>
            </a:r>
          </a:p>
          <a:p>
            <a:pPr marL="857250" lvl="1" indent="-457200"/>
            <a:r>
              <a:rPr lang="en-AU" sz="2400" dirty="0">
                <a:latin typeface="Arial" panose="020B0604020202020204" pitchFamily="34" charset="0"/>
                <a:cs typeface="Arial" panose="020B0604020202020204" pitchFamily="34" charset="0"/>
              </a:rPr>
              <a:t>Remember naming conventions i.e. </a:t>
            </a:r>
            <a:r>
              <a:rPr lang="en-AU" sz="2400" dirty="0" err="1">
                <a:latin typeface="Monaco"/>
                <a:cs typeface="Arial" panose="020B0604020202020204" pitchFamily="34" charset="0"/>
              </a:rPr>
              <a:t>reactive_object</a:t>
            </a:r>
            <a:r>
              <a:rPr lang="en-AU" sz="2400" dirty="0">
                <a:latin typeface="Monaco"/>
                <a:cs typeface="Arial" panose="020B0604020202020204" pitchFamily="34" charset="0"/>
              </a:rPr>
              <a:t>()</a:t>
            </a:r>
          </a:p>
        </p:txBody>
      </p:sp>
    </p:spTree>
    <p:extLst>
      <p:ext uri="{BB962C8B-B14F-4D97-AF65-F5344CB8AC3E}">
        <p14:creationId xmlns:p14="http://schemas.microsoft.com/office/powerpoint/2010/main" val="316954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Overview</a:t>
            </a:r>
          </a:p>
        </p:txBody>
      </p:sp>
      <p:sp>
        <p:nvSpPr>
          <p:cNvPr id="5" name="TextBox 4"/>
          <p:cNvSpPr txBox="1"/>
          <p:nvPr/>
        </p:nvSpPr>
        <p:spPr>
          <a:xfrm>
            <a:off x="8532440" y="6309320"/>
            <a:ext cx="517710" cy="369332"/>
          </a:xfrm>
          <a:prstGeom prst="rect">
            <a:avLst/>
          </a:prstGeom>
          <a:noFill/>
        </p:spPr>
        <p:txBody>
          <a:bodyPr wrap="square" rtlCol="0">
            <a:spAutoFit/>
          </a:bodyPr>
          <a:lstStyle/>
          <a:p>
            <a:pPr algn="ctr"/>
            <a:fld id="{8B8C2497-75BE-4E49-BBE4-2FE2E275A0E6}" type="slidenum">
              <a:rPr lang="en-US">
                <a:solidFill>
                  <a:schemeClr val="bg1"/>
                </a:solidFill>
                <a:latin typeface="Arial" charset="0"/>
                <a:ea typeface="Arial" charset="0"/>
                <a:cs typeface="Arial" charset="0"/>
              </a:rPr>
              <a:t>2</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808728C7-0FD2-4860-BA2C-A80BEFA8B79F}"/>
              </a:ext>
            </a:extLst>
          </p:cNvPr>
          <p:cNvSpPr>
            <a:spLocks noGrp="1"/>
          </p:cNvSpPr>
          <p:nvPr>
            <p:ph type="body" sz="quarter" idx="11"/>
          </p:nvPr>
        </p:nvSpPr>
        <p:spPr/>
        <p:txBody>
          <a:bodyPr>
            <a:normAutofit/>
          </a:bodyPr>
          <a:lstStyle/>
          <a:p>
            <a:pPr marL="342900" indent="-342900">
              <a:buFont typeface="Arial" panose="020B0604020202020204" pitchFamily="34" charset="0"/>
              <a:buChar char="•"/>
            </a:pPr>
            <a:r>
              <a:rPr lang="en-AU" dirty="0"/>
              <a:t>Demonstration of Shiny application</a:t>
            </a:r>
            <a:endParaRPr lang="en-AU" b="0" dirty="0"/>
          </a:p>
          <a:p>
            <a:pPr>
              <a:buFont typeface="Arial" panose="020B0604020202020204" pitchFamily="34" charset="0"/>
              <a:buChar char="•"/>
            </a:pPr>
            <a:r>
              <a:rPr lang="en-AU" dirty="0"/>
              <a:t>What is Shiny?</a:t>
            </a:r>
            <a:endParaRPr lang="en-AU" b="0" dirty="0"/>
          </a:p>
          <a:p>
            <a:pPr marL="342900" indent="-342900">
              <a:buFont typeface="Arial" panose="020B0604020202020204" pitchFamily="34" charset="0"/>
              <a:buChar char="•"/>
            </a:pPr>
            <a:r>
              <a:rPr lang="en-AU" b="0" dirty="0"/>
              <a:t>The Shiny framework</a:t>
            </a:r>
          </a:p>
          <a:p>
            <a:pPr marL="342900" indent="-342900">
              <a:buFont typeface="Arial" panose="020B0604020202020204" pitchFamily="34" charset="0"/>
              <a:buChar char="•"/>
            </a:pPr>
            <a:r>
              <a:rPr lang="en-AU" dirty="0"/>
              <a:t>Hands on</a:t>
            </a:r>
            <a:endParaRPr lang="en-AU" b="0" dirty="0"/>
          </a:p>
          <a:p>
            <a:pPr>
              <a:buFont typeface="Arial" panose="020B0604020202020204" pitchFamily="34" charset="0"/>
              <a:buChar char="•"/>
            </a:pPr>
            <a:r>
              <a:rPr lang="en-AU" dirty="0"/>
              <a:t>What can Shiny do for me?</a:t>
            </a:r>
          </a:p>
        </p:txBody>
      </p:sp>
    </p:spTree>
    <p:extLst>
      <p:ext uri="{BB962C8B-B14F-4D97-AF65-F5344CB8AC3E}">
        <p14:creationId xmlns:p14="http://schemas.microsoft.com/office/powerpoint/2010/main" val="304317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Shiny for Pharmacometricians</a:t>
            </a:r>
          </a:p>
        </p:txBody>
      </p:sp>
      <p:sp>
        <p:nvSpPr>
          <p:cNvPr id="3" name="Text Placeholder 2"/>
          <p:cNvSpPr>
            <a:spLocks noGrp="1"/>
          </p:cNvSpPr>
          <p:nvPr>
            <p:ph type="body" sz="quarter" idx="11"/>
          </p:nvPr>
        </p:nvSpPr>
        <p:spPr>
          <a:xfrm>
            <a:off x="414338" y="1052736"/>
            <a:ext cx="8258175" cy="4575904"/>
          </a:xfrm>
        </p:spPr>
        <p:txBody>
          <a:bodyPr>
            <a:normAutofit/>
          </a:bodyPr>
          <a:lstStyle/>
          <a:p>
            <a:pPr marL="342900" lvl="1" indent="-342900">
              <a:lnSpc>
                <a:spcPct val="100000"/>
              </a:lnSpc>
            </a:pPr>
            <a:r>
              <a:rPr lang="en-AU" sz="2400" dirty="0"/>
              <a:t>The R language allows any of our models to be coded</a:t>
            </a:r>
          </a:p>
          <a:p>
            <a:pPr marL="342900" lvl="1" indent="-342900">
              <a:lnSpc>
                <a:spcPct val="100000"/>
              </a:lnSpc>
            </a:pPr>
            <a:r>
              <a:rPr lang="en-AU" sz="2400" dirty="0"/>
              <a:t>With the addition of Shiny we can:</a:t>
            </a:r>
            <a:endParaRPr lang="en-US" sz="2400" dirty="0"/>
          </a:p>
          <a:p>
            <a:pPr lvl="1">
              <a:lnSpc>
                <a:spcPct val="100000"/>
              </a:lnSpc>
            </a:pPr>
            <a:r>
              <a:rPr lang="en-US" sz="1800" dirty="0"/>
              <a:t>Rapidly test dosing scenarios through simulation</a:t>
            </a:r>
          </a:p>
          <a:p>
            <a:pPr lvl="1">
              <a:lnSpc>
                <a:spcPct val="100000"/>
              </a:lnSpc>
            </a:pPr>
            <a:r>
              <a:rPr lang="en-US" sz="1800" dirty="0"/>
              <a:t>Exploring the impact of a model’s covariate effects</a:t>
            </a:r>
          </a:p>
          <a:p>
            <a:pPr lvl="1">
              <a:lnSpc>
                <a:spcPct val="100000"/>
              </a:lnSpc>
            </a:pPr>
            <a:r>
              <a:rPr lang="en-US" sz="1800" dirty="0"/>
              <a:t>Identify initial parameter estimates prior to population modelling</a:t>
            </a:r>
          </a:p>
          <a:p>
            <a:pPr lvl="1">
              <a:lnSpc>
                <a:spcPct val="100000"/>
              </a:lnSpc>
            </a:pPr>
            <a:r>
              <a:rPr lang="en-US" sz="1800" dirty="0"/>
              <a:t>Demonstrate properties of the model itself to a collaborating clinician</a:t>
            </a:r>
          </a:p>
          <a:p>
            <a:pPr lvl="1">
              <a:lnSpc>
                <a:spcPct val="100000"/>
              </a:lnSpc>
            </a:pPr>
            <a:r>
              <a:rPr lang="en-US" sz="1800" dirty="0"/>
              <a:t>Teaching pharmacokinetic and pharmacodynamic principles to students</a:t>
            </a:r>
          </a:p>
          <a:p>
            <a:pPr lvl="1">
              <a:lnSpc>
                <a:spcPct val="100000"/>
              </a:lnSpc>
            </a:pPr>
            <a:r>
              <a:rPr lang="en-US" sz="1800" dirty="0"/>
              <a:t>Share your work with others not familiar with or do not have an installation of R on their computer</a:t>
            </a:r>
          </a:p>
          <a:p>
            <a:pPr lvl="1">
              <a:lnSpc>
                <a:spcPct val="100000"/>
              </a:lnSpc>
            </a:pPr>
            <a:r>
              <a:rPr lang="en-US" sz="1800" dirty="0"/>
              <a:t>Develop a prototype prior to formal web-app development</a:t>
            </a:r>
          </a:p>
          <a:p>
            <a:pPr lvl="1">
              <a:lnSpc>
                <a:spcPct val="100000"/>
              </a:lnSpc>
            </a:pPr>
            <a:endParaRPr lang="en-US" sz="1800" dirty="0"/>
          </a:p>
          <a:p>
            <a:pPr marL="0" indent="0" algn="ctr">
              <a:lnSpc>
                <a:spcPct val="100000"/>
              </a:lnSpc>
              <a:buNone/>
            </a:pPr>
            <a:r>
              <a:rPr lang="en-US" dirty="0"/>
              <a:t>But… how will </a:t>
            </a:r>
            <a:r>
              <a:rPr lang="en-US" b="1" u="sng" dirty="0"/>
              <a:t>you</a:t>
            </a:r>
            <a:r>
              <a:rPr lang="en-US" dirty="0"/>
              <a:t> use Shiny?</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267A965-4A9A-8844-A009-E4F0A9AA2A8B}" type="slidenum">
              <a:rPr lang="en-US" smtClean="0">
                <a:solidFill>
                  <a:schemeClr val="bg1"/>
                </a:solidFill>
                <a:latin typeface="Arial" charset="0"/>
                <a:ea typeface="Arial" charset="0"/>
                <a:cs typeface="Arial" charset="0"/>
              </a:rPr>
              <a:t>20</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60257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Useful Shiny Resources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21</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Shiny by RStudio</a:t>
            </a:r>
          </a:p>
          <a:p>
            <a:pPr lvl="1">
              <a:lnSpc>
                <a:spcPct val="100000"/>
              </a:lnSpc>
            </a:pPr>
            <a:r>
              <a:rPr lang="en-AU" sz="1800" dirty="0"/>
              <a:t>Shiny developers provide a tutorial series built with exercises, videos and discussion boards</a:t>
            </a:r>
          </a:p>
          <a:p>
            <a:pPr lvl="1">
              <a:lnSpc>
                <a:spcPct val="100000"/>
              </a:lnSpc>
            </a:pPr>
            <a:r>
              <a:rPr lang="en-AU" sz="1800" dirty="0">
                <a:hlinkClick r:id="rId3"/>
              </a:rPr>
              <a:t>http://shiny.rstudio.com/</a:t>
            </a:r>
            <a:endParaRPr lang="en-AU" sz="1800" dirty="0"/>
          </a:p>
          <a:p>
            <a:pPr>
              <a:lnSpc>
                <a:spcPct val="100000"/>
              </a:lnSpc>
            </a:pPr>
            <a:r>
              <a:rPr lang="en-AU" sz="2000" dirty="0"/>
              <a:t>Stack Overflow</a:t>
            </a:r>
          </a:p>
          <a:p>
            <a:pPr lvl="1">
              <a:lnSpc>
                <a:spcPct val="100000"/>
              </a:lnSpc>
            </a:pPr>
            <a:r>
              <a:rPr lang="en-AU" sz="1800" dirty="0">
                <a:hlinkClick r:id="rId4"/>
              </a:rPr>
              <a:t>http://stackoverflow.com/questions/tagged/shiny</a:t>
            </a:r>
            <a:endParaRPr lang="en-AU" sz="1800" dirty="0"/>
          </a:p>
          <a:p>
            <a:pPr lvl="0">
              <a:lnSpc>
                <a:spcPct val="100000"/>
              </a:lnSpc>
            </a:pPr>
            <a:r>
              <a:rPr lang="en-AU" sz="2000" dirty="0"/>
              <a:t>GitHub</a:t>
            </a:r>
          </a:p>
          <a:p>
            <a:pPr lvl="1">
              <a:lnSpc>
                <a:spcPct val="100000"/>
              </a:lnSpc>
            </a:pPr>
            <a:r>
              <a:rPr lang="en-AU" sz="1800" dirty="0">
                <a:hlinkClick r:id="rId5"/>
              </a:rPr>
              <a:t>https://github.com/rstudio/shiny</a:t>
            </a:r>
            <a:endParaRPr lang="en-AU" sz="1800" dirty="0"/>
          </a:p>
          <a:p>
            <a:pPr lvl="0">
              <a:lnSpc>
                <a:spcPct val="100000"/>
              </a:lnSpc>
            </a:pPr>
            <a:r>
              <a:rPr lang="en-AU" sz="2000" dirty="0"/>
              <a:t>Shiny Google mailing list</a:t>
            </a:r>
          </a:p>
          <a:p>
            <a:pPr lvl="1">
              <a:lnSpc>
                <a:spcPct val="100000"/>
              </a:lnSpc>
            </a:pPr>
            <a:r>
              <a:rPr lang="en-AU" sz="1800" dirty="0">
                <a:hlinkClick r:id="rId6"/>
              </a:rPr>
              <a:t>https://groups.google.com/d/forum/shiny-discuss</a:t>
            </a:r>
            <a:endParaRPr lang="en-AU" sz="1800" dirty="0"/>
          </a:p>
          <a:p>
            <a:pPr lvl="0">
              <a:lnSpc>
                <a:spcPct val="100000"/>
              </a:lnSpc>
            </a:pPr>
            <a:r>
              <a:rPr lang="en-AU" sz="2000" dirty="0"/>
              <a:t>Commercially available book, </a:t>
            </a:r>
            <a:r>
              <a:rPr lang="en-AU" sz="2000" i="1" dirty="0"/>
              <a:t>“Web Application Development with R using Shiny”</a:t>
            </a:r>
            <a:r>
              <a:rPr lang="en-AU" sz="2000" dirty="0"/>
              <a:t> by Chris </a:t>
            </a:r>
            <a:r>
              <a:rPr lang="en-AU" sz="2000" dirty="0" err="1"/>
              <a:t>Beeley</a:t>
            </a:r>
            <a:endParaRPr lang="en-AU" sz="2000" dirty="0"/>
          </a:p>
        </p:txBody>
      </p:sp>
    </p:spTree>
    <p:extLst>
      <p:ext uri="{BB962C8B-B14F-4D97-AF65-F5344CB8AC3E}">
        <p14:creationId xmlns:p14="http://schemas.microsoft.com/office/powerpoint/2010/main" val="2069010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More Shiny Resources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22</a:t>
            </a:fld>
            <a:endParaRPr lang="en-US" dirty="0">
              <a:solidFill>
                <a:schemeClr val="bg1"/>
              </a:solidFill>
              <a:latin typeface="Arial" charset="0"/>
              <a:ea typeface="Arial" charset="0"/>
              <a:cs typeface="Arial" charset="0"/>
            </a:endParaRPr>
          </a:p>
        </p:txBody>
      </p:sp>
      <p:sp>
        <p:nvSpPr>
          <p:cNvPr id="3" name="Text Placeholder 2"/>
          <p:cNvSpPr>
            <a:spLocks noGrp="1"/>
          </p:cNvSpPr>
          <p:nvPr>
            <p:ph type="body" sz="quarter" idx="11"/>
          </p:nvPr>
        </p:nvSpPr>
        <p:spPr/>
        <p:txBody>
          <a:bodyPr/>
          <a:lstStyle/>
          <a:p>
            <a:pPr>
              <a:lnSpc>
                <a:spcPct val="100000"/>
              </a:lnSpc>
            </a:pPr>
            <a:r>
              <a:rPr lang="en-AU" sz="2000" dirty="0"/>
              <a:t>Shiny Tutorial paper in CPT:PSP</a:t>
            </a:r>
          </a:p>
          <a:p>
            <a:pPr lvl="1">
              <a:lnSpc>
                <a:spcPct val="100000"/>
              </a:lnSpc>
            </a:pPr>
            <a:r>
              <a:rPr lang="en-US" sz="1800" dirty="0"/>
              <a:t>Wojciechowski J, Hopkins AM, Upton RN. Interactive Pharmacometric Applications Using R and the Shiny Package. CPT: pharmacometrics &amp; systems pharmacology. 2015;4(3):1-14. </a:t>
            </a:r>
          </a:p>
          <a:p>
            <a:pPr>
              <a:lnSpc>
                <a:spcPct val="100000"/>
              </a:lnSpc>
            </a:pPr>
            <a:r>
              <a:rPr lang="en-AU" sz="2000" dirty="0"/>
              <a:t>Shiny Tutorial from ACoP6</a:t>
            </a:r>
          </a:p>
          <a:p>
            <a:pPr lvl="1">
              <a:lnSpc>
                <a:spcPct val="100000"/>
              </a:lnSpc>
            </a:pPr>
            <a:r>
              <a:rPr lang="en-AU" sz="1800" dirty="0"/>
              <a:t>Building Pharmacometric Applications using R: R Shiny Tutorial. </a:t>
            </a:r>
            <a:r>
              <a:rPr lang="en-US" sz="1800" dirty="0"/>
              <a:t>American Conference of Pharmacometrics (ACoP6) Annual Conference, October 2015: Arlington, VA, USA.</a:t>
            </a:r>
          </a:p>
          <a:p>
            <a:pPr lvl="1">
              <a:lnSpc>
                <a:spcPct val="100000"/>
              </a:lnSpc>
            </a:pPr>
            <a:r>
              <a:rPr lang="en-US" sz="1800" dirty="0"/>
              <a:t>Available online: </a:t>
            </a:r>
            <a:r>
              <a:rPr lang="en-US" sz="1800" dirty="0">
                <a:hlinkClick r:id="rId3"/>
              </a:rPr>
              <a:t>http://discuss.go-isop.org/t/building-pharmacometric-applications-using-r-an-online-r-shiny-tutorial/57</a:t>
            </a:r>
            <a:endParaRPr lang="en-US" sz="1800" dirty="0"/>
          </a:p>
          <a:p>
            <a:pPr>
              <a:lnSpc>
                <a:spcPct val="100000"/>
              </a:lnSpc>
            </a:pPr>
            <a:r>
              <a:rPr lang="en-US" sz="2000" dirty="0"/>
              <a:t>Public Shiny app example repository</a:t>
            </a:r>
          </a:p>
          <a:p>
            <a:pPr lvl="1">
              <a:lnSpc>
                <a:spcPct val="100000"/>
              </a:lnSpc>
            </a:pPr>
            <a:r>
              <a:rPr lang="en-US" dirty="0">
                <a:hlinkClick r:id="rId4"/>
              </a:rPr>
              <a:t>https://github.com/jhhughes256/shinyapps</a:t>
            </a:r>
            <a:r>
              <a:rPr lang="en-US" dirty="0"/>
              <a:t> </a:t>
            </a:r>
          </a:p>
        </p:txBody>
      </p:sp>
    </p:spTree>
    <p:extLst>
      <p:ext uri="{BB962C8B-B14F-4D97-AF65-F5344CB8AC3E}">
        <p14:creationId xmlns:p14="http://schemas.microsoft.com/office/powerpoint/2010/main" val="8144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2440" y="6309320"/>
            <a:ext cx="517710" cy="369332"/>
          </a:xfrm>
          <a:prstGeom prst="rect">
            <a:avLst/>
          </a:prstGeom>
          <a:noFill/>
        </p:spPr>
        <p:txBody>
          <a:bodyPr wrap="square" rtlCol="0">
            <a:spAutoFit/>
          </a:bodyPr>
          <a:lstStyle/>
          <a:p>
            <a:pPr algn="ctr"/>
            <a:fld id="{A3F0084B-E393-494C-AE02-63FC04F8FEF4}" type="slidenum">
              <a:rPr lang="en-US" smtClean="0">
                <a:latin typeface="Arial" charset="0"/>
                <a:ea typeface="Arial" charset="0"/>
                <a:cs typeface="Arial" charset="0"/>
              </a:rPr>
              <a:t>3</a:t>
            </a:fld>
            <a:endParaRPr lang="en-US" dirty="0">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4" y="1253924"/>
            <a:ext cx="8889357" cy="4274457"/>
          </a:xfrm>
          <a:prstGeom prst="rect">
            <a:avLst/>
          </a:prstGeom>
        </p:spPr>
      </p:pic>
    </p:spTree>
    <p:extLst>
      <p:ext uri="{BB962C8B-B14F-4D97-AF65-F5344CB8AC3E}">
        <p14:creationId xmlns:p14="http://schemas.microsoft.com/office/powerpoint/2010/main" val="427875425"/>
      </p:ext>
    </p:extLst>
  </p:cSld>
  <p:clrMapOvr>
    <a:masterClrMapping/>
  </p:clrMapOvr>
  <mc:AlternateContent xmlns:mc="http://schemas.openxmlformats.org/markup-compatibility/2006" xmlns:p14="http://schemas.microsoft.com/office/powerpoint/2010/main">
    <mc:Choice Requires="p14">
      <p:transition p14:dur="0">
        <p:sndAc>
          <p:endSnd/>
        </p:sndAc>
      </p:transition>
    </mc:Choice>
    <mc:Fallback xmlns="">
      <p:transition>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Shiny for R</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D3B25F1-C0BA-4247-BD32-6590F555B9A8}" type="slidenum">
              <a:rPr lang="en-US">
                <a:solidFill>
                  <a:schemeClr val="bg1"/>
                </a:solidFill>
                <a:latin typeface="Arial" charset="0"/>
                <a:ea typeface="Arial" charset="0"/>
                <a:cs typeface="Arial" charset="0"/>
              </a:rPr>
              <a:t>4</a:t>
            </a:fld>
            <a:endParaRPr lang="en-US" dirty="0">
              <a:solidFill>
                <a:schemeClr val="bg1"/>
              </a:solidFill>
              <a:latin typeface="Arial" charset="0"/>
              <a:ea typeface="Arial" charset="0"/>
              <a:cs typeface="Arial" charset="0"/>
            </a:endParaRPr>
          </a:p>
        </p:txBody>
      </p:sp>
      <p:sp>
        <p:nvSpPr>
          <p:cNvPr id="7" name="Text Placeholder 2">
            <a:extLst>
              <a:ext uri="{FF2B5EF4-FFF2-40B4-BE49-F238E27FC236}">
                <a16:creationId xmlns:a16="http://schemas.microsoft.com/office/drawing/2014/main" id="{8A402606-7583-49F8-A701-326BF1B39B59}"/>
              </a:ext>
            </a:extLst>
          </p:cNvPr>
          <p:cNvSpPr>
            <a:spLocks noGrp="1"/>
          </p:cNvSpPr>
          <p:nvPr>
            <p:ph type="body" sz="quarter" idx="11"/>
          </p:nvPr>
        </p:nvSpPr>
        <p:spPr>
          <a:xfrm>
            <a:off x="414338" y="1052736"/>
            <a:ext cx="8258175" cy="4626704"/>
          </a:xfrm>
        </p:spPr>
        <p:txBody>
          <a:bodyPr>
            <a:normAutofit/>
          </a:bodyPr>
          <a:lstStyle/>
          <a:p>
            <a:pPr marL="342900" indent="-342900">
              <a:buFont typeface="Arial" panose="020B0604020202020204" pitchFamily="34" charset="0"/>
              <a:buChar char="•"/>
            </a:pPr>
            <a:r>
              <a:rPr lang="en-AU" dirty="0"/>
              <a:t>Interactively show output for R scripts</a:t>
            </a:r>
            <a:endParaRPr lang="en-AU" b="0" dirty="0"/>
          </a:p>
          <a:p>
            <a:pPr>
              <a:buFont typeface="Arial" panose="020B0604020202020204" pitchFamily="34" charset="0"/>
              <a:buChar char="•"/>
            </a:pPr>
            <a:r>
              <a:rPr lang="en-AU" dirty="0"/>
              <a:t>Code controls:</a:t>
            </a:r>
          </a:p>
          <a:p>
            <a:pPr lvl="1">
              <a:buFont typeface="Arial" panose="020B0604020202020204" pitchFamily="34" charset="0"/>
              <a:buChar char="•"/>
            </a:pPr>
            <a:r>
              <a:rPr lang="en-AU" sz="2400" dirty="0"/>
              <a:t>Appearance of application user-interface</a:t>
            </a:r>
          </a:p>
          <a:p>
            <a:pPr lvl="1">
              <a:buFont typeface="Arial" panose="020B0604020202020204" pitchFamily="34" charset="0"/>
              <a:buChar char="•"/>
            </a:pPr>
            <a:r>
              <a:rPr lang="en-AU" sz="2400" b="0" dirty="0"/>
              <a:t>Generated output</a:t>
            </a:r>
          </a:p>
          <a:p>
            <a:pPr marL="342900" indent="-342900">
              <a:buFont typeface="Arial" panose="020B0604020202020204" pitchFamily="34" charset="0"/>
              <a:buChar char="•"/>
            </a:pPr>
            <a:r>
              <a:rPr lang="en-AU" dirty="0"/>
              <a:t>A</a:t>
            </a:r>
            <a:r>
              <a:rPr lang="en-AU" b="0" dirty="0"/>
              <a:t>pplication can be used without needing:</a:t>
            </a:r>
          </a:p>
          <a:p>
            <a:pPr lvl="1" indent="-342900">
              <a:buFont typeface="Arial" panose="020B0604020202020204" pitchFamily="34" charset="0"/>
              <a:buChar char="•"/>
            </a:pPr>
            <a:r>
              <a:rPr lang="en-AU" sz="2400" b="0" dirty="0"/>
              <a:t>R installation</a:t>
            </a:r>
          </a:p>
          <a:p>
            <a:pPr lvl="1" indent="-342900">
              <a:buFont typeface="Arial" panose="020B0604020202020204" pitchFamily="34" charset="0"/>
              <a:buChar char="•"/>
            </a:pPr>
            <a:r>
              <a:rPr lang="en-AU" sz="2400" b="0" dirty="0"/>
              <a:t>Files containing R code</a:t>
            </a:r>
          </a:p>
          <a:p>
            <a:pPr>
              <a:buFont typeface="Arial" panose="020B0604020202020204" pitchFamily="34" charset="0"/>
              <a:buChar char="•"/>
            </a:pPr>
            <a:endParaRPr lang="en-AU" dirty="0"/>
          </a:p>
        </p:txBody>
      </p:sp>
    </p:spTree>
    <p:extLst>
      <p:ext uri="{BB962C8B-B14F-4D97-AF65-F5344CB8AC3E}">
        <p14:creationId xmlns:p14="http://schemas.microsoft.com/office/powerpoint/2010/main" val="167760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532440" y="6309320"/>
            <a:ext cx="517710" cy="369332"/>
          </a:xfrm>
          <a:prstGeom prst="rect">
            <a:avLst/>
          </a:prstGeom>
          <a:noFill/>
        </p:spPr>
        <p:txBody>
          <a:bodyPr wrap="square" rtlCol="0">
            <a:spAutoFit/>
          </a:bodyPr>
          <a:lstStyle/>
          <a:p>
            <a:pPr algn="ctr"/>
            <a:fld id="{81C2BCEA-7E37-9242-9BDE-45D4C5E70AC6}" type="slidenum">
              <a:rPr lang="en-US" smtClean="0">
                <a:latin typeface="Arial" charset="0"/>
                <a:ea typeface="Arial" charset="0"/>
                <a:cs typeface="Arial" charset="0"/>
              </a:rPr>
              <a:t>5</a:t>
            </a:fld>
            <a:endParaRPr lang="en-US" dirty="0">
              <a:latin typeface="Arial" charset="0"/>
              <a:ea typeface="Arial" charset="0"/>
              <a:cs typeface="Arial" charset="0"/>
            </a:endParaRPr>
          </a:p>
        </p:txBody>
      </p:sp>
      <p:sp>
        <p:nvSpPr>
          <p:cNvPr id="28" name="Text Placeholder 1"/>
          <p:cNvSpPr txBox="1">
            <a:spLocks/>
          </p:cNvSpPr>
          <p:nvPr/>
        </p:nvSpPr>
        <p:spPr>
          <a:xfrm>
            <a:off x="409576" y="428625"/>
            <a:ext cx="8258175" cy="480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a:solidFill>
                  <a:srgbClr val="2C25C8"/>
                </a:solidFill>
                <a:latin typeface="Arial" charset="0"/>
                <a:ea typeface="Arial" charset="0"/>
                <a:cs typeface="Arial" charset="0"/>
              </a:rPr>
              <a:t>Example Application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79" r="6932" b="26724"/>
          <a:stretch/>
        </p:blipFill>
        <p:spPr>
          <a:xfrm>
            <a:off x="1726763" y="1125104"/>
            <a:ext cx="5912527" cy="5553548"/>
          </a:xfrm>
          <a:prstGeom prst="rect">
            <a:avLst/>
          </a:prstGeom>
        </p:spPr>
      </p:pic>
    </p:spTree>
    <p:extLst>
      <p:ext uri="{BB962C8B-B14F-4D97-AF65-F5344CB8AC3E}">
        <p14:creationId xmlns:p14="http://schemas.microsoft.com/office/powerpoint/2010/main" val="1170105158"/>
      </p:ext>
    </p:extLst>
  </p:cSld>
  <p:clrMapOvr>
    <a:masterClrMapping/>
  </p:clrMapOvr>
  <mc:AlternateContent xmlns:mc="http://schemas.openxmlformats.org/markup-compatibility/2006" xmlns:p14="http://schemas.microsoft.com/office/powerpoint/2010/main">
    <mc:Choice Requires="p14">
      <p:transition p14:dur="10">
        <p:sndAc>
          <p:endSnd/>
        </p:sndAc>
      </p:transition>
    </mc:Choice>
    <mc:Fallback xmlns="">
      <p:transition>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solidFill>
                  <a:srgbClr val="2C25C8"/>
                </a:solidFill>
              </a:rPr>
              <a:t>Structure</a:t>
            </a:r>
            <a:r>
              <a:rPr lang="en-US" dirty="0"/>
              <a:t> of a Shiny Application</a:t>
            </a:r>
          </a:p>
        </p:txBody>
      </p:sp>
      <p:sp>
        <p:nvSpPr>
          <p:cNvPr id="3" name="Text Placeholder 2"/>
          <p:cNvSpPr>
            <a:spLocks noGrp="1"/>
          </p:cNvSpPr>
          <p:nvPr>
            <p:ph type="body" sz="quarter" idx="11"/>
          </p:nvPr>
        </p:nvSpPr>
        <p:spPr/>
        <p:txBody>
          <a:bodyPr>
            <a:normAutofit/>
          </a:bodyPr>
          <a:lstStyle/>
          <a:p>
            <a:pPr>
              <a:lnSpc>
                <a:spcPct val="100000"/>
              </a:lnSpc>
            </a:pPr>
            <a:r>
              <a:rPr lang="en-AU" dirty="0"/>
              <a:t>ui.R</a:t>
            </a:r>
          </a:p>
          <a:p>
            <a:pPr lvl="1">
              <a:lnSpc>
                <a:spcPct val="100000"/>
              </a:lnSpc>
            </a:pPr>
            <a:r>
              <a:rPr lang="en-AU" sz="2400" dirty="0"/>
              <a:t>Application’s graphical user-interface</a:t>
            </a:r>
          </a:p>
          <a:p>
            <a:pPr>
              <a:lnSpc>
                <a:spcPct val="100000"/>
              </a:lnSpc>
            </a:pPr>
            <a:r>
              <a:rPr lang="en-AU" dirty="0" err="1"/>
              <a:t>server.R</a:t>
            </a:r>
            <a:endParaRPr lang="en-AU" dirty="0"/>
          </a:p>
          <a:p>
            <a:pPr lvl="1">
              <a:lnSpc>
                <a:spcPct val="100000"/>
              </a:lnSpc>
            </a:pPr>
            <a:r>
              <a:rPr lang="en-AU" sz="2400" dirty="0"/>
              <a:t>Instructions for turning input into output to be displayed in the user-interface</a:t>
            </a:r>
          </a:p>
          <a:p>
            <a:pPr>
              <a:lnSpc>
                <a:spcPct val="100000"/>
              </a:lnSpc>
            </a:pPr>
            <a:r>
              <a:rPr lang="en-AU" dirty="0"/>
              <a:t>Need to be saved in the same folder</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926FF40F-FDB6-CC42-B6ED-28CED6D0B73A}" type="slidenum">
              <a:rPr lang="en-US">
                <a:solidFill>
                  <a:schemeClr val="bg1"/>
                </a:solidFill>
                <a:latin typeface="Arial" charset="0"/>
                <a:ea typeface="Arial" charset="0"/>
                <a:cs typeface="Arial" charset="0"/>
              </a:rPr>
              <a:t>6</a:t>
            </a:fld>
            <a:endParaRPr lang="en-US" dirty="0">
              <a:solidFill>
                <a:schemeClr val="bg1"/>
              </a:solidFill>
              <a:latin typeface="Arial" charset="0"/>
              <a:ea typeface="Arial" charset="0"/>
              <a:cs typeface="Arial"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51" t="17014" r="1891" b="16318"/>
          <a:stretch/>
        </p:blipFill>
        <p:spPr>
          <a:xfrm>
            <a:off x="4653280" y="3638248"/>
            <a:ext cx="4293567" cy="1819176"/>
          </a:xfrm>
          <a:prstGeom prst="rect">
            <a:avLst/>
          </a:prstGeom>
          <a:ln>
            <a:solidFill>
              <a:schemeClr val="bg1">
                <a:lumMod val="50000"/>
              </a:schemeClr>
            </a:solidFill>
          </a:ln>
        </p:spPr>
      </p:pic>
      <p:sp>
        <p:nvSpPr>
          <p:cNvPr id="8" name="Rectangle 7"/>
          <p:cNvSpPr/>
          <p:nvPr/>
        </p:nvSpPr>
        <p:spPr>
          <a:xfrm>
            <a:off x="7308669" y="3825188"/>
            <a:ext cx="1556898" cy="311084"/>
          </a:xfrm>
          <a:prstGeom prst="rect">
            <a:avLst/>
          </a:prstGeom>
          <a:solidFill>
            <a:srgbClr val="FFFF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E18171-6499-4AA9-A7C8-2B7E0A564B22}"/>
              </a:ext>
            </a:extLst>
          </p:cNvPr>
          <p:cNvPicPr>
            <a:picLocks noChangeAspect="1"/>
          </p:cNvPicPr>
          <p:nvPr/>
        </p:nvPicPr>
        <p:blipFill rotWithShape="1">
          <a:blip r:embed="rId4"/>
          <a:srcRect l="1238" r="7230"/>
          <a:stretch/>
        </p:blipFill>
        <p:spPr>
          <a:xfrm>
            <a:off x="164684" y="3638248"/>
            <a:ext cx="4373979" cy="1819176"/>
          </a:xfrm>
          <a:prstGeom prst="rect">
            <a:avLst/>
          </a:prstGeom>
          <a:ln>
            <a:solidFill>
              <a:schemeClr val="tx1"/>
            </a:solidFill>
          </a:ln>
        </p:spPr>
      </p:pic>
    </p:spTree>
    <p:extLst>
      <p:ext uri="{BB962C8B-B14F-4D97-AF65-F5344CB8AC3E}">
        <p14:creationId xmlns:p14="http://schemas.microsoft.com/office/powerpoint/2010/main" val="197404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ui.R: Creating a user-interface</a:t>
            </a:r>
          </a:p>
        </p:txBody>
      </p:sp>
      <p:sp>
        <p:nvSpPr>
          <p:cNvPr id="3" name="Text Placeholder 2"/>
          <p:cNvSpPr>
            <a:spLocks noGrp="1"/>
          </p:cNvSpPr>
          <p:nvPr>
            <p:ph type="body" sz="quarter" idx="11"/>
          </p:nvPr>
        </p:nvSpPr>
        <p:spPr/>
        <p:txBody>
          <a:bodyPr>
            <a:noAutofit/>
          </a:bodyPr>
          <a:lstStyle/>
          <a:p>
            <a:pPr>
              <a:lnSpc>
                <a:spcPct val="100000"/>
              </a:lnSpc>
            </a:pPr>
            <a:r>
              <a:rPr lang="en-AU" dirty="0"/>
              <a:t>Variety of customisable layouts and pre-built widgets</a:t>
            </a:r>
          </a:p>
          <a:p>
            <a:pPr>
              <a:lnSpc>
                <a:spcPct val="100000"/>
              </a:lnSpc>
            </a:pPr>
            <a:r>
              <a:rPr lang="en-AU" dirty="0"/>
              <a:t>Three levels for creating an interface:</a:t>
            </a:r>
          </a:p>
          <a:p>
            <a:pPr marL="914400" lvl="1" indent="-457200">
              <a:lnSpc>
                <a:spcPct val="100000"/>
              </a:lnSpc>
              <a:buFont typeface="+mj-lt"/>
              <a:buAutoNum type="arabicPeriod"/>
            </a:pPr>
            <a:r>
              <a:rPr lang="en-AU" sz="2400" dirty="0"/>
              <a:t>Layout function</a:t>
            </a:r>
          </a:p>
          <a:p>
            <a:pPr marL="1771650" lvl="3" indent="-457200"/>
            <a:r>
              <a:rPr lang="en-AU" sz="2400" dirty="0" err="1">
                <a:latin typeface="Monaco" charset="0"/>
                <a:ea typeface="Monaco" charset="0"/>
                <a:cs typeface="Monaco" charset="0"/>
              </a:rPr>
              <a:t>fluidPage</a:t>
            </a:r>
            <a:r>
              <a:rPr lang="en-AU" sz="2400" dirty="0">
                <a:latin typeface="Monaco" charset="0"/>
                <a:ea typeface="Monaco" charset="0"/>
                <a:cs typeface="Monaco" charset="0"/>
              </a:rPr>
              <a:t>, </a:t>
            </a:r>
            <a:r>
              <a:rPr lang="en-AU" sz="2400" dirty="0" err="1">
                <a:latin typeface="Monaco" charset="0"/>
                <a:ea typeface="Monaco" charset="0"/>
                <a:cs typeface="Monaco" charset="0"/>
              </a:rPr>
              <a:t>fixedPage</a:t>
            </a:r>
            <a:r>
              <a:rPr lang="en-AU" sz="2400" dirty="0">
                <a:latin typeface="Monaco" charset="0"/>
                <a:ea typeface="Monaco" charset="0"/>
                <a:cs typeface="Monaco" charset="0"/>
              </a:rPr>
              <a:t>, </a:t>
            </a:r>
            <a:r>
              <a:rPr lang="en-AU" sz="2400" dirty="0" err="1">
                <a:latin typeface="Monaco" charset="0"/>
                <a:ea typeface="Monaco" charset="0"/>
                <a:cs typeface="Monaco" charset="0"/>
              </a:rPr>
              <a:t>sidebarLayout</a:t>
            </a:r>
            <a:endParaRPr lang="en-AU" sz="2400" dirty="0">
              <a:latin typeface="Monaco" charset="0"/>
              <a:ea typeface="Monaco" charset="0"/>
              <a:cs typeface="Monaco" charset="0"/>
            </a:endParaRPr>
          </a:p>
          <a:p>
            <a:pPr marL="914400" lvl="1" indent="-457200">
              <a:lnSpc>
                <a:spcPct val="100000"/>
              </a:lnSpc>
              <a:buFont typeface="+mj-lt"/>
              <a:buAutoNum type="arabicPeriod"/>
            </a:pPr>
            <a:r>
              <a:rPr lang="en-AU" sz="2400" dirty="0"/>
              <a:t>Positioning function</a:t>
            </a:r>
          </a:p>
          <a:p>
            <a:pPr marL="1771650" lvl="3" indent="-457200"/>
            <a:r>
              <a:rPr lang="en-AU" sz="2400" dirty="0" err="1">
                <a:latin typeface="Monaco" charset="0"/>
                <a:ea typeface="Monaco" charset="0"/>
                <a:cs typeface="Monaco" charset="0"/>
              </a:rPr>
              <a:t>fluidRow</a:t>
            </a:r>
            <a:r>
              <a:rPr lang="en-AU" sz="2400" dirty="0">
                <a:latin typeface="Monaco" charset="0"/>
                <a:ea typeface="Monaco" charset="0"/>
                <a:cs typeface="Monaco" charset="0"/>
              </a:rPr>
              <a:t>, </a:t>
            </a:r>
            <a:r>
              <a:rPr lang="en-AU" sz="2400" dirty="0" err="1">
                <a:latin typeface="Monaco" charset="0"/>
                <a:ea typeface="Monaco" charset="0"/>
                <a:cs typeface="Monaco" charset="0"/>
              </a:rPr>
              <a:t>fixedRow</a:t>
            </a:r>
            <a:r>
              <a:rPr lang="en-AU" sz="2400" dirty="0">
                <a:latin typeface="Monaco" charset="0"/>
                <a:ea typeface="Monaco" charset="0"/>
                <a:cs typeface="Monaco" charset="0"/>
              </a:rPr>
              <a:t>, column</a:t>
            </a:r>
          </a:p>
          <a:p>
            <a:pPr marL="914400" lvl="1" indent="-457200">
              <a:lnSpc>
                <a:spcPct val="100000"/>
              </a:lnSpc>
              <a:buFont typeface="+mj-lt"/>
              <a:buAutoNum type="arabicPeriod"/>
            </a:pPr>
            <a:r>
              <a:rPr lang="en-AU" sz="2400" dirty="0"/>
              <a:t>Element</a:t>
            </a:r>
          </a:p>
          <a:p>
            <a:pPr marL="1771650" lvl="3" indent="-457200"/>
            <a:r>
              <a:rPr lang="en-AU" sz="2400" dirty="0">
                <a:latin typeface="Arial" charset="0"/>
                <a:ea typeface="Arial" charset="0"/>
                <a:cs typeface="Arial" charset="0"/>
              </a:rPr>
              <a:t>Widget functions</a:t>
            </a:r>
          </a:p>
          <a:p>
            <a:pPr marL="1771650" lvl="3" indent="-457200"/>
            <a:r>
              <a:rPr lang="en-AU" sz="2400" dirty="0">
                <a:latin typeface="Arial" charset="0"/>
                <a:ea typeface="Arial" charset="0"/>
                <a:cs typeface="Arial" charset="0"/>
              </a:rPr>
              <a:t>Reactive output functions</a:t>
            </a:r>
          </a:p>
          <a:p>
            <a:pPr marL="1771650" lvl="3" indent="-457200"/>
            <a:r>
              <a:rPr lang="en-AU" sz="2400" dirty="0">
                <a:latin typeface="Arial" charset="0"/>
                <a:ea typeface="Arial" charset="0"/>
                <a:cs typeface="Arial" charset="0"/>
              </a:rPr>
              <a:t>Headings, line breaks, images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EB74E232-56C2-5245-A9FE-F251D8AD8F4F}" type="slidenum">
              <a:rPr lang="en-US">
                <a:solidFill>
                  <a:schemeClr val="bg1"/>
                </a:solidFill>
                <a:latin typeface="Arial" charset="0"/>
                <a:ea typeface="Arial" charset="0"/>
                <a:cs typeface="Arial" charset="0"/>
              </a:rPr>
              <a:t>7</a:t>
            </a:fld>
            <a:endParaRPr lang="en-US"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06883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ui.R: Shiny Widgets</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D8C7998C-D651-9840-B59D-E6ADC2A5D0B2}" type="slidenum">
              <a:rPr lang="en-US" smtClean="0">
                <a:solidFill>
                  <a:schemeClr val="bg1"/>
                </a:solidFill>
                <a:latin typeface="Arial" charset="0"/>
                <a:ea typeface="Arial" charset="0"/>
                <a:cs typeface="Arial" charset="0"/>
              </a:rPr>
              <a:t>8</a:t>
            </a:fld>
            <a:endParaRPr lang="en-US" dirty="0">
              <a:solidFill>
                <a:schemeClr val="bg1"/>
              </a:solidFill>
              <a:latin typeface="Arial" charset="0"/>
              <a:ea typeface="Arial" charset="0"/>
              <a:cs typeface="Arial" charset="0"/>
            </a:endParaRPr>
          </a:p>
        </p:txBody>
      </p:sp>
      <p:sp>
        <p:nvSpPr>
          <p:cNvPr id="8" name="Text Placeholder 2">
            <a:extLst>
              <a:ext uri="{FF2B5EF4-FFF2-40B4-BE49-F238E27FC236}">
                <a16:creationId xmlns:a16="http://schemas.microsoft.com/office/drawing/2014/main" id="{B56D8E65-A732-4B7E-BF52-82ACDF5424BD}"/>
              </a:ext>
            </a:extLst>
          </p:cNvPr>
          <p:cNvSpPr>
            <a:spLocks noGrp="1"/>
          </p:cNvSpPr>
          <p:nvPr>
            <p:ph type="body" sz="quarter" idx="11"/>
          </p:nvPr>
        </p:nvSpPr>
        <p:spPr/>
        <p:txBody>
          <a:bodyPr>
            <a:normAutofit/>
          </a:bodyPr>
          <a:lstStyle/>
          <a:p>
            <a:pPr marL="342900" indent="-342900">
              <a:buFont typeface="Arial" panose="020B0604020202020204" pitchFamily="34" charset="0"/>
              <a:buChar char="•"/>
            </a:pPr>
            <a:r>
              <a:rPr lang="en-AU" dirty="0"/>
              <a:t>Interactive elements</a:t>
            </a:r>
            <a:endParaRPr lang="en-AU" b="0" dirty="0"/>
          </a:p>
          <a:p>
            <a:pPr>
              <a:buFont typeface="Arial" panose="020B0604020202020204" pitchFamily="34" charset="0"/>
              <a:buChar char="•"/>
            </a:pPr>
            <a:r>
              <a:rPr lang="en-AU" dirty="0"/>
              <a:t>Allow users to explore different values of categories of parameters and variables</a:t>
            </a:r>
          </a:p>
          <a:p>
            <a:pPr>
              <a:buFont typeface="Arial" panose="020B0604020202020204" pitchFamily="34" charset="0"/>
              <a:buChar char="•"/>
            </a:pPr>
            <a:r>
              <a:rPr lang="en-AU" dirty="0"/>
              <a:t>Store values chosen by the user</a:t>
            </a:r>
          </a:p>
          <a:p>
            <a:pPr lvl="1">
              <a:buFont typeface="Arial" panose="020B0604020202020204" pitchFamily="34" charset="0"/>
              <a:buChar char="•"/>
            </a:pPr>
            <a:r>
              <a:rPr lang="en-AU" sz="2400" dirty="0"/>
              <a:t>Which are involved in a cascade of functions in </a:t>
            </a:r>
            <a:r>
              <a:rPr lang="en-AU" sz="2400" dirty="0" err="1"/>
              <a:t>server.R</a:t>
            </a:r>
            <a:r>
              <a:rPr lang="en-AU" sz="2400" dirty="0"/>
              <a:t> to produce the displayed output</a:t>
            </a:r>
            <a:endParaRPr lang="en-AU" sz="2400" b="0" dirty="0"/>
          </a:p>
          <a:p>
            <a:pPr marL="342900" indent="-342900">
              <a:buFont typeface="Arial" panose="020B0604020202020204" pitchFamily="34" charset="0"/>
              <a:buChar char="•"/>
            </a:pPr>
            <a:r>
              <a:rPr lang="en-AU" dirty="0"/>
              <a:t>Changing a widget, changes the resulting output object</a:t>
            </a:r>
            <a:endParaRPr lang="en-AU" sz="2400" b="0"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377512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AU" dirty="0"/>
              <a:t>ui.R: Displaying Reactive Output</a:t>
            </a:r>
          </a:p>
        </p:txBody>
      </p:sp>
      <p:sp>
        <p:nvSpPr>
          <p:cNvPr id="4" name="TextBox 3"/>
          <p:cNvSpPr txBox="1"/>
          <p:nvPr/>
        </p:nvSpPr>
        <p:spPr>
          <a:xfrm>
            <a:off x="8532440" y="6309320"/>
            <a:ext cx="517710" cy="369332"/>
          </a:xfrm>
          <a:prstGeom prst="rect">
            <a:avLst/>
          </a:prstGeom>
          <a:noFill/>
        </p:spPr>
        <p:txBody>
          <a:bodyPr wrap="square" rtlCol="0">
            <a:spAutoFit/>
          </a:bodyPr>
          <a:lstStyle/>
          <a:p>
            <a:pPr algn="ctr"/>
            <a:fld id="{A1ADA812-6D85-F54A-9708-1AEB03570AF0}" type="slidenum">
              <a:rPr lang="en-US">
                <a:solidFill>
                  <a:schemeClr val="bg1"/>
                </a:solidFill>
                <a:latin typeface="Arial" charset="0"/>
                <a:ea typeface="Arial" charset="0"/>
                <a:cs typeface="Arial" charset="0"/>
              </a:rPr>
              <a:t>9</a:t>
            </a:fld>
            <a:endParaRPr lang="en-US" dirty="0">
              <a:solidFill>
                <a:schemeClr val="bg1"/>
              </a:solidFill>
              <a:latin typeface="Arial" charset="0"/>
              <a:ea typeface="Arial" charset="0"/>
              <a:cs typeface="Arial" charset="0"/>
            </a:endParaRPr>
          </a:p>
        </p:txBody>
      </p:sp>
      <p:sp>
        <p:nvSpPr>
          <p:cNvPr id="7" name="Text Placeholder 2">
            <a:extLst>
              <a:ext uri="{FF2B5EF4-FFF2-40B4-BE49-F238E27FC236}">
                <a16:creationId xmlns:a16="http://schemas.microsoft.com/office/drawing/2014/main" id="{8040E456-8F46-4965-ACD3-5BF8E4B27152}"/>
              </a:ext>
            </a:extLst>
          </p:cNvPr>
          <p:cNvSpPr>
            <a:spLocks noGrp="1"/>
          </p:cNvSpPr>
          <p:nvPr>
            <p:ph type="body" sz="quarter" idx="11"/>
          </p:nvPr>
        </p:nvSpPr>
        <p:spPr>
          <a:xfrm>
            <a:off x="414338" y="1052736"/>
            <a:ext cx="8258175" cy="4514944"/>
          </a:xfrm>
        </p:spPr>
        <p:txBody>
          <a:bodyPr>
            <a:normAutofit/>
          </a:bodyPr>
          <a:lstStyle/>
          <a:p>
            <a:pPr marL="342900" indent="-342900">
              <a:buFont typeface="Arial" panose="020B0604020202020204" pitchFamily="34" charset="0"/>
              <a:buChar char="•"/>
            </a:pPr>
            <a:r>
              <a:rPr lang="en-AU" dirty="0"/>
              <a:t>Output functions call R objects in </a:t>
            </a:r>
            <a:r>
              <a:rPr lang="en-AU" dirty="0" err="1"/>
              <a:t>server.R</a:t>
            </a:r>
            <a:r>
              <a:rPr lang="en-AU" dirty="0"/>
              <a:t> to the UI</a:t>
            </a:r>
            <a:endParaRPr lang="en-AU" b="0" dirty="0"/>
          </a:p>
          <a:p>
            <a:pPr>
              <a:buFont typeface="Arial" panose="020B0604020202020204" pitchFamily="34" charset="0"/>
              <a:buChar char="•"/>
            </a:pPr>
            <a:r>
              <a:rPr lang="en-AU" dirty="0"/>
              <a:t>Examples</a:t>
            </a:r>
          </a:p>
          <a:p>
            <a:pPr lvl="1">
              <a:buFont typeface="Arial" panose="020B0604020202020204" pitchFamily="34" charset="0"/>
              <a:buChar char="•"/>
            </a:pPr>
            <a:r>
              <a:rPr lang="en-AU" sz="2400" dirty="0" err="1">
                <a:latin typeface="Monaco"/>
              </a:rPr>
              <a:t>plotOutput</a:t>
            </a:r>
            <a:endParaRPr lang="en-AU" sz="2400" dirty="0">
              <a:latin typeface="Monaco"/>
            </a:endParaRPr>
          </a:p>
          <a:p>
            <a:pPr lvl="1">
              <a:buFont typeface="Arial" panose="020B0604020202020204" pitchFamily="34" charset="0"/>
              <a:buChar char="•"/>
            </a:pPr>
            <a:r>
              <a:rPr lang="en-AU" sz="2400" dirty="0" err="1">
                <a:latin typeface="Monaco"/>
              </a:rPr>
              <a:t>tableOutput</a:t>
            </a:r>
            <a:endParaRPr lang="en-AU" sz="2400" dirty="0">
              <a:latin typeface="Monaco"/>
            </a:endParaRPr>
          </a:p>
          <a:p>
            <a:pPr lvl="1">
              <a:buFont typeface="Arial" panose="020B0604020202020204" pitchFamily="34" charset="0"/>
              <a:buChar char="•"/>
            </a:pPr>
            <a:r>
              <a:rPr lang="en-AU" sz="2400" dirty="0" err="1">
                <a:latin typeface="Monaco"/>
              </a:rPr>
              <a:t>textOutput</a:t>
            </a:r>
            <a:endParaRPr lang="en-AU" sz="2400" dirty="0">
              <a:latin typeface="Monaco"/>
            </a:endParaRPr>
          </a:p>
          <a:p>
            <a:pPr>
              <a:buFont typeface="Arial" panose="020B0604020202020204" pitchFamily="34" charset="0"/>
              <a:buChar char="•"/>
            </a:pPr>
            <a:r>
              <a:rPr lang="en-AU" dirty="0"/>
              <a:t>Specific for the object in </a:t>
            </a:r>
            <a:r>
              <a:rPr lang="en-AU" dirty="0" err="1"/>
              <a:t>server.R</a:t>
            </a:r>
            <a:endParaRPr lang="en-AU" dirty="0"/>
          </a:p>
          <a:p>
            <a:pPr lvl="1">
              <a:buFont typeface="Arial" panose="020B0604020202020204" pitchFamily="34" charset="0"/>
              <a:buChar char="•"/>
            </a:pPr>
            <a:r>
              <a:rPr lang="en-AU" sz="2400" dirty="0"/>
              <a:t>i.e. ggplot2 object called by </a:t>
            </a:r>
            <a:r>
              <a:rPr lang="en-AU" sz="2400" dirty="0" err="1">
                <a:latin typeface="Monaco"/>
              </a:rPr>
              <a:t>plotOutput</a:t>
            </a:r>
            <a:endParaRPr lang="en-AU" sz="2400" dirty="0">
              <a:latin typeface="Monaco"/>
            </a:endParaRPr>
          </a:p>
        </p:txBody>
      </p:sp>
    </p:spTree>
    <p:extLst>
      <p:ext uri="{BB962C8B-B14F-4D97-AF65-F5344CB8AC3E}">
        <p14:creationId xmlns:p14="http://schemas.microsoft.com/office/powerpoint/2010/main" val="63945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C2CE7B32-7165-EE43-8AAF-BC173DC65F32}" vid="{DBD660F7-0751-4944-8047-CA161BFB1EA8}"/>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C2CE7B32-7165-EE43-8AAF-BC173DC65F32}" vid="{BCA52883-783B-444B-ADB0-4758671F9D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5652</TotalTime>
  <Words>3633</Words>
  <Application>Microsoft Office PowerPoint</Application>
  <PresentationFormat>On-screen Show (4:3)</PresentationFormat>
  <Paragraphs>383</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Monaco</vt:lpstr>
      <vt:lpstr>Office Theme</vt:lpstr>
      <vt:lpstr>Blank Presentation</vt:lpstr>
      <vt:lpstr>Introduction to the Shiny Framework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Wojciechowski</dc:creator>
  <cp:lastModifiedBy>Jim Hughes</cp:lastModifiedBy>
  <cp:revision>606</cp:revision>
  <cp:lastPrinted>2016-05-20T14:59:17Z</cp:lastPrinted>
  <dcterms:created xsi:type="dcterms:W3CDTF">2015-08-26T23:25:56Z</dcterms:created>
  <dcterms:modified xsi:type="dcterms:W3CDTF">2017-08-02T16:25:36Z</dcterms:modified>
</cp:coreProperties>
</file>