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591" r:id="rId2"/>
  </p:sldMasterIdLst>
  <p:notesMasterIdLst>
    <p:notesMasterId r:id="rId36"/>
  </p:notesMasterIdLst>
  <p:handoutMasterIdLst>
    <p:handoutMasterId r:id="rId37"/>
  </p:handoutMasterIdLst>
  <p:sldIdLst>
    <p:sldId id="257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3" r:id="rId25"/>
    <p:sldId id="344" r:id="rId26"/>
    <p:sldId id="342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281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DDDD"/>
    <a:srgbClr val="6BE856"/>
    <a:srgbClr val="76C88A"/>
    <a:srgbClr val="85F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29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3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CC2DE8A-9CA7-431A-ABD6-C8FB7BEA31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322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C134CCA-440D-4263-A9C6-0486D2550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3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BFD984-A866-4188-BAE1-420C420C68B6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各位老师上午好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我是数据管理组的王智义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下面是我的年度考评报告</a:t>
            </a:r>
          </a:p>
        </p:txBody>
      </p:sp>
    </p:spTree>
    <p:extLst>
      <p:ext uri="{BB962C8B-B14F-4D97-AF65-F5344CB8AC3E}">
        <p14:creationId xmlns:p14="http://schemas.microsoft.com/office/powerpoint/2010/main" val="273740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310068-9F6C-4C56-BEED-E4E3A7B44383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816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67770-BE9D-4442-9237-3535BE32E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6B7BF-2811-42FA-B527-3A06D5508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25836-5715-4EE7-9E19-A89488368A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038600"/>
            <a:ext cx="7035800" cy="7112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 sz="36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09355"/>
            <a:ext cx="7772400" cy="1143000"/>
          </a:xfr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-57150" y="-7938"/>
            <a:ext cx="9344025" cy="6869113"/>
            <a:chOff x="-57152" y="-8238"/>
            <a:chExt cx="9344027" cy="6868768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57152" y="-8238"/>
              <a:ext cx="9344027" cy="6868768"/>
              <a:chOff x="0" y="0"/>
              <a:chExt cx="9344027" cy="6860675"/>
            </a:xfrm>
          </p:grpSpPr>
          <p:pic>
            <p:nvPicPr>
              <p:cNvPr id="7" name="Picture 2" descr="http://pingao.mobedu.cn/img.xai.cn.2008/photo/2008-6-13/200806130002578586.jpg"/>
              <p:cNvPicPr>
                <a:picLocks noChangeAspect="1" noChangeArrowheads="1"/>
              </p:cNvPicPr>
              <p:nvPr/>
            </p:nvPicPr>
            <p:blipFill>
              <a:blip r:embed="rId2"/>
              <a:srcRect l="-471" t="3175" r="-1482"/>
              <a:stretch>
                <a:fillRect/>
              </a:stretch>
            </p:blipFill>
            <p:spPr bwMode="auto">
              <a:xfrm>
                <a:off x="0" y="960776"/>
                <a:ext cx="9344027" cy="5899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2" descr="http://pingao.mobedu.cn/img.xai.cn.2008/photo/2008-6-13/200806130002578586.jpg"/>
              <p:cNvPicPr>
                <a:picLocks noChangeAspect="1" noChangeArrowheads="1"/>
              </p:cNvPicPr>
              <p:nvPr/>
            </p:nvPicPr>
            <p:blipFill>
              <a:blip r:embed="rId2"/>
              <a:srcRect l="-471" r="-1482" b="96825"/>
              <a:stretch>
                <a:fillRect/>
              </a:stretch>
            </p:blipFill>
            <p:spPr bwMode="auto">
              <a:xfrm>
                <a:off x="0" y="0"/>
                <a:ext cx="9344027" cy="960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Parallelogram 1"/>
            <p:cNvSpPr/>
            <p:nvPr userDrawn="1"/>
          </p:nvSpPr>
          <p:spPr>
            <a:xfrm rot="1198776">
              <a:off x="1265236" y="5406453"/>
              <a:ext cx="950912" cy="576234"/>
            </a:xfrm>
            <a:prstGeom prst="parallelogram">
              <a:avLst>
                <a:gd name="adj" fmla="val 81250"/>
              </a:avLst>
            </a:prstGeom>
            <a:solidFill>
              <a:srgbClr val="000000">
                <a:alpha val="80000"/>
              </a:srgbClr>
            </a:solidFill>
            <a:ln>
              <a:solidFill>
                <a:srgbClr val="000000"/>
              </a:solidFill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ea typeface="宋体" charset="-122"/>
              </a:endParaRPr>
            </a:p>
          </p:txBody>
        </p:sp>
      </p:grpSp>
      <p:sp>
        <p:nvSpPr>
          <p:cNvPr id="1136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94971" y="4906359"/>
            <a:ext cx="7035800" cy="711200"/>
          </a:xfrm>
          <a:solidFill>
            <a:srgbClr val="000000">
              <a:alpha val="70000"/>
            </a:srgbClr>
          </a:solidFill>
        </p:spPr>
        <p:txBody>
          <a:bodyPr anchor="b"/>
          <a:lstStyle>
            <a:lvl1pPr marL="0" indent="0" algn="ctr">
              <a:buFont typeface="Wingdings" pitchFamily="2" charset="2"/>
              <a:buNone/>
              <a:defRPr sz="36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827903" y="770241"/>
            <a:ext cx="7772400" cy="1143000"/>
          </a:xfrm>
          <a:solidFill>
            <a:srgbClr val="000000">
              <a:alpha val="30000"/>
            </a:srgbClr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楷体" pitchFamily="49" charset="-122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楷体" pitchFamily="49" charset="-122"/>
                <a:cs typeface="Calibri" pitchFamily="34" charset="0"/>
              </a:defRPr>
            </a:lvl1pPr>
            <a:lvl2pPr>
              <a:defRPr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>
              <a:defRPr>
                <a:latin typeface="Calibri" pitchFamily="34" charset="0"/>
                <a:ea typeface="楷体" pitchFamily="49" charset="-122"/>
                <a:cs typeface="Calibri" pitchFamily="34" charset="0"/>
              </a:defRPr>
            </a:lvl3pPr>
            <a:lvl4pPr>
              <a:defRPr>
                <a:latin typeface="Calibri" pitchFamily="34" charset="0"/>
                <a:ea typeface="楷体" pitchFamily="49" charset="-122"/>
                <a:cs typeface="Calibri" pitchFamily="34" charset="0"/>
              </a:defRPr>
            </a:lvl4pPr>
            <a:lvl5pPr>
              <a:defRPr>
                <a:latin typeface="Calibri" pitchFamily="34" charset="0"/>
                <a:ea typeface="楷体" pitchFamily="49" charset="-122"/>
                <a:cs typeface="Calibri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AC969B7-D21A-40C5-8013-D5B59336E8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420938" y="2889250"/>
            <a:ext cx="6265862" cy="1219200"/>
          </a:xfrm>
        </p:spPr>
        <p:txBody>
          <a:bodyPr anchor="b">
            <a:spAutoFit/>
          </a:bodyPr>
          <a:lstStyle>
            <a:lvl1pPr algn="r">
              <a:defRPr sz="4000">
                <a:solidFill>
                  <a:srgbClr val="0860A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655638" y="4478338"/>
            <a:ext cx="8031162" cy="655637"/>
          </a:xfrm>
        </p:spPr>
        <p:txBody>
          <a:bodyPr wrap="none">
            <a:spAutoFit/>
          </a:bodyPr>
          <a:lstStyle>
            <a:lvl1pPr algn="r">
              <a:defRPr sz="4300">
                <a:solidFill>
                  <a:srgbClr val="0860A8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083A7-809B-49CF-A854-C29F46E7F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DB4D9-611F-4DDF-BF15-15F92D043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12838"/>
            <a:ext cx="4035425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12838"/>
            <a:ext cx="4035425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E2CE7-373C-4BFE-8B9C-B168FA901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F0917-5413-4C31-87F6-BA9C37F6A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E80A1-1717-4153-90B4-1FAAF167B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792E4-7C8A-49FE-8651-636041635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7FB56-F939-422D-833F-BB6A2CC6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AA5BC-88E2-4460-8BC9-56BCB5FF7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B6B22-758C-48CD-84DD-EF895982A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92ED3-11D7-4A7A-8206-CE065D78C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5750" y="273050"/>
            <a:ext cx="2058988" cy="5819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27737" cy="5819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0521F-CA1B-47F5-BD31-71D28413D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37537" cy="749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1488" y="1112838"/>
            <a:ext cx="8223250" cy="49799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ADF28-16DE-4D06-8179-E2EF8AEB5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93A3-AA6F-4332-8184-CBF34CD9AB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CD1E7-72DB-48CB-9F69-90FC517C8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F29FC-6F5A-44D0-B257-1378714F6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446BC-4C31-46D1-897F-D2346608C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D925D-DF43-473C-BB25-F79F87D8C9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8908-64B7-4A11-99AA-E21B298B75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CAA5D-AB25-4AAE-878F-786B77C4B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00213"/>
            <a:ext cx="7772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308725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3575" y="6308725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E432F0A8-69A1-4B48-B466-F95FE578A5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4" r:id="rId1"/>
    <p:sldLayoutId id="2147484675" r:id="rId2"/>
    <p:sldLayoutId id="2147484676" r:id="rId3"/>
    <p:sldLayoutId id="2147484677" r:id="rId4"/>
    <p:sldLayoutId id="2147484678" r:id="rId5"/>
    <p:sldLayoutId id="2147484679" r:id="rId6"/>
    <p:sldLayoutId id="2147484680" r:id="rId7"/>
    <p:sldLayoutId id="2147484681" r:id="rId8"/>
    <p:sldLayoutId id="2147484682" r:id="rId9"/>
    <p:sldLayoutId id="2147484683" r:id="rId10"/>
    <p:sldLayoutId id="214748468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85FFE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FFE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CCEED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white">
          <a:xfrm>
            <a:off x="3175" y="6396038"/>
            <a:ext cx="9140825" cy="461962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宋体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3753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1488" y="1112838"/>
            <a:ext cx="8223250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05313" y="6535738"/>
            <a:ext cx="415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000">
                <a:solidFill>
                  <a:srgbClr val="FFFFFF"/>
                </a:solidFill>
                <a:latin typeface="Verdana" pitchFamily="34" charset="0"/>
                <a:ea typeface="宋体" charset="-122"/>
              </a:defRPr>
            </a:lvl1pPr>
          </a:lstStyle>
          <a:p>
            <a:pPr>
              <a:defRPr/>
            </a:pPr>
            <a:fld id="{808DFC9C-F465-46C3-8067-9868D95A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727200" y="5761038"/>
            <a:ext cx="3908425" cy="920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en-US" sz="600">
              <a:latin typeface="Verdana" pitchFamily="34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5" r:id="rId1"/>
    <p:sldLayoutId id="2147484686" r:id="rId2"/>
    <p:sldLayoutId id="2147484687" r:id="rId3"/>
    <p:sldLayoutId id="2147484688" r:id="rId4"/>
    <p:sldLayoutId id="2147484663" r:id="rId5"/>
    <p:sldLayoutId id="2147484664" r:id="rId6"/>
    <p:sldLayoutId id="2147484665" r:id="rId7"/>
    <p:sldLayoutId id="2147484666" r:id="rId8"/>
    <p:sldLayoutId id="2147484667" r:id="rId9"/>
    <p:sldLayoutId id="2147484668" r:id="rId10"/>
    <p:sldLayoutId id="2147484669" r:id="rId11"/>
    <p:sldLayoutId id="2147484670" r:id="rId12"/>
    <p:sldLayoutId id="2147484671" r:id="rId13"/>
    <p:sldLayoutId id="2147484672" r:id="rId14"/>
    <p:sldLayoutId id="214748467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0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00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00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00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00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1200"/>
        </a:spcBef>
        <a:spcAft>
          <a:spcPts val="300"/>
        </a:spcAft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90550" indent="-244475" algn="l" rtl="0" eaLnBrk="0" fontAlgn="base" hangingPunct="0">
        <a:spcBef>
          <a:spcPts val="300"/>
        </a:spcBef>
        <a:spcAft>
          <a:spcPct val="0"/>
        </a:spcAft>
        <a:buSzPct val="75000"/>
        <a:buFont typeface="Wingdings" pitchFamily="2" charset="2"/>
        <a:buChar char="q"/>
        <a:defRPr sz="2400">
          <a:solidFill>
            <a:srgbClr val="000000"/>
          </a:solidFill>
          <a:latin typeface="Calibri" pitchFamily="34" charset="0"/>
          <a:cs typeface="Calibri" pitchFamily="34" charset="0"/>
        </a:defRPr>
      </a:lvl2pPr>
      <a:lvl3pPr marL="1028700" indent="-323850" algn="l" rtl="0" eaLnBrk="0" fontAlgn="base" hangingPunct="0">
        <a:spcBef>
          <a:spcPts val="300"/>
        </a:spcBef>
        <a:spcAft>
          <a:spcPct val="0"/>
        </a:spcAft>
        <a:buChar char="–"/>
        <a:defRPr sz="2000">
          <a:solidFill>
            <a:srgbClr val="000000"/>
          </a:solidFill>
          <a:latin typeface="Calibri" pitchFamily="34" charset="0"/>
          <a:cs typeface="Calibri" pitchFamily="34" charset="0"/>
        </a:defRPr>
      </a:lvl3pPr>
      <a:lvl4pPr marL="1295400" indent="-152400" algn="l" rtl="0" eaLnBrk="0" fontAlgn="base" hangingPunct="0">
        <a:spcBef>
          <a:spcPts val="300"/>
        </a:spcBef>
        <a:spcAft>
          <a:spcPct val="0"/>
        </a:spcAft>
        <a:buFont typeface="Times"/>
        <a:buChar char="•"/>
        <a:defRPr sz="2000">
          <a:solidFill>
            <a:srgbClr val="000000"/>
          </a:solidFill>
          <a:latin typeface="Calibri" pitchFamily="34" charset="0"/>
          <a:cs typeface="Calibri" pitchFamily="34" charset="0"/>
        </a:defRPr>
      </a:lvl4pPr>
      <a:lvl5pPr marL="1819275" indent="-40957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cs typeface="Calibri" pitchFamily="34" charset="0"/>
        </a:defRPr>
      </a:lvl5pPr>
      <a:lvl6pPr marL="2276475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6pPr>
      <a:lvl7pPr marL="2733675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7pPr>
      <a:lvl8pPr marL="3190875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8pPr>
      <a:lvl9pPr marL="3648075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uzhang/p/3929198.html" TargetMode="External"/><Relationship Id="rId2" Type="http://schemas.openxmlformats.org/officeDocument/2006/relationships/hyperlink" Target="http://www.w3school.com.cn/html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tomcat.apache.org/download-80.cgi" TargetMode="External"/><Relationship Id="rId5" Type="http://schemas.openxmlformats.org/officeDocument/2006/relationships/hyperlink" Target="http://www.runoob.com/servlet/servlet-tutorial.html" TargetMode="External"/><Relationship Id="rId4" Type="http://schemas.openxmlformats.org/officeDocument/2006/relationships/hyperlink" Target="http://www.w3school.com.cn/js/index.asp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415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5400" dirty="0"/>
              <a:t>Web</a:t>
            </a:r>
            <a:r>
              <a:rPr lang="zh-CN" altLang="en-US" sz="5400" dirty="0"/>
              <a:t>编程介绍</a:t>
            </a:r>
            <a:endParaRPr lang="zh-CN" altLang="en-US" sz="54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8662" y="4286256"/>
            <a:ext cx="7215238" cy="1685940"/>
          </a:xfrm>
        </p:spPr>
        <p:txBody>
          <a:bodyPr/>
          <a:lstStyle/>
          <a:p>
            <a:pPr algn="r" eaLnBrk="1" hangingPunct="1">
              <a:spcBef>
                <a:spcPts val="1200"/>
              </a:spcBef>
              <a:spcAft>
                <a:spcPts val="300"/>
              </a:spcAft>
              <a:defRPr/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王智义</a:t>
            </a:r>
            <a:r>
              <a:rPr kumimoji="0"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Calibri" pitchFamily="34" charset="0"/>
              </a:rPr>
              <a:t>    </a:t>
            </a:r>
            <a:endParaRPr kumimoji="0" lang="en-US" altLang="zh-CN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  <a:cs typeface="Calibri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300"/>
              </a:spcAft>
              <a:defRPr/>
            </a:pPr>
            <a:endParaRPr kumimoji="0" lang="en-US" altLang="zh-CN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  <a:cs typeface="Calibri" pitchFamily="34" charset="0"/>
            </a:endParaRPr>
          </a:p>
        </p:txBody>
      </p:sp>
    </p:spTree>
  </p:cSld>
  <p:clrMapOvr>
    <a:masterClrMapping/>
  </p:clrMapOvr>
  <p:transition advTm="652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元素中的属性</a:t>
            </a:r>
            <a:r>
              <a:rPr lang="en-US" altLang="zh-CN" dirty="0" smtClean="0"/>
              <a:t>(attributes)</a:t>
            </a:r>
            <a:r>
              <a:rPr lang="zh-CN" altLang="en-US" dirty="0" smtClean="0"/>
              <a:t>可以以参数形式进行传递</a:t>
            </a:r>
            <a:endParaRPr lang="en-US" altLang="zh-CN" dirty="0" smtClean="0"/>
          </a:p>
          <a:p>
            <a:r>
              <a:rPr lang="zh-CN" altLang="en-US" dirty="0"/>
              <a:t>属性</a:t>
            </a:r>
            <a:r>
              <a:rPr lang="zh-CN" altLang="en-US" dirty="0" smtClean="0"/>
              <a:t>放置于开始标签中</a:t>
            </a:r>
            <a:endParaRPr lang="en-US" altLang="zh-CN" dirty="0" smtClean="0"/>
          </a:p>
          <a:p>
            <a:r>
              <a:rPr lang="zh-CN" altLang="en-US" dirty="0" smtClean="0"/>
              <a:t>属性值的赋值形式：</a:t>
            </a:r>
            <a:r>
              <a:rPr lang="en-US" altLang="zh-CN" dirty="0" smtClean="0"/>
              <a:t>name = value</a:t>
            </a:r>
          </a:p>
          <a:p>
            <a:r>
              <a:rPr lang="en-US" altLang="zh-CN" dirty="0"/>
              <a:t>E.g.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&lt;H1&gt; </a:t>
            </a:r>
            <a:r>
              <a:rPr lang="zh-CN" altLang="en-US" dirty="0" smtClean="0"/>
              <a:t>是标题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&lt;H1 </a:t>
            </a:r>
            <a:r>
              <a:rPr lang="en-US" altLang="zh-CN" dirty="0"/>
              <a:t>id="Chapter1</a:t>
            </a:r>
            <a:r>
              <a:rPr lang="en-US" altLang="zh-CN" dirty="0" smtClean="0"/>
              <a:t>"&gt; Start </a:t>
            </a:r>
            <a:r>
              <a:rPr lang="en-US" altLang="zh-CN" dirty="0"/>
              <a:t>of Chapter </a:t>
            </a:r>
            <a:r>
              <a:rPr lang="en-US" altLang="zh-CN" dirty="0" smtClean="0"/>
              <a:t>1 &lt;/</a:t>
            </a:r>
            <a:r>
              <a:rPr lang="en-US" altLang="zh-CN" dirty="0"/>
              <a:t>H1</a:t>
            </a:r>
            <a:r>
              <a:rPr lang="en-US" altLang="zh-CN" dirty="0" smtClean="0"/>
              <a:t>&gt;</a:t>
            </a:r>
          </a:p>
          <a:p>
            <a:r>
              <a:rPr lang="zh-CN" altLang="en-US" dirty="0"/>
              <a:t>属性和属性值对大小写不敏感</a:t>
            </a:r>
            <a:r>
              <a:rPr lang="zh-CN" altLang="en-US" dirty="0" smtClean="0"/>
              <a:t>，标准</a:t>
            </a:r>
            <a:r>
              <a:rPr lang="zh-CN" altLang="en-US" dirty="0"/>
              <a:t>中推荐小写</a:t>
            </a:r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值必须用引号</a:t>
            </a:r>
            <a:r>
              <a:rPr lang="zh-CN" altLang="en-US" dirty="0" smtClean="0"/>
              <a:t>包围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94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 in 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的注释使用以下的形式：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	</a:t>
            </a:r>
            <a:r>
              <a:rPr lang="en-US" altLang="zh-CN" dirty="0" smtClean="0">
                <a:solidFill>
                  <a:srgbClr val="000000"/>
                </a:solidFill>
              </a:rPr>
              <a:t>&lt;!-- here is comment content --&gt;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注释不能嵌套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E.g</a:t>
            </a:r>
            <a:endParaRPr lang="en-US" altLang="zh-CN" dirty="0"/>
          </a:p>
          <a:p>
            <a:pPr marL="358775" lvl="1" indent="0">
              <a:buNone/>
            </a:pPr>
            <a:r>
              <a:rPr lang="en-US" altLang="zh-CN" dirty="0"/>
              <a:t>&lt;!-- This is a comment --&gt;</a:t>
            </a:r>
          </a:p>
          <a:p>
            <a:pPr marL="358775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p&gt;This is a paragraph.&lt;/p&gt;</a:t>
            </a:r>
          </a:p>
          <a:p>
            <a:pPr marL="358775" lvl="1" indent="0">
              <a:buNone/>
            </a:pPr>
            <a:r>
              <a:rPr lang="en-US" altLang="zh-CN" dirty="0" smtClean="0"/>
              <a:t>&lt;!-- </a:t>
            </a:r>
            <a:r>
              <a:rPr lang="en-US" altLang="zh-CN" dirty="0"/>
              <a:t>Remember to add more information here --&gt;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36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支持有序、无序和定义列表</a:t>
            </a:r>
            <a:endParaRPr lang="en-US" altLang="zh-CN" dirty="0" smtClean="0"/>
          </a:p>
          <a:p>
            <a:r>
              <a:rPr lang="zh-CN" altLang="en-US" dirty="0" smtClean="0"/>
              <a:t>均采用如下相同的格式进行定义</a:t>
            </a:r>
            <a:endParaRPr lang="en-US" altLang="zh-CN" dirty="0"/>
          </a:p>
          <a:p>
            <a:pPr marL="358775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start tag of list&gt;</a:t>
            </a:r>
          </a:p>
          <a:p>
            <a:pPr marL="358775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list item tag&gt;</a:t>
            </a:r>
          </a:p>
          <a:p>
            <a:pPr marL="358775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list item tag&gt;</a:t>
            </a:r>
          </a:p>
          <a:p>
            <a:pPr marL="358775" lvl="1" indent="0">
              <a:buNone/>
            </a:pPr>
            <a:r>
              <a:rPr lang="en-US" altLang="zh-CN" dirty="0" smtClean="0"/>
              <a:t>… … </a:t>
            </a:r>
          </a:p>
          <a:p>
            <a:pPr marL="358775" lvl="1" indent="0">
              <a:buNone/>
            </a:pPr>
            <a:r>
              <a:rPr lang="en-US" altLang="zh-CN" dirty="0" smtClean="0"/>
              <a:t>&lt;/ </a:t>
            </a:r>
            <a:r>
              <a:rPr lang="en-US" altLang="zh-CN" dirty="0"/>
              <a:t>end tag of list&gt;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6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Unordered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无序列表是一个项目的列表，此列项目使用粗体圆点（典型的小黑圆圈）进行标记。</a:t>
            </a:r>
          </a:p>
          <a:p>
            <a:pPr lvl="1"/>
            <a:r>
              <a:rPr lang="zh-CN" altLang="en-US" dirty="0"/>
              <a:t>无序列表始于 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 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列表项始于 </a:t>
            </a:r>
            <a:r>
              <a:rPr lang="en-US" altLang="zh-CN" dirty="0"/>
              <a:t>&lt;li&gt;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58775" lvl="1" indent="0">
              <a:buNone/>
            </a:pPr>
            <a:r>
              <a:rPr lang="it-IT" altLang="zh-CN" dirty="0"/>
              <a:t>&lt;ul&gt;</a:t>
            </a:r>
          </a:p>
          <a:p>
            <a:pPr marL="358775" lvl="1" indent="0">
              <a:buNone/>
            </a:pPr>
            <a:r>
              <a:rPr lang="it-IT" altLang="zh-CN" dirty="0"/>
              <a:t>&lt;li&gt;Coffee&lt;/li&gt;</a:t>
            </a:r>
          </a:p>
          <a:p>
            <a:pPr marL="358775" lvl="1" indent="0">
              <a:buNone/>
            </a:pPr>
            <a:r>
              <a:rPr lang="it-IT" altLang="zh-CN" dirty="0"/>
              <a:t>&lt;li&gt;Milk&lt;/li&gt;</a:t>
            </a:r>
          </a:p>
          <a:p>
            <a:pPr marL="358775" lvl="1" indent="0">
              <a:buNone/>
            </a:pPr>
            <a:r>
              <a:rPr lang="it-IT" altLang="zh-CN" dirty="0"/>
              <a:t>&lt;/ul</a:t>
            </a:r>
            <a:r>
              <a:rPr lang="it-IT" altLang="zh-CN" dirty="0" smtClean="0"/>
              <a:t>&gt;</a:t>
            </a:r>
          </a:p>
          <a:p>
            <a:pPr marL="358775" lvl="1" indent="0">
              <a:buNone/>
            </a:pPr>
            <a:endParaRPr lang="it-IT" altLang="zh-CN" dirty="0"/>
          </a:p>
          <a:p>
            <a:pPr marL="358775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140968"/>
            <a:ext cx="2021685" cy="10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Ordered List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</a:t>
            </a:r>
            <a:r>
              <a:rPr lang="zh-CN" altLang="en-US" dirty="0"/>
              <a:t>列表也是一列项目，列表项目使用数字进行</a:t>
            </a:r>
            <a:r>
              <a:rPr lang="zh-CN" altLang="en-US" dirty="0" smtClean="0"/>
              <a:t>标记</a:t>
            </a:r>
            <a:endParaRPr lang="zh-CN" altLang="en-US" dirty="0"/>
          </a:p>
          <a:p>
            <a:pPr lvl="1"/>
            <a:r>
              <a:rPr lang="zh-CN" altLang="en-US" dirty="0"/>
              <a:t>有序列表始于 </a:t>
            </a:r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 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列表项始于 </a:t>
            </a:r>
            <a:r>
              <a:rPr lang="en-US" altLang="zh-CN" dirty="0"/>
              <a:t>&lt;li&gt; 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marL="358775" lvl="1" indent="0">
              <a:buNone/>
            </a:pPr>
            <a:r>
              <a:rPr lang="it-IT" altLang="zh-CN" dirty="0"/>
              <a:t>&lt;ol&gt;</a:t>
            </a:r>
          </a:p>
          <a:p>
            <a:pPr marL="358775" lvl="1" indent="0">
              <a:buNone/>
            </a:pPr>
            <a:r>
              <a:rPr lang="it-IT" altLang="zh-CN" dirty="0"/>
              <a:t>&lt;li&gt;Coffee&lt;/li&gt;</a:t>
            </a:r>
          </a:p>
          <a:p>
            <a:pPr marL="358775" lvl="1" indent="0">
              <a:buNone/>
            </a:pPr>
            <a:r>
              <a:rPr lang="it-IT" altLang="zh-CN" dirty="0"/>
              <a:t>&lt;li&gt;Milk&lt;/li&gt;</a:t>
            </a:r>
          </a:p>
          <a:p>
            <a:pPr marL="358775" lvl="1" indent="0">
              <a:buNone/>
            </a:pPr>
            <a:r>
              <a:rPr lang="it-IT" altLang="zh-CN" dirty="0"/>
              <a:t>&lt;/ol&gt;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583435"/>
            <a:ext cx="1781544" cy="9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5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List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自定义列表不仅仅是一列项目，而是项目及其注释的</a:t>
            </a:r>
            <a:r>
              <a:rPr lang="zh-CN" altLang="en-US" dirty="0" smtClean="0"/>
              <a:t>组合</a:t>
            </a:r>
            <a:endParaRPr lang="zh-CN" altLang="en-US" dirty="0"/>
          </a:p>
          <a:p>
            <a:pPr lvl="1"/>
            <a:r>
              <a:rPr lang="zh-CN" altLang="en-US" dirty="0"/>
              <a:t>自定义列表以 </a:t>
            </a:r>
            <a:r>
              <a:rPr lang="en-US" altLang="zh-CN" dirty="0"/>
              <a:t>&lt;dl&gt; </a:t>
            </a:r>
            <a:r>
              <a:rPr lang="zh-CN" altLang="en-US" dirty="0"/>
              <a:t>标签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自定义列表项以 </a:t>
            </a:r>
            <a:r>
              <a:rPr lang="en-US" altLang="zh-CN" dirty="0"/>
              <a:t>&lt;</a:t>
            </a:r>
            <a:r>
              <a:rPr lang="en-US" altLang="zh-CN" dirty="0" err="1"/>
              <a:t>dt</a:t>
            </a:r>
            <a:r>
              <a:rPr lang="en-US" altLang="zh-CN" dirty="0"/>
              <a:t>&gt; 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每个自定义</a:t>
            </a:r>
            <a:r>
              <a:rPr lang="zh-CN" altLang="en-US" dirty="0"/>
              <a:t>列表项的定义以 </a:t>
            </a:r>
            <a:r>
              <a:rPr lang="en-US" altLang="zh-CN" dirty="0"/>
              <a:t>&lt;</a:t>
            </a:r>
            <a:r>
              <a:rPr lang="en-US" altLang="zh-CN" dirty="0" err="1"/>
              <a:t>dd</a:t>
            </a:r>
            <a:r>
              <a:rPr lang="en-US" altLang="zh-CN" dirty="0"/>
              <a:t>&gt; 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796925" lvl="2" indent="0">
              <a:buNone/>
            </a:pPr>
            <a:r>
              <a:rPr lang="en-US" altLang="zh-CN" dirty="0"/>
              <a:t>&lt;dl&gt;</a:t>
            </a:r>
          </a:p>
          <a:p>
            <a:pPr marL="796925"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dt</a:t>
            </a:r>
            <a:r>
              <a:rPr lang="en-US" altLang="zh-CN" dirty="0"/>
              <a:t>&gt;Coffee&lt;/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</a:p>
          <a:p>
            <a:pPr marL="796925"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dd</a:t>
            </a:r>
            <a:r>
              <a:rPr lang="en-US" altLang="zh-CN" dirty="0"/>
              <a:t>&gt;Black hot drink&lt;/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</a:p>
          <a:p>
            <a:pPr marL="796925"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dt</a:t>
            </a:r>
            <a:r>
              <a:rPr lang="en-US" altLang="zh-CN" dirty="0"/>
              <a:t>&gt;Milk&lt;/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</a:p>
          <a:p>
            <a:pPr marL="796925"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dd</a:t>
            </a:r>
            <a:r>
              <a:rPr lang="en-US" altLang="zh-CN" dirty="0"/>
              <a:t>&gt;White cold drink&lt;/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</a:p>
          <a:p>
            <a:pPr marL="796925" lvl="2" indent="0">
              <a:buNone/>
            </a:pPr>
            <a:r>
              <a:rPr lang="en-US" altLang="zh-CN" dirty="0"/>
              <a:t>&lt;/dl&gt;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077072"/>
            <a:ext cx="2348796" cy="11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5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</a:t>
            </a:r>
            <a:r>
              <a:rPr lang="en-US" altLang="zh-CN" dirty="0" smtClean="0"/>
              <a:t>&lt;</a:t>
            </a:r>
            <a:r>
              <a:rPr lang="en-US" altLang="zh-CN" dirty="0"/>
              <a:t>TABLE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用于定义表格</a:t>
            </a:r>
            <a:endParaRPr lang="en-US" altLang="zh-CN" dirty="0" smtClean="0"/>
          </a:p>
          <a:p>
            <a:r>
              <a:rPr lang="zh-CN" altLang="en-US" dirty="0"/>
              <a:t>每个表格均有若干行（由 </a:t>
            </a:r>
            <a:r>
              <a:rPr lang="en-US" altLang="zh-CN" dirty="0"/>
              <a:t>&lt;</a:t>
            </a:r>
            <a:r>
              <a:rPr lang="en-US" altLang="zh-CN" dirty="0" err="1"/>
              <a:t>tr</a:t>
            </a:r>
            <a:r>
              <a:rPr lang="en-US" altLang="zh-CN" dirty="0"/>
              <a:t>&gt; </a:t>
            </a:r>
            <a:r>
              <a:rPr lang="zh-CN" altLang="en-US" dirty="0"/>
              <a:t>标签定义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每行被分割为若干单元格（由 </a:t>
            </a:r>
            <a:r>
              <a:rPr lang="en-US" altLang="zh-CN" dirty="0"/>
              <a:t>&lt;td&gt; </a:t>
            </a:r>
            <a:r>
              <a:rPr lang="zh-CN" altLang="en-US" dirty="0"/>
              <a:t>标签定义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td </a:t>
            </a:r>
            <a:r>
              <a:rPr lang="zh-CN" altLang="en-US" dirty="0"/>
              <a:t>指表格数据（</a:t>
            </a:r>
            <a:r>
              <a:rPr lang="en-US" altLang="zh-CN" dirty="0"/>
              <a:t>table data</a:t>
            </a:r>
            <a:r>
              <a:rPr lang="zh-CN" altLang="en-US" dirty="0"/>
              <a:t>），即数据单元格的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/>
              <a:t>数据单元格可以包含文本、图片、列表、</a:t>
            </a:r>
            <a:r>
              <a:rPr lang="zh-CN" altLang="en-US" dirty="0" smtClean="0"/>
              <a:t>段落等</a:t>
            </a:r>
            <a:endParaRPr lang="en-US" altLang="zh-CN" dirty="0"/>
          </a:p>
          <a:p>
            <a:r>
              <a:rPr lang="zh-CN" altLang="en-US" dirty="0"/>
              <a:t>表格的表头使用 </a:t>
            </a:r>
            <a:r>
              <a:rPr lang="en-US" altLang="zh-CN" dirty="0"/>
              <a:t>&lt;</a:t>
            </a:r>
            <a:r>
              <a:rPr lang="en-US" altLang="zh-CN" dirty="0" err="1"/>
              <a:t>th</a:t>
            </a:r>
            <a:r>
              <a:rPr lang="en-US" altLang="zh-CN" dirty="0"/>
              <a:t>&gt; </a:t>
            </a:r>
            <a:r>
              <a:rPr lang="zh-CN" altLang="en-US" dirty="0"/>
              <a:t>标签进行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http://www.w3school.com.cn/html/html_tables.asp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11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 Example1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6925" lvl="2" indent="0">
              <a:buNone/>
            </a:pPr>
            <a:r>
              <a:rPr lang="en-US" altLang="zh-CN" dirty="0"/>
              <a:t>&lt;html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796925" lvl="2" indent="0">
              <a:buNone/>
            </a:pPr>
            <a:r>
              <a:rPr lang="en-US" altLang="zh-CN" dirty="0"/>
              <a:t>&lt;body</a:t>
            </a:r>
            <a:r>
              <a:rPr lang="en-US" altLang="zh-CN" dirty="0" smtClean="0"/>
              <a:t>&gt;</a:t>
            </a:r>
          </a:p>
          <a:p>
            <a:pPr marL="796925" lvl="2" indent="0">
              <a:buNone/>
            </a:pPr>
            <a:endParaRPr lang="en-US" altLang="zh-CN" dirty="0" smtClean="0"/>
          </a:p>
          <a:p>
            <a:pPr marL="796925" lvl="2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h4&gt;</a:t>
            </a:r>
            <a:r>
              <a:rPr lang="zh-CN" altLang="en-US" dirty="0"/>
              <a:t>两行三列：</a:t>
            </a:r>
            <a:r>
              <a:rPr lang="en-US" altLang="zh-CN" dirty="0"/>
              <a:t>&lt;/h4&gt;</a:t>
            </a:r>
          </a:p>
          <a:p>
            <a:pPr marL="796925" lvl="2" indent="0">
              <a:buNone/>
            </a:pPr>
            <a:r>
              <a:rPr lang="en-US" altLang="zh-CN" dirty="0"/>
              <a:t>&lt;table border="1"&gt;</a:t>
            </a:r>
          </a:p>
          <a:p>
            <a:pPr marL="796925"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&gt;&lt;td&gt;100&lt;/td&gt;&lt;</a:t>
            </a:r>
            <a:r>
              <a:rPr lang="en-US" altLang="zh-CN" dirty="0"/>
              <a:t>td&gt;200&lt;/</a:t>
            </a:r>
            <a:r>
              <a:rPr lang="en-US" altLang="zh-CN" dirty="0" smtClean="0"/>
              <a:t>td&gt;&lt;td&gt;300</a:t>
            </a:r>
            <a:r>
              <a:rPr lang="en-US" altLang="zh-CN" dirty="0"/>
              <a:t>&lt;/td</a:t>
            </a:r>
            <a:r>
              <a:rPr lang="en-US" altLang="zh-CN" dirty="0" smtClean="0"/>
              <a:t>&gt;&lt;/</a:t>
            </a:r>
            <a:r>
              <a:rPr lang="en-US" altLang="zh-CN" dirty="0" err="1"/>
              <a:t>tr</a:t>
            </a:r>
            <a:r>
              <a:rPr lang="en-US" altLang="zh-CN" dirty="0"/>
              <a:t>&gt;</a:t>
            </a:r>
          </a:p>
          <a:p>
            <a:pPr marL="796925"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tr</a:t>
            </a:r>
            <a:r>
              <a:rPr lang="en-US" altLang="zh-CN" dirty="0" smtClean="0"/>
              <a:t>&gt;&lt;</a:t>
            </a:r>
            <a:r>
              <a:rPr lang="en-US" altLang="zh-CN" dirty="0"/>
              <a:t>td&gt;400&lt;/td</a:t>
            </a:r>
            <a:r>
              <a:rPr lang="en-US" altLang="zh-CN" dirty="0" smtClean="0"/>
              <a:t>&gt;&lt;</a:t>
            </a:r>
            <a:r>
              <a:rPr lang="en-US" altLang="zh-CN" dirty="0"/>
              <a:t>td&gt;500&lt;/td</a:t>
            </a:r>
            <a:r>
              <a:rPr lang="en-US" altLang="zh-CN" dirty="0" smtClean="0"/>
              <a:t>&gt;&lt;</a:t>
            </a:r>
            <a:r>
              <a:rPr lang="en-US" altLang="zh-CN" dirty="0"/>
              <a:t>td&gt;600&lt;/td</a:t>
            </a:r>
            <a:r>
              <a:rPr lang="en-US" altLang="zh-CN" dirty="0" smtClean="0"/>
              <a:t>&gt;&lt;/</a:t>
            </a:r>
            <a:r>
              <a:rPr lang="en-US" altLang="zh-CN" dirty="0" err="1"/>
              <a:t>tr</a:t>
            </a:r>
            <a:r>
              <a:rPr lang="en-US" altLang="zh-CN" dirty="0"/>
              <a:t>&gt;</a:t>
            </a:r>
          </a:p>
          <a:p>
            <a:pPr marL="796925" lvl="2" indent="0">
              <a:buNone/>
            </a:pPr>
            <a:r>
              <a:rPr lang="en-US" altLang="zh-CN" dirty="0"/>
              <a:t>&lt;/table&gt;</a:t>
            </a:r>
          </a:p>
          <a:p>
            <a:pPr marL="796925" lvl="2" indent="0">
              <a:buNone/>
            </a:pPr>
            <a:endParaRPr lang="en-US" altLang="zh-CN" dirty="0"/>
          </a:p>
          <a:p>
            <a:pPr marL="796925" lvl="2" indent="0">
              <a:buNone/>
            </a:pPr>
            <a:r>
              <a:rPr lang="en-US" altLang="zh-CN" dirty="0"/>
              <a:t>&lt;/body&gt;</a:t>
            </a:r>
          </a:p>
          <a:p>
            <a:pPr marL="796925" lvl="2" indent="0">
              <a:buNone/>
            </a:pPr>
            <a:r>
              <a:rPr lang="en-US" altLang="zh-CN" dirty="0"/>
              <a:t>&lt;/html&gt;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933056"/>
            <a:ext cx="2448274" cy="18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0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</a:t>
            </a:r>
            <a:r>
              <a:rPr lang="en-US" altLang="zh-CN" dirty="0" smtClean="0"/>
              <a:t>Example2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lvl="1" indent="0">
              <a:buNone/>
            </a:pPr>
            <a:r>
              <a:rPr lang="en-US" altLang="zh-CN" dirty="0"/>
              <a:t>&lt;html&gt;</a:t>
            </a:r>
          </a:p>
          <a:p>
            <a:pPr marL="358775" lvl="1" indent="0">
              <a:buNone/>
            </a:pPr>
            <a:r>
              <a:rPr lang="en-US" altLang="zh-CN" dirty="0"/>
              <a:t>&lt;body&gt;</a:t>
            </a:r>
          </a:p>
          <a:p>
            <a:pPr marL="358775" lvl="1" indent="0">
              <a:buNone/>
            </a:pPr>
            <a:endParaRPr lang="en-US" altLang="zh-CN" dirty="0"/>
          </a:p>
          <a:p>
            <a:pPr marL="358775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table border="1"&gt;</a:t>
            </a:r>
          </a:p>
          <a:p>
            <a:pPr marL="358775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</a:t>
            </a:r>
            <a:r>
              <a:rPr lang="en-US" altLang="zh-CN" dirty="0" err="1"/>
              <a:t>rowspan</a:t>
            </a:r>
            <a:r>
              <a:rPr lang="en-US" altLang="zh-CN" dirty="0"/>
              <a:t>=3&gt;row&lt;/</a:t>
            </a:r>
            <a:r>
              <a:rPr lang="en-US" altLang="zh-CN" dirty="0" err="1"/>
              <a:t>th</a:t>
            </a:r>
            <a:r>
              <a:rPr lang="en-US" altLang="zh-CN" dirty="0"/>
              <a:t>&gt;&lt;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colspan</a:t>
            </a:r>
            <a:r>
              <a:rPr lang="en-US" altLang="zh-CN" dirty="0"/>
              <a:t>=3&gt;columns&lt;/</a:t>
            </a:r>
            <a:r>
              <a:rPr lang="en-US" altLang="zh-CN" dirty="0" err="1"/>
              <a:t>th</a:t>
            </a:r>
            <a:r>
              <a:rPr lang="en-US" altLang="zh-CN" dirty="0"/>
              <a:t>&gt;</a:t>
            </a:r>
          </a:p>
          <a:p>
            <a:pPr marL="358775" lvl="1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tr</a:t>
            </a:r>
            <a:r>
              <a:rPr lang="en-US" altLang="zh-CN" dirty="0"/>
              <a:t>&gt;&lt;td&gt;100&lt;/td&gt;&lt;td&gt;200&lt;/td&gt;&lt;td&gt;300&lt;/td&gt;&lt;/</a:t>
            </a:r>
            <a:r>
              <a:rPr lang="en-US" altLang="zh-CN" dirty="0" err="1"/>
              <a:t>tr</a:t>
            </a:r>
            <a:r>
              <a:rPr lang="en-US" altLang="zh-CN" dirty="0"/>
              <a:t>&gt;</a:t>
            </a:r>
            <a:endParaRPr lang="en-US" altLang="zh-CN" i="1" dirty="0"/>
          </a:p>
          <a:p>
            <a:pPr marL="358775" lvl="1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tr</a:t>
            </a:r>
            <a:r>
              <a:rPr lang="en-US" altLang="zh-CN" dirty="0"/>
              <a:t>&gt;&lt;td&gt;400&lt;/td&gt;&lt;td&gt;500&lt;/td&gt;&lt;td&gt;600&lt;/td&gt;&lt;/</a:t>
            </a:r>
            <a:r>
              <a:rPr lang="en-US" altLang="zh-CN" dirty="0" err="1"/>
              <a:t>tr</a:t>
            </a:r>
            <a:r>
              <a:rPr lang="en-US" altLang="zh-CN" dirty="0"/>
              <a:t>&gt;</a:t>
            </a:r>
          </a:p>
          <a:p>
            <a:pPr marL="358775" lvl="1" indent="0">
              <a:buNone/>
            </a:pPr>
            <a:r>
              <a:rPr lang="en-US" altLang="zh-CN" dirty="0"/>
              <a:t>&lt;/table&gt;</a:t>
            </a:r>
          </a:p>
          <a:p>
            <a:pPr marL="358775" lvl="1" indent="0">
              <a:buNone/>
            </a:pPr>
            <a:endParaRPr lang="en-US" altLang="zh-CN" dirty="0"/>
          </a:p>
          <a:p>
            <a:pPr marL="358775" lvl="1" indent="0">
              <a:buNone/>
            </a:pPr>
            <a:r>
              <a:rPr lang="en-US" altLang="zh-CN" dirty="0"/>
              <a:t>&lt;/body&gt;</a:t>
            </a:r>
          </a:p>
          <a:p>
            <a:pPr marL="358775" lvl="1" indent="0"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340542"/>
            <a:ext cx="2816312" cy="17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0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Anchors Using the id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任意元素中的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属性可以用来创建锚点</a:t>
            </a:r>
            <a:r>
              <a:rPr lang="en-US" altLang="zh-CN" dirty="0" smtClean="0"/>
              <a:t>(anchors)</a:t>
            </a:r>
          </a:p>
          <a:p>
            <a:pPr marL="358775" lvl="1" indent="0">
              <a:buNone/>
            </a:pP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="#anchor"&gt;</a:t>
            </a:r>
            <a:r>
              <a:rPr lang="en-US" altLang="zh-CN" dirty="0" err="1"/>
              <a:t>goto</a:t>
            </a:r>
            <a:r>
              <a:rPr lang="en-US" altLang="zh-CN" dirty="0"/>
              <a:t> anchor&lt;/A&gt;</a:t>
            </a:r>
          </a:p>
          <a:p>
            <a:pPr marL="358775" lvl="1" indent="0">
              <a:buNone/>
            </a:pPr>
            <a:r>
              <a:rPr lang="en-US" altLang="zh-CN" dirty="0"/>
              <a:t>… …</a:t>
            </a:r>
          </a:p>
          <a:p>
            <a:pPr marL="358775" lvl="1" indent="0">
              <a:buNone/>
            </a:pPr>
            <a:r>
              <a:rPr lang="en-US" altLang="zh-CN" dirty="0"/>
              <a:t>&lt;H2 id="anchor"&gt;Here is anchor&lt;/H2&gt;</a:t>
            </a:r>
          </a:p>
          <a:p>
            <a:pPr marL="358775" lvl="1" indent="0">
              <a:buNone/>
            </a:pPr>
            <a:r>
              <a:rPr lang="en-US" altLang="zh-CN" dirty="0"/>
              <a:t>… … </a:t>
            </a:r>
          </a:p>
          <a:p>
            <a:pPr marL="358775" lvl="1" indent="0">
              <a:buNone/>
            </a:pPr>
            <a:r>
              <a:rPr lang="en-US" altLang="zh-CN" dirty="0"/>
              <a:t>&lt;P&gt;click &lt;A </a:t>
            </a:r>
            <a:r>
              <a:rPr lang="en-US" altLang="zh-CN" dirty="0" err="1"/>
              <a:t>href</a:t>
            </a:r>
            <a:r>
              <a:rPr lang="en-US" altLang="zh-CN" dirty="0"/>
              <a:t>="#anchor"&gt;here&lt;/A&gt; return to anchor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共享相同的命名空间，其值不能相同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http://www.w3school.com.cn/html/html_links.asp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72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超文本标记语言</a:t>
            </a:r>
            <a:r>
              <a:rPr lang="zh-CN" altLang="en-US" dirty="0" smtClean="0"/>
              <a:t>（</a:t>
            </a:r>
            <a:r>
              <a:rPr lang="en-US" altLang="zh-CN" b="1" dirty="0" err="1" smtClean="0"/>
              <a:t>H</a:t>
            </a:r>
            <a:r>
              <a:rPr lang="en-US" altLang="zh-CN" dirty="0" err="1" smtClean="0"/>
              <a:t>yper</a:t>
            </a:r>
            <a:r>
              <a:rPr lang="en-US" altLang="zh-CN" b="1" dirty="0" err="1" smtClean="0"/>
              <a:t>T</a:t>
            </a:r>
            <a:r>
              <a:rPr lang="en-US" altLang="zh-CN" dirty="0" err="1" smtClean="0"/>
              <a:t>ext</a:t>
            </a:r>
            <a:r>
              <a:rPr lang="en-US" altLang="zh-CN" dirty="0"/>
              <a:t> </a:t>
            </a:r>
            <a:r>
              <a:rPr lang="en-US" altLang="zh-CN" b="1" dirty="0"/>
              <a:t>M</a:t>
            </a:r>
            <a:r>
              <a:rPr lang="en-US" altLang="zh-CN" dirty="0"/>
              <a:t>arkup </a:t>
            </a:r>
            <a:r>
              <a:rPr lang="en-US" altLang="zh-CN" b="1" dirty="0"/>
              <a:t>L</a:t>
            </a:r>
            <a:r>
              <a:rPr lang="en-US" altLang="zh-CN" dirty="0"/>
              <a:t>anguage</a:t>
            </a:r>
            <a:r>
              <a:rPr lang="zh-CN" altLang="en-US" dirty="0"/>
              <a:t>，简称：</a:t>
            </a:r>
            <a:r>
              <a:rPr lang="en-US" altLang="zh-CN" b="1" dirty="0"/>
              <a:t>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种用于创建网页的标准标记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</a:t>
            </a:r>
            <a:r>
              <a:rPr lang="zh-CN" altLang="en-US" dirty="0"/>
              <a:t>可以读取</a:t>
            </a:r>
            <a:r>
              <a:rPr lang="en-US" altLang="zh-CN" dirty="0"/>
              <a:t>HTML</a:t>
            </a:r>
            <a:r>
              <a:rPr lang="zh-CN" altLang="en-US" dirty="0"/>
              <a:t>文件，并将其渲染成可视化</a:t>
            </a:r>
            <a:r>
              <a:rPr lang="zh-CN" altLang="en-US" dirty="0" smtClean="0"/>
              <a:t>网页</a:t>
            </a:r>
            <a:endParaRPr lang="en-US" altLang="zh-CN" dirty="0" smtClean="0"/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允许嵌入图像与</a:t>
            </a:r>
            <a:r>
              <a:rPr lang="zh-CN" altLang="en-US" dirty="0" smtClean="0"/>
              <a:t>对象</a:t>
            </a:r>
            <a:r>
              <a:rPr lang="zh-CN" altLang="en-US" dirty="0"/>
              <a:t>，</a:t>
            </a:r>
            <a:r>
              <a:rPr lang="zh-CN" altLang="en-US" dirty="0" smtClean="0"/>
              <a:t>可以</a:t>
            </a:r>
            <a:r>
              <a:rPr lang="zh-CN" altLang="en-US" dirty="0"/>
              <a:t>用于创建交互式表</a:t>
            </a:r>
            <a:r>
              <a:rPr lang="zh-CN" altLang="en-US" dirty="0" smtClean="0"/>
              <a:t>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可以嵌入脚本</a:t>
            </a:r>
            <a:r>
              <a:rPr lang="zh-CN" altLang="en-US" dirty="0"/>
              <a:t>语言，它们会影响</a:t>
            </a:r>
            <a:r>
              <a:rPr lang="en-US" altLang="zh-CN" dirty="0"/>
              <a:t>HTML</a:t>
            </a:r>
            <a:r>
              <a:rPr lang="zh-CN" altLang="en-US" dirty="0"/>
              <a:t>网页的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1"/>
            <a:r>
              <a:rPr lang="zh-CN" altLang="en-US" dirty="0"/>
              <a:t>可以引用层叠样式表（</a:t>
            </a:r>
            <a:r>
              <a:rPr lang="en-US" altLang="zh-CN" dirty="0"/>
              <a:t>CSS</a:t>
            </a:r>
            <a:r>
              <a:rPr lang="zh-CN" altLang="en-US" dirty="0"/>
              <a:t>）来定义文本和其它元素的外观与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https://zh.wikipedia.org/wiki/HTML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178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Anchors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1113309"/>
            <a:ext cx="8223250" cy="4979987"/>
          </a:xfrm>
        </p:spPr>
        <p:txBody>
          <a:bodyPr/>
          <a:lstStyle/>
          <a:p>
            <a:r>
              <a:rPr lang="en-US" altLang="zh-CN" dirty="0" smtClean="0"/>
              <a:t>Visit file </a:t>
            </a:r>
            <a:r>
              <a:rPr lang="en-US" altLang="zh-CN" dirty="0"/>
              <a:t>u</a:t>
            </a:r>
            <a:r>
              <a:rPr lang="en-US" altLang="zh-CN" dirty="0" smtClean="0"/>
              <a:t>sing relative path</a:t>
            </a:r>
            <a:endParaRPr lang="en-US" altLang="zh-CN" dirty="0"/>
          </a:p>
          <a:p>
            <a:pPr lvl="1"/>
            <a:r>
              <a:rPr lang="en-US" altLang="zh-CN" dirty="0" smtClean="0"/>
              <a:t> 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=./region.txt&gt; file in the same directory&lt;/A</a:t>
            </a:r>
            <a:r>
              <a:rPr lang="en-US" altLang="zh-CN" dirty="0" smtClean="0"/>
              <a:t>&gt;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Visit www web site 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=http://www.bing.com/&gt;visit web site&lt;/</a:t>
            </a:r>
            <a:r>
              <a:rPr lang="en-US" altLang="zh-CN" dirty="0" smtClean="0"/>
              <a:t>A&gt;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Send e-mail</a:t>
            </a:r>
            <a:endParaRPr lang="en-US" altLang="zh-CN" dirty="0"/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=mailto:zhiyiwang@ict.ac.cn&gt;mail to </a:t>
            </a:r>
            <a:r>
              <a:rPr lang="en-US" altLang="zh-CN" dirty="0" err="1"/>
              <a:t>zhiyiw</a:t>
            </a:r>
            <a:r>
              <a:rPr lang="en-US" altLang="zh-CN" dirty="0"/>
              <a:t>&lt;/</a:t>
            </a:r>
            <a:r>
              <a:rPr lang="en-US" altLang="zh-CN" dirty="0" smtClean="0"/>
              <a:t>A&gt;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70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Resource Identifier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</a:t>
            </a:r>
            <a:r>
              <a:rPr lang="zh-CN" altLang="en-US" dirty="0"/>
              <a:t>资源</a:t>
            </a:r>
            <a:r>
              <a:rPr lang="zh-CN" altLang="en-US" dirty="0" smtClean="0"/>
              <a:t>定位器</a:t>
            </a:r>
            <a:endParaRPr lang="en-US" altLang="zh-CN" dirty="0" smtClean="0"/>
          </a:p>
          <a:p>
            <a:r>
              <a:rPr lang="zh-CN" altLang="en-US" dirty="0"/>
              <a:t>用于定位万维网上的文档（或其他数据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遵守以下的</a:t>
            </a:r>
            <a:r>
              <a:rPr lang="zh-CN" altLang="en-US" dirty="0" smtClean="0"/>
              <a:t>语法规则</a:t>
            </a:r>
            <a:endParaRPr lang="en-US" altLang="zh-CN" dirty="0" smtClean="0"/>
          </a:p>
          <a:p>
            <a:pPr lvl="1"/>
            <a:r>
              <a:rPr lang="en-US" altLang="zh-CN" dirty="0"/>
              <a:t>scheme://</a:t>
            </a:r>
            <a:r>
              <a:rPr lang="en-US" altLang="zh-CN" dirty="0" smtClean="0"/>
              <a:t>host.domain:port/path/filename</a:t>
            </a:r>
          </a:p>
          <a:p>
            <a:pPr lvl="2"/>
            <a:r>
              <a:rPr lang="en-US" altLang="zh-CN" dirty="0"/>
              <a:t>scheme - </a:t>
            </a:r>
            <a:r>
              <a:rPr lang="zh-CN" altLang="en-US" dirty="0"/>
              <a:t>定义因特网服务的类型。最常见的类型是 </a:t>
            </a:r>
            <a:r>
              <a:rPr lang="en-US" altLang="zh-CN" dirty="0"/>
              <a:t>http</a:t>
            </a:r>
          </a:p>
          <a:p>
            <a:pPr lvl="2"/>
            <a:r>
              <a:rPr lang="en-US" altLang="zh-CN" dirty="0"/>
              <a:t>host - </a:t>
            </a:r>
            <a:r>
              <a:rPr lang="zh-CN" altLang="en-US" dirty="0"/>
              <a:t>定义域主机（</a:t>
            </a:r>
            <a:r>
              <a:rPr lang="en-US" altLang="zh-CN" dirty="0"/>
              <a:t>http </a:t>
            </a:r>
            <a:r>
              <a:rPr lang="zh-CN" altLang="en-US" dirty="0"/>
              <a:t>的默认主机是 </a:t>
            </a:r>
            <a:r>
              <a:rPr lang="en-US" altLang="zh-CN" dirty="0"/>
              <a:t>www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/>
              <a:t>domain - </a:t>
            </a:r>
            <a:r>
              <a:rPr lang="zh-CN" altLang="en-US" dirty="0"/>
              <a:t>定义因特网域名，比如 </a:t>
            </a:r>
            <a:r>
              <a:rPr lang="en-US" altLang="zh-CN" dirty="0"/>
              <a:t>w3school.com.cn</a:t>
            </a:r>
          </a:p>
          <a:p>
            <a:pPr lvl="2"/>
            <a:r>
              <a:rPr lang="en-US" altLang="zh-CN" dirty="0"/>
              <a:t>:port - </a:t>
            </a:r>
            <a:r>
              <a:rPr lang="zh-CN" altLang="en-US" dirty="0"/>
              <a:t>定义主机上的端口号（</a:t>
            </a:r>
            <a:r>
              <a:rPr lang="en-US" altLang="zh-CN" dirty="0"/>
              <a:t>http </a:t>
            </a:r>
            <a:r>
              <a:rPr lang="zh-CN" altLang="en-US" dirty="0"/>
              <a:t>的默认端口号是 </a:t>
            </a:r>
            <a:r>
              <a:rPr lang="en-US" altLang="zh-CN" dirty="0"/>
              <a:t>80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/>
              <a:t>path - </a:t>
            </a:r>
            <a:r>
              <a:rPr lang="zh-CN" altLang="en-US" dirty="0"/>
              <a:t>定义服务器上的路径（如果省略，则文档必须位于网站的根目录中）。</a:t>
            </a:r>
          </a:p>
          <a:p>
            <a:pPr lvl="2"/>
            <a:r>
              <a:rPr lang="en-US" altLang="zh-CN" dirty="0"/>
              <a:t>filename - </a:t>
            </a:r>
            <a:r>
              <a:rPr lang="zh-CN" altLang="en-US" dirty="0"/>
              <a:t>定义文档</a:t>
            </a:r>
            <a:r>
              <a:rPr lang="en-US" altLang="zh-CN" dirty="0"/>
              <a:t>/</a:t>
            </a:r>
            <a:r>
              <a:rPr lang="zh-CN" altLang="en-US" dirty="0"/>
              <a:t>资源的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en-US" altLang="zh-CN" dirty="0"/>
              <a:t>http://www.w3school.com.cn/html/html_url.asp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66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表单用于搜集不同类型的用户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en-US" altLang="zh-CN" dirty="0"/>
              <a:t>&lt;form&gt; </a:t>
            </a:r>
            <a:r>
              <a:rPr lang="zh-CN" altLang="en-US" dirty="0"/>
              <a:t>元素定义 </a:t>
            </a:r>
            <a:r>
              <a:rPr lang="en-US" altLang="zh-CN" dirty="0"/>
              <a:t>HTML </a:t>
            </a:r>
            <a:r>
              <a:rPr lang="zh-CN" altLang="en-US" dirty="0"/>
              <a:t>表</a:t>
            </a:r>
            <a:r>
              <a:rPr lang="zh-CN" altLang="en-US" dirty="0" smtClean="0"/>
              <a:t>单</a:t>
            </a:r>
            <a:endParaRPr lang="en-US" altLang="zh-CN" dirty="0"/>
          </a:p>
          <a:p>
            <a:pPr marL="358775" lvl="1" indent="0">
              <a:buNone/>
            </a:pPr>
            <a:r>
              <a:rPr lang="en-US" altLang="zh-CN" dirty="0" smtClean="0"/>
              <a:t>&lt;form&gt;</a:t>
            </a:r>
          </a:p>
          <a:p>
            <a:pPr marL="358775" lvl="1" indent="0">
              <a:buNone/>
            </a:pPr>
            <a:r>
              <a:rPr lang="en-US" altLang="zh-CN" dirty="0" smtClean="0"/>
              <a:t>    form elements</a:t>
            </a:r>
          </a:p>
          <a:p>
            <a:pPr marL="358775" lvl="1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form&gt;</a:t>
            </a:r>
            <a:endParaRPr lang="en-US" altLang="zh-CN" dirty="0" smtClean="0"/>
          </a:p>
          <a:p>
            <a:r>
              <a:rPr lang="zh-CN" altLang="en-US" dirty="0" smtClean="0"/>
              <a:t>表</a:t>
            </a:r>
            <a:r>
              <a:rPr lang="zh-CN" altLang="en-US" dirty="0"/>
              <a:t>单元素指的是不同类型的 </a:t>
            </a:r>
            <a:r>
              <a:rPr lang="en-US" altLang="zh-CN" dirty="0"/>
              <a:t>input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复选框、单选按钮、提交按钮等等</a:t>
            </a:r>
            <a:endParaRPr lang="en-US" altLang="zh-CN" dirty="0" smtClean="0"/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文件中新建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服务器端编写程序处理表单中的参数</a:t>
            </a:r>
            <a:endParaRPr lang="en-US" altLang="zh-CN" dirty="0" smtClean="0"/>
          </a:p>
          <a:p>
            <a:r>
              <a:rPr lang="en-US" altLang="zh-CN" dirty="0"/>
              <a:t>http://www.w3school.com.cn/html/html_forms.asp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829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Action </a:t>
            </a:r>
            <a:r>
              <a:rPr lang="zh-CN" altLang="en-US" b="1" dirty="0" smtClean="0"/>
              <a:t>属性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在提交表单时执行的</a:t>
            </a:r>
            <a:r>
              <a:rPr lang="zh-CN" altLang="en-US" dirty="0" smtClean="0"/>
              <a:t>动作</a:t>
            </a:r>
            <a:endParaRPr lang="en-US" altLang="zh-CN" dirty="0" smtClean="0"/>
          </a:p>
          <a:p>
            <a:pPr lvl="1"/>
            <a:r>
              <a:rPr lang="zh-CN" altLang="en-US" dirty="0"/>
              <a:t>向服务器提交表单的通常做法是使用提交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1"/>
            <a:r>
              <a:rPr lang="zh-CN" altLang="en-US" dirty="0"/>
              <a:t>如果省略 </a:t>
            </a:r>
            <a:r>
              <a:rPr lang="en-US" altLang="zh-CN" dirty="0"/>
              <a:t>action </a:t>
            </a:r>
            <a:r>
              <a:rPr lang="zh-CN" altLang="en-US" dirty="0"/>
              <a:t>属性，则 </a:t>
            </a:r>
            <a:r>
              <a:rPr lang="en-US" altLang="zh-CN" dirty="0"/>
              <a:t>action </a:t>
            </a:r>
            <a:r>
              <a:rPr lang="zh-CN" altLang="en-US" dirty="0"/>
              <a:t>会被设置为当前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E.g. &lt;form </a:t>
            </a:r>
            <a:r>
              <a:rPr lang="en-US" altLang="zh-CN" dirty="0"/>
              <a:t>action="</a:t>
            </a:r>
            <a:r>
              <a:rPr lang="en-US" altLang="zh-CN" dirty="0" smtClean="0"/>
              <a:t>action_page.pl”&gt;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/>
              <a:t>Name </a:t>
            </a:r>
            <a:r>
              <a:rPr lang="zh-CN" altLang="en-US" b="1" dirty="0"/>
              <a:t>属性</a:t>
            </a:r>
          </a:p>
          <a:p>
            <a:pPr lvl="1"/>
            <a:r>
              <a:rPr lang="zh-CN" altLang="en-US" dirty="0"/>
              <a:t>如果要正确地被提交，每个输入字段必须设置一个 </a:t>
            </a:r>
            <a:r>
              <a:rPr lang="en-US" altLang="zh-CN" dirty="0"/>
              <a:t>name 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dirty="0"/>
              <a:t>否则处理程序将无法解析输入字段值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05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 Action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Method </a:t>
            </a:r>
            <a:r>
              <a:rPr lang="zh-CN" altLang="en-US" b="1" dirty="0"/>
              <a:t>属性</a:t>
            </a:r>
          </a:p>
          <a:p>
            <a:pPr lvl="1"/>
            <a:r>
              <a:rPr lang="zh-CN" altLang="en-US" dirty="0"/>
              <a:t>规定在提交表单时所用的 </a:t>
            </a:r>
            <a:r>
              <a:rPr lang="en-US" altLang="zh-CN" dirty="0"/>
              <a:t>HTTP </a:t>
            </a:r>
            <a:r>
              <a:rPr lang="zh-CN" altLang="en-US" dirty="0"/>
              <a:t>方法（</a:t>
            </a:r>
            <a:r>
              <a:rPr lang="en-US" altLang="zh-CN" dirty="0"/>
              <a:t>GET </a:t>
            </a:r>
            <a:r>
              <a:rPr lang="zh-CN" altLang="en-US" dirty="0"/>
              <a:t>或 </a:t>
            </a:r>
            <a:r>
              <a:rPr lang="en-US" altLang="zh-CN" dirty="0"/>
              <a:t>POST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GET</a:t>
            </a:r>
          </a:p>
          <a:p>
            <a:pPr lvl="2"/>
            <a:r>
              <a:rPr lang="zh-CN" altLang="en-US" dirty="0"/>
              <a:t>表单数据在页面地址栏中是可见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提交的信息中没有</a:t>
            </a:r>
            <a:r>
              <a:rPr lang="zh-CN" altLang="en-US" dirty="0"/>
              <a:t>敏感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提交数据的大小有限制，浏览器会设定容量限制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</a:t>
            </a:r>
          </a:p>
          <a:p>
            <a:pPr lvl="2"/>
            <a:r>
              <a:rPr lang="zh-CN" altLang="en-US" dirty="0"/>
              <a:t>被提交的数据是不可见的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927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input</a:t>
            </a:r>
            <a:r>
              <a:rPr lang="en-US" altLang="zh-CN" dirty="0" smtClean="0"/>
              <a:t>&gt; Element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 type</a:t>
            </a:r>
            <a:endParaRPr lang="en-US" altLang="zh-CN" dirty="0"/>
          </a:p>
          <a:p>
            <a:pPr lvl="1"/>
            <a:r>
              <a:rPr lang="en-US" altLang="zh-CN" dirty="0"/>
              <a:t>&lt;input type</a:t>
            </a:r>
            <a:r>
              <a:rPr lang="en-US" altLang="zh-CN" dirty="0" smtClean="0"/>
              <a:t>=“text”&gt; </a:t>
            </a:r>
            <a:r>
              <a:rPr lang="zh-CN" altLang="en-US" dirty="0"/>
              <a:t>定义供文本输入的单行</a:t>
            </a:r>
            <a:r>
              <a:rPr lang="zh-CN" altLang="en-US" dirty="0" smtClean="0"/>
              <a:t>输入字段</a:t>
            </a:r>
            <a:endParaRPr lang="en-US" altLang="zh-CN" dirty="0"/>
          </a:p>
          <a:p>
            <a:pPr lvl="1"/>
            <a:r>
              <a:rPr lang="en-US" altLang="zh-CN" dirty="0" smtClean="0"/>
              <a:t>&lt;input type="password"&gt; </a:t>
            </a:r>
            <a:r>
              <a:rPr lang="zh-CN" altLang="en-US" dirty="0" smtClean="0"/>
              <a:t>定义密码字段</a:t>
            </a:r>
            <a:endParaRPr lang="en-US" altLang="zh-CN" dirty="0" smtClean="0"/>
          </a:p>
          <a:p>
            <a:pPr lvl="1"/>
            <a:r>
              <a:rPr lang="en-US" altLang="zh-CN" dirty="0"/>
              <a:t>&lt;input type="radio"&gt; </a:t>
            </a:r>
            <a:r>
              <a:rPr lang="zh-CN" altLang="en-US" dirty="0"/>
              <a:t>定义单选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input type="checkbox"&gt; </a:t>
            </a:r>
            <a:r>
              <a:rPr lang="zh-CN" altLang="en-US" dirty="0"/>
              <a:t>定义复选框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input type="submit"&gt; </a:t>
            </a:r>
            <a:r>
              <a:rPr lang="zh-CN" altLang="en-US" dirty="0"/>
              <a:t>定义提交表单数据至表单处理程序的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2"/>
            <a:r>
              <a:rPr lang="zh-CN" altLang="en-US" dirty="0"/>
              <a:t>表单处理程序（</a:t>
            </a:r>
            <a:r>
              <a:rPr lang="en-US" altLang="zh-CN" dirty="0"/>
              <a:t>form-handler</a:t>
            </a:r>
            <a:r>
              <a:rPr lang="zh-CN" altLang="en-US" dirty="0"/>
              <a:t>）通常是包含处理输入数据的脚本的服务器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2"/>
            <a:r>
              <a:rPr lang="zh-CN" altLang="en-US" dirty="0"/>
              <a:t>在表单的 </a:t>
            </a:r>
            <a:r>
              <a:rPr lang="en-US" altLang="zh-CN" dirty="0"/>
              <a:t>action </a:t>
            </a:r>
            <a:r>
              <a:rPr lang="zh-CN" altLang="en-US" dirty="0"/>
              <a:t>属性中规定表单处理程序（</a:t>
            </a:r>
            <a:r>
              <a:rPr lang="en-US" altLang="zh-CN" dirty="0" smtClean="0"/>
              <a:t>form-handler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More type attributes</a:t>
            </a:r>
          </a:p>
          <a:p>
            <a:pPr lvl="2"/>
            <a:r>
              <a:rPr lang="en-US" altLang="zh-CN" dirty="0"/>
              <a:t>http://www.w3school.com.cn/html/html_form_input_types.asp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61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Form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&lt;select&gt; </a:t>
            </a:r>
            <a:r>
              <a:rPr lang="zh-CN" altLang="en-US" dirty="0"/>
              <a:t>元素定义下拉</a:t>
            </a:r>
            <a:r>
              <a:rPr lang="zh-CN" altLang="en-US" dirty="0" smtClean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&lt;option&gt; </a:t>
            </a:r>
            <a:r>
              <a:rPr lang="zh-CN" altLang="en-US" dirty="0"/>
              <a:t>元素定义待选择的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1"/>
            <a:r>
              <a:rPr lang="zh-CN" altLang="en-US" dirty="0"/>
              <a:t>添加 </a:t>
            </a:r>
            <a:r>
              <a:rPr lang="en-US" altLang="zh-CN" dirty="0"/>
              <a:t>selected </a:t>
            </a:r>
            <a:r>
              <a:rPr lang="zh-CN" altLang="en-US" dirty="0"/>
              <a:t>属性来定义预定义选项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&gt; </a:t>
            </a:r>
            <a:r>
              <a:rPr lang="zh-CN" altLang="en-US" dirty="0"/>
              <a:t>元素定义多行</a:t>
            </a:r>
            <a:r>
              <a:rPr lang="zh-CN" altLang="en-US" dirty="0" smtClean="0"/>
              <a:t>输入字段</a:t>
            </a:r>
            <a:r>
              <a:rPr lang="zh-CN" altLang="en-US" dirty="0"/>
              <a:t>（文本域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&lt;button&gt; </a:t>
            </a:r>
            <a:r>
              <a:rPr lang="zh-CN" altLang="en-US" dirty="0"/>
              <a:t>元素定义可点击的按钮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04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CGI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通用网关接口</a:t>
            </a:r>
            <a:r>
              <a:rPr lang="en-US" altLang="zh-CN" dirty="0" smtClean="0"/>
              <a:t>Common </a:t>
            </a:r>
            <a:r>
              <a:rPr lang="en-US" altLang="zh-CN" dirty="0"/>
              <a:t>Gateway Interface (CGI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使得</a:t>
            </a:r>
            <a:r>
              <a:rPr lang="zh-CN" altLang="en-US" dirty="0" smtClean="0"/>
              <a:t>客户端从</a:t>
            </a:r>
            <a:r>
              <a:rPr lang="zh-CN" altLang="en-US" dirty="0"/>
              <a:t>网页浏览器向执行在网络服务器上的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脚本，</a:t>
            </a:r>
            <a:r>
              <a:rPr lang="en-US" altLang="zh-CN" dirty="0" smtClean="0"/>
              <a:t>script)</a:t>
            </a:r>
            <a:r>
              <a:rPr lang="zh-CN" altLang="en-US" dirty="0" smtClean="0"/>
              <a:t>请求数据</a:t>
            </a:r>
            <a:endParaRPr lang="en-US" altLang="zh-CN" dirty="0" smtClean="0"/>
          </a:p>
          <a:p>
            <a:r>
              <a:rPr lang="zh-CN" altLang="en-US" dirty="0" smtClean="0"/>
              <a:t>可以创建动态的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脚本通常存储在 </a:t>
            </a:r>
            <a:r>
              <a:rPr lang="en-US" altLang="zh-CN" dirty="0" err="1" smtClean="0"/>
              <a:t>cgi</a:t>
            </a:r>
            <a:r>
              <a:rPr lang="en-US" altLang="zh-CN" dirty="0" smtClean="0"/>
              <a:t>-bin</a:t>
            </a:r>
            <a:r>
              <a:rPr lang="zh-CN" altLang="en-US" dirty="0" smtClean="0"/>
              <a:t>文件夹中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客户端对不直接可见</a:t>
            </a:r>
            <a:endParaRPr lang="en-US" altLang="zh-CN" dirty="0" smtClean="0"/>
          </a:p>
          <a:p>
            <a:r>
              <a:rPr lang="en-US" altLang="zh-CN" dirty="0"/>
              <a:t>CGI</a:t>
            </a:r>
            <a:r>
              <a:rPr lang="zh-CN" altLang="en-US" dirty="0"/>
              <a:t>描述了服务器和请求处理程序之间传输数据的一种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http://www.w3.org/CGI/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1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nitblog.com/blog/353089/201408/2221402600373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49" y="459717"/>
            <a:ext cx="5485978" cy="31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CGI Operation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625" y="3501008"/>
            <a:ext cx="8223250" cy="2501329"/>
          </a:xfrm>
        </p:spPr>
        <p:txBody>
          <a:bodyPr/>
          <a:lstStyle/>
          <a:p>
            <a:r>
              <a:rPr lang="en-US" altLang="zh-CN" dirty="0" smtClean="0"/>
              <a:t>(a) </a:t>
            </a:r>
            <a:r>
              <a:rPr lang="zh-CN" altLang="en-US" dirty="0" smtClean="0"/>
              <a:t>浏览器发送访问请求到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en-US" altLang="zh-CN" dirty="0" smtClean="0"/>
              <a:t>(b) web</a:t>
            </a:r>
            <a:r>
              <a:rPr lang="zh-CN" altLang="en-US" dirty="0" smtClean="0"/>
              <a:t>服务器调用</a:t>
            </a:r>
            <a:r>
              <a:rPr lang="en-US" altLang="zh-CN" dirty="0" smtClean="0"/>
              <a:t>CGI</a:t>
            </a:r>
            <a:r>
              <a:rPr lang="zh-CN" altLang="en-US" dirty="0" smtClean="0"/>
              <a:t>程序并传递参数</a:t>
            </a:r>
            <a:endParaRPr lang="en-US" altLang="zh-CN" dirty="0" smtClean="0"/>
          </a:p>
          <a:p>
            <a:r>
              <a:rPr lang="en-US" altLang="zh-CN" dirty="0" smtClean="0"/>
              <a:t>(c) CGI </a:t>
            </a:r>
            <a:r>
              <a:rPr lang="zh-CN" altLang="en-US" dirty="0" smtClean="0"/>
              <a:t>程序执行，从数据库操作后返回结果</a:t>
            </a:r>
            <a:endParaRPr lang="en-US" altLang="zh-CN" dirty="0" smtClean="0"/>
          </a:p>
          <a:p>
            <a:r>
              <a:rPr lang="en-US" altLang="zh-CN" dirty="0" smtClean="0"/>
              <a:t>(d) </a:t>
            </a:r>
            <a:r>
              <a:rPr lang="zh-CN" altLang="en-US" dirty="0" smtClean="0"/>
              <a:t>最终结果以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的形式返回浏览器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4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Languages for CGI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C/C++</a:t>
            </a:r>
          </a:p>
          <a:p>
            <a:r>
              <a:rPr lang="en-US" altLang="zh-CN" dirty="0" smtClean="0"/>
              <a:t>Perl</a:t>
            </a:r>
          </a:p>
          <a:p>
            <a:r>
              <a:rPr lang="en-US" altLang="zh-CN" dirty="0" smtClean="0"/>
              <a:t>Shell</a:t>
            </a:r>
          </a:p>
          <a:p>
            <a:r>
              <a:rPr lang="en-US" altLang="zh-CN" dirty="0" smtClean="0"/>
              <a:t>JavaScript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40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Region in </a:t>
            </a:r>
            <a:r>
              <a:rPr lang="en-US" altLang="zh-CN" dirty="0" smtClean="0"/>
              <a:t>TPCH</a:t>
            </a:r>
          </a:p>
          <a:p>
            <a:pPr marL="346075" lvl="1" indent="0">
              <a:buNone/>
            </a:pPr>
            <a:r>
              <a:rPr lang="en-US" altLang="zh-CN" dirty="0"/>
              <a:t>AFRICA</a:t>
            </a:r>
          </a:p>
          <a:p>
            <a:pPr marL="358775" lvl="1" indent="0">
              <a:buNone/>
            </a:pPr>
            <a:r>
              <a:rPr lang="en-US" altLang="zh-CN" dirty="0"/>
              <a:t>AMERICA                  </a:t>
            </a:r>
          </a:p>
          <a:p>
            <a:pPr marL="358775" lvl="1" indent="0">
              <a:buNone/>
            </a:pPr>
            <a:r>
              <a:rPr lang="en-US" altLang="zh-CN" dirty="0"/>
              <a:t>ASIA                     </a:t>
            </a:r>
          </a:p>
          <a:p>
            <a:pPr marL="358775" lvl="1" indent="0">
              <a:buNone/>
            </a:pPr>
            <a:r>
              <a:rPr lang="en-US" altLang="zh-CN" dirty="0"/>
              <a:t>EUROPE                   </a:t>
            </a:r>
          </a:p>
          <a:p>
            <a:pPr marL="358775" lvl="1" indent="0">
              <a:buNone/>
            </a:pPr>
            <a:r>
              <a:rPr lang="en-US" altLang="zh-CN" dirty="0"/>
              <a:t>MIDDLE </a:t>
            </a:r>
            <a:r>
              <a:rPr lang="en-US" altLang="zh-CN" dirty="0" smtClean="0"/>
              <a:t>EAST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Save this file as </a:t>
            </a:r>
            <a:r>
              <a:rPr lang="en-US" altLang="zh-CN" dirty="0" smtClean="0"/>
              <a:t>region.txt</a:t>
            </a:r>
            <a:endParaRPr lang="en-US" altLang="zh-CN" dirty="0"/>
          </a:p>
          <a:p>
            <a:r>
              <a:rPr lang="en-US" altLang="zh-CN" dirty="0" smtClean="0"/>
              <a:t>Save </a:t>
            </a:r>
            <a:r>
              <a:rPr lang="en-US" altLang="zh-CN" dirty="0"/>
              <a:t>this file as </a:t>
            </a:r>
            <a:r>
              <a:rPr lang="en-US" altLang="zh-CN" dirty="0" smtClean="0"/>
              <a:t>region.html</a:t>
            </a:r>
          </a:p>
          <a:p>
            <a:pPr marL="358775" lvl="1" indent="0">
              <a:buNone/>
            </a:pPr>
            <a:endParaRPr lang="en-US" altLang="zh-CN" dirty="0"/>
          </a:p>
          <a:p>
            <a:pPr marL="358775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9566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CGI </a:t>
            </a:r>
            <a:r>
              <a:rPr lang="en-US" altLang="zh-CN" dirty="0"/>
              <a:t>Script Input </a:t>
            </a:r>
            <a:r>
              <a:rPr lang="en-US" altLang="zh-CN" dirty="0" smtClean="0"/>
              <a:t>and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smtClean="0"/>
              <a:t>GET method</a:t>
            </a:r>
          </a:p>
          <a:p>
            <a:pPr lvl="2"/>
            <a:r>
              <a:rPr lang="en-US" altLang="zh-CN" dirty="0" smtClean="0"/>
              <a:t>Data in URL</a:t>
            </a:r>
          </a:p>
          <a:p>
            <a:pPr lvl="1"/>
            <a:r>
              <a:rPr lang="en-US" altLang="zh-CN" dirty="0" smtClean="0"/>
              <a:t>POST method</a:t>
            </a:r>
          </a:p>
          <a:p>
            <a:pPr lvl="2"/>
            <a:r>
              <a:rPr lang="en-US" altLang="zh-CN" dirty="0" smtClean="0"/>
              <a:t>Data in a massage body; CGI script reads from </a:t>
            </a:r>
            <a:r>
              <a:rPr lang="en-US" altLang="zh-CN" dirty="0" err="1" smtClean="0"/>
              <a:t>stdin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Script sends output to </a:t>
            </a:r>
            <a:r>
              <a:rPr lang="en-US" altLang="zh-CN" dirty="0" err="1" smtClean="0"/>
              <a:t>stdout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831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CGICC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链接库</a:t>
            </a:r>
            <a:r>
              <a:rPr lang="zh-CN" altLang="en-US" dirty="0"/>
              <a:t>，</a:t>
            </a:r>
            <a:r>
              <a:rPr lang="zh-CN" altLang="en-US" dirty="0" smtClean="0"/>
              <a:t>简化了</a:t>
            </a:r>
            <a:r>
              <a:rPr lang="en-US" altLang="zh-CN" dirty="0" smtClean="0"/>
              <a:t>CGI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/>
            <a:r>
              <a:rPr lang="en-US" altLang="zh-CN" dirty="0"/>
              <a:t>Parses both GET and POST form data transparently.</a:t>
            </a:r>
          </a:p>
          <a:p>
            <a:pPr lvl="1"/>
            <a:r>
              <a:rPr lang="en-US" altLang="zh-CN" dirty="0"/>
              <a:t>Provides string, integer, floating-point and single- and multiple-choice retrieval methods for form data.</a:t>
            </a:r>
          </a:p>
          <a:p>
            <a:pPr lvl="1"/>
            <a:r>
              <a:rPr lang="en-US" altLang="zh-CN" dirty="0"/>
              <a:t>Provides methods for saving and restoring CGI environments to aid in application debugging.</a:t>
            </a:r>
          </a:p>
          <a:p>
            <a:pPr lvl="1"/>
            <a:r>
              <a:rPr lang="en-US" altLang="zh-CN" dirty="0"/>
              <a:t>Provides full on-the-fly HTML generation capabilities, with support for cookies.</a:t>
            </a:r>
          </a:p>
          <a:p>
            <a:pPr lvl="1"/>
            <a:r>
              <a:rPr lang="en-US" altLang="zh-CN" dirty="0"/>
              <a:t>Supports HTTP file </a:t>
            </a:r>
            <a:r>
              <a:rPr lang="en-US" altLang="zh-CN" dirty="0" smtClean="0"/>
              <a:t>upload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://www.gnu.org/software/cgicc/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129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Tutorial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HTML</a:t>
            </a:r>
            <a:endParaRPr lang="en-US" altLang="zh-CN" dirty="0" smtClean="0"/>
          </a:p>
          <a:p>
            <a:r>
              <a:rPr lang="en-US" altLang="zh-CN" dirty="0" smtClean="0"/>
              <a:t>CGI programming</a:t>
            </a:r>
          </a:p>
          <a:p>
            <a:pPr lvl="1"/>
            <a:r>
              <a:rPr lang="en-US" altLang="zh-CN" dirty="0" smtClean="0">
                <a:hlinkClick r:id="rId3"/>
              </a:rPr>
              <a:t>CGI Demo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JSP</a:t>
            </a:r>
            <a:r>
              <a:rPr lang="en-US" altLang="zh-CN" dirty="0" smtClean="0"/>
              <a:t> + </a:t>
            </a:r>
            <a:r>
              <a:rPr lang="en-US" altLang="zh-CN" dirty="0" smtClean="0">
                <a:hlinkClick r:id="rId5"/>
              </a:rPr>
              <a:t>JDBC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>
                <a:hlinkClick r:id="rId5"/>
              </a:rPr>
              <a:t>Servlet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 dynamic content to a web server</a:t>
            </a:r>
          </a:p>
          <a:p>
            <a:pPr lvl="1"/>
            <a:r>
              <a:rPr lang="en-US" altLang="zh-CN" dirty="0" smtClean="0">
                <a:hlinkClick r:id="rId6"/>
              </a:rPr>
              <a:t>tomcat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279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3"/>
          <p:cNvSpPr>
            <a:spLocks noGrp="1"/>
          </p:cNvSpPr>
          <p:nvPr>
            <p:ph idx="1"/>
          </p:nvPr>
        </p:nvSpPr>
        <p:spPr>
          <a:xfrm>
            <a:off x="857250" y="1071563"/>
            <a:ext cx="7772400" cy="4321175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altLang="zh-CN" sz="7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>
              <a:buFontTx/>
              <a:buNone/>
              <a:defRPr/>
            </a:pPr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谢谢！</a:t>
            </a:r>
            <a:endParaRPr lang="en-US" altLang="zh-CN" sz="7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advTm="102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Output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87" y="2397751"/>
            <a:ext cx="7182852" cy="241016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58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Markup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lvl="1" indent="0">
              <a:buNone/>
            </a:pPr>
            <a:r>
              <a:rPr lang="en-US" altLang="zh-CN" dirty="0"/>
              <a:t>&lt;P&gt;AFRICA</a:t>
            </a:r>
          </a:p>
          <a:p>
            <a:pPr marL="358775" lvl="1" indent="0">
              <a:buNone/>
            </a:pPr>
            <a:r>
              <a:rPr lang="en-US" altLang="zh-CN" dirty="0"/>
              <a:t>&lt;B&gt;AMERICA&lt;/B&gt;                 </a:t>
            </a:r>
          </a:p>
          <a:p>
            <a:pPr marL="358775" lvl="1" indent="0">
              <a:buNone/>
            </a:pPr>
            <a:r>
              <a:rPr lang="en-US" altLang="zh-CN" dirty="0"/>
              <a:t>   ASIA&lt;/P&gt;</a:t>
            </a:r>
          </a:p>
          <a:p>
            <a:pPr marL="358775" lvl="1" indent="0">
              <a:buNone/>
            </a:pPr>
            <a:r>
              <a:rPr lang="en-US" altLang="zh-CN" dirty="0"/>
              <a:t>&lt;P&gt;EUROPE&lt;I&gt;</a:t>
            </a:r>
          </a:p>
          <a:p>
            <a:pPr marL="358775" lvl="1" indent="0">
              <a:buNone/>
            </a:pPr>
            <a:r>
              <a:rPr lang="en-US" altLang="zh-CN" dirty="0"/>
              <a:t>           MIDDLE EAST&lt;/I&gt;&lt;/P</a:t>
            </a:r>
            <a:r>
              <a:rPr lang="en-US" altLang="zh-CN" dirty="0" smtClean="0"/>
              <a:t>&gt;</a:t>
            </a:r>
          </a:p>
          <a:p>
            <a:pPr marL="358775" lvl="1" indent="0">
              <a:buNone/>
            </a:pPr>
            <a:endParaRPr lang="en-US" altLang="zh-CN" dirty="0"/>
          </a:p>
          <a:p>
            <a:pPr marL="358775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63" y="3429000"/>
            <a:ext cx="376290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0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文档由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两部分组成</a:t>
            </a:r>
            <a:endParaRPr lang="en-US" altLang="zh-CN" dirty="0"/>
          </a:p>
          <a:p>
            <a:pPr lvl="1"/>
            <a:r>
              <a:rPr lang="en-US" altLang="zh-CN" dirty="0"/>
              <a:t>&lt;html&gt;</a:t>
            </a:r>
            <a:r>
              <a:rPr lang="zh-CN" altLang="en-US" dirty="0"/>
              <a:t>和</a:t>
            </a:r>
            <a:r>
              <a:rPr lang="en-US" altLang="zh-CN" dirty="0"/>
              <a:t>&lt;/html&gt;</a:t>
            </a:r>
            <a:r>
              <a:rPr lang="zh-CN" altLang="en-US" dirty="0"/>
              <a:t>之间的文本描述</a:t>
            </a:r>
            <a:r>
              <a:rPr lang="zh-CN" altLang="en-US" dirty="0" smtClean="0"/>
              <a:t>网页</a:t>
            </a:r>
            <a:endParaRPr lang="en-US" altLang="zh-CN" dirty="0" smtClean="0"/>
          </a:p>
          <a:p>
            <a:pPr lvl="1"/>
            <a:r>
              <a:rPr lang="en-US" altLang="zh-CN" dirty="0"/>
              <a:t>head</a:t>
            </a:r>
            <a:r>
              <a:rPr lang="zh-CN" altLang="en-US" dirty="0"/>
              <a:t>中</a:t>
            </a:r>
            <a:r>
              <a:rPr lang="en-US" altLang="zh-CN" dirty="0"/>
              <a:t>"&lt;title&gt;</a:t>
            </a:r>
            <a:r>
              <a:rPr lang="zh-CN" altLang="en-US" dirty="0"/>
              <a:t>这是标题</a:t>
            </a:r>
            <a:r>
              <a:rPr lang="en-US" altLang="zh-CN" dirty="0"/>
              <a:t>&lt;/title&gt;" </a:t>
            </a:r>
            <a:r>
              <a:rPr lang="zh-CN" altLang="en-US" dirty="0"/>
              <a:t>定义了浏览器的页面</a:t>
            </a:r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body&gt;</a:t>
            </a:r>
            <a:r>
              <a:rPr lang="zh-CN" altLang="en-US" dirty="0"/>
              <a:t>和</a:t>
            </a:r>
            <a:r>
              <a:rPr lang="en-US" altLang="zh-CN" dirty="0"/>
              <a:t>&lt;/body&gt;</a:t>
            </a:r>
            <a:r>
              <a:rPr lang="zh-CN" altLang="en-US" dirty="0"/>
              <a:t>之间的文本为可视页面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784225" lvl="2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60" y="3158977"/>
            <a:ext cx="448384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4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Browsers Are Tolerant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浏览器忽略对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忽视其无法理解的标记符号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Internet </a:t>
            </a:r>
            <a:r>
              <a:rPr lang="en-US" altLang="zh-CN" dirty="0" smtClean="0"/>
              <a:t>Explorer/Chrome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文件不要求以</a:t>
            </a:r>
            <a:r>
              <a:rPr lang="en-US" altLang="zh-CN" dirty="0"/>
              <a:t>&lt;html&gt;</a:t>
            </a:r>
            <a:r>
              <a:rPr lang="zh-CN" altLang="en-US" dirty="0"/>
              <a:t>和</a:t>
            </a:r>
            <a:r>
              <a:rPr lang="en-US" altLang="zh-CN" dirty="0"/>
              <a:t>&lt;/html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开头和结尾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&lt;head&gt;</a:t>
            </a:r>
            <a:r>
              <a:rPr lang="zh-CN" altLang="en-US" dirty="0"/>
              <a:t>和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不一定要必须出现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但是会导致不确定的行为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7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Tolerant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lvl="1" indent="0">
              <a:buNone/>
            </a:pPr>
            <a:r>
              <a:rPr lang="en-US" altLang="zh-CN" dirty="0"/>
              <a:t>&lt;HEAD</a:t>
            </a:r>
            <a:r>
              <a:rPr lang="en-US" altLang="zh-CN" dirty="0" smtClean="0"/>
              <a:t>&gt; This is  </a:t>
            </a:r>
            <a:r>
              <a:rPr lang="en-US" altLang="zh-CN" dirty="0"/>
              <a:t>&lt;ODDTAG&gt; </a:t>
            </a:r>
            <a:r>
              <a:rPr lang="en-US" altLang="zh-CN" dirty="0" smtClean="0"/>
              <a:t>within html content &lt;/</a:t>
            </a:r>
            <a:r>
              <a:rPr lang="en-US" altLang="zh-CN" dirty="0"/>
              <a:t>HEAD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9" y="1982651"/>
            <a:ext cx="847478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4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Elements and Tags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每一个元素都包含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开始标签</a:t>
            </a:r>
            <a:r>
              <a:rPr lang="en-US" altLang="zh-CN" dirty="0" smtClean="0"/>
              <a:t>(begin tag)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“&lt;tag&gt;“</a:t>
            </a:r>
            <a:endParaRPr lang="en-US" altLang="zh-CN" dirty="0"/>
          </a:p>
          <a:p>
            <a:pPr lvl="1"/>
            <a:r>
              <a:rPr lang="zh-CN" altLang="en-US" dirty="0" smtClean="0"/>
              <a:t>内容</a:t>
            </a:r>
            <a:r>
              <a:rPr lang="en-US" altLang="zh-CN" dirty="0" smtClean="0"/>
              <a:t>(content)</a:t>
            </a:r>
            <a:endParaRPr lang="en-US" altLang="zh-CN" dirty="0"/>
          </a:p>
          <a:p>
            <a:pPr lvl="1"/>
            <a:r>
              <a:rPr lang="zh-CN" altLang="en-US" dirty="0" smtClean="0"/>
              <a:t> 结束标签</a:t>
            </a:r>
            <a:r>
              <a:rPr lang="en-US" altLang="zh-CN" dirty="0" smtClean="0"/>
              <a:t>(end tag)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”</a:t>
            </a:r>
            <a:r>
              <a:rPr lang="en-US" altLang="zh-CN" dirty="0"/>
              <a:t> </a:t>
            </a:r>
            <a:r>
              <a:rPr lang="en-US" altLang="zh-CN" dirty="0" smtClean="0"/>
              <a:t>&lt;/tag&gt;”</a:t>
            </a:r>
          </a:p>
          <a:p>
            <a:pPr lvl="1"/>
            <a:r>
              <a:rPr lang="en-US" altLang="zh-CN" dirty="0" smtClean="0"/>
              <a:t>E.g. &lt;body&gt; here is content &lt;/body&gt;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有些元素不需要结束标签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&lt;p&gt; paragraph tag</a:t>
            </a:r>
          </a:p>
          <a:p>
            <a:r>
              <a:rPr lang="zh-CN" altLang="en-US" dirty="0" smtClean="0"/>
              <a:t>有些元素不需要内容</a:t>
            </a:r>
            <a:endParaRPr lang="en-US" altLang="zh-CN" dirty="0" smtClean="0"/>
          </a:p>
          <a:p>
            <a:pPr lvl="1"/>
            <a:r>
              <a:rPr lang="en-US" altLang="zh-CN" dirty="0"/>
              <a:t>&lt;HR&gt; </a:t>
            </a:r>
            <a:r>
              <a:rPr lang="en-US" altLang="zh-CN" dirty="0" smtClean="0"/>
              <a:t>horizontal </a:t>
            </a:r>
            <a:r>
              <a:rPr lang="en-US" altLang="zh-CN" dirty="0"/>
              <a:t>straight line </a:t>
            </a:r>
            <a:r>
              <a:rPr lang="en-US" altLang="zh-CN" dirty="0" smtClean="0"/>
              <a:t>across the </a:t>
            </a:r>
            <a:r>
              <a:rPr lang="en-US" altLang="zh-CN" dirty="0"/>
              <a:t>page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969B7-D21A-40C5-8013-D5B59336E84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880733"/>
      </p:ext>
    </p:extLst>
  </p:cSld>
  <p:clrMapOvr>
    <a:masterClrMapping/>
  </p:clrMapOvr>
</p:sld>
</file>

<file path=ppt/theme/theme1.xml><?xml version="1.0" encoding="utf-8"?>
<a:theme xmlns:a="http://schemas.openxmlformats.org/drawingml/2006/main" name="计算所内容模板1">
  <a:themeElements>
    <a:clrScheme name="">
      <a:dk1>
        <a:srgbClr val="FFFFFF"/>
      </a:dk1>
      <a:lt1>
        <a:srgbClr val="FFFFFF"/>
      </a:lt1>
      <a:dk2>
        <a:srgbClr val="FFFFFF"/>
      </a:dk2>
      <a:lt2>
        <a:srgbClr val="B2B2B2"/>
      </a:lt2>
      <a:accent1>
        <a:srgbClr val="00CC99"/>
      </a:accent1>
      <a:accent2>
        <a:srgbClr val="FFCC00"/>
      </a:accent2>
      <a:accent3>
        <a:srgbClr val="FFFFFF"/>
      </a:accent3>
      <a:accent4>
        <a:srgbClr val="DADADA"/>
      </a:accent4>
      <a:accent5>
        <a:srgbClr val="AAE2CA"/>
      </a:accent5>
      <a:accent6>
        <a:srgbClr val="E7B900"/>
      </a:accent6>
      <a:hlink>
        <a:srgbClr val="CCCCFF"/>
      </a:hlink>
      <a:folHlink>
        <a:srgbClr val="B2B2B2"/>
      </a:folHlink>
    </a:clrScheme>
    <a:fontScheme name="计算所内容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计算所内容模板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所内容模板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所内容模板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所内容模板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所内容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所内容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所内容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hite_intel_only">
  <a:themeElements>
    <a:clrScheme name="white_intel_only 2">
      <a:dk1>
        <a:srgbClr val="0860A8"/>
      </a:dk1>
      <a:lt1>
        <a:srgbClr val="FFFFFF"/>
      </a:lt1>
      <a:dk2>
        <a:srgbClr val="F5E647"/>
      </a:dk2>
      <a:lt2>
        <a:srgbClr val="FF5C47"/>
      </a:lt2>
      <a:accent1>
        <a:srgbClr val="A6CAE1"/>
      </a:accent1>
      <a:accent2>
        <a:srgbClr val="567EB9"/>
      </a:accent2>
      <a:accent3>
        <a:srgbClr val="FFFFFF"/>
      </a:accent3>
      <a:accent4>
        <a:srgbClr val="06518F"/>
      </a:accent4>
      <a:accent5>
        <a:srgbClr val="D0E1EE"/>
      </a:accent5>
      <a:accent6>
        <a:srgbClr val="4D72A7"/>
      </a:accent6>
      <a:hlink>
        <a:srgbClr val="0C2E86"/>
      </a:hlink>
      <a:folHlink>
        <a:srgbClr val="AA014C"/>
      </a:folHlink>
    </a:clrScheme>
    <a:fontScheme name="white_intel_onl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8100" algn="ctr">
          <a:solidFill>
            <a:srgbClr val="000000"/>
          </a:solidFill>
          <a:round/>
          <a:headEnd/>
          <a:tailEnd type="arrow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Calibri" pitchFamily="34" charset="0"/>
            <a:ea typeface="楷体" pitchFamily="49" charset="-122"/>
            <a:cs typeface="Calibri" pitchFamily="34" charset="0"/>
          </a:defRPr>
        </a:defPPr>
      </a:lstStyle>
    </a:txDef>
  </a:objectDefaults>
  <a:extraClrSchemeLst>
    <a:extraClrScheme>
      <a:clrScheme name="white_intel_only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F:\ftp\up\计算所内容模板1.pot</Template>
  <TotalTime>26249</TotalTime>
  <Words>1494</Words>
  <Application>Microsoft Office PowerPoint</Application>
  <PresentationFormat>全屏显示(4:3)</PresentationFormat>
  <Paragraphs>313</Paragraphs>
  <Slides>33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计算所内容模板1</vt:lpstr>
      <vt:lpstr>white_intel_only</vt:lpstr>
      <vt:lpstr>Web编程介绍</vt:lpstr>
      <vt:lpstr>What is HTML</vt:lpstr>
      <vt:lpstr>An Example</vt:lpstr>
      <vt:lpstr>Example Output</vt:lpstr>
      <vt:lpstr>Add Markup</vt:lpstr>
      <vt:lpstr>General Structure</vt:lpstr>
      <vt:lpstr>Browsers Are Tolerant</vt:lpstr>
      <vt:lpstr>Tolerant Example</vt:lpstr>
      <vt:lpstr>HTML Elements and Tags</vt:lpstr>
      <vt:lpstr>Attributes</vt:lpstr>
      <vt:lpstr>Comments in HTML</vt:lpstr>
      <vt:lpstr>Lists</vt:lpstr>
      <vt:lpstr>Unordered List</vt:lpstr>
      <vt:lpstr>Ordered List </vt:lpstr>
      <vt:lpstr>Definition List </vt:lpstr>
      <vt:lpstr>Table Elements</vt:lpstr>
      <vt:lpstr>Table Example1</vt:lpstr>
      <vt:lpstr>Table Example2</vt:lpstr>
      <vt:lpstr>Defining Anchors Using the id Attribute</vt:lpstr>
      <vt:lpstr>Anchors Examples</vt:lpstr>
      <vt:lpstr>Universal Resource Identifier</vt:lpstr>
      <vt:lpstr>Form</vt:lpstr>
      <vt:lpstr>Form Attributes</vt:lpstr>
      <vt:lpstr>Form Action Attributes</vt:lpstr>
      <vt:lpstr>&lt;input&gt; Element</vt:lpstr>
      <vt:lpstr>Other Form Elements</vt:lpstr>
      <vt:lpstr>CGI </vt:lpstr>
      <vt:lpstr>CGI Operation</vt:lpstr>
      <vt:lpstr> Languages for CGI</vt:lpstr>
      <vt:lpstr>CGI Script Input and Output</vt:lpstr>
      <vt:lpstr>CGICC</vt:lpstr>
      <vt:lpstr>Tutorial </vt:lpstr>
      <vt:lpstr>PowerPoint 演示文稿</vt:lpstr>
    </vt:vector>
  </TitlesOfParts>
  <Company>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</dc:title>
  <dc:creator>fazhanbu</dc:creator>
  <cp:lastModifiedBy>hebo</cp:lastModifiedBy>
  <cp:revision>1677</cp:revision>
  <cp:lastPrinted>1601-01-01T00:00:00Z</cp:lastPrinted>
  <dcterms:created xsi:type="dcterms:W3CDTF">2003-09-23T04:45:32Z</dcterms:created>
  <dcterms:modified xsi:type="dcterms:W3CDTF">2016-11-16T15:26:44Z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1348798463</vt:lpwstr>
  </property>
</Properties>
</file>