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35" r:id="rId3"/>
    <p:sldId id="267" r:id="rId4"/>
    <p:sldId id="336" r:id="rId5"/>
    <p:sldId id="337" r:id="rId6"/>
    <p:sldId id="257" r:id="rId7"/>
    <p:sldId id="266" r:id="rId8"/>
    <p:sldId id="263" r:id="rId9"/>
    <p:sldId id="262" r:id="rId10"/>
    <p:sldId id="258" r:id="rId11"/>
    <p:sldId id="329" r:id="rId12"/>
    <p:sldId id="330" r:id="rId13"/>
    <p:sldId id="331" r:id="rId14"/>
    <p:sldId id="332" r:id="rId15"/>
    <p:sldId id="333" r:id="rId16"/>
    <p:sldId id="334" r:id="rId17"/>
    <p:sldId id="272" r:id="rId18"/>
    <p:sldId id="273" r:id="rId19"/>
    <p:sldId id="274" r:id="rId20"/>
    <p:sldId id="275" r:id="rId21"/>
    <p:sldId id="276" r:id="rId22"/>
    <p:sldId id="277" r:id="rId23"/>
    <p:sldId id="279" r:id="rId24"/>
    <p:sldId id="278" r:id="rId25"/>
    <p:sldId id="280" r:id="rId26"/>
    <p:sldId id="281" r:id="rId27"/>
    <p:sldId id="282" r:id="rId28"/>
    <p:sldId id="289" r:id="rId29"/>
    <p:sldId id="284" r:id="rId30"/>
    <p:sldId id="283"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298" r:id="rId44"/>
    <p:sldId id="300" r:id="rId45"/>
    <p:sldId id="299"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3" r:id="rId60"/>
    <p:sldId id="315" r:id="rId61"/>
    <p:sldId id="316" r:id="rId62"/>
    <p:sldId id="320" r:id="rId63"/>
    <p:sldId id="321" r:id="rId64"/>
    <p:sldId id="322" r:id="rId65"/>
    <p:sldId id="318" r:id="rId66"/>
    <p:sldId id="323" r:id="rId67"/>
    <p:sldId id="317" r:id="rId68"/>
    <p:sldId id="324" r:id="rId69"/>
    <p:sldId id="325" r:id="rId70"/>
    <p:sldId id="326" r:id="rId71"/>
    <p:sldId id="327" r:id="rId72"/>
    <p:sldId id="328" r:id="rId73"/>
    <p:sldId id="270" r:id="rId74"/>
    <p:sldId id="338" r:id="rId7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46308" autoAdjust="0"/>
  </p:normalViewPr>
  <p:slideViewPr>
    <p:cSldViewPr snapToGrid="0">
      <p:cViewPr varScale="1">
        <p:scale>
          <a:sx n="29" d="100"/>
          <a:sy n="29" d="100"/>
        </p:scale>
        <p:origin x="2031"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D425C-E4B6-4648-BE64-B54B84C425A3}" type="datetimeFigureOut">
              <a:rPr lang="nl-NL" smtClean="0"/>
              <a:t>6-12-2017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91A10-76C6-4472-BC2C-A71051CCBD90}" type="slidenum">
              <a:rPr lang="nl-NL" smtClean="0"/>
              <a:t>‹nr.›</a:t>
            </a:fld>
            <a:endParaRPr lang="nl-NL"/>
          </a:p>
        </p:txBody>
      </p:sp>
    </p:spTree>
    <p:extLst>
      <p:ext uri="{BB962C8B-B14F-4D97-AF65-F5344CB8AC3E}">
        <p14:creationId xmlns:p14="http://schemas.microsoft.com/office/powerpoint/2010/main" val="129320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a:t>
            </a:fld>
            <a:endParaRPr lang="nl-NL"/>
          </a:p>
        </p:txBody>
      </p:sp>
    </p:spTree>
    <p:extLst>
      <p:ext uri="{BB962C8B-B14F-4D97-AF65-F5344CB8AC3E}">
        <p14:creationId xmlns:p14="http://schemas.microsoft.com/office/powerpoint/2010/main" val="1603154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11</a:t>
            </a:fld>
            <a:endParaRPr lang="nl-NL"/>
          </a:p>
        </p:txBody>
      </p:sp>
    </p:spTree>
    <p:extLst>
      <p:ext uri="{BB962C8B-B14F-4D97-AF65-F5344CB8AC3E}">
        <p14:creationId xmlns:p14="http://schemas.microsoft.com/office/powerpoint/2010/main" val="168876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Nu gaan we ons eerste eigen component </a:t>
            </a:r>
            <a:r>
              <a:rPr lang="nl-NL" dirty="0" err="1" smtClean="0"/>
              <a:t>creëeren</a:t>
            </a:r>
            <a:r>
              <a:rPr lang="nl-NL" dirty="0" smtClean="0"/>
              <a:t>.</a:t>
            </a:r>
            <a:r>
              <a:rPr lang="nl-NL" baseline="0" dirty="0" smtClean="0"/>
              <a:t> Een component is een stuk functionaliteit dat hergebruikt kan worden binnen de web app. Een keer gebruiken mag ook natuurlijk. Gebruik het volgende </a:t>
            </a:r>
            <a:r>
              <a:rPr lang="nl-NL" baseline="0" dirty="0" err="1" smtClean="0"/>
              <a:t>command</a:t>
            </a:r>
            <a:r>
              <a:rPr lang="nl-NL" baseline="0" dirty="0" smtClean="0"/>
              <a:t> om een </a:t>
            </a:r>
            <a:r>
              <a:rPr lang="nl-NL" baseline="0" dirty="0" err="1" smtClean="0"/>
              <a:t>create</a:t>
            </a:r>
            <a:r>
              <a:rPr lang="nl-NL" baseline="0" dirty="0" smtClean="0"/>
              <a:t> </a:t>
            </a:r>
            <a:r>
              <a:rPr lang="nl-NL" baseline="0" dirty="0" err="1" smtClean="0"/>
              <a:t>todo</a:t>
            </a:r>
            <a:r>
              <a:rPr lang="nl-NL" baseline="0" dirty="0" smtClean="0"/>
              <a:t> component te creëren. In de </a:t>
            </a:r>
            <a:r>
              <a:rPr lang="nl-NL" baseline="0" dirty="0" err="1" smtClean="0"/>
              <a:t>command</a:t>
            </a:r>
            <a:r>
              <a:rPr lang="nl-NL" baseline="0" dirty="0" smtClean="0"/>
              <a:t> line zie je welke bestanden zijn toegevoegd en welke zijn aangepast.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13</a:t>
            </a:fld>
            <a:endParaRPr lang="nl-NL"/>
          </a:p>
        </p:txBody>
      </p:sp>
    </p:spTree>
    <p:extLst>
      <p:ext uri="{BB962C8B-B14F-4D97-AF65-F5344CB8AC3E}">
        <p14:creationId xmlns:p14="http://schemas.microsoft.com/office/powerpoint/2010/main" val="4280680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Om te laten zien dat ons component out</a:t>
            </a:r>
            <a:r>
              <a:rPr lang="nl-NL" baseline="0" dirty="0" smtClean="0"/>
              <a:t> of </a:t>
            </a:r>
            <a:r>
              <a:rPr lang="nl-NL" baseline="0" dirty="0" err="1" smtClean="0"/>
              <a:t>the</a:t>
            </a:r>
            <a:r>
              <a:rPr lang="nl-NL" baseline="0" dirty="0" smtClean="0"/>
              <a:t> box werkt voegen we hem toe aan ons app.component.html.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14</a:t>
            </a:fld>
            <a:endParaRPr lang="nl-NL"/>
          </a:p>
        </p:txBody>
      </p:sp>
    </p:spTree>
    <p:extLst>
      <p:ext uri="{BB962C8B-B14F-4D97-AF65-F5344CB8AC3E}">
        <p14:creationId xmlns:p14="http://schemas.microsoft.com/office/powerpoint/2010/main" val="339668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Is allemaal leuk en aardig, maar we willen</a:t>
            </a:r>
            <a:r>
              <a:rPr lang="nl-NL" baseline="0" dirty="0" smtClean="0"/>
              <a:t> nu een route </a:t>
            </a:r>
            <a:r>
              <a:rPr lang="nl-NL" baseline="0" dirty="0" err="1" smtClean="0"/>
              <a:t>creëeren</a:t>
            </a:r>
            <a:r>
              <a:rPr lang="nl-NL" baseline="0" dirty="0" smtClean="0"/>
              <a:t> ernaar toe. Pas de routes aan in de app-</a:t>
            </a:r>
            <a:r>
              <a:rPr lang="nl-NL" baseline="0" dirty="0" err="1" smtClean="0"/>
              <a:t>routing.module.ts</a:t>
            </a:r>
            <a:r>
              <a:rPr lang="nl-NL" baseline="0" dirty="0" smtClean="0"/>
              <a:t>. Als een route hierop aansluit, dus bijvoorbeeld </a:t>
            </a:r>
            <a:r>
              <a:rPr lang="nl-NL" baseline="0" dirty="0" err="1" smtClean="0"/>
              <a:t>localhost</a:t>
            </a:r>
            <a:r>
              <a:rPr lang="nl-NL" baseline="0" dirty="0" smtClean="0"/>
              <a:t>/ dan zal de applicatie routeren naar het </a:t>
            </a:r>
            <a:r>
              <a:rPr lang="nl-NL" baseline="0" dirty="0" err="1" smtClean="0"/>
              <a:t>CreateTodoComponent</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15</a:t>
            </a:fld>
            <a:endParaRPr lang="nl-NL"/>
          </a:p>
        </p:txBody>
      </p:sp>
    </p:spTree>
    <p:extLst>
      <p:ext uri="{BB962C8B-B14F-4D97-AF65-F5344CB8AC3E}">
        <p14:creationId xmlns:p14="http://schemas.microsoft.com/office/powerpoint/2010/main" val="390550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Deze zal verschijnen in de router outlet, dus verwijder weer de app-</a:t>
            </a:r>
            <a:r>
              <a:rPr lang="nl-NL" dirty="0" err="1" smtClean="0"/>
              <a:t>create</a:t>
            </a:r>
            <a:r>
              <a:rPr lang="nl-NL" dirty="0" smtClean="0"/>
              <a:t>-</a:t>
            </a:r>
            <a:r>
              <a:rPr lang="nl-NL" dirty="0" err="1" smtClean="0"/>
              <a:t>todo</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16</a:t>
            </a:fld>
            <a:endParaRPr lang="nl-NL"/>
          </a:p>
        </p:txBody>
      </p:sp>
    </p:spTree>
    <p:extLst>
      <p:ext uri="{BB962C8B-B14F-4D97-AF65-F5344CB8AC3E}">
        <p14:creationId xmlns:p14="http://schemas.microsoft.com/office/powerpoint/2010/main" val="257147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Wij</a:t>
            </a:r>
            <a:r>
              <a:rPr lang="nl-NL" baseline="0" dirty="0" smtClean="0"/>
              <a:t> gebruiken Template </a:t>
            </a:r>
            <a:r>
              <a:rPr lang="nl-NL" baseline="0" dirty="0" err="1" smtClean="0"/>
              <a:t>Driven</a:t>
            </a:r>
            <a:r>
              <a:rPr lang="nl-NL" baseline="0" dirty="0" smtClean="0"/>
              <a:t> Forms, omdat deze makkelijker zijn in gebruik (tijd </a:t>
            </a:r>
            <a:r>
              <a:rPr lang="nl-NL" baseline="0" dirty="0" err="1" smtClean="0"/>
              <a:t>constraint</a:t>
            </a:r>
            <a:r>
              <a:rPr lang="nl-NL" baseline="0" dirty="0" smtClean="0"/>
              <a:t>) en meer lijken op de manier zoals in </a:t>
            </a:r>
            <a:r>
              <a:rPr lang="nl-NL" baseline="0" dirty="0" err="1" smtClean="0"/>
              <a:t>AngularJS</a:t>
            </a:r>
            <a:r>
              <a:rPr lang="nl-NL" baseline="0" dirty="0" smtClean="0"/>
              <a:t> gewerkt wordt. Ook hebben we geen unit testen en maken we alleen gebruik van de </a:t>
            </a:r>
            <a:r>
              <a:rPr lang="nl-NL" baseline="0" dirty="0" err="1" smtClean="0"/>
              <a:t>required</a:t>
            </a:r>
            <a:r>
              <a:rPr lang="nl-NL" baseline="0" dirty="0" smtClean="0"/>
              <a:t> </a:t>
            </a:r>
            <a:r>
              <a:rPr lang="nl-NL" baseline="0" dirty="0" err="1" smtClean="0"/>
              <a:t>validator</a:t>
            </a:r>
            <a:r>
              <a:rPr lang="nl-NL" baseline="0" dirty="0" smtClean="0"/>
              <a:t>. Daarom hebben we de extra functionaliteit die </a:t>
            </a:r>
            <a:r>
              <a:rPr lang="nl-NL" baseline="0" dirty="0" err="1" smtClean="0"/>
              <a:t>reactive</a:t>
            </a:r>
            <a:r>
              <a:rPr lang="nl-NL" baseline="0" dirty="0" smtClean="0"/>
              <a:t> </a:t>
            </a:r>
            <a:r>
              <a:rPr lang="nl-NL" baseline="0" dirty="0" err="1" smtClean="0"/>
              <a:t>forms</a:t>
            </a:r>
            <a:r>
              <a:rPr lang="nl-NL" baseline="0" dirty="0" smtClean="0"/>
              <a:t> bieden niet nodig. Daarnaast zijn onze ervaringen met </a:t>
            </a:r>
            <a:r>
              <a:rPr lang="nl-NL" baseline="0" dirty="0" err="1" smtClean="0"/>
              <a:t>reactive</a:t>
            </a:r>
            <a:r>
              <a:rPr lang="nl-NL" baseline="0" dirty="0" smtClean="0"/>
              <a:t> </a:t>
            </a:r>
            <a:r>
              <a:rPr lang="nl-NL" baseline="0" dirty="0" err="1" smtClean="0"/>
              <a:t>forms</a:t>
            </a:r>
            <a:r>
              <a:rPr lang="nl-NL" baseline="0" dirty="0" smtClean="0"/>
              <a:t> in straatnieuws nog niet heel goed. Je moet best veel werk verzetten in verhouding tot template </a:t>
            </a:r>
            <a:r>
              <a:rPr lang="nl-NL" baseline="0" dirty="0" err="1" smtClean="0"/>
              <a:t>driven</a:t>
            </a:r>
            <a:r>
              <a:rPr lang="nl-NL" baseline="0" dirty="0" smtClean="0"/>
              <a:t> </a:t>
            </a:r>
            <a:r>
              <a:rPr lang="nl-NL" baseline="0" dirty="0" err="1" smtClean="0"/>
              <a:t>forms</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17</a:t>
            </a:fld>
            <a:endParaRPr lang="nl-NL"/>
          </a:p>
        </p:txBody>
      </p:sp>
    </p:spTree>
    <p:extLst>
      <p:ext uri="{BB962C8B-B14F-4D97-AF65-F5344CB8AC3E}">
        <p14:creationId xmlns:p14="http://schemas.microsoft.com/office/powerpoint/2010/main" val="2789147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nu een </a:t>
            </a:r>
            <a:r>
              <a:rPr lang="nl-NL" dirty="0" err="1" smtClean="0"/>
              <a:t>ToDo</a:t>
            </a:r>
            <a:r>
              <a:rPr lang="nl-NL" dirty="0" smtClean="0"/>
              <a:t> class genereren. Dit is de </a:t>
            </a:r>
            <a:r>
              <a:rPr lang="nl-NL" dirty="0" err="1" smtClean="0"/>
              <a:t>ToDo</a:t>
            </a:r>
            <a:r>
              <a:rPr lang="nl-NL" dirty="0" smtClean="0"/>
              <a:t> zoals hij</a:t>
            </a:r>
            <a:r>
              <a:rPr lang="nl-NL" baseline="0" dirty="0" smtClean="0"/>
              <a:t> aan de achterkant wordt opgeslagen. We maken nu gebruik van </a:t>
            </a:r>
            <a:r>
              <a:rPr lang="nl-NL" baseline="0" dirty="0" err="1" smtClean="0"/>
              <a:t>ng</a:t>
            </a:r>
            <a:r>
              <a:rPr lang="nl-NL" baseline="0" dirty="0" smtClean="0"/>
              <a:t> g – g = </a:t>
            </a:r>
            <a:r>
              <a:rPr lang="nl-NL" baseline="0" dirty="0" err="1" smtClean="0"/>
              <a:t>generate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18</a:t>
            </a:fld>
            <a:endParaRPr lang="nl-NL"/>
          </a:p>
        </p:txBody>
      </p:sp>
    </p:spTree>
    <p:extLst>
      <p:ext uri="{BB962C8B-B14F-4D97-AF65-F5344CB8AC3E}">
        <p14:creationId xmlns:p14="http://schemas.microsoft.com/office/powerpoint/2010/main" val="2052016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Constructor</a:t>
            </a:r>
            <a:r>
              <a:rPr lang="nl-NL" dirty="0" smtClean="0"/>
              <a:t> variabele</a:t>
            </a:r>
            <a:r>
              <a:rPr lang="nl-NL" baseline="0" dirty="0" smtClean="0"/>
              <a:t> zijn gelijk </a:t>
            </a:r>
            <a:r>
              <a:rPr lang="nl-NL" baseline="0" dirty="0" err="1" smtClean="0"/>
              <a:t>properties</a:t>
            </a:r>
            <a:r>
              <a:rPr lang="nl-NL" baseline="0" dirty="0" smtClean="0"/>
              <a:t>. </a:t>
            </a:r>
            <a:r>
              <a:rPr lang="nl-NL" baseline="0" dirty="0" err="1" smtClean="0"/>
              <a:t>Id</a:t>
            </a:r>
            <a:r>
              <a:rPr lang="nl-NL" baseline="0" dirty="0" smtClean="0"/>
              <a:t>, </a:t>
            </a:r>
            <a:r>
              <a:rPr lang="nl-NL" baseline="0" dirty="0" err="1" smtClean="0"/>
              <a:t>completedDate</a:t>
            </a:r>
            <a:r>
              <a:rPr lang="nl-NL" baseline="0" dirty="0" smtClean="0"/>
              <a:t> en </a:t>
            </a:r>
            <a:r>
              <a:rPr lang="nl-NL" baseline="0" dirty="0" err="1" smtClean="0"/>
              <a:t>createdDate</a:t>
            </a:r>
            <a:r>
              <a:rPr lang="nl-NL" baseline="0" dirty="0" smtClean="0"/>
              <a:t> zijn niet verplicht en worden server side gezet straks.</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19</a:t>
            </a:fld>
            <a:endParaRPr lang="nl-NL"/>
          </a:p>
        </p:txBody>
      </p:sp>
    </p:spTree>
    <p:extLst>
      <p:ext uri="{BB962C8B-B14F-4D97-AF65-F5344CB8AC3E}">
        <p14:creationId xmlns:p14="http://schemas.microsoft.com/office/powerpoint/2010/main" val="2767862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a:t>
            </a:r>
            <a:r>
              <a:rPr lang="nl-NL" dirty="0" err="1" smtClean="0"/>
              <a:t>creëeren</a:t>
            </a:r>
            <a:r>
              <a:rPr lang="nl-NL" dirty="0" smtClean="0"/>
              <a:t> nu een nieuwe </a:t>
            </a:r>
            <a:r>
              <a:rPr lang="nl-NL" dirty="0" err="1" smtClean="0"/>
              <a:t>todo</a:t>
            </a:r>
            <a:r>
              <a:rPr lang="nl-NL" dirty="0" smtClean="0"/>
              <a:t> om als </a:t>
            </a:r>
            <a:r>
              <a:rPr lang="nl-NL" dirty="0" err="1" smtClean="0"/>
              <a:t>initiele</a:t>
            </a:r>
            <a:r>
              <a:rPr lang="nl-NL" dirty="0" smtClean="0"/>
              <a:t> waarde in het formulier te gebruiken.</a:t>
            </a:r>
          </a:p>
          <a:p>
            <a:r>
              <a:rPr lang="nl-NL" dirty="0" err="1" smtClean="0"/>
              <a:t>ngOnInit</a:t>
            </a:r>
            <a:r>
              <a:rPr lang="nl-NL" dirty="0" smtClean="0"/>
              <a:t> is een van de component</a:t>
            </a:r>
            <a:r>
              <a:rPr lang="nl-NL" baseline="0" dirty="0" smtClean="0"/>
              <a:t> life </a:t>
            </a:r>
            <a:r>
              <a:rPr lang="nl-NL" baseline="0" dirty="0" err="1" smtClean="0"/>
              <a:t>cycles</a:t>
            </a:r>
            <a:r>
              <a:rPr lang="nl-NL" baseline="0" dirty="0" smtClean="0"/>
              <a:t> van </a:t>
            </a:r>
            <a:r>
              <a:rPr lang="nl-NL" baseline="0" dirty="0" err="1" smtClean="0"/>
              <a:t>Angular</a:t>
            </a:r>
            <a:r>
              <a:rPr lang="nl-NL" baseline="0" dirty="0" smtClean="0"/>
              <a:t>. Deze wordt bij het </a:t>
            </a:r>
            <a:r>
              <a:rPr lang="nl-NL" baseline="0" dirty="0" err="1" smtClean="0"/>
              <a:t>initieren</a:t>
            </a:r>
            <a:r>
              <a:rPr lang="nl-NL" baseline="0" dirty="0" smtClean="0"/>
              <a:t> van een component aangeroepen zodra de </a:t>
            </a:r>
            <a:r>
              <a:rPr lang="nl-NL" baseline="0" dirty="0" err="1" smtClean="0"/>
              <a:t>OnInit</a:t>
            </a:r>
            <a:r>
              <a:rPr lang="nl-NL" baseline="0" dirty="0" smtClean="0"/>
              <a:t> </a:t>
            </a:r>
            <a:r>
              <a:rPr lang="nl-NL" baseline="0" dirty="0" err="1" smtClean="0"/>
              <a:t>geimplementeerd</a:t>
            </a:r>
            <a:r>
              <a:rPr lang="nl-NL" baseline="0" dirty="0" smtClean="0"/>
              <a:t> is.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20</a:t>
            </a:fld>
            <a:endParaRPr lang="nl-NL"/>
          </a:p>
        </p:txBody>
      </p:sp>
    </p:spTree>
    <p:extLst>
      <p:ext uri="{BB962C8B-B14F-4D97-AF65-F5344CB8AC3E}">
        <p14:creationId xmlns:p14="http://schemas.microsoft.com/office/powerpoint/2010/main" val="2383864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Toevoegen aan </a:t>
            </a:r>
            <a:r>
              <a:rPr lang="nl-NL" dirty="0" err="1"/>
              <a:t>angular</a:t>
            </a:r>
            <a:r>
              <a:rPr lang="nl-NL" baseline="0" dirty="0"/>
              <a:t> cli </a:t>
            </a:r>
            <a:r>
              <a:rPr lang="nl-NL" baseline="0" dirty="0" smtClean="0"/>
              <a:t>. In de </a:t>
            </a:r>
            <a:r>
              <a:rPr lang="nl-NL" baseline="0" dirty="0" err="1" smtClean="0"/>
              <a:t>angular-cli.json</a:t>
            </a:r>
            <a:r>
              <a:rPr lang="nl-NL" baseline="0" dirty="0" smtClean="0"/>
              <a:t> staan allerlei informatie die de cli nodig heeft om het project te starten of te builden. Wij willen nu de styling van bootstrap gebruiken voegen daarom het volgende toe.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21</a:t>
            </a:fld>
            <a:endParaRPr lang="nl-NL"/>
          </a:p>
        </p:txBody>
      </p:sp>
    </p:spTree>
    <p:extLst>
      <p:ext uri="{BB962C8B-B14F-4D97-AF65-F5344CB8AC3E}">
        <p14:creationId xmlns:p14="http://schemas.microsoft.com/office/powerpoint/2010/main" val="223400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a:t>
            </a:fld>
            <a:endParaRPr lang="nl-NL"/>
          </a:p>
        </p:txBody>
      </p:sp>
    </p:spTree>
    <p:extLst>
      <p:ext uri="{BB962C8B-B14F-4D97-AF65-F5344CB8AC3E}">
        <p14:creationId xmlns:p14="http://schemas.microsoft.com/office/powerpoint/2010/main" val="11200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Als eerste maken we een basis html formulier.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22</a:t>
            </a:fld>
            <a:endParaRPr lang="nl-NL"/>
          </a:p>
        </p:txBody>
      </p:sp>
    </p:spTree>
    <p:extLst>
      <p:ext uri="{BB962C8B-B14F-4D97-AF65-F5344CB8AC3E}">
        <p14:creationId xmlns:p14="http://schemas.microsoft.com/office/powerpoint/2010/main" val="4052577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voegen nu wat </a:t>
            </a:r>
            <a:r>
              <a:rPr lang="nl-NL" dirty="0" err="1" smtClean="0"/>
              <a:t>angular</a:t>
            </a:r>
            <a:r>
              <a:rPr lang="nl-NL" dirty="0" smtClean="0"/>
              <a:t> 2 </a:t>
            </a:r>
            <a:r>
              <a:rPr lang="nl-NL" dirty="0" err="1" smtClean="0"/>
              <a:t>magic</a:t>
            </a:r>
            <a:r>
              <a:rPr lang="nl-NL" dirty="0" smtClean="0"/>
              <a:t> toe. Name </a:t>
            </a:r>
            <a:r>
              <a:rPr lang="nl-NL" dirty="0"/>
              <a:t>is nodig voor </a:t>
            </a:r>
            <a:r>
              <a:rPr lang="nl-NL" dirty="0" smtClean="0"/>
              <a:t>de binding met</a:t>
            </a:r>
            <a:r>
              <a:rPr lang="nl-NL" baseline="0" dirty="0" smtClean="0"/>
              <a:t> het formulier</a:t>
            </a:r>
            <a:r>
              <a:rPr lang="nl-NL" dirty="0" smtClean="0"/>
              <a:t>, </a:t>
            </a:r>
            <a:r>
              <a:rPr lang="nl-NL" dirty="0" err="1"/>
              <a:t>banana</a:t>
            </a:r>
            <a:r>
              <a:rPr lang="nl-NL" dirty="0"/>
              <a:t> in</a:t>
            </a:r>
            <a:r>
              <a:rPr lang="nl-NL" baseline="0" dirty="0"/>
              <a:t> </a:t>
            </a:r>
            <a:r>
              <a:rPr lang="nl-NL" baseline="0" dirty="0" err="1"/>
              <a:t>the</a:t>
            </a:r>
            <a:r>
              <a:rPr lang="nl-NL" baseline="0" dirty="0"/>
              <a:t> box genereert </a:t>
            </a:r>
            <a:r>
              <a:rPr lang="nl-NL" baseline="0" dirty="0" err="1"/>
              <a:t>two</a:t>
            </a:r>
            <a:r>
              <a:rPr lang="nl-NL" baseline="0" dirty="0"/>
              <a:t> way </a:t>
            </a:r>
            <a:r>
              <a:rPr lang="nl-NL" baseline="0" dirty="0" smtClean="0"/>
              <a:t>binding. Dus voorkant naar achterkant en terug. {{}} geeft de waarde weer in het scherm. Probeer maar.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23</a:t>
            </a:fld>
            <a:endParaRPr lang="nl-NL"/>
          </a:p>
        </p:txBody>
      </p:sp>
    </p:spTree>
    <p:extLst>
      <p:ext uri="{BB962C8B-B14F-4D97-AF65-F5344CB8AC3E}">
        <p14:creationId xmlns:p14="http://schemas.microsoft.com/office/powerpoint/2010/main" val="189158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Als het goed is</a:t>
            </a:r>
            <a:r>
              <a:rPr lang="nl-NL" baseline="0" dirty="0" smtClean="0"/>
              <a:t> werkt het niet. </a:t>
            </a:r>
            <a:r>
              <a:rPr lang="nl-NL" dirty="0" smtClean="0"/>
              <a:t>Om sommige functionaliteit te gebruiken van </a:t>
            </a:r>
            <a:r>
              <a:rPr lang="nl-NL" dirty="0" err="1" smtClean="0"/>
              <a:t>Angular</a:t>
            </a:r>
            <a:r>
              <a:rPr lang="nl-NL" dirty="0" smtClean="0"/>
              <a:t> moet je modules importeren.</a:t>
            </a:r>
            <a:r>
              <a:rPr lang="nl-NL" baseline="0" dirty="0" smtClean="0"/>
              <a:t> Voor het gebruik van template </a:t>
            </a:r>
            <a:r>
              <a:rPr lang="nl-NL" baseline="0" dirty="0" err="1" smtClean="0"/>
              <a:t>driven</a:t>
            </a:r>
            <a:r>
              <a:rPr lang="nl-NL" baseline="0" dirty="0" smtClean="0"/>
              <a:t> </a:t>
            </a:r>
            <a:r>
              <a:rPr lang="nl-NL" baseline="0" dirty="0" err="1" smtClean="0"/>
              <a:t>forms</a:t>
            </a:r>
            <a:r>
              <a:rPr lang="nl-NL" baseline="0" dirty="0" smtClean="0"/>
              <a:t> moeten we gebruik maken van de </a:t>
            </a:r>
            <a:r>
              <a:rPr lang="nl-NL" baseline="0" dirty="0" err="1" smtClean="0"/>
              <a:t>FormsModule</a:t>
            </a:r>
            <a:r>
              <a:rPr lang="nl-NL" baseline="0" dirty="0" smtClean="0"/>
              <a:t>. Deze moet bij de </a:t>
            </a:r>
            <a:r>
              <a:rPr lang="nl-NL" baseline="0" dirty="0" err="1" smtClean="0"/>
              <a:t>imports</a:t>
            </a:r>
            <a:r>
              <a:rPr lang="nl-NL" baseline="0" dirty="0" smtClean="0"/>
              <a:t> staan in de </a:t>
            </a:r>
            <a:r>
              <a:rPr lang="nl-NL" baseline="0" dirty="0" err="1" smtClean="0"/>
              <a:t>app.module.ts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24</a:t>
            </a:fld>
            <a:endParaRPr lang="nl-NL"/>
          </a:p>
        </p:txBody>
      </p:sp>
    </p:spTree>
    <p:extLst>
      <p:ext uri="{BB962C8B-B14F-4D97-AF65-F5344CB8AC3E}">
        <p14:creationId xmlns:p14="http://schemas.microsoft.com/office/powerpoint/2010/main" val="2074777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Oplossing:</a:t>
            </a:r>
            <a:r>
              <a:rPr lang="nl-NL" baseline="0" dirty="0" smtClean="0"/>
              <a:t> </a:t>
            </a:r>
            <a:r>
              <a:rPr lang="nl-NL" baseline="0" dirty="0" err="1" smtClean="0"/>
              <a:t>Banana</a:t>
            </a:r>
            <a:r>
              <a:rPr lang="nl-NL" baseline="0" dirty="0" smtClean="0"/>
              <a:t> in </a:t>
            </a:r>
            <a:r>
              <a:rPr lang="nl-NL" baseline="0" dirty="0" err="1" smtClean="0"/>
              <a:t>the</a:t>
            </a:r>
            <a:r>
              <a:rPr lang="nl-NL" baseline="0" dirty="0" smtClean="0"/>
              <a:t> box en name!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26</a:t>
            </a:fld>
            <a:endParaRPr lang="nl-NL"/>
          </a:p>
        </p:txBody>
      </p:sp>
    </p:spTree>
    <p:extLst>
      <p:ext uri="{BB962C8B-B14F-4D97-AF65-F5344CB8AC3E}">
        <p14:creationId xmlns:p14="http://schemas.microsoft.com/office/powerpoint/2010/main" val="2670024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solidFill>
                  <a:schemeClr val="accent6"/>
                </a:solidFill>
                <a:latin typeface="Consolas" panose="020B0609020204030204" pitchFamily="49" charset="0"/>
              </a:rPr>
              <a:t>ngNativeValidate</a:t>
            </a:r>
            <a:r>
              <a:rPr lang="nl-NL" dirty="0" smtClean="0">
                <a:solidFill>
                  <a:schemeClr val="accent6"/>
                </a:solidFill>
                <a:latin typeface="Consolas" panose="020B0609020204030204" pitchFamily="49" charset="0"/>
              </a:rPr>
              <a:t>  </a:t>
            </a:r>
            <a:r>
              <a:rPr lang="nl-NL" dirty="0">
                <a:solidFill>
                  <a:schemeClr val="accent6"/>
                </a:solidFill>
                <a:latin typeface="Consolas" panose="020B0609020204030204" pitchFamily="49" charset="0"/>
              </a:rPr>
              <a:t>zorgt voor native</a:t>
            </a:r>
            <a:r>
              <a:rPr lang="nl-NL" baseline="0" dirty="0">
                <a:solidFill>
                  <a:schemeClr val="accent6"/>
                </a:solidFill>
                <a:latin typeface="Consolas" panose="020B0609020204030204" pitchFamily="49" charset="0"/>
              </a:rPr>
              <a:t> html </a:t>
            </a:r>
            <a:r>
              <a:rPr lang="nl-NL" baseline="0" dirty="0" err="1" smtClean="0">
                <a:solidFill>
                  <a:schemeClr val="accent6"/>
                </a:solidFill>
                <a:latin typeface="Consolas" panose="020B0609020204030204" pitchFamily="49" charset="0"/>
              </a:rPr>
              <a:t>validation</a:t>
            </a:r>
            <a:r>
              <a:rPr lang="nl-NL" baseline="0" dirty="0" smtClean="0">
                <a:solidFill>
                  <a:schemeClr val="accent6"/>
                </a:solidFill>
                <a:latin typeface="Consolas" panose="020B0609020204030204" pitchFamily="49" charset="0"/>
              </a:rPr>
              <a:t> (We hebben niet meer nodig, normaal gebruik eigen validatie van </a:t>
            </a:r>
            <a:r>
              <a:rPr lang="nl-NL" baseline="0" dirty="0" err="1" smtClean="0">
                <a:solidFill>
                  <a:schemeClr val="accent6"/>
                </a:solidFill>
                <a:latin typeface="Consolas" panose="020B0609020204030204" pitchFamily="49" charset="0"/>
              </a:rPr>
              <a:t>forms</a:t>
            </a:r>
            <a:r>
              <a:rPr lang="nl-NL" baseline="0" dirty="0" smtClean="0">
                <a:solidFill>
                  <a:schemeClr val="accent6"/>
                </a:solidFill>
                <a:latin typeface="Consolas" panose="020B0609020204030204" pitchFamily="49" charset="0"/>
              </a:rPr>
              <a:t>),</a:t>
            </a:r>
          </a:p>
          <a:p>
            <a:r>
              <a:rPr lang="nl-NL" sz="1200" b="0" kern="1200" baseline="0" dirty="0" smtClean="0">
                <a:solidFill>
                  <a:schemeClr val="accent6"/>
                </a:solidFill>
                <a:effectLst/>
                <a:latin typeface="Consolas" panose="020B0609020204030204" pitchFamily="49" charset="0"/>
                <a:ea typeface="+mn-ea"/>
                <a:cs typeface="+mn-cs"/>
              </a:rPr>
              <a:t>#f=“</a:t>
            </a:r>
            <a:r>
              <a:rPr lang="nl-NL" sz="1200" b="0" kern="1200" baseline="0" dirty="0" err="1" smtClean="0">
                <a:solidFill>
                  <a:schemeClr val="accent6"/>
                </a:solidFill>
                <a:effectLst/>
                <a:latin typeface="Consolas" panose="020B0609020204030204" pitchFamily="49" charset="0"/>
                <a:ea typeface="+mn-ea"/>
                <a:cs typeface="+mn-cs"/>
              </a:rPr>
              <a:t>ngForm</a:t>
            </a:r>
            <a:r>
              <a:rPr lang="nl-NL" sz="1200" b="0" kern="1200" baseline="0" dirty="0" smtClean="0">
                <a:solidFill>
                  <a:schemeClr val="accent6"/>
                </a:solidFill>
                <a:effectLst/>
                <a:latin typeface="Consolas" panose="020B0609020204030204" pitchFamily="49" charset="0"/>
                <a:ea typeface="+mn-ea"/>
                <a:cs typeface="+mn-cs"/>
              </a:rPr>
              <a:t>” creëert een variabele die in het form te gebruiken is, probeert het door te gebruiker</a:t>
            </a:r>
            <a:endParaRPr lang="nl-NL" sz="1200" b="0" kern="1200" dirty="0">
              <a:solidFill>
                <a:schemeClr val="tx1"/>
              </a:solidFill>
              <a:effectLst/>
              <a:latin typeface="+mn-lt"/>
              <a:ea typeface="+mn-ea"/>
              <a:cs typeface="+mn-cs"/>
            </a:endParaRPr>
          </a:p>
          <a:p>
            <a:r>
              <a:rPr lang="nl-NL" sz="1200" b="0" kern="1200" dirty="0">
                <a:solidFill>
                  <a:schemeClr val="tx1"/>
                </a:solidFill>
                <a:effectLst/>
                <a:latin typeface="+mn-lt"/>
                <a:ea typeface="+mn-ea"/>
                <a:cs typeface="+mn-cs"/>
              </a:rPr>
              <a:t>{{ </a:t>
            </a:r>
            <a:r>
              <a:rPr lang="nl-NL" sz="1200" b="0" kern="1200" dirty="0" err="1">
                <a:solidFill>
                  <a:schemeClr val="tx1"/>
                </a:solidFill>
                <a:effectLst/>
                <a:latin typeface="+mn-lt"/>
                <a:ea typeface="+mn-ea"/>
                <a:cs typeface="+mn-cs"/>
              </a:rPr>
              <a:t>f.value</a:t>
            </a:r>
            <a:r>
              <a:rPr lang="nl-NL" sz="1200" b="0" kern="1200" dirty="0">
                <a:solidFill>
                  <a:schemeClr val="tx1"/>
                </a:solidFill>
                <a:effectLst/>
                <a:latin typeface="+mn-lt"/>
                <a:ea typeface="+mn-ea"/>
                <a:cs typeface="+mn-cs"/>
              </a:rPr>
              <a:t> | </a:t>
            </a:r>
            <a:r>
              <a:rPr lang="nl-NL" sz="1200" b="0" kern="1200" dirty="0" err="1">
                <a:solidFill>
                  <a:schemeClr val="tx1"/>
                </a:solidFill>
                <a:effectLst/>
                <a:latin typeface="+mn-lt"/>
                <a:ea typeface="+mn-ea"/>
                <a:cs typeface="+mn-cs"/>
              </a:rPr>
              <a:t>json</a:t>
            </a:r>
            <a:r>
              <a:rPr lang="nl-NL" sz="1200" b="0" kern="1200" dirty="0">
                <a:solidFill>
                  <a:schemeClr val="tx1"/>
                </a:solidFill>
                <a:effectLst/>
                <a:latin typeface="+mn-lt"/>
                <a:ea typeface="+mn-ea"/>
                <a:cs typeface="+mn-cs"/>
              </a:rPr>
              <a:t> </a:t>
            </a:r>
            <a:r>
              <a:rPr lang="nl-NL" sz="1200" b="0" kern="1200" dirty="0" smtClean="0">
                <a:solidFill>
                  <a:schemeClr val="tx1"/>
                </a:solidFill>
                <a:effectLst/>
                <a:latin typeface="+mn-lt"/>
                <a:ea typeface="+mn-ea"/>
                <a:cs typeface="+mn-cs"/>
              </a:rPr>
              <a:t>}} = waardes in het formulier op basis van name attribuut</a:t>
            </a:r>
            <a:endParaRPr lang="nl-NL" sz="1200" b="0" kern="1200" dirty="0">
              <a:solidFill>
                <a:schemeClr val="tx1"/>
              </a:solidFill>
              <a:effectLst/>
              <a:latin typeface="+mn-lt"/>
              <a:ea typeface="+mn-ea"/>
              <a:cs typeface="+mn-cs"/>
            </a:endParaRPr>
          </a:p>
          <a:p>
            <a:r>
              <a:rPr lang="nl-NL" sz="1200" b="0" kern="1200" dirty="0">
                <a:solidFill>
                  <a:schemeClr val="tx1"/>
                </a:solidFill>
                <a:effectLst/>
                <a:latin typeface="+mn-lt"/>
                <a:ea typeface="+mn-ea"/>
                <a:cs typeface="+mn-cs"/>
              </a:rPr>
              <a:t>{{ </a:t>
            </a:r>
            <a:r>
              <a:rPr lang="nl-NL" sz="1200" b="0" kern="1200" dirty="0" err="1">
                <a:solidFill>
                  <a:schemeClr val="tx1"/>
                </a:solidFill>
                <a:effectLst/>
                <a:latin typeface="+mn-lt"/>
                <a:ea typeface="+mn-ea"/>
                <a:cs typeface="+mn-cs"/>
              </a:rPr>
              <a:t>f.valid</a:t>
            </a:r>
            <a:r>
              <a:rPr lang="nl-NL" sz="1200" b="0" kern="1200" dirty="0">
                <a:solidFill>
                  <a:schemeClr val="tx1"/>
                </a:solidFill>
                <a:effectLst/>
                <a:latin typeface="+mn-lt"/>
                <a:ea typeface="+mn-ea"/>
                <a:cs typeface="+mn-cs"/>
              </a:rPr>
              <a:t> </a:t>
            </a:r>
            <a:r>
              <a:rPr lang="nl-NL" sz="1200" b="0" kern="1200" dirty="0" smtClean="0">
                <a:solidFill>
                  <a:schemeClr val="tx1"/>
                </a:solidFill>
                <a:effectLst/>
                <a:latin typeface="+mn-lt"/>
                <a:ea typeface="+mn-ea"/>
                <a:cs typeface="+mn-cs"/>
              </a:rPr>
              <a:t>}} = of</a:t>
            </a:r>
            <a:r>
              <a:rPr lang="nl-NL" sz="1200" b="0" kern="1200" baseline="0" dirty="0" smtClean="0">
                <a:solidFill>
                  <a:schemeClr val="tx1"/>
                </a:solidFill>
                <a:effectLst/>
                <a:latin typeface="+mn-lt"/>
                <a:ea typeface="+mn-ea"/>
                <a:cs typeface="+mn-cs"/>
              </a:rPr>
              <a:t> het formulier valide is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6"/>
                </a:solidFill>
                <a:latin typeface="Consolas" panose="020B0609020204030204" pitchFamily="49" charset="0"/>
              </a:rPr>
              <a:t>We</a:t>
            </a:r>
            <a:r>
              <a:rPr lang="nl-NL" baseline="0" dirty="0" smtClean="0">
                <a:solidFill>
                  <a:schemeClr val="accent6"/>
                </a:solidFill>
                <a:latin typeface="Consolas" panose="020B0609020204030204" pitchFamily="49" charset="0"/>
              </a:rPr>
              <a:t> willen ook het formulier </a:t>
            </a:r>
            <a:r>
              <a:rPr lang="nl-NL" baseline="0" dirty="0" err="1" smtClean="0">
                <a:solidFill>
                  <a:schemeClr val="accent6"/>
                </a:solidFill>
                <a:latin typeface="Consolas" panose="020B0609020204030204" pitchFamily="49" charset="0"/>
              </a:rPr>
              <a:t>submitten</a:t>
            </a:r>
            <a:r>
              <a:rPr lang="nl-NL" baseline="0" dirty="0" smtClean="0">
                <a:solidFill>
                  <a:schemeClr val="accent6"/>
                </a:solidFill>
                <a:latin typeface="Consolas" panose="020B0609020204030204" pitchFamily="49" charset="0"/>
              </a:rPr>
              <a:t> -&gt; () -&gt; betekent een binding naar de achterkant, dus een methode in de </a:t>
            </a:r>
            <a:r>
              <a:rPr lang="nl-NL" baseline="0" dirty="0" err="1" smtClean="0">
                <a:solidFill>
                  <a:schemeClr val="accent6"/>
                </a:solidFill>
                <a:latin typeface="Consolas" panose="020B0609020204030204" pitchFamily="49" charset="0"/>
              </a:rPr>
              <a:t>create-todo.component.ts</a:t>
            </a:r>
            <a:r>
              <a:rPr lang="nl-NL" baseline="0" dirty="0" smtClean="0">
                <a:solidFill>
                  <a:schemeClr val="accent6"/>
                </a:solidFill>
                <a:latin typeface="Consolas" panose="020B0609020204030204" pitchFamily="49" charset="0"/>
              </a:rPr>
              <a:t>, we sturen de formulier waardes mee</a:t>
            </a:r>
            <a:endParaRPr lang="nl-NL" dirty="0" smtClean="0">
              <a:solidFill>
                <a:schemeClr val="accent6"/>
              </a:solidFill>
              <a:latin typeface="Consolas" panose="020B0609020204030204" pitchFamily="49" charset="0"/>
            </a:endParaRPr>
          </a:p>
          <a:p>
            <a:endParaRPr lang="nl-NL" sz="1200" b="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27</a:t>
            </a:fld>
            <a:endParaRPr lang="nl-NL"/>
          </a:p>
        </p:txBody>
      </p:sp>
    </p:spTree>
    <p:extLst>
      <p:ext uri="{BB962C8B-B14F-4D97-AF65-F5344CB8AC3E}">
        <p14:creationId xmlns:p14="http://schemas.microsoft.com/office/powerpoint/2010/main" val="796666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Aan de achterkant een </a:t>
            </a:r>
            <a:r>
              <a:rPr lang="nl-NL" dirty="0" err="1" smtClean="0"/>
              <a:t>onSubmit</a:t>
            </a:r>
            <a:r>
              <a:rPr lang="nl-NL" dirty="0" smtClean="0"/>
              <a:t> methode</a:t>
            </a:r>
          </a:p>
          <a:p>
            <a:r>
              <a:rPr lang="nl-NL" dirty="0" smtClean="0"/>
              <a:t>We sturen het formulier mee, met de waardes </a:t>
            </a:r>
            <a:r>
              <a:rPr lang="nl-NL" dirty="0" err="1" smtClean="0"/>
              <a:t>value</a:t>
            </a:r>
            <a:r>
              <a:rPr lang="nl-NL" dirty="0" smtClean="0"/>
              <a:t> en </a:t>
            </a:r>
            <a:r>
              <a:rPr lang="nl-NL" dirty="0" err="1" smtClean="0"/>
              <a:t>valid</a:t>
            </a:r>
            <a:r>
              <a:rPr lang="nl-NL" dirty="0" smtClean="0"/>
              <a:t>. </a:t>
            </a:r>
          </a:p>
          <a:p>
            <a:r>
              <a:rPr lang="nl-NL" dirty="0" smtClean="0"/>
              <a:t>Dus</a:t>
            </a:r>
            <a:r>
              <a:rPr lang="nl-NL" baseline="0" dirty="0" smtClean="0"/>
              <a:t> we kijken nogmaals of het formulier valide is, doet de html validatie ook en we loggen in de console de </a:t>
            </a:r>
            <a:r>
              <a:rPr lang="nl-NL" baseline="0" dirty="0" err="1" smtClean="0"/>
              <a:t>todo</a:t>
            </a:r>
            <a:r>
              <a:rPr lang="nl-NL" baseline="0" dirty="0" smtClean="0"/>
              <a:t>.</a:t>
            </a:r>
          </a:p>
          <a:p>
            <a:r>
              <a:rPr lang="nl-NL" baseline="0" smtClean="0"/>
              <a:t>F12</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28</a:t>
            </a:fld>
            <a:endParaRPr lang="nl-NL"/>
          </a:p>
        </p:txBody>
      </p:sp>
    </p:spTree>
    <p:extLst>
      <p:ext uri="{BB962C8B-B14F-4D97-AF65-F5344CB8AC3E}">
        <p14:creationId xmlns:p14="http://schemas.microsoft.com/office/powerpoint/2010/main" val="4061445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nu een service </a:t>
            </a:r>
            <a:r>
              <a:rPr lang="nl-NL" dirty="0" err="1" smtClean="0"/>
              <a:t>creëeren</a:t>
            </a:r>
            <a:endParaRPr lang="nl-NL" dirty="0" smtClean="0"/>
          </a:p>
          <a:p>
            <a:r>
              <a:rPr lang="nl-NL" dirty="0" smtClean="0"/>
              <a:t>We maken eerst een module waar we de service aan gaan refereren</a:t>
            </a:r>
          </a:p>
          <a:p>
            <a:r>
              <a:rPr lang="nl-NL" dirty="0" smtClean="0"/>
              <a:t>Daarna</a:t>
            </a:r>
            <a:r>
              <a:rPr lang="nl-NL" baseline="0" dirty="0" smtClean="0"/>
              <a:t> maken we de </a:t>
            </a:r>
            <a:r>
              <a:rPr lang="nl-NL" baseline="0" dirty="0" err="1" smtClean="0"/>
              <a:t>todo</a:t>
            </a:r>
            <a:r>
              <a:rPr lang="nl-NL" baseline="0" dirty="0" smtClean="0"/>
              <a:t> service aan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30</a:t>
            </a:fld>
            <a:endParaRPr lang="nl-NL"/>
          </a:p>
        </p:txBody>
      </p:sp>
    </p:spTree>
    <p:extLst>
      <p:ext uri="{BB962C8B-B14F-4D97-AF65-F5344CB8AC3E}">
        <p14:creationId xmlns:p14="http://schemas.microsoft.com/office/powerpoint/2010/main" val="66681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Hier </a:t>
            </a:r>
            <a:r>
              <a:rPr lang="nl-NL" dirty="0" err="1" smtClean="0"/>
              <a:t>providen</a:t>
            </a:r>
            <a:r>
              <a:rPr lang="nl-NL" dirty="0" smtClean="0"/>
              <a:t> we de </a:t>
            </a:r>
            <a:r>
              <a:rPr lang="nl-NL" dirty="0" err="1" smtClean="0"/>
              <a:t>ToDoService</a:t>
            </a:r>
            <a:r>
              <a:rPr lang="nl-NL" dirty="0" smtClean="0"/>
              <a:t> in de </a:t>
            </a:r>
            <a:r>
              <a:rPr lang="nl-NL" dirty="0" err="1" smtClean="0"/>
              <a:t>services.module.ts</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31</a:t>
            </a:fld>
            <a:endParaRPr lang="nl-NL"/>
          </a:p>
        </p:txBody>
      </p:sp>
    </p:spTree>
    <p:extLst>
      <p:ext uri="{BB962C8B-B14F-4D97-AF65-F5344CB8AC3E}">
        <p14:creationId xmlns:p14="http://schemas.microsoft.com/office/powerpoint/2010/main" val="3969832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En nu importeren</a:t>
            </a:r>
            <a:r>
              <a:rPr lang="nl-NL" baseline="0" dirty="0" smtClean="0"/>
              <a:t> we de </a:t>
            </a:r>
            <a:r>
              <a:rPr lang="nl-NL" baseline="0" dirty="0" err="1" smtClean="0"/>
              <a:t>ServicesModule</a:t>
            </a:r>
            <a:r>
              <a:rPr lang="nl-NL" baseline="0" dirty="0" smtClean="0"/>
              <a:t> in de app module waardoor we de service n de gehele applicatie kunnen gebruiken.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32</a:t>
            </a:fld>
            <a:endParaRPr lang="nl-NL"/>
          </a:p>
        </p:txBody>
      </p:sp>
    </p:spTree>
    <p:extLst>
      <p:ext uri="{BB962C8B-B14F-4D97-AF65-F5344CB8AC3E}">
        <p14:creationId xmlns:p14="http://schemas.microsoft.com/office/powerpoint/2010/main" val="4066868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Eerst</a:t>
            </a:r>
            <a:r>
              <a:rPr lang="nl-NL" baseline="0" dirty="0" smtClean="0"/>
              <a:t> maken we een methode aan op de service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33</a:t>
            </a:fld>
            <a:endParaRPr lang="nl-NL"/>
          </a:p>
        </p:txBody>
      </p:sp>
    </p:spTree>
    <p:extLst>
      <p:ext uri="{BB962C8B-B14F-4D97-AF65-F5344CB8AC3E}">
        <p14:creationId xmlns:p14="http://schemas.microsoft.com/office/powerpoint/2010/main" val="292294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Angular</a:t>
            </a:r>
            <a:r>
              <a:rPr lang="nl-NL" baseline="0" dirty="0" smtClean="0"/>
              <a:t> is totaal anders dan Angular1/</a:t>
            </a:r>
            <a:r>
              <a:rPr lang="nl-NL" baseline="0" dirty="0" err="1" smtClean="0"/>
              <a:t>js</a:t>
            </a:r>
            <a:endParaRPr lang="nl-NL" dirty="0" smtClean="0"/>
          </a:p>
          <a:p>
            <a:r>
              <a:rPr lang="nl-NL" dirty="0" smtClean="0"/>
              <a:t>Een </a:t>
            </a:r>
            <a:r>
              <a:rPr lang="nl-NL" dirty="0" smtClean="0"/>
              <a:t>hele mooi omschrijving!</a:t>
            </a:r>
            <a:r>
              <a:rPr lang="nl-NL" baseline="0" dirty="0" smtClean="0"/>
              <a:t> </a:t>
            </a:r>
          </a:p>
          <a:p>
            <a:r>
              <a:rPr lang="nl-NL" baseline="0" dirty="0" smtClean="0"/>
              <a:t>Wat betekent het eigenlijk:</a:t>
            </a:r>
          </a:p>
          <a:p>
            <a:r>
              <a:rPr lang="nl-NL" baseline="0" dirty="0" smtClean="0"/>
              <a:t>In </a:t>
            </a:r>
            <a:r>
              <a:rPr lang="nl-NL" baseline="0" dirty="0" err="1" smtClean="0"/>
              <a:t>Angular</a:t>
            </a:r>
            <a:r>
              <a:rPr lang="nl-NL" baseline="0" dirty="0" smtClean="0"/>
              <a:t> kan je web applicaties bouwen die geschikt zijn voor zowel het web, mobile als de computer. Wat is er zo mooi aan? Het is heel erg gefocust op het </a:t>
            </a:r>
            <a:r>
              <a:rPr lang="nl-NL" baseline="0" dirty="0" err="1" smtClean="0"/>
              <a:t>herbruiken</a:t>
            </a:r>
            <a:r>
              <a:rPr lang="nl-NL" baseline="0" dirty="0" smtClean="0"/>
              <a:t> van component. </a:t>
            </a:r>
            <a:endParaRPr lang="nl-NL" baseline="0" dirty="0" smtClean="0"/>
          </a:p>
          <a:p>
            <a:r>
              <a:rPr lang="nl-NL" baseline="0" dirty="0" smtClean="0"/>
              <a:t>Het is een front end </a:t>
            </a:r>
            <a:r>
              <a:rPr lang="nl-NL" baseline="0" dirty="0" err="1" smtClean="0"/>
              <a:t>framework</a:t>
            </a:r>
            <a:r>
              <a:rPr lang="nl-NL" baseline="0" dirty="0" smtClean="0"/>
              <a:t>.</a:t>
            </a:r>
          </a:p>
          <a:p>
            <a:r>
              <a:rPr lang="nl-NL" baseline="0" dirty="0" err="1" smtClean="0"/>
              <a:t>Gebasseerd</a:t>
            </a:r>
            <a:r>
              <a:rPr lang="nl-NL" baseline="0" dirty="0" smtClean="0"/>
              <a:t> op node.js.</a:t>
            </a:r>
          </a:p>
          <a:p>
            <a:r>
              <a:rPr lang="nl-NL" baseline="0" dirty="0" err="1" smtClean="0"/>
              <a:t>Nodejs</a:t>
            </a:r>
            <a:r>
              <a:rPr lang="nl-NL" baseline="0" dirty="0" smtClean="0"/>
              <a:t> = </a:t>
            </a:r>
            <a:r>
              <a:rPr lang="nl-NL" sz="1200" b="0" i="0" kern="1200" dirty="0" smtClean="0">
                <a:solidFill>
                  <a:schemeClr val="tx1"/>
                </a:solidFill>
                <a:effectLst/>
                <a:latin typeface="+mn-lt"/>
                <a:ea typeface="+mn-ea"/>
                <a:cs typeface="+mn-cs"/>
              </a:rPr>
              <a:t>Node.js is een softwareplatform waarop men applicaties kan ontwikkelen en draaien. </a:t>
            </a:r>
            <a:endParaRPr lang="nl-NL" baseline="0" dirty="0" smtClean="0"/>
          </a:p>
          <a:p>
            <a:r>
              <a:rPr lang="nl-NL" baseline="0" dirty="0" smtClean="0"/>
              <a:t>Welke </a:t>
            </a:r>
            <a:r>
              <a:rPr lang="nl-NL" baseline="0" dirty="0" err="1" smtClean="0"/>
              <a:t>Angular</a:t>
            </a:r>
            <a:r>
              <a:rPr lang="nl-NL" baseline="0" dirty="0" smtClean="0"/>
              <a:t> gebruiken we nu eigenlijk?</a:t>
            </a:r>
          </a:p>
          <a:p>
            <a:r>
              <a:rPr lang="nl-NL" baseline="0" dirty="0" smtClean="0"/>
              <a:t>Vanaf nu noemen we het: </a:t>
            </a:r>
            <a:r>
              <a:rPr lang="nl-NL" baseline="0" dirty="0" err="1" smtClean="0"/>
              <a:t>Angular</a:t>
            </a:r>
            <a:r>
              <a:rPr lang="nl-NL" baseline="0" dirty="0" smtClean="0"/>
              <a:t>!</a:t>
            </a:r>
          </a:p>
          <a:p>
            <a:r>
              <a:rPr lang="nl-NL" baseline="0" dirty="0" smtClean="0"/>
              <a:t>2, 4 of 5 versie nummers</a:t>
            </a:r>
          </a:p>
          <a:p>
            <a:r>
              <a:rPr lang="nl-NL" baseline="0" dirty="0" smtClean="0"/>
              <a:t>3 bestaat niet, vanwege het gelijk trekken van versies</a:t>
            </a:r>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a:t>
            </a:fld>
            <a:endParaRPr lang="nl-NL"/>
          </a:p>
        </p:txBody>
      </p:sp>
    </p:spTree>
    <p:extLst>
      <p:ext uri="{BB962C8B-B14F-4D97-AF65-F5344CB8AC3E}">
        <p14:creationId xmlns:p14="http://schemas.microsoft.com/office/powerpoint/2010/main" val="4139469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a:t>
            </a:r>
            <a:r>
              <a:rPr lang="nl-NL" dirty="0" err="1" smtClean="0"/>
              <a:t>referen</a:t>
            </a:r>
            <a:r>
              <a:rPr lang="nl-NL" dirty="0" smtClean="0"/>
              <a:t> de </a:t>
            </a:r>
            <a:r>
              <a:rPr lang="nl-NL" dirty="0" err="1" smtClean="0"/>
              <a:t>todoService</a:t>
            </a:r>
            <a:r>
              <a:rPr lang="nl-NL" dirty="0" smtClean="0"/>
              <a:t> in de </a:t>
            </a:r>
            <a:r>
              <a:rPr lang="nl-NL" dirty="0" err="1" smtClean="0"/>
              <a:t>constructor</a:t>
            </a:r>
            <a:r>
              <a:rPr lang="nl-NL" dirty="0" smtClean="0"/>
              <a:t> en gebruiken hem.</a:t>
            </a:r>
          </a:p>
          <a:p>
            <a:r>
              <a:rPr lang="nl-NL" dirty="0" smtClean="0"/>
              <a:t>We </a:t>
            </a:r>
            <a:r>
              <a:rPr lang="nl-NL" dirty="0"/>
              <a:t>sturen </a:t>
            </a:r>
            <a:r>
              <a:rPr lang="nl-NL" dirty="0" err="1"/>
              <a:t>this.toDo</a:t>
            </a:r>
            <a:r>
              <a:rPr lang="nl-NL" baseline="0" dirty="0"/>
              <a:t> mee omdat de het form niet </a:t>
            </a:r>
            <a:r>
              <a:rPr lang="nl-NL" baseline="0" dirty="0" err="1"/>
              <a:t>completed</a:t>
            </a:r>
            <a:r>
              <a:rPr lang="nl-NL" baseline="0" dirty="0"/>
              <a:t> heeft en die wordt anders niet </a:t>
            </a:r>
            <a:r>
              <a:rPr lang="nl-NL" baseline="0" dirty="0" smtClean="0"/>
              <a:t>meegestuurd.</a:t>
            </a:r>
          </a:p>
          <a:p>
            <a:r>
              <a:rPr lang="nl-NL" baseline="0" dirty="0" smtClean="0"/>
              <a:t>Probeer of de service aanroep werkt.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34</a:t>
            </a:fld>
            <a:endParaRPr lang="nl-NL"/>
          </a:p>
        </p:txBody>
      </p:sp>
    </p:spTree>
    <p:extLst>
      <p:ext uri="{BB962C8B-B14F-4D97-AF65-F5344CB8AC3E}">
        <p14:creationId xmlns:p14="http://schemas.microsoft.com/office/powerpoint/2010/main" val="2458559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a:t>
            </a:r>
            <a:r>
              <a:rPr lang="nl-NL" baseline="0" dirty="0" smtClean="0"/>
              <a:t> de </a:t>
            </a:r>
            <a:r>
              <a:rPr lang="nl-NL" baseline="0" dirty="0" err="1" smtClean="0"/>
              <a:t>AppModule</a:t>
            </a:r>
            <a:r>
              <a:rPr lang="nl-NL" baseline="0" dirty="0" smtClean="0"/>
              <a:t> moeten we de </a:t>
            </a:r>
            <a:r>
              <a:rPr lang="nl-NL" baseline="0" dirty="0" err="1" smtClean="0"/>
              <a:t>HttpClientModule</a:t>
            </a:r>
            <a:r>
              <a:rPr lang="nl-NL" baseline="0" dirty="0" smtClean="0"/>
              <a:t> importeren zodat we http </a:t>
            </a:r>
            <a:r>
              <a:rPr lang="nl-NL" baseline="0" dirty="0" err="1" smtClean="0"/>
              <a:t>requests</a:t>
            </a:r>
            <a:r>
              <a:rPr lang="nl-NL" baseline="0" dirty="0" smtClean="0"/>
              <a:t> kunnen gaan maken.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35</a:t>
            </a:fld>
            <a:endParaRPr lang="nl-NL"/>
          </a:p>
        </p:txBody>
      </p:sp>
    </p:spTree>
    <p:extLst>
      <p:ext uri="{BB962C8B-B14F-4D97-AF65-F5344CB8AC3E}">
        <p14:creationId xmlns:p14="http://schemas.microsoft.com/office/powerpoint/2010/main" val="3568043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a:t>
            </a:r>
            <a:r>
              <a:rPr lang="nl-NL" baseline="0" dirty="0" smtClean="0"/>
              <a:t> maken hier een http </a:t>
            </a:r>
            <a:r>
              <a:rPr lang="nl-NL" baseline="0" dirty="0" err="1" smtClean="0"/>
              <a:t>request</a:t>
            </a:r>
            <a:r>
              <a:rPr lang="nl-NL" baseline="0" dirty="0" smtClean="0"/>
              <a:t> en die </a:t>
            </a:r>
            <a:r>
              <a:rPr lang="nl-NL" baseline="0" dirty="0" err="1" smtClean="0"/>
              <a:t>returnen</a:t>
            </a:r>
            <a:r>
              <a:rPr lang="nl-NL" baseline="0" dirty="0" smtClean="0"/>
              <a:t> we, zodat we die in het component kunnen gebruiken. Doordat we als return type een </a:t>
            </a:r>
            <a:r>
              <a:rPr lang="nl-NL" baseline="0" dirty="0" err="1" smtClean="0"/>
              <a:t>Observable</a:t>
            </a:r>
            <a:r>
              <a:rPr lang="nl-NL" baseline="0" dirty="0" smtClean="0"/>
              <a:t>&lt;</a:t>
            </a:r>
            <a:r>
              <a:rPr lang="nl-NL" baseline="0" dirty="0" err="1" smtClean="0"/>
              <a:t>Todo</a:t>
            </a:r>
            <a:r>
              <a:rPr lang="nl-NL" baseline="0" dirty="0" smtClean="0"/>
              <a:t>&gt; aangeven kan dit.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36</a:t>
            </a:fld>
            <a:endParaRPr lang="nl-NL"/>
          </a:p>
        </p:txBody>
      </p:sp>
    </p:spTree>
    <p:extLst>
      <p:ext uri="{BB962C8B-B14F-4D97-AF65-F5344CB8AC3E}">
        <p14:creationId xmlns:p14="http://schemas.microsoft.com/office/powerpoint/2010/main" val="759673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 de aanroep van de service zetten we een </a:t>
            </a:r>
            <a:r>
              <a:rPr lang="nl-NL" dirty="0" err="1" smtClean="0"/>
              <a:t>subscribe</a:t>
            </a:r>
            <a:r>
              <a:rPr lang="nl-NL" dirty="0" smtClean="0"/>
              <a:t>. Data is</a:t>
            </a:r>
            <a:r>
              <a:rPr lang="nl-NL" baseline="0" dirty="0" smtClean="0"/>
              <a:t> de succes en </a:t>
            </a:r>
            <a:r>
              <a:rPr lang="nl-NL" baseline="0" dirty="0" err="1" smtClean="0"/>
              <a:t>err</a:t>
            </a:r>
            <a:r>
              <a:rPr lang="nl-NL" baseline="0" dirty="0" smtClean="0"/>
              <a:t> is de error</a:t>
            </a:r>
          </a:p>
          <a:p>
            <a:r>
              <a:rPr lang="nl-NL" baseline="0" dirty="0" smtClean="0"/>
              <a:t>We kunnen nu een </a:t>
            </a:r>
            <a:r>
              <a:rPr lang="nl-NL" baseline="0" dirty="0" err="1" smtClean="0"/>
              <a:t>todo</a:t>
            </a:r>
            <a:r>
              <a:rPr lang="nl-NL" baseline="0" dirty="0" smtClean="0"/>
              <a:t> aanmaken en via robo3t deze terug zien in de database.</a:t>
            </a:r>
          </a:p>
          <a:p>
            <a:r>
              <a:rPr lang="nl-NL" baseline="0" dirty="0" smtClean="0"/>
              <a:t>Probeer het maar.</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37</a:t>
            </a:fld>
            <a:endParaRPr lang="nl-NL"/>
          </a:p>
        </p:txBody>
      </p:sp>
    </p:spTree>
    <p:extLst>
      <p:ext uri="{BB962C8B-B14F-4D97-AF65-F5344CB8AC3E}">
        <p14:creationId xmlns:p14="http://schemas.microsoft.com/office/powerpoint/2010/main" val="2387921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Oplossing:</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39</a:t>
            </a:fld>
            <a:endParaRPr lang="nl-NL"/>
          </a:p>
        </p:txBody>
      </p:sp>
    </p:spTree>
    <p:extLst>
      <p:ext uri="{BB962C8B-B14F-4D97-AF65-F5344CB8AC3E}">
        <p14:creationId xmlns:p14="http://schemas.microsoft.com/office/powerpoint/2010/main" val="2070410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40</a:t>
            </a:fld>
            <a:endParaRPr lang="nl-NL"/>
          </a:p>
        </p:txBody>
      </p:sp>
    </p:spTree>
    <p:extLst>
      <p:ext uri="{BB962C8B-B14F-4D97-AF65-F5344CB8AC3E}">
        <p14:creationId xmlns:p14="http://schemas.microsoft.com/office/powerpoint/2010/main" val="2025793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Een put operatie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47</a:t>
            </a:fld>
            <a:endParaRPr lang="nl-NL"/>
          </a:p>
        </p:txBody>
      </p:sp>
    </p:spTree>
    <p:extLst>
      <p:ext uri="{BB962C8B-B14F-4D97-AF65-F5344CB8AC3E}">
        <p14:creationId xmlns:p14="http://schemas.microsoft.com/office/powerpoint/2010/main" val="2868905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Refactoring</a:t>
            </a:r>
            <a:r>
              <a:rPr lang="nl-NL" dirty="0" smtClean="0"/>
              <a:t>, we maken namelijk twee keer gebruik van dezelfde </a:t>
            </a:r>
            <a:r>
              <a:rPr lang="nl-NL" dirty="0" err="1" smtClean="0"/>
              <a:t>getToDos</a:t>
            </a:r>
            <a:r>
              <a:rPr lang="nl-NL"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48</a:t>
            </a:fld>
            <a:endParaRPr lang="nl-NL"/>
          </a:p>
        </p:txBody>
      </p:sp>
    </p:spTree>
    <p:extLst>
      <p:ext uri="{BB962C8B-B14F-4D97-AF65-F5344CB8AC3E}">
        <p14:creationId xmlns:p14="http://schemas.microsoft.com/office/powerpoint/2010/main" val="1100229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zetten hem op </a:t>
            </a:r>
            <a:r>
              <a:rPr lang="nl-NL" dirty="0" err="1" smtClean="0"/>
              <a:t>completed</a:t>
            </a:r>
            <a:r>
              <a:rPr lang="nl-NL" dirty="0" smtClean="0"/>
              <a:t> en geven daarin de </a:t>
            </a:r>
            <a:r>
              <a:rPr lang="nl-NL" dirty="0" err="1" smtClean="0"/>
              <a:t>todo</a:t>
            </a:r>
            <a:r>
              <a:rPr lang="nl-NL" dirty="0" smtClean="0"/>
              <a:t> mee. </a:t>
            </a:r>
          </a:p>
          <a:p>
            <a:r>
              <a:rPr lang="nl-NL" dirty="0" smtClean="0"/>
              <a:t>Zet hem op </a:t>
            </a:r>
            <a:r>
              <a:rPr lang="nl-NL" dirty="0" err="1" smtClean="0"/>
              <a:t>completed</a:t>
            </a:r>
            <a:r>
              <a:rPr lang="nl-NL" dirty="0" smtClean="0"/>
              <a:t>.</a:t>
            </a:r>
          </a:p>
          <a:p>
            <a:r>
              <a:rPr lang="nl-NL" dirty="0" smtClean="0"/>
              <a:t>En roepen de </a:t>
            </a:r>
            <a:r>
              <a:rPr lang="nl-NL" dirty="0" err="1" smtClean="0"/>
              <a:t>upadte</a:t>
            </a:r>
            <a:r>
              <a:rPr lang="nl-NL" dirty="0" smtClean="0"/>
              <a:t> aan.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49</a:t>
            </a:fld>
            <a:endParaRPr lang="nl-NL"/>
          </a:p>
        </p:txBody>
      </p:sp>
    </p:spTree>
    <p:extLst>
      <p:ext uri="{BB962C8B-B14F-4D97-AF65-F5344CB8AC3E}">
        <p14:creationId xmlns:p14="http://schemas.microsoft.com/office/powerpoint/2010/main" val="1542415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Je ziet de *</a:t>
            </a:r>
            <a:r>
              <a:rPr lang="nl-NL" dirty="0" err="1" smtClean="0"/>
              <a:t>ngIf</a:t>
            </a:r>
            <a:r>
              <a:rPr lang="nl-NL" dirty="0" smtClean="0"/>
              <a:t> als hij niet compleet is</a:t>
            </a:r>
          </a:p>
          <a:p>
            <a:r>
              <a:rPr lang="nl-NL" dirty="0" smtClean="0"/>
              <a:t>(click) = set </a:t>
            </a:r>
            <a:r>
              <a:rPr lang="nl-NL" dirty="0" err="1" smtClean="0"/>
              <a:t>completed</a:t>
            </a:r>
            <a:endParaRPr lang="nl-NL" dirty="0" smtClean="0"/>
          </a:p>
          <a:p>
            <a:r>
              <a:rPr lang="nl-NL" dirty="0" smtClean="0"/>
              <a:t>() =&gt; binding naar achterkant.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50</a:t>
            </a:fld>
            <a:endParaRPr lang="nl-NL"/>
          </a:p>
        </p:txBody>
      </p:sp>
    </p:spTree>
    <p:extLst>
      <p:ext uri="{BB962C8B-B14F-4D97-AF65-F5344CB8AC3E}">
        <p14:creationId xmlns:p14="http://schemas.microsoft.com/office/powerpoint/2010/main" val="230002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eriod"/>
            </a:pPr>
            <a:r>
              <a:rPr lang="nl-NL" dirty="0" err="1" smtClean="0"/>
              <a:t>Angular</a:t>
            </a:r>
            <a:r>
              <a:rPr lang="nl-NL" dirty="0" smtClean="0"/>
              <a:t>:</a:t>
            </a:r>
            <a:r>
              <a:rPr lang="nl-NL" baseline="0" dirty="0" smtClean="0"/>
              <a:t> Zoals al uitgelegd</a:t>
            </a:r>
          </a:p>
          <a:p>
            <a:pPr marL="228600" indent="-228600">
              <a:buAutoNum type="arabicPeriod"/>
            </a:pPr>
            <a:r>
              <a:rPr lang="nl-NL" baseline="0" dirty="0" smtClean="0"/>
              <a:t>NPM: Node Package Manager: Zorgt ervoor dat </a:t>
            </a:r>
            <a:r>
              <a:rPr lang="nl-NL" baseline="0" dirty="0" err="1" smtClean="0"/>
              <a:t>JavaScript</a:t>
            </a:r>
            <a:r>
              <a:rPr lang="nl-NL" baseline="0" dirty="0" smtClean="0"/>
              <a:t> packages gedeeld kunnen worden over de gehele wereld. Herbruikbare componenten kunnen hier gedeeld worden.</a:t>
            </a:r>
          </a:p>
          <a:p>
            <a:pPr marL="228600" indent="-228600">
              <a:buAutoNum type="arabicPeriod"/>
            </a:pPr>
            <a:r>
              <a:rPr lang="nl-NL" baseline="0" dirty="0" err="1" smtClean="0"/>
              <a:t>TypeScript</a:t>
            </a:r>
            <a:r>
              <a:rPr lang="nl-NL" sz="1200" b="0" i="0" kern="1200" dirty="0" smtClean="0">
                <a:solidFill>
                  <a:schemeClr val="tx1"/>
                </a:solidFill>
                <a:effectLst/>
                <a:latin typeface="+mn-lt"/>
                <a:ea typeface="+mn-ea"/>
                <a:cs typeface="+mn-cs"/>
              </a:rPr>
              <a:t> is een gratis en open source programmeertaal ontwikkeld door Microsoft. Het is een strikte </a:t>
            </a:r>
            <a:r>
              <a:rPr lang="nl-NL" sz="1200" b="0" i="0" kern="1200" dirty="0" err="1" smtClean="0">
                <a:solidFill>
                  <a:schemeClr val="tx1"/>
                </a:solidFill>
                <a:effectLst/>
                <a:latin typeface="+mn-lt"/>
                <a:ea typeface="+mn-ea"/>
                <a:cs typeface="+mn-cs"/>
              </a:rPr>
              <a:t>superset</a:t>
            </a:r>
            <a:r>
              <a:rPr lang="nl-NL" sz="1200" b="0" i="0" kern="1200" dirty="0" smtClean="0">
                <a:solidFill>
                  <a:schemeClr val="tx1"/>
                </a:solidFill>
                <a:effectLst/>
                <a:latin typeface="+mn-lt"/>
                <a:ea typeface="+mn-ea"/>
                <a:cs typeface="+mn-cs"/>
              </a:rPr>
              <a:t> van </a:t>
            </a:r>
            <a:r>
              <a:rPr lang="nl-NL" sz="1200" b="0" i="0" kern="1200" dirty="0" err="1" smtClean="0">
                <a:solidFill>
                  <a:schemeClr val="tx1"/>
                </a:solidFill>
                <a:effectLst/>
                <a:latin typeface="+mn-lt"/>
                <a:ea typeface="+mn-ea"/>
                <a:cs typeface="+mn-cs"/>
              </a:rPr>
              <a:t>JavaScript</a:t>
            </a:r>
            <a:r>
              <a:rPr lang="nl-NL" sz="1200" b="0" i="0" kern="1200" dirty="0" smtClean="0">
                <a:solidFill>
                  <a:schemeClr val="tx1"/>
                </a:solidFill>
                <a:effectLst/>
                <a:latin typeface="+mn-lt"/>
                <a:ea typeface="+mn-ea"/>
                <a:cs typeface="+mn-cs"/>
              </a:rPr>
              <a:t>, en voegt </a:t>
            </a:r>
            <a:r>
              <a:rPr lang="nl-NL" sz="1200" b="0" i="0" kern="1200" dirty="0" err="1" smtClean="0">
                <a:solidFill>
                  <a:schemeClr val="tx1"/>
                </a:solidFill>
                <a:effectLst/>
                <a:latin typeface="+mn-lt"/>
                <a:ea typeface="+mn-ea"/>
                <a:cs typeface="+mn-cs"/>
              </a:rPr>
              <a:t>typing</a:t>
            </a:r>
            <a:r>
              <a:rPr lang="nl-NL" sz="1200" b="0" i="0" kern="1200" dirty="0" smtClean="0">
                <a:solidFill>
                  <a:schemeClr val="tx1"/>
                </a:solidFill>
                <a:effectLst/>
                <a:latin typeface="+mn-lt"/>
                <a:ea typeface="+mn-ea"/>
                <a:cs typeface="+mn-cs"/>
              </a:rPr>
              <a:t> en </a:t>
            </a:r>
            <a:r>
              <a:rPr lang="nl-NL" sz="1200" b="0" i="0" kern="1200" dirty="0" err="1" smtClean="0">
                <a:solidFill>
                  <a:schemeClr val="tx1"/>
                </a:solidFill>
                <a:effectLst/>
                <a:latin typeface="+mn-lt"/>
                <a:ea typeface="+mn-ea"/>
                <a:cs typeface="+mn-cs"/>
              </a:rPr>
              <a:t>objectgeoriënteerd</a:t>
            </a:r>
            <a:r>
              <a:rPr lang="nl-NL" sz="1200" b="0" i="0" kern="1200" dirty="0" smtClean="0">
                <a:solidFill>
                  <a:schemeClr val="tx1"/>
                </a:solidFill>
                <a:effectLst/>
                <a:latin typeface="+mn-lt"/>
                <a:ea typeface="+mn-ea"/>
                <a:cs typeface="+mn-cs"/>
              </a:rPr>
              <a:t> programmeren toe aan de taal.</a:t>
            </a:r>
          </a:p>
          <a:p>
            <a:pPr marL="228600" indent="-228600">
              <a:buAutoNum type="arabicPeriod"/>
            </a:pPr>
            <a:r>
              <a:rPr lang="nl-NL" sz="1200" b="0" i="0" kern="1200" dirty="0" smtClean="0">
                <a:solidFill>
                  <a:schemeClr val="tx1"/>
                </a:solidFill>
                <a:effectLst/>
                <a:latin typeface="+mn-lt"/>
                <a:ea typeface="+mn-ea"/>
                <a:cs typeface="+mn-cs"/>
              </a:rPr>
              <a:t>Visual Studio Code:</a:t>
            </a:r>
            <a:r>
              <a:rPr lang="nl-NL" sz="1200" b="0" i="0" kern="1200" baseline="0" dirty="0" smtClean="0">
                <a:solidFill>
                  <a:schemeClr val="tx1"/>
                </a:solidFill>
                <a:effectLst/>
                <a:latin typeface="+mn-lt"/>
                <a:ea typeface="+mn-ea"/>
                <a:cs typeface="+mn-cs"/>
              </a:rPr>
              <a:t> Gratis code editor van </a:t>
            </a:r>
            <a:r>
              <a:rPr lang="nl-NL" sz="1200" b="0" i="0" kern="1200" baseline="0" dirty="0" err="1" smtClean="0">
                <a:solidFill>
                  <a:schemeClr val="tx1"/>
                </a:solidFill>
                <a:effectLst/>
                <a:latin typeface="+mn-lt"/>
                <a:ea typeface="+mn-ea"/>
                <a:cs typeface="+mn-cs"/>
              </a:rPr>
              <a:t>microsoft</a:t>
            </a:r>
            <a:r>
              <a:rPr lang="nl-NL" sz="1200" b="0" i="0" kern="1200" baseline="0" dirty="0" smtClean="0">
                <a:solidFill>
                  <a:schemeClr val="tx1"/>
                </a:solidFill>
                <a:effectLst/>
                <a:latin typeface="+mn-lt"/>
                <a:ea typeface="+mn-ea"/>
                <a:cs typeface="+mn-cs"/>
              </a:rPr>
              <a:t>, vooral geschikt voor web development</a:t>
            </a:r>
          </a:p>
          <a:p>
            <a:pPr marL="228600" indent="-228600">
              <a:buAutoNum type="arabicPeriod"/>
            </a:pPr>
            <a:r>
              <a:rPr lang="nl-NL" sz="1200" b="0" i="0" kern="1200" baseline="0" dirty="0" smtClean="0">
                <a:solidFill>
                  <a:schemeClr val="tx1"/>
                </a:solidFill>
                <a:effectLst/>
                <a:latin typeface="+mn-lt"/>
                <a:ea typeface="+mn-ea"/>
                <a:cs typeface="+mn-cs"/>
              </a:rPr>
              <a:t>Postman: Een tool die je kan gebruiken om gemakkelijk web </a:t>
            </a:r>
            <a:r>
              <a:rPr lang="nl-NL" sz="1200" b="0" i="0" kern="1200" baseline="0" dirty="0" err="1" smtClean="0">
                <a:solidFill>
                  <a:schemeClr val="tx1"/>
                </a:solidFill>
                <a:effectLst/>
                <a:latin typeface="+mn-lt"/>
                <a:ea typeface="+mn-ea"/>
                <a:cs typeface="+mn-cs"/>
              </a:rPr>
              <a:t>api’s</a:t>
            </a:r>
            <a:r>
              <a:rPr lang="nl-NL" sz="1200" b="0" i="0" kern="1200" baseline="0" dirty="0" smtClean="0">
                <a:solidFill>
                  <a:schemeClr val="tx1"/>
                </a:solidFill>
                <a:effectLst/>
                <a:latin typeface="+mn-lt"/>
                <a:ea typeface="+mn-ea"/>
                <a:cs typeface="+mn-cs"/>
              </a:rPr>
              <a:t> aan te roepen.</a:t>
            </a:r>
          </a:p>
          <a:p>
            <a:pPr marL="0" indent="0">
              <a:buNone/>
            </a:pPr>
            <a:r>
              <a:rPr lang="nl-NL" sz="1200" b="0" i="0" kern="1200" baseline="0" dirty="0" smtClean="0">
                <a:solidFill>
                  <a:schemeClr val="tx1"/>
                </a:solidFill>
                <a:effectLst/>
                <a:latin typeface="+mn-lt"/>
                <a:ea typeface="+mn-ea"/>
                <a:cs typeface="+mn-cs"/>
              </a:rPr>
              <a:t>Wat is web </a:t>
            </a:r>
            <a:r>
              <a:rPr lang="nl-NL" sz="1200" b="0" i="0" kern="1200" baseline="0" dirty="0" err="1" smtClean="0">
                <a:solidFill>
                  <a:schemeClr val="tx1"/>
                </a:solidFill>
                <a:effectLst/>
                <a:latin typeface="+mn-lt"/>
                <a:ea typeface="+mn-ea"/>
                <a:cs typeface="+mn-cs"/>
              </a:rPr>
              <a:t>api</a:t>
            </a:r>
            <a:r>
              <a:rPr lang="nl-NL" sz="1200" b="0" i="0" kern="1200" baseline="0" dirty="0" smtClean="0">
                <a:solidFill>
                  <a:schemeClr val="tx1"/>
                </a:solidFill>
                <a:effectLst/>
                <a:latin typeface="+mn-lt"/>
                <a:ea typeface="+mn-ea"/>
                <a:cs typeface="+mn-cs"/>
              </a:rPr>
              <a:t>?</a:t>
            </a:r>
          </a:p>
          <a:p>
            <a:pPr marL="0" indent="0">
              <a:buNone/>
            </a:pPr>
            <a:r>
              <a:rPr lang="nl-NL" dirty="0" smtClean="0"/>
              <a:t>6. GitHub is een online versiebeheer</a:t>
            </a:r>
            <a:r>
              <a:rPr lang="nl-NL" baseline="0" dirty="0" smtClean="0"/>
              <a:t> systeem/</a:t>
            </a:r>
            <a:r>
              <a:rPr lang="nl-NL" baseline="0" dirty="0" err="1" smtClean="0"/>
              <a:t>repository</a:t>
            </a:r>
            <a:endParaRPr lang="nl-NL" baseline="0" dirty="0" smtClean="0"/>
          </a:p>
          <a:p>
            <a:pPr marL="0" indent="0">
              <a:buNone/>
            </a:pPr>
            <a:r>
              <a:rPr lang="nl-NL" baseline="0" dirty="0" smtClean="0"/>
              <a:t>7. </a:t>
            </a:r>
            <a:r>
              <a:rPr lang="nl-NL" baseline="0" dirty="0" err="1" smtClean="0"/>
              <a:t>PrimeNG</a:t>
            </a:r>
            <a:r>
              <a:rPr lang="nl-NL" baseline="0" dirty="0" smtClean="0"/>
              <a:t> is een UI-componenten </a:t>
            </a:r>
            <a:r>
              <a:rPr lang="nl-NL" baseline="0" dirty="0" err="1" smtClean="0"/>
              <a:t>library</a:t>
            </a:r>
            <a:r>
              <a:rPr lang="nl-NL" baseline="0" dirty="0" smtClean="0"/>
              <a:t> voor </a:t>
            </a:r>
            <a:r>
              <a:rPr lang="nl-NL" baseline="0" dirty="0" err="1" smtClean="0"/>
              <a:t>Angular</a:t>
            </a:r>
            <a:r>
              <a:rPr lang="nl-NL" baseline="0" dirty="0" smtClean="0"/>
              <a:t> die we later gaan gebruiken als de tijd het toe laat.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4</a:t>
            </a:fld>
            <a:endParaRPr lang="nl-NL"/>
          </a:p>
        </p:txBody>
      </p:sp>
    </p:spTree>
    <p:extLst>
      <p:ext uri="{BB962C8B-B14F-4D97-AF65-F5344CB8AC3E}">
        <p14:creationId xmlns:p14="http://schemas.microsoft.com/office/powerpoint/2010/main" val="16717252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Klassikaal</a:t>
            </a:r>
          </a:p>
          <a:p>
            <a:r>
              <a:rPr lang="nl-NL" dirty="0" smtClean="0"/>
              <a:t>We gaan nu even een navigatie toevoegen, omdat we makkelijker</a:t>
            </a:r>
            <a:r>
              <a:rPr lang="nl-NL" baseline="0" dirty="0" smtClean="0"/>
              <a:t> is als we er direct naar toe kunnen navigeren.</a:t>
            </a:r>
          </a:p>
          <a:p>
            <a:r>
              <a:rPr lang="nl-NL" baseline="0" dirty="0" smtClean="0"/>
              <a:t>Voeg dit boven in app.component.html toe.</a:t>
            </a:r>
          </a:p>
          <a:p>
            <a:r>
              <a:rPr lang="nl-NL" baseline="0" dirty="0" smtClean="0"/>
              <a:t>Nu navigeren we naar de componenten toe via de routeroutlet. </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51</a:t>
            </a:fld>
            <a:endParaRPr lang="nl-NL"/>
          </a:p>
        </p:txBody>
      </p:sp>
    </p:spTree>
    <p:extLst>
      <p:ext uri="{BB962C8B-B14F-4D97-AF65-F5344CB8AC3E}">
        <p14:creationId xmlns:p14="http://schemas.microsoft.com/office/powerpoint/2010/main" val="232293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Het mooie van </a:t>
            </a:r>
            <a:r>
              <a:rPr lang="nl-NL" dirty="0" err="1" smtClean="0"/>
              <a:t>Angular</a:t>
            </a:r>
            <a:r>
              <a:rPr lang="nl-NL" dirty="0" smtClean="0"/>
              <a:t> is juist dat je componenten kan gebruiken.</a:t>
            </a:r>
            <a:r>
              <a:rPr lang="nl-NL" baseline="0" dirty="0" smtClean="0"/>
              <a:t> Dus ook gebruik kan maken van externe componenten. </a:t>
            </a:r>
            <a:r>
              <a:rPr lang="nl-NL" baseline="0" dirty="0" err="1" smtClean="0"/>
              <a:t>PrimeNG</a:t>
            </a:r>
            <a:r>
              <a:rPr lang="nl-NL" baseline="0" dirty="0" smtClean="0"/>
              <a:t> is een van de vele ui componenten </a:t>
            </a:r>
            <a:r>
              <a:rPr lang="nl-NL" baseline="0" dirty="0" err="1" smtClean="0"/>
              <a:t>libraries</a:t>
            </a:r>
            <a:r>
              <a:rPr lang="nl-NL" baseline="0" dirty="0" smtClean="0"/>
              <a:t> bij </a:t>
            </a:r>
            <a:r>
              <a:rPr lang="nl-NL" baseline="0" dirty="0" err="1" smtClean="0"/>
              <a:t>Angular</a:t>
            </a:r>
            <a:r>
              <a:rPr lang="nl-NL" baseline="0" dirty="0" smtClean="0"/>
              <a:t>. Zo heb je </a:t>
            </a:r>
            <a:r>
              <a:rPr lang="nl-NL" baseline="0" dirty="0" err="1" smtClean="0"/>
              <a:t>KendoUI</a:t>
            </a:r>
            <a:r>
              <a:rPr lang="nl-NL" baseline="0" dirty="0" smtClean="0"/>
              <a:t>, </a:t>
            </a:r>
            <a:r>
              <a:rPr lang="nl-NL" baseline="0" dirty="0" err="1" smtClean="0"/>
              <a:t>Material</a:t>
            </a:r>
            <a:r>
              <a:rPr lang="nl-NL" baseline="0" dirty="0" smtClean="0"/>
              <a:t> van </a:t>
            </a:r>
            <a:r>
              <a:rPr lang="nl-NL" baseline="0" dirty="0" err="1" smtClean="0"/>
              <a:t>Angular</a:t>
            </a:r>
            <a:r>
              <a:rPr lang="nl-NL" baseline="0" dirty="0" smtClean="0"/>
              <a:t>/Google zelf en nog vele anderen.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52</a:t>
            </a:fld>
            <a:endParaRPr lang="nl-NL"/>
          </a:p>
        </p:txBody>
      </p:sp>
    </p:spTree>
    <p:extLst>
      <p:ext uri="{BB962C8B-B14F-4D97-AF65-F5344CB8AC3E}">
        <p14:creationId xmlns:p14="http://schemas.microsoft.com/office/powerpoint/2010/main" val="33880678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a:t>
            </a:r>
            <a:r>
              <a:rPr lang="nl-NL" baseline="0" dirty="0" smtClean="0"/>
              <a:t> installeren </a:t>
            </a:r>
            <a:r>
              <a:rPr lang="nl-NL" baseline="0" dirty="0" err="1" smtClean="0"/>
              <a:t>primeng</a:t>
            </a:r>
            <a:r>
              <a:rPr lang="nl-NL" baseline="0" dirty="0" smtClean="0"/>
              <a:t> als </a:t>
            </a:r>
            <a:r>
              <a:rPr lang="nl-NL" baseline="0" dirty="0" err="1" smtClean="0"/>
              <a:t>dependency</a:t>
            </a:r>
            <a:r>
              <a:rPr lang="nl-NL" baseline="0" dirty="0" smtClean="0"/>
              <a:t>, net als font-</a:t>
            </a:r>
            <a:r>
              <a:rPr lang="nl-NL" baseline="0" dirty="0" err="1" smtClean="0"/>
              <a:t>awesome</a:t>
            </a:r>
            <a:r>
              <a:rPr lang="nl-NL" baseline="0" dirty="0" smtClean="0"/>
              <a:t>. Hier is </a:t>
            </a:r>
            <a:r>
              <a:rPr lang="nl-NL" baseline="0" dirty="0" err="1" smtClean="0"/>
              <a:t>primeng</a:t>
            </a:r>
            <a:r>
              <a:rPr lang="nl-NL" baseline="0" dirty="0" smtClean="0"/>
              <a:t> afhankelijk van.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53</a:t>
            </a:fld>
            <a:endParaRPr lang="nl-NL"/>
          </a:p>
        </p:txBody>
      </p:sp>
    </p:spTree>
    <p:extLst>
      <p:ext uri="{BB962C8B-B14F-4D97-AF65-F5344CB8AC3E}">
        <p14:creationId xmlns:p14="http://schemas.microsoft.com/office/powerpoint/2010/main" val="6744689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 de </a:t>
            </a:r>
            <a:r>
              <a:rPr lang="nl-NL" dirty="0" err="1" smtClean="0"/>
              <a:t>angular</a:t>
            </a:r>
            <a:r>
              <a:rPr lang="nl-NL" dirty="0" smtClean="0"/>
              <a:t> </a:t>
            </a:r>
            <a:r>
              <a:rPr lang="nl-NL" dirty="0" err="1" smtClean="0"/>
              <a:t>cli.json</a:t>
            </a:r>
            <a:r>
              <a:rPr lang="nl-NL" baseline="0" dirty="0" smtClean="0"/>
              <a:t> voegen we de </a:t>
            </a:r>
            <a:r>
              <a:rPr lang="nl-NL" baseline="0" dirty="0" err="1" smtClean="0"/>
              <a:t>css</a:t>
            </a:r>
            <a:r>
              <a:rPr lang="nl-NL" baseline="0" dirty="0" smtClean="0"/>
              <a:t> van font-</a:t>
            </a:r>
            <a:r>
              <a:rPr lang="nl-NL" baseline="0" dirty="0" err="1" smtClean="0"/>
              <a:t>awesome</a:t>
            </a:r>
            <a:r>
              <a:rPr lang="nl-NL" baseline="0" dirty="0" smtClean="0"/>
              <a:t> en </a:t>
            </a:r>
            <a:r>
              <a:rPr lang="nl-NL" baseline="0" dirty="0" err="1" smtClean="0"/>
              <a:t>primeng</a:t>
            </a:r>
            <a:r>
              <a:rPr lang="nl-NL" baseline="0" dirty="0" smtClean="0"/>
              <a:t> toe.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54</a:t>
            </a:fld>
            <a:endParaRPr lang="nl-NL"/>
          </a:p>
        </p:txBody>
      </p:sp>
    </p:spTree>
    <p:extLst>
      <p:ext uri="{BB962C8B-B14F-4D97-AF65-F5344CB8AC3E}">
        <p14:creationId xmlns:p14="http://schemas.microsoft.com/office/powerpoint/2010/main" val="199077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55</a:t>
            </a:fld>
            <a:endParaRPr lang="nl-NL"/>
          </a:p>
        </p:txBody>
      </p:sp>
    </p:spTree>
    <p:extLst>
      <p:ext uri="{BB962C8B-B14F-4D97-AF65-F5344CB8AC3E}">
        <p14:creationId xmlns:p14="http://schemas.microsoft.com/office/powerpoint/2010/main" val="1503703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ConfirmDialogModule</a:t>
            </a:r>
            <a:r>
              <a:rPr lang="nl-NL" dirty="0" smtClean="0"/>
              <a:t> is nodig en ook de </a:t>
            </a:r>
            <a:r>
              <a:rPr lang="nl-NL" dirty="0" err="1" smtClean="0"/>
              <a:t>ConfirmationService</a:t>
            </a:r>
            <a:endParaRPr lang="nl-NL" dirty="0" smtClean="0"/>
          </a:p>
          <a:p>
            <a:r>
              <a:rPr lang="nl-NL" dirty="0" smtClean="0"/>
              <a:t>De</a:t>
            </a:r>
            <a:r>
              <a:rPr lang="nl-NL" baseline="0" dirty="0" smtClean="0"/>
              <a:t> </a:t>
            </a:r>
            <a:r>
              <a:rPr lang="nl-NL" baseline="0" dirty="0" err="1" smtClean="0"/>
              <a:t>confirmDialogModule</a:t>
            </a:r>
            <a:r>
              <a:rPr lang="nl-NL" baseline="0" dirty="0" smtClean="0"/>
              <a:t> is weer afhankelijk van </a:t>
            </a:r>
            <a:r>
              <a:rPr lang="nl-NL" baseline="0" dirty="0" err="1" smtClean="0"/>
              <a:t>BrowserAnimationsModule</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56</a:t>
            </a:fld>
            <a:endParaRPr lang="nl-NL"/>
          </a:p>
        </p:txBody>
      </p:sp>
    </p:spTree>
    <p:extLst>
      <p:ext uri="{BB962C8B-B14F-4D97-AF65-F5344CB8AC3E}">
        <p14:creationId xmlns:p14="http://schemas.microsoft.com/office/powerpoint/2010/main" val="954117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Voeg de </a:t>
            </a:r>
            <a:r>
              <a:rPr lang="nl-NL" dirty="0" err="1" smtClean="0"/>
              <a:t>confirmdialog</a:t>
            </a:r>
            <a:r>
              <a:rPr lang="nl-NL" dirty="0" smtClean="0"/>
              <a:t> toe en de button voor het deleten. </a:t>
            </a:r>
            <a:br>
              <a:rPr lang="nl-NL" dirty="0" smtClean="0"/>
            </a:br>
            <a:r>
              <a:rPr lang="nl-NL" dirty="0" smtClean="0"/>
              <a:t>Dezelfde procedure als het </a:t>
            </a:r>
            <a:r>
              <a:rPr lang="nl-NL" dirty="0" err="1" smtClean="0"/>
              <a:t>setCompleted</a:t>
            </a:r>
            <a:r>
              <a:rPr lang="nl-NL" baseline="0" dirty="0" smtClean="0"/>
              <a:t> is hier van toepassing.</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57</a:t>
            </a:fld>
            <a:endParaRPr lang="nl-NL"/>
          </a:p>
        </p:txBody>
      </p:sp>
    </p:spTree>
    <p:extLst>
      <p:ext uri="{BB962C8B-B14F-4D97-AF65-F5344CB8AC3E}">
        <p14:creationId xmlns:p14="http://schemas.microsoft.com/office/powerpoint/2010/main" val="1777282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 delete</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58</a:t>
            </a:fld>
            <a:endParaRPr lang="nl-NL"/>
          </a:p>
        </p:txBody>
      </p:sp>
    </p:spTree>
    <p:extLst>
      <p:ext uri="{BB962C8B-B14F-4D97-AF65-F5344CB8AC3E}">
        <p14:creationId xmlns:p14="http://schemas.microsoft.com/office/powerpoint/2010/main" val="3456947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Gebruik de </a:t>
            </a:r>
            <a:r>
              <a:rPr lang="nl-NL" dirty="0" err="1" smtClean="0"/>
              <a:t>confirmtionService</a:t>
            </a:r>
            <a:r>
              <a:rPr lang="nl-NL" dirty="0" smtClean="0"/>
              <a:t> in </a:t>
            </a:r>
            <a:r>
              <a:rPr lang="nl-NL" dirty="0" err="1" smtClean="0"/>
              <a:t>todo-overview</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59</a:t>
            </a:fld>
            <a:endParaRPr lang="nl-NL"/>
          </a:p>
        </p:txBody>
      </p:sp>
    </p:spTree>
    <p:extLst>
      <p:ext uri="{BB962C8B-B14F-4D97-AF65-F5344CB8AC3E}">
        <p14:creationId xmlns:p14="http://schemas.microsoft.com/office/powerpoint/2010/main" val="39374847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 de delete maak gebruik van </a:t>
            </a:r>
            <a:r>
              <a:rPr lang="nl-NL" dirty="0" err="1" smtClean="0"/>
              <a:t>the</a:t>
            </a:r>
            <a:r>
              <a:rPr lang="nl-NL" dirty="0" smtClean="0"/>
              <a:t> </a:t>
            </a:r>
            <a:r>
              <a:rPr lang="nl-NL" dirty="0" err="1" smtClean="0"/>
              <a:t>confirmationService</a:t>
            </a:r>
            <a:r>
              <a:rPr lang="nl-NL" dirty="0" smtClean="0"/>
              <a:t>, alleen bij accept roep je de delete aan.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60</a:t>
            </a:fld>
            <a:endParaRPr lang="nl-NL"/>
          </a:p>
        </p:txBody>
      </p:sp>
    </p:spTree>
    <p:extLst>
      <p:ext uri="{BB962C8B-B14F-4D97-AF65-F5344CB8AC3E}">
        <p14:creationId xmlns:p14="http://schemas.microsoft.com/office/powerpoint/2010/main" val="4251826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eriod"/>
            </a:pPr>
            <a:r>
              <a:rPr lang="nl-NL" dirty="0" smtClean="0"/>
              <a:t>In</a:t>
            </a:r>
            <a:r>
              <a:rPr lang="nl-NL" baseline="0" dirty="0" smtClean="0"/>
              <a:t> een leuke en informele omgeving de eerste stappen met </a:t>
            </a:r>
            <a:r>
              <a:rPr lang="nl-NL" baseline="0" dirty="0" err="1" smtClean="0"/>
              <a:t>Angular</a:t>
            </a:r>
            <a:r>
              <a:rPr lang="nl-NL" baseline="0" dirty="0" smtClean="0"/>
              <a:t> maken</a:t>
            </a:r>
          </a:p>
          <a:p>
            <a:pPr marL="228600" indent="-228600">
              <a:buAutoNum type="arabicPeriod"/>
            </a:pPr>
            <a:r>
              <a:rPr lang="nl-NL" baseline="0" dirty="0" smtClean="0"/>
              <a:t>Kennisdelen met elkaar</a:t>
            </a:r>
          </a:p>
          <a:p>
            <a:pPr marL="228600" indent="-228600">
              <a:buAutoNum type="arabicPeriod"/>
            </a:pPr>
            <a:r>
              <a:rPr lang="nl-NL" baseline="0" dirty="0" smtClean="0"/>
              <a:t>Een leuke applicatie maken: DEMO</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5</a:t>
            </a:fld>
            <a:endParaRPr lang="nl-NL"/>
          </a:p>
        </p:txBody>
      </p:sp>
    </p:spTree>
    <p:extLst>
      <p:ext uri="{BB962C8B-B14F-4D97-AF65-F5344CB8AC3E}">
        <p14:creationId xmlns:p14="http://schemas.microsoft.com/office/powerpoint/2010/main" val="33349985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Upload hem op git, zodat je hem later kan terughalen als je ermee verder wit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73</a:t>
            </a:fld>
            <a:endParaRPr lang="nl-NL"/>
          </a:p>
        </p:txBody>
      </p:sp>
    </p:spTree>
    <p:extLst>
      <p:ext uri="{BB962C8B-B14F-4D97-AF65-F5344CB8AC3E}">
        <p14:creationId xmlns:p14="http://schemas.microsoft.com/office/powerpoint/2010/main" val="14497541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Post </a:t>
            </a:r>
            <a:r>
              <a:rPr lang="nl-NL" dirty="0" err="1" smtClean="0"/>
              <a:t>its</a:t>
            </a:r>
            <a:r>
              <a:rPr lang="nl-NL" dirty="0" smtClean="0"/>
              <a:t> +</a:t>
            </a:r>
            <a:r>
              <a:rPr lang="nl-NL" baseline="0" dirty="0" smtClean="0"/>
              <a:t> </a:t>
            </a:r>
            <a:r>
              <a:rPr lang="nl-NL" baseline="0" smtClean="0"/>
              <a:t>happiness</a:t>
            </a:r>
            <a:endParaRPr lang="nl-NL"/>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74</a:t>
            </a:fld>
            <a:endParaRPr lang="nl-NL"/>
          </a:p>
        </p:txBody>
      </p:sp>
    </p:spTree>
    <p:extLst>
      <p:ext uri="{BB962C8B-B14F-4D97-AF65-F5344CB8AC3E}">
        <p14:creationId xmlns:p14="http://schemas.microsoft.com/office/powerpoint/2010/main" val="285229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Angular</a:t>
            </a:r>
            <a:r>
              <a:rPr lang="nl-NL" dirty="0" smtClean="0"/>
              <a:t> CLI – </a:t>
            </a:r>
            <a:r>
              <a:rPr lang="nl-NL" dirty="0" err="1" smtClean="0"/>
              <a:t>Command</a:t>
            </a:r>
            <a:r>
              <a:rPr lang="nl-NL" dirty="0" smtClean="0"/>
              <a:t> Line Interface</a:t>
            </a:r>
          </a:p>
          <a:p>
            <a:r>
              <a:rPr lang="nl-NL" dirty="0" smtClean="0"/>
              <a:t>Gebruiken we om </a:t>
            </a:r>
            <a:r>
              <a:rPr lang="nl-NL" dirty="0" err="1" smtClean="0"/>
              <a:t>Angular</a:t>
            </a:r>
            <a:r>
              <a:rPr lang="nl-NL" dirty="0" smtClean="0"/>
              <a:t> Applicaties</a:t>
            </a:r>
            <a:r>
              <a:rPr lang="nl-NL" baseline="0" dirty="0" smtClean="0"/>
              <a:t> te laten </a:t>
            </a:r>
            <a:r>
              <a:rPr lang="nl-NL" baseline="0" dirty="0" err="1" smtClean="0"/>
              <a:t>scaffolden</a:t>
            </a:r>
            <a:r>
              <a:rPr lang="nl-NL" baseline="0" dirty="0" smtClean="0"/>
              <a:t>/genereren</a:t>
            </a:r>
          </a:p>
          <a:p>
            <a:r>
              <a:rPr lang="nl-NL" baseline="0" dirty="0" smtClean="0"/>
              <a:t>We voeren dit </a:t>
            </a:r>
            <a:r>
              <a:rPr lang="nl-NL" baseline="0" dirty="0" err="1" smtClean="0"/>
              <a:t>command</a:t>
            </a:r>
            <a:r>
              <a:rPr lang="nl-NL" baseline="0" dirty="0" smtClean="0"/>
              <a:t> uit in </a:t>
            </a:r>
            <a:r>
              <a:rPr lang="nl-NL" baseline="0" dirty="0" err="1" smtClean="0"/>
              <a:t>command</a:t>
            </a:r>
            <a:r>
              <a:rPr lang="nl-NL" baseline="0" dirty="0" smtClean="0"/>
              <a:t> prompt</a:t>
            </a:r>
          </a:p>
          <a:p>
            <a:r>
              <a:rPr lang="nl-NL" baseline="0" dirty="0" smtClean="0"/>
              <a:t>-g betekent dat we het </a:t>
            </a:r>
            <a:r>
              <a:rPr lang="nl-NL" baseline="0" dirty="0" err="1" smtClean="0"/>
              <a:t>npm</a:t>
            </a:r>
            <a:r>
              <a:rPr lang="nl-NL" baseline="0" dirty="0" smtClean="0"/>
              <a:t> package globaal installeren, dit zorgt ervoor dat de </a:t>
            </a:r>
            <a:r>
              <a:rPr lang="nl-NL" baseline="0" dirty="0" err="1" smtClean="0"/>
              <a:t>commands</a:t>
            </a:r>
            <a:r>
              <a:rPr lang="nl-NL" baseline="0" dirty="0" smtClean="0"/>
              <a:t> vanuit overal aan te roepen zijn</a:t>
            </a:r>
          </a:p>
          <a:p>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6</a:t>
            </a:fld>
            <a:endParaRPr lang="nl-NL"/>
          </a:p>
        </p:txBody>
      </p:sp>
    </p:spTree>
    <p:extLst>
      <p:ext uri="{BB962C8B-B14F-4D97-AF65-F5344CB8AC3E}">
        <p14:creationId xmlns:p14="http://schemas.microsoft.com/office/powerpoint/2010/main" val="280863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We gaan als eerste naar de root van de</a:t>
            </a:r>
            <a:r>
              <a:rPr lang="nl-NL" baseline="0" dirty="0" smtClean="0"/>
              <a:t> c-schijf</a:t>
            </a:r>
          </a:p>
          <a:p>
            <a:r>
              <a:rPr lang="nl-NL" baseline="0" dirty="0" smtClean="0"/>
              <a:t>Daarna maken we een directory aan workshop</a:t>
            </a:r>
          </a:p>
          <a:p>
            <a:r>
              <a:rPr lang="nl-NL" baseline="0" dirty="0" smtClean="0"/>
              <a:t>Vervolgens maken we een nieuwe applicatie aan,</a:t>
            </a:r>
          </a:p>
          <a:p>
            <a:r>
              <a:rPr lang="nl-NL" baseline="0" dirty="0" smtClean="0"/>
              <a:t>--routing </a:t>
            </a:r>
            <a:r>
              <a:rPr lang="nl-NL" baseline="0" dirty="0" err="1" smtClean="0"/>
              <a:t>true</a:t>
            </a:r>
            <a:r>
              <a:rPr lang="nl-NL" baseline="0" dirty="0" smtClean="0"/>
              <a:t> : we willen gratis een routering binnen onze applicatie</a:t>
            </a:r>
          </a:p>
          <a:p>
            <a:r>
              <a:rPr lang="nl-NL" baseline="0" dirty="0" smtClean="0"/>
              <a:t>--skip-</a:t>
            </a:r>
            <a:r>
              <a:rPr lang="nl-NL" baseline="0" dirty="0" err="1" smtClean="0"/>
              <a:t>install</a:t>
            </a:r>
            <a:r>
              <a:rPr lang="nl-NL" baseline="0" dirty="0" smtClean="0"/>
              <a:t>: we willen niet automatisch alle NPM packages geïnstalleerd hebben</a:t>
            </a:r>
          </a:p>
          <a:p>
            <a:r>
              <a:rPr lang="nl-NL" baseline="0" dirty="0" smtClean="0"/>
              <a:t>--skip-tests: we willen geen karma tests hebben</a:t>
            </a:r>
          </a:p>
          <a:p>
            <a:r>
              <a:rPr lang="nl-NL" baseline="0" dirty="0" smtClean="0"/>
              <a:t>--</a:t>
            </a:r>
            <a:r>
              <a:rPr lang="nl-NL" baseline="0" dirty="0" err="1" smtClean="0"/>
              <a:t>inline-style</a:t>
            </a:r>
            <a:r>
              <a:rPr lang="nl-NL" baseline="0" dirty="0" smtClean="0"/>
              <a:t>: we willen geen losse styling hebben per component dat we genereren</a:t>
            </a:r>
          </a:p>
          <a:p>
            <a:endParaRPr lang="nl-NL" baseline="0" dirty="0" smtClean="0"/>
          </a:p>
          <a:p>
            <a:r>
              <a:rPr lang="nl-NL" baseline="0" dirty="0" smtClean="0"/>
              <a:t>Tijdens het genereren: Er wordt nu een applicatie </a:t>
            </a:r>
            <a:r>
              <a:rPr lang="nl-NL" baseline="0" dirty="0" err="1" smtClean="0"/>
              <a:t>gegenereert</a:t>
            </a:r>
            <a:r>
              <a:rPr lang="nl-NL" baseline="0" dirty="0" smtClean="0"/>
              <a:t> die in een keer zal werken. Om de applicatie te openen in </a:t>
            </a:r>
            <a:r>
              <a:rPr lang="nl-NL" baseline="0" dirty="0" err="1" smtClean="0"/>
              <a:t>visual</a:t>
            </a:r>
            <a:r>
              <a:rPr lang="nl-NL" baseline="0" dirty="0" smtClean="0"/>
              <a:t> studio code ga in </a:t>
            </a:r>
            <a:r>
              <a:rPr lang="nl-NL" baseline="0" dirty="0" err="1" smtClean="0"/>
              <a:t>command</a:t>
            </a:r>
            <a:r>
              <a:rPr lang="nl-NL" baseline="0" dirty="0" smtClean="0"/>
              <a:t> prompt naar de </a:t>
            </a:r>
            <a:r>
              <a:rPr lang="nl-NL" baseline="0" dirty="0" err="1" smtClean="0"/>
              <a:t>todo</a:t>
            </a:r>
            <a:r>
              <a:rPr lang="nl-NL" baseline="0" dirty="0" smtClean="0"/>
              <a:t>-app folder en type vervolgens code . Om </a:t>
            </a:r>
            <a:r>
              <a:rPr lang="nl-NL" baseline="0" dirty="0" err="1" smtClean="0"/>
              <a:t>visual</a:t>
            </a:r>
            <a:r>
              <a:rPr lang="nl-NL" baseline="0" dirty="0" smtClean="0"/>
              <a:t> studio code te openen.</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7</a:t>
            </a:fld>
            <a:endParaRPr lang="nl-NL"/>
          </a:p>
        </p:txBody>
      </p:sp>
    </p:spTree>
    <p:extLst>
      <p:ext uri="{BB962C8B-B14F-4D97-AF65-F5344CB8AC3E}">
        <p14:creationId xmlns:p14="http://schemas.microsoft.com/office/powerpoint/2010/main" val="295631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a:t>
            </a:r>
            <a:r>
              <a:rPr lang="nl-NL" baseline="0" dirty="0" smtClean="0"/>
              <a:t> applicatie zal nu nog niet werken, eerst moeten we alle </a:t>
            </a:r>
            <a:r>
              <a:rPr lang="nl-NL" baseline="0" dirty="0" err="1" smtClean="0"/>
              <a:t>npm</a:t>
            </a:r>
            <a:r>
              <a:rPr lang="nl-NL" baseline="0" dirty="0" smtClean="0"/>
              <a:t> packages installeren.</a:t>
            </a:r>
          </a:p>
          <a:p>
            <a:r>
              <a:rPr lang="nl-NL" baseline="0" dirty="0" smtClean="0"/>
              <a:t>Open de console door ctrl + ` (linksboven op het toetsenbord) te gebruiken</a:t>
            </a:r>
          </a:p>
          <a:p>
            <a:r>
              <a:rPr lang="nl-NL" baseline="0" dirty="0" smtClean="0"/>
              <a:t>Mogelijk staat er nu nog </a:t>
            </a:r>
            <a:r>
              <a:rPr lang="nl-NL" baseline="0" dirty="0" err="1" smtClean="0"/>
              <a:t>rechtsonderin</a:t>
            </a:r>
            <a:r>
              <a:rPr lang="nl-NL" baseline="0" dirty="0" smtClean="0"/>
              <a:t> in de </a:t>
            </a:r>
            <a:r>
              <a:rPr lang="nl-NL" baseline="0" dirty="0" err="1" smtClean="0"/>
              <a:t>cmd</a:t>
            </a:r>
            <a:r>
              <a:rPr lang="nl-NL" baseline="0" dirty="0" smtClean="0"/>
              <a:t> line dat het een powershell </a:t>
            </a:r>
            <a:r>
              <a:rPr lang="nl-NL" baseline="0" dirty="0" err="1" smtClean="0"/>
              <a:t>command</a:t>
            </a:r>
            <a:r>
              <a:rPr lang="nl-NL" baseline="0" dirty="0" smtClean="0"/>
              <a:t> line is. Dan krijg je een pop up bovenin dat je dit kan </a:t>
            </a:r>
            <a:r>
              <a:rPr lang="nl-NL" baseline="0" dirty="0" err="1" smtClean="0"/>
              <a:t>customizen</a:t>
            </a:r>
            <a:r>
              <a:rPr lang="nl-NL" baseline="0" dirty="0" smtClean="0"/>
              <a:t>. </a:t>
            </a:r>
          </a:p>
          <a:p>
            <a:r>
              <a:rPr lang="nl-NL" baseline="0" dirty="0" err="1" smtClean="0"/>
              <a:t>Customize</a:t>
            </a:r>
            <a:r>
              <a:rPr lang="nl-NL" baseline="0" dirty="0" smtClean="0"/>
              <a:t> naar </a:t>
            </a:r>
            <a:r>
              <a:rPr lang="nl-NL" baseline="0" dirty="0" err="1" smtClean="0"/>
              <a:t>cmd</a:t>
            </a:r>
            <a:r>
              <a:rPr lang="nl-NL" baseline="0" dirty="0" smtClean="0"/>
              <a:t>.</a:t>
            </a:r>
          </a:p>
          <a:p>
            <a:r>
              <a:rPr lang="nl-NL" baseline="0" dirty="0" smtClean="0"/>
              <a:t>Vervolgens </a:t>
            </a:r>
            <a:r>
              <a:rPr lang="nl-NL" baseline="0" dirty="0" err="1" smtClean="0"/>
              <a:t>npm</a:t>
            </a:r>
            <a:r>
              <a:rPr lang="nl-NL" baseline="0" dirty="0" smtClean="0"/>
              <a:t> </a:t>
            </a:r>
            <a:r>
              <a:rPr lang="nl-NL" baseline="0" dirty="0" err="1" smtClean="0"/>
              <a:t>install</a:t>
            </a:r>
            <a:r>
              <a:rPr lang="nl-NL" baseline="0" dirty="0" smtClean="0"/>
              <a:t> om alle </a:t>
            </a:r>
            <a:r>
              <a:rPr lang="nl-NL" baseline="0" dirty="0" err="1" smtClean="0"/>
              <a:t>npm</a:t>
            </a:r>
            <a:r>
              <a:rPr lang="nl-NL" baseline="0" dirty="0" smtClean="0"/>
              <a:t> packages te installeren. In de </a:t>
            </a:r>
            <a:r>
              <a:rPr lang="nl-NL" baseline="0" dirty="0" err="1" smtClean="0"/>
              <a:t>package.json</a:t>
            </a:r>
            <a:r>
              <a:rPr lang="nl-NL" baseline="0" dirty="0" smtClean="0"/>
              <a:t> kan je zien welke packages er geïnstalleerd worden.</a:t>
            </a:r>
          </a:p>
          <a:p>
            <a:r>
              <a:rPr lang="nl-NL" baseline="0" dirty="0" err="1" smtClean="0"/>
              <a:t>Daarnast</a:t>
            </a:r>
            <a:r>
              <a:rPr lang="nl-NL" baseline="0" dirty="0" smtClean="0"/>
              <a:t> installeren we ook </a:t>
            </a:r>
            <a:r>
              <a:rPr lang="nl-NL" baseline="0" dirty="0" err="1" smtClean="0"/>
              <a:t>jquery</a:t>
            </a:r>
            <a:r>
              <a:rPr lang="nl-NL" baseline="0" dirty="0" smtClean="0"/>
              <a:t> en bootstrap.</a:t>
            </a:r>
          </a:p>
          <a:p>
            <a:r>
              <a:rPr lang="nl-NL" baseline="0" dirty="0" smtClean="0"/>
              <a:t>Gebruikt –save om te op te slaan in de </a:t>
            </a:r>
            <a:r>
              <a:rPr lang="nl-NL" baseline="0" dirty="0" err="1" smtClean="0"/>
              <a:t>package.json</a:t>
            </a:r>
            <a:endParaRPr lang="aa-ET" dirty="0"/>
          </a:p>
        </p:txBody>
      </p:sp>
      <p:sp>
        <p:nvSpPr>
          <p:cNvPr id="4" name="Slide Number Placeholder 3"/>
          <p:cNvSpPr>
            <a:spLocks noGrp="1"/>
          </p:cNvSpPr>
          <p:nvPr>
            <p:ph type="sldNum" sz="quarter" idx="10"/>
          </p:nvPr>
        </p:nvSpPr>
        <p:spPr/>
        <p:txBody>
          <a:bodyPr/>
          <a:lstStyle/>
          <a:p>
            <a:fld id="{90591A10-76C6-4472-BC2C-A71051CCBD90}" type="slidenum">
              <a:rPr lang="nl-NL" smtClean="0"/>
              <a:t>9</a:t>
            </a:fld>
            <a:endParaRPr lang="nl-NL"/>
          </a:p>
        </p:txBody>
      </p:sp>
    </p:spTree>
    <p:extLst>
      <p:ext uri="{BB962C8B-B14F-4D97-AF65-F5344CB8AC3E}">
        <p14:creationId xmlns:p14="http://schemas.microsoft.com/office/powerpoint/2010/main" val="269835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Open nu</a:t>
            </a:r>
            <a:r>
              <a:rPr lang="nl-NL" baseline="0" dirty="0" smtClean="0"/>
              <a:t> de applicatie, door het bovenstaande </a:t>
            </a:r>
            <a:r>
              <a:rPr lang="nl-NL" baseline="0" dirty="0" err="1" smtClean="0"/>
              <a:t>cmd</a:t>
            </a:r>
            <a:endParaRPr lang="nl-NL" baseline="0" dirty="0" smtClean="0"/>
          </a:p>
          <a:p>
            <a:r>
              <a:rPr lang="nl-NL" baseline="0" dirty="0" smtClean="0"/>
              <a:t>--open betekent dat er gelijk een browser wordt geopend.</a:t>
            </a:r>
          </a:p>
          <a:p>
            <a:r>
              <a:rPr lang="nl-NL" baseline="0" dirty="0" smtClean="0"/>
              <a:t>Als je de applicatie opent dan krijg je een </a:t>
            </a:r>
            <a:r>
              <a:rPr lang="nl-NL" baseline="0" dirty="0" err="1" smtClean="0"/>
              <a:t>Angular</a:t>
            </a:r>
            <a:r>
              <a:rPr lang="nl-NL" baseline="0" dirty="0" smtClean="0"/>
              <a:t> eigen tutorial webpagina. Die gaan wij zo verwijderen, maar mocht je zelf eens aan de slag willen dan hebben ze ook uitstekende </a:t>
            </a:r>
            <a:r>
              <a:rPr lang="nl-NL" baseline="0" dirty="0" err="1" smtClean="0"/>
              <a:t>tutorials</a:t>
            </a:r>
            <a:r>
              <a:rPr lang="nl-NL" baseline="0" dirty="0" smtClean="0"/>
              <a:t>.</a:t>
            </a:r>
            <a:endParaRPr lang="nl-NL" dirty="0"/>
          </a:p>
        </p:txBody>
      </p:sp>
      <p:sp>
        <p:nvSpPr>
          <p:cNvPr id="4" name="Tijdelijke aanduiding voor dianummer 3"/>
          <p:cNvSpPr>
            <a:spLocks noGrp="1"/>
          </p:cNvSpPr>
          <p:nvPr>
            <p:ph type="sldNum" sz="quarter" idx="10"/>
          </p:nvPr>
        </p:nvSpPr>
        <p:spPr/>
        <p:txBody>
          <a:bodyPr/>
          <a:lstStyle/>
          <a:p>
            <a:fld id="{90591A10-76C6-4472-BC2C-A71051CCBD90}" type="slidenum">
              <a:rPr lang="nl-NL" smtClean="0"/>
              <a:t>10</a:t>
            </a:fld>
            <a:endParaRPr lang="nl-NL"/>
          </a:p>
        </p:txBody>
      </p:sp>
    </p:spTree>
    <p:extLst>
      <p:ext uri="{BB962C8B-B14F-4D97-AF65-F5344CB8AC3E}">
        <p14:creationId xmlns:p14="http://schemas.microsoft.com/office/powerpoint/2010/main" val="251343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6-12-2017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94225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6-12-2017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32681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6-12-2017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131402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6-12-2017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64255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AA087890-2EB5-47B2-A2BC-F271793CA4F2}" type="datetimeFigureOut">
              <a:rPr lang="nl-NL" smtClean="0"/>
              <a:t>6-12-2017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1153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6-12-2017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32040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AA087890-2EB5-47B2-A2BC-F271793CA4F2}" type="datetimeFigureOut">
              <a:rPr lang="nl-NL" smtClean="0"/>
              <a:t>6-12-2017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309139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AA087890-2EB5-47B2-A2BC-F271793CA4F2}" type="datetimeFigureOut">
              <a:rPr lang="nl-NL" smtClean="0"/>
              <a:t>6-12-2017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2570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A087890-2EB5-47B2-A2BC-F271793CA4F2}" type="datetimeFigureOut">
              <a:rPr lang="nl-NL" smtClean="0"/>
              <a:t>6-12-2017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173801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6-12-2017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5986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AA087890-2EB5-47B2-A2BC-F271793CA4F2}" type="datetimeFigureOut">
              <a:rPr lang="nl-NL" smtClean="0"/>
              <a:t>6-12-2017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035D8009-1A71-4D41-90FD-54BA6D9A3AF4}" type="slidenum">
              <a:rPr lang="nl-NL" smtClean="0"/>
              <a:t>‹nr.›</a:t>
            </a:fld>
            <a:endParaRPr lang="nl-NL"/>
          </a:p>
        </p:txBody>
      </p:sp>
    </p:spTree>
    <p:extLst>
      <p:ext uri="{BB962C8B-B14F-4D97-AF65-F5344CB8AC3E}">
        <p14:creationId xmlns:p14="http://schemas.microsoft.com/office/powerpoint/2010/main" val="259541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87890-2EB5-47B2-A2BC-F271793CA4F2}" type="datetimeFigureOut">
              <a:rPr lang="nl-NL" smtClean="0"/>
              <a:t>6-12-2017</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8009-1A71-4D41-90FD-54BA6D9A3AF4}" type="slidenum">
              <a:rPr lang="nl-NL" smtClean="0"/>
              <a:t>‹nr.›</a:t>
            </a:fld>
            <a:endParaRPr lang="nl-NL"/>
          </a:p>
        </p:txBody>
      </p:sp>
    </p:spTree>
    <p:extLst>
      <p:ext uri="{BB962C8B-B14F-4D97-AF65-F5344CB8AC3E}">
        <p14:creationId xmlns:p14="http://schemas.microsoft.com/office/powerpoint/2010/main" val="4068047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ngular.io/api/forms/FormsModul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42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ng</a:t>
            </a:r>
            <a:r>
              <a:rPr lang="nl-NL" dirty="0"/>
              <a:t> serve </a:t>
            </a:r>
            <a:r>
              <a:rPr lang="nl-NL" dirty="0" smtClean="0"/>
              <a:t>--open </a:t>
            </a:r>
            <a:endParaRPr lang="nl-NL" dirty="0"/>
          </a:p>
        </p:txBody>
      </p:sp>
    </p:spTree>
    <p:extLst>
      <p:ext uri="{BB962C8B-B14F-4D97-AF65-F5344CB8AC3E}">
        <p14:creationId xmlns:p14="http://schemas.microsoft.com/office/powerpoint/2010/main" val="396028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txBody>
          <a:bodyPr/>
          <a:lstStyle/>
          <a:p>
            <a:r>
              <a:rPr lang="nl-NL" dirty="0" smtClean="0"/>
              <a:t>Verwijder alles behalve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337543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app.component.ts</a:t>
            </a:r>
            <a:endParaRPr lang="nl-NL" dirty="0"/>
          </a:p>
        </p:txBody>
      </p:sp>
      <p:sp>
        <p:nvSpPr>
          <p:cNvPr id="3" name="Tijdelijke aanduiding voor inhoud 2"/>
          <p:cNvSpPr>
            <a:spLocks noGrp="1"/>
          </p:cNvSpPr>
          <p:nvPr>
            <p:ph idx="1"/>
          </p:nvPr>
        </p:nvSpPr>
        <p:spPr/>
        <p:txBody>
          <a:bodyPr/>
          <a:lstStyle/>
          <a:p>
            <a:r>
              <a:rPr lang="nl-NL" dirty="0" smtClean="0"/>
              <a:t>Verwijder </a:t>
            </a:r>
            <a:r>
              <a:rPr lang="nl-NL" dirty="0" err="1">
                <a:solidFill>
                  <a:srgbClr val="9CDCFE"/>
                </a:solidFill>
                <a:latin typeface="Consolas" panose="020B0609020204030204" pitchFamily="49" charset="0"/>
              </a:rPr>
              <a:t>title</a:t>
            </a:r>
            <a:r>
              <a:rPr lang="nl-NL" dirty="0">
                <a:solidFill>
                  <a:srgbClr val="D4D4D4"/>
                </a:solidFill>
                <a:latin typeface="Consolas" panose="020B0609020204030204" pitchFamily="49" charset="0"/>
              </a:rPr>
              <a:t> = </a:t>
            </a:r>
            <a:r>
              <a:rPr lang="nl-NL" dirty="0">
                <a:solidFill>
                  <a:srgbClr val="CE9178"/>
                </a:solidFill>
                <a:latin typeface="Consolas" panose="020B0609020204030204" pitchFamily="49" charset="0"/>
              </a:rPr>
              <a:t>'app'</a:t>
            </a: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28385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smtClean="0"/>
              <a:t>ng</a:t>
            </a:r>
            <a:r>
              <a:rPr lang="nl-NL" dirty="0" smtClean="0"/>
              <a:t> </a:t>
            </a:r>
            <a:r>
              <a:rPr lang="nl-NL" dirty="0" err="1" smtClean="0"/>
              <a:t>generate</a:t>
            </a:r>
            <a:r>
              <a:rPr lang="nl-NL" dirty="0" smtClean="0"/>
              <a:t> component </a:t>
            </a:r>
            <a:r>
              <a:rPr lang="nl-NL" dirty="0" err="1" smtClean="0"/>
              <a:t>createTodo</a:t>
            </a:r>
            <a:r>
              <a:rPr lang="nl-NL" dirty="0" smtClean="0"/>
              <a:t> </a:t>
            </a:r>
          </a:p>
          <a:p>
            <a:pPr marL="0" indent="0">
              <a:buNone/>
            </a:pPr>
            <a:endParaRPr lang="nl-NL" dirty="0"/>
          </a:p>
          <a:p>
            <a:pPr marL="0" indent="0">
              <a:buNone/>
            </a:pPr>
            <a:endParaRPr lang="nl-NL" dirty="0"/>
          </a:p>
          <a:p>
            <a:pPr marL="0" indent="0">
              <a:buNone/>
            </a:pPr>
            <a:endParaRPr lang="nl-NL" dirty="0"/>
          </a:p>
        </p:txBody>
      </p:sp>
    </p:spTree>
    <p:extLst>
      <p:ext uri="{BB962C8B-B14F-4D97-AF65-F5344CB8AC3E}">
        <p14:creationId xmlns:p14="http://schemas.microsoft.com/office/powerpoint/2010/main" val="324447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style>
          <a:lnRef idx="0">
            <a:schemeClr val="accent5"/>
          </a:lnRef>
          <a:fillRef idx="1001">
            <a:schemeClr val="dk2"/>
          </a:fillRef>
          <a:effectRef idx="3">
            <a:schemeClr val="accent5"/>
          </a:effectRef>
          <a:fontRef idx="minor">
            <a:schemeClr val="lt1"/>
          </a:fontRef>
        </p:style>
        <p:txBody>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app-</a:t>
            </a:r>
            <a:r>
              <a:rPr lang="nl-NL" dirty="0" err="1">
                <a:solidFill>
                  <a:srgbClr val="569CD6"/>
                </a:solidFill>
                <a:latin typeface="Consolas" panose="020B0609020204030204" pitchFamily="49" charset="0"/>
              </a:rPr>
              <a:t>create</a:t>
            </a:r>
            <a:r>
              <a:rPr lang="nl-NL" dirty="0">
                <a:solidFill>
                  <a:srgbClr val="569CD6"/>
                </a:solidFill>
                <a:latin typeface="Consolas" panose="020B0609020204030204" pitchFamily="49" charset="0"/>
              </a:rPr>
              <a:t>-</a:t>
            </a:r>
            <a:r>
              <a:rPr lang="nl-NL" dirty="0" err="1">
                <a:solidFill>
                  <a:srgbClr val="569CD6"/>
                </a:solidFill>
                <a:latin typeface="Consolas" panose="020B0609020204030204" pitchFamily="49" charset="0"/>
              </a:rPr>
              <a:t>todo</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app-</a:t>
            </a:r>
            <a:r>
              <a:rPr lang="nl-NL" dirty="0" err="1">
                <a:solidFill>
                  <a:srgbClr val="569CD6"/>
                </a:solidFill>
                <a:latin typeface="Consolas" panose="020B0609020204030204" pitchFamily="49" charset="0"/>
              </a:rPr>
              <a:t>create</a:t>
            </a:r>
            <a:r>
              <a:rPr lang="nl-NL" dirty="0">
                <a:solidFill>
                  <a:srgbClr val="569CD6"/>
                </a:solidFill>
                <a:latin typeface="Consolas" panose="020B0609020204030204" pitchFamily="49" charset="0"/>
              </a:rPr>
              <a:t>-</a:t>
            </a:r>
            <a:r>
              <a:rPr lang="nl-NL" dirty="0" err="1">
                <a:solidFill>
                  <a:srgbClr val="569CD6"/>
                </a:solidFill>
                <a:latin typeface="Consolas" panose="020B0609020204030204" pitchFamily="49" charset="0"/>
              </a:rPr>
              <a:t>todo</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00683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a:t>
            </a:r>
            <a:r>
              <a:rPr lang="nl-NL" dirty="0" err="1" smtClean="0"/>
              <a:t>routing.module.ts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569CD6"/>
                </a:solidFill>
                <a:latin typeface="Consolas" panose="020B0609020204030204" pitchFamily="49" charset="0"/>
              </a:rPr>
              <a:t>const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routes</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Routes</a:t>
            </a:r>
            <a:r>
              <a:rPr lang="nl-NL" dirty="0">
                <a:solidFill>
                  <a:srgbClr val="D4D4D4"/>
                </a:solidFill>
                <a:latin typeface="Consolas" panose="020B0609020204030204" pitchFamily="49" charset="0"/>
              </a:rPr>
              <a:t> = </a:t>
            </a:r>
            <a:r>
              <a:rPr lang="nl-NL" dirty="0" smtClean="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path</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r>
              <a:rPr lang="nl-NL" dirty="0" smtClean="0">
                <a:solidFill>
                  <a:srgbClr val="CE9178"/>
                </a:solidFill>
                <a:latin typeface="Consolas" panose="020B0609020204030204" pitchFamily="49" charset="0"/>
              </a:rPr>
              <a:t>''</a:t>
            </a:r>
            <a:r>
              <a:rPr lang="nl-NL" dirty="0" smtClean="0">
                <a:solidFill>
                  <a:srgbClr val="D4D4D4"/>
                </a:solidFill>
                <a:latin typeface="Consolas" panose="020B0609020204030204" pitchFamily="49" charset="0"/>
              </a:rPr>
              <a:t>, </a:t>
            </a:r>
            <a:r>
              <a:rPr lang="nl-NL" dirty="0">
                <a:solidFill>
                  <a:srgbClr val="9CDCFE"/>
                </a:solidFill>
                <a:latin typeface="Consolas" panose="020B0609020204030204" pitchFamily="49" charset="0"/>
              </a:rPr>
              <a:t>component: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CreateTodoComponent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a:t>
            </a:r>
            <a:endParaRPr lang="nl-NL" dirty="0">
              <a:solidFill>
                <a:srgbClr val="D4D4D4"/>
              </a:solidFill>
              <a:latin typeface="Consolas" panose="020B0609020204030204" pitchFamily="49" charset="0"/>
            </a:endParaRPr>
          </a:p>
          <a:p>
            <a:endParaRPr lang="nl-NL" dirty="0"/>
          </a:p>
        </p:txBody>
      </p:sp>
    </p:spTree>
    <p:extLst>
      <p:ext uri="{BB962C8B-B14F-4D97-AF65-F5344CB8AC3E}">
        <p14:creationId xmlns:p14="http://schemas.microsoft.com/office/powerpoint/2010/main" val="352193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app.component.html</a:t>
            </a:r>
            <a:endParaRPr lang="nl-NL" dirty="0"/>
          </a:p>
        </p:txBody>
      </p:sp>
      <p:sp>
        <p:nvSpPr>
          <p:cNvPr id="3" name="Tijdelijke aanduiding voor inhoud 2"/>
          <p:cNvSpPr>
            <a:spLocks noGrp="1"/>
          </p:cNvSpPr>
          <p:nvPr>
            <p:ph idx="1"/>
          </p:nvPr>
        </p:nvSpPr>
        <p:spPr/>
        <p:style>
          <a:lnRef idx="0">
            <a:schemeClr val="accent5"/>
          </a:lnRef>
          <a:fillRef idx="1001">
            <a:schemeClr val="dk2"/>
          </a:fillRef>
          <a:effectRef idx="3">
            <a:schemeClr val="accent5"/>
          </a:effectRef>
          <a:fontRef idx="minor">
            <a:schemeClr val="lt1"/>
          </a:fontRef>
        </p:style>
        <p:txBody>
          <a:bodyPr/>
          <a:lstStyle/>
          <a:p>
            <a:pPr marL="0" indent="0">
              <a:buNone/>
            </a:pPr>
            <a:r>
              <a:rPr lang="nl-NL" dirty="0" smtClean="0">
                <a:solidFill>
                  <a:srgbClr val="808080"/>
                </a:solidFill>
                <a:latin typeface="Consolas" panose="020B0609020204030204" pitchFamily="49" charset="0"/>
              </a:rPr>
              <a: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router-outlet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659834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Forms</a:t>
            </a:r>
            <a:endParaRPr lang="nl-NL" dirty="0"/>
          </a:p>
        </p:txBody>
      </p:sp>
      <p:sp>
        <p:nvSpPr>
          <p:cNvPr id="3" name="Tijdelijke aanduiding voor inhoud 2"/>
          <p:cNvSpPr>
            <a:spLocks noGrp="1"/>
          </p:cNvSpPr>
          <p:nvPr>
            <p:ph idx="1"/>
          </p:nvPr>
        </p:nvSpPr>
        <p:spPr/>
        <p:txBody>
          <a:bodyPr>
            <a:normAutofit fontScale="92500" lnSpcReduction="20000"/>
          </a:bodyPr>
          <a:lstStyle/>
          <a:p>
            <a:pPr marL="0" indent="0">
              <a:buNone/>
            </a:pPr>
            <a:r>
              <a:rPr lang="nl-NL" b="1" dirty="0" smtClean="0"/>
              <a:t>Template </a:t>
            </a:r>
            <a:r>
              <a:rPr lang="nl-NL" b="1" dirty="0" err="1" smtClean="0"/>
              <a:t>Driven</a:t>
            </a:r>
            <a:r>
              <a:rPr lang="nl-NL" b="1" dirty="0" smtClean="0"/>
              <a:t> Forms (html)</a:t>
            </a:r>
          </a:p>
          <a:p>
            <a:pPr>
              <a:buFontTx/>
              <a:buChar char="-"/>
            </a:pPr>
            <a:r>
              <a:rPr lang="nl-NL" dirty="0" smtClean="0"/>
              <a:t>Forms die gestuurd worden door de voorkant</a:t>
            </a:r>
          </a:p>
          <a:p>
            <a:pPr>
              <a:buFontTx/>
              <a:buChar char="-"/>
            </a:pPr>
            <a:r>
              <a:rPr lang="nl-NL" dirty="0" smtClean="0"/>
              <a:t>Hoe meer validatie, hoe meer in het template komt te staan</a:t>
            </a:r>
          </a:p>
          <a:p>
            <a:pPr>
              <a:buFontTx/>
              <a:buChar char="-"/>
            </a:pPr>
            <a:r>
              <a:rPr lang="nl-NL" dirty="0" smtClean="0"/>
              <a:t>Niet goed te testen door Unit </a:t>
            </a:r>
            <a:r>
              <a:rPr lang="nl-NL" dirty="0"/>
              <a:t>T</a:t>
            </a:r>
            <a:r>
              <a:rPr lang="nl-NL" dirty="0" smtClean="0"/>
              <a:t>esten, maar wel door End-</a:t>
            </a:r>
            <a:r>
              <a:rPr lang="nl-NL" dirty="0" err="1" smtClean="0"/>
              <a:t>to</a:t>
            </a:r>
            <a:r>
              <a:rPr lang="nl-NL" dirty="0" smtClean="0"/>
              <a:t>-</a:t>
            </a:r>
            <a:r>
              <a:rPr lang="nl-NL" dirty="0"/>
              <a:t>E</a:t>
            </a:r>
            <a:r>
              <a:rPr lang="nl-NL" dirty="0" smtClean="0"/>
              <a:t>nd testen</a:t>
            </a:r>
          </a:p>
          <a:p>
            <a:pPr>
              <a:buFontTx/>
              <a:buChar char="-"/>
            </a:pPr>
            <a:r>
              <a:rPr lang="nl-NL" dirty="0" smtClean="0"/>
              <a:t>Gestuurd door een model</a:t>
            </a:r>
          </a:p>
          <a:p>
            <a:pPr>
              <a:buFontTx/>
              <a:buChar char="-"/>
            </a:pPr>
            <a:r>
              <a:rPr lang="nl-NL" dirty="0" smtClean="0"/>
              <a:t>Simpel!</a:t>
            </a:r>
          </a:p>
          <a:p>
            <a:pPr marL="0" indent="0">
              <a:buNone/>
            </a:pPr>
            <a:r>
              <a:rPr lang="nl-NL" b="1" dirty="0" err="1" smtClean="0"/>
              <a:t>Reactive</a:t>
            </a:r>
            <a:r>
              <a:rPr lang="nl-NL" b="1" dirty="0" smtClean="0"/>
              <a:t> Forms</a:t>
            </a:r>
          </a:p>
          <a:p>
            <a:pPr marL="0" indent="0">
              <a:buNone/>
            </a:pPr>
            <a:r>
              <a:rPr lang="nl-NL" dirty="0" smtClean="0"/>
              <a:t>- Beter te testen met Unit Testen</a:t>
            </a:r>
            <a:endParaRPr lang="nl-NL" dirty="0"/>
          </a:p>
          <a:p>
            <a:pPr>
              <a:buFontTx/>
              <a:buChar char="-"/>
            </a:pPr>
            <a:r>
              <a:rPr lang="nl-NL" dirty="0" smtClean="0"/>
              <a:t>Lastiger in gebruik</a:t>
            </a:r>
          </a:p>
          <a:p>
            <a:pPr>
              <a:buFontTx/>
              <a:buChar char="-"/>
            </a:pPr>
            <a:r>
              <a:rPr lang="nl-NL" dirty="0" smtClean="0"/>
              <a:t>Meer en specifiekere validatie mogelijk</a:t>
            </a:r>
          </a:p>
          <a:p>
            <a:pPr marL="0" indent="0">
              <a:buNone/>
            </a:pPr>
            <a:endParaRPr lang="nl-NL" dirty="0"/>
          </a:p>
        </p:txBody>
      </p:sp>
    </p:spTree>
    <p:extLst>
      <p:ext uri="{BB962C8B-B14F-4D97-AF65-F5344CB8AC3E}">
        <p14:creationId xmlns:p14="http://schemas.microsoft.com/office/powerpoint/2010/main" val="184342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cmd</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smtClean="0"/>
              <a:t>&gt; </a:t>
            </a:r>
            <a:r>
              <a:rPr lang="nl-NL" dirty="0" err="1" smtClean="0"/>
              <a:t>ng</a:t>
            </a:r>
            <a:r>
              <a:rPr lang="nl-NL" dirty="0" smtClean="0"/>
              <a:t> </a:t>
            </a:r>
            <a:r>
              <a:rPr lang="nl-NL" dirty="0"/>
              <a:t>g class </a:t>
            </a:r>
            <a:r>
              <a:rPr lang="nl-NL" dirty="0" err="1"/>
              <a:t>models</a:t>
            </a:r>
            <a:r>
              <a:rPr lang="nl-NL" dirty="0"/>
              <a:t>/</a:t>
            </a:r>
            <a:r>
              <a:rPr lang="nl-NL" dirty="0" err="1"/>
              <a:t>todo</a:t>
            </a:r>
            <a:endParaRPr lang="nl-NL" dirty="0"/>
          </a:p>
          <a:p>
            <a:pPr marL="0" indent="0">
              <a:buNone/>
            </a:pPr>
            <a:endParaRPr lang="nl-NL" dirty="0"/>
          </a:p>
          <a:p>
            <a:pPr marL="0" indent="0">
              <a:buNone/>
            </a:pPr>
            <a:endParaRPr lang="nl-NL" dirty="0"/>
          </a:p>
          <a:p>
            <a:pPr marL="0" indent="0">
              <a:buNone/>
            </a:pPr>
            <a:endParaRPr lang="nl-NL" dirty="0"/>
          </a:p>
        </p:txBody>
      </p:sp>
    </p:spTree>
    <p:extLst>
      <p:ext uri="{BB962C8B-B14F-4D97-AF65-F5344CB8AC3E}">
        <p14:creationId xmlns:p14="http://schemas.microsoft.com/office/powerpoint/2010/main" val="63178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todo.ts</a:t>
            </a:r>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lnSpcReduction="1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_id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completedDate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Date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createdDate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Date</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title</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description</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 }</a:t>
            </a:r>
          </a:p>
          <a:p>
            <a:pPr marL="0" indent="0">
              <a:buNone/>
            </a:pPr>
            <a:r>
              <a:rPr lang="en-US"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197805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Agenda</a:t>
            </a:r>
            <a:endParaRPr lang="nl-NL" dirty="0"/>
          </a:p>
        </p:txBody>
      </p:sp>
      <p:sp>
        <p:nvSpPr>
          <p:cNvPr id="3" name="Tijdelijke aanduiding voor inhoud 2"/>
          <p:cNvSpPr>
            <a:spLocks noGrp="1"/>
          </p:cNvSpPr>
          <p:nvPr>
            <p:ph idx="1"/>
          </p:nvPr>
        </p:nvSpPr>
        <p:spPr/>
        <p:txBody>
          <a:bodyPr/>
          <a:lstStyle/>
          <a:p>
            <a:pPr marL="0" indent="0">
              <a:buNone/>
            </a:pPr>
            <a:r>
              <a:rPr lang="nl-NL" dirty="0" smtClean="0"/>
              <a:t>16:30 – 17:00 Pizza</a:t>
            </a:r>
          </a:p>
          <a:p>
            <a:pPr marL="0" indent="0">
              <a:buNone/>
            </a:pPr>
            <a:r>
              <a:rPr lang="nl-NL" dirty="0" smtClean="0"/>
              <a:t>17:00 – 19:30 Workshop</a:t>
            </a:r>
          </a:p>
          <a:p>
            <a:r>
              <a:rPr lang="nl-NL" dirty="0" smtClean="0"/>
              <a:t>Algemene </a:t>
            </a:r>
            <a:r>
              <a:rPr lang="nl-NL" dirty="0"/>
              <a:t>u</a:t>
            </a:r>
            <a:r>
              <a:rPr lang="nl-NL" dirty="0" smtClean="0"/>
              <a:t>itleg</a:t>
            </a:r>
          </a:p>
          <a:p>
            <a:r>
              <a:rPr lang="nl-NL" dirty="0" smtClean="0"/>
              <a:t>Klassikaal de basis opzetten</a:t>
            </a:r>
          </a:p>
          <a:p>
            <a:r>
              <a:rPr lang="nl-NL" dirty="0" smtClean="0"/>
              <a:t>Duo opdrachten</a:t>
            </a:r>
          </a:p>
          <a:p>
            <a:pPr marL="0" indent="0">
              <a:buNone/>
            </a:pPr>
            <a:r>
              <a:rPr lang="nl-NL" dirty="0" smtClean="0"/>
              <a:t>19:30 – 20:00 Evaluatie</a:t>
            </a:r>
            <a:endParaRPr lang="nl-NL" dirty="0"/>
          </a:p>
        </p:txBody>
      </p:sp>
    </p:spTree>
    <p:extLst>
      <p:ext uri="{BB962C8B-B14F-4D97-AF65-F5344CB8AC3E}">
        <p14:creationId xmlns:p14="http://schemas.microsoft.com/office/powerpoint/2010/main" val="288964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create-todo.component.ts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lnSpcReduction="1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CreateTodoComponent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nl-NL" dirty="0">
                <a:solidFill>
                  <a:srgbClr val="569CD6"/>
                </a:solidFill>
                <a:latin typeface="Consolas" panose="020B0609020204030204" pitchFamily="49" charset="0"/>
              </a:rPr>
              <a:t>	public</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Todo</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err="1">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 { }</a:t>
            </a: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err="1">
                <a:solidFill>
                  <a:srgbClr val="DCDCAA"/>
                </a:solidFill>
                <a:latin typeface="Consolas" panose="020B0609020204030204" pitchFamily="49" charset="0"/>
              </a:rPr>
              <a:t>ngOnInit</a:t>
            </a:r>
            <a:r>
              <a:rPr lang="nl-NL" dirty="0">
                <a:solidFill>
                  <a:srgbClr val="D4D4D4"/>
                </a:solidFill>
                <a:latin typeface="Consolas" panose="020B0609020204030204" pitchFamily="49" charset="0"/>
              </a:rPr>
              <a:t>() {</a:t>
            </a:r>
          </a:p>
          <a:p>
            <a:pPr marL="0" indent="0">
              <a:buNone/>
            </a:pPr>
            <a:r>
              <a:rPr lang="nl-NL" dirty="0">
                <a:solidFill>
                  <a:srgbClr val="569CD6"/>
                </a:solidFill>
                <a:latin typeface="Consolas" panose="020B0609020204030204" pitchFamily="49" charset="0"/>
              </a:rPr>
              <a:t>		this</a:t>
            </a:r>
            <a:r>
              <a:rPr lang="nl-NL" dirty="0">
                <a:solidFill>
                  <a:srgbClr val="D4D4D4"/>
                </a:solidFill>
                <a:latin typeface="Consolas" panose="020B0609020204030204" pitchFamily="49" charset="0"/>
              </a:rPr>
              <a:t>.</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 </a:t>
            </a:r>
            <a:r>
              <a:rPr lang="nl-NL" dirty="0">
                <a:solidFill>
                  <a:srgbClr val="569CD6"/>
                </a:solidFill>
                <a:latin typeface="Consolas" panose="020B0609020204030204" pitchFamily="49" charset="0"/>
              </a:rPr>
              <a:t>new</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Todo</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'Boodschappen doen'</a:t>
            </a:r>
            <a:r>
              <a:rPr lang="nl-NL" dirty="0">
                <a:solidFill>
                  <a:srgbClr val="D4D4D4"/>
                </a:solidFill>
                <a:latin typeface="Consolas" panose="020B0609020204030204" pitchFamily="49" charset="0"/>
              </a:rPr>
              <a:t>, 						</a:t>
            </a:r>
            <a:r>
              <a:rPr lang="nl-NL" dirty="0">
                <a:solidFill>
                  <a:srgbClr val="569CD6"/>
                </a:solidFill>
                <a:latin typeface="Consolas" panose="020B0609020204030204" pitchFamily="49" charset="0"/>
              </a:rPr>
              <a:t>false</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'Ik moet eten hebben'</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	}</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59823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t>
            </a:r>
            <a:r>
              <a:rPr lang="nl-NL" dirty="0" err="1" smtClean="0"/>
              <a:t>angular-cli.json</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9CDCFE"/>
                </a:solidFill>
                <a:latin typeface="Consolas" panose="020B0609020204030204" pitchFamily="49" charset="0"/>
              </a:rPr>
              <a:t>"</a:t>
            </a:r>
            <a:r>
              <a:rPr lang="nl-NL" dirty="0" err="1">
                <a:solidFill>
                  <a:srgbClr val="9CDCFE"/>
                </a:solidFill>
                <a:latin typeface="Consolas" panose="020B0609020204030204" pitchFamily="49" charset="0"/>
              </a:rPr>
              <a:t>styles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457200" lvl="1" indent="0">
              <a:buNone/>
            </a:pPr>
            <a:r>
              <a:rPr lang="nl-NL" dirty="0">
                <a:solidFill>
                  <a:srgbClr val="CE9178"/>
                </a:solidFill>
                <a:latin typeface="Consolas" panose="020B0609020204030204" pitchFamily="49" charset="0"/>
              </a:rPr>
              <a:t>"styles.css"</a:t>
            </a:r>
            <a:r>
              <a:rPr lang="nl-NL" dirty="0">
                <a:solidFill>
                  <a:srgbClr val="D4D4D4"/>
                </a:solidFill>
                <a:latin typeface="Consolas" panose="020B0609020204030204" pitchFamily="49" charset="0"/>
              </a:rPr>
              <a:t>,</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/bootstrap/dist/</a:t>
            </a:r>
            <a:r>
              <a:rPr lang="nl-NL" dirty="0" err="1">
                <a:solidFill>
                  <a:srgbClr val="CE9178"/>
                </a:solidFill>
                <a:latin typeface="Consolas" panose="020B0609020204030204" pitchFamily="49" charset="0"/>
              </a:rPr>
              <a:t>css</a:t>
            </a:r>
            <a:r>
              <a:rPr lang="nl-NL" dirty="0">
                <a:solidFill>
                  <a:srgbClr val="CE9178"/>
                </a:solidFill>
                <a:latin typeface="Consolas" panose="020B0609020204030204" pitchFamily="49" charset="0"/>
              </a:rPr>
              <a:t>/bootstrap.min.css"</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"scripts"</a:t>
            </a:r>
            <a:r>
              <a:rPr lang="nl-NL" dirty="0">
                <a:solidFill>
                  <a:srgbClr val="D4D4D4"/>
                </a:solidFill>
                <a:latin typeface="Consolas" panose="020B0609020204030204" pitchFamily="49" charset="0"/>
              </a:rPr>
              <a:t>: [</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jquery</a:t>
            </a:r>
            <a:r>
              <a:rPr lang="nl-NL" dirty="0">
                <a:solidFill>
                  <a:srgbClr val="CE9178"/>
                </a:solidFill>
                <a:latin typeface="Consolas" panose="020B0609020204030204" pitchFamily="49" charset="0"/>
              </a:rPr>
              <a:t>/dist/jquery.min.js"</a:t>
            </a:r>
            <a:r>
              <a:rPr lang="nl-NL" dirty="0">
                <a:solidFill>
                  <a:srgbClr val="D4D4D4"/>
                </a:solidFill>
                <a:latin typeface="Consolas" panose="020B0609020204030204" pitchFamily="49" charset="0"/>
              </a:rPr>
              <a:t>,</a:t>
            </a:r>
          </a:p>
          <a:p>
            <a:pPr marL="457200" lvl="1" indent="0">
              <a:buNone/>
            </a:pP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node_modules</a:t>
            </a:r>
            <a:r>
              <a:rPr lang="nl-NL" dirty="0">
                <a:solidFill>
                  <a:srgbClr val="CE9178"/>
                </a:solidFill>
                <a:latin typeface="Consolas" panose="020B0609020204030204" pitchFamily="49" charset="0"/>
              </a:rPr>
              <a:t>/bootstrap/dist/</a:t>
            </a:r>
            <a:r>
              <a:rPr lang="nl-NL" dirty="0" err="1">
                <a:solidFill>
                  <a:srgbClr val="CE9178"/>
                </a:solidFill>
                <a:latin typeface="Consolas" panose="020B0609020204030204" pitchFamily="49" charset="0"/>
              </a:rPr>
              <a:t>js</a:t>
            </a:r>
            <a:r>
              <a:rPr lang="nl-NL" dirty="0">
                <a:solidFill>
                  <a:srgbClr val="CE9178"/>
                </a:solidFill>
                <a:latin typeface="Consolas" panose="020B0609020204030204" pitchFamily="49" charset="0"/>
              </a:rPr>
              <a:t>/bootstrap.min.js"</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4930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create-todo.component.html</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62500" lnSpcReduction="20000"/>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"container"</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h1</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Create</a:t>
            </a:r>
            <a:r>
              <a:rPr lang="nl-NL" dirty="0">
                <a:solidFill>
                  <a:srgbClr val="D4D4D4"/>
                </a:solidFill>
                <a:latin typeface="Consolas" panose="020B0609020204030204" pitchFamily="49" charset="0"/>
              </a:rPr>
              <a:t> a </a:t>
            </a:r>
            <a:r>
              <a:rPr lang="nl-NL" dirty="0" err="1">
                <a:solidFill>
                  <a:srgbClr val="D4D4D4"/>
                </a:solidFill>
                <a:latin typeface="Consolas" panose="020B0609020204030204" pitchFamily="49" charset="0"/>
              </a:rPr>
              <a:t>ToDo</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h1</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form</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a:t>
            </a:r>
            <a:r>
              <a:rPr lang="nl-NL" dirty="0" err="1">
                <a:solidFill>
                  <a:srgbClr val="CE9178"/>
                </a:solidFill>
                <a:latin typeface="Consolas" panose="020B0609020204030204" pitchFamily="49" charset="0"/>
              </a:rPr>
              <a:t>group</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Title</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input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text</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required</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
            </a:r>
            <a:br>
              <a:rPr lang="nl-NL" dirty="0">
                <a:solidFill>
                  <a:srgbClr val="D4D4D4"/>
                </a:solidFill>
                <a:latin typeface="Consolas" panose="020B0609020204030204" pitchFamily="49" charset="0"/>
              </a:rPr>
            </a:br>
            <a:r>
              <a:rPr lang="nl-NL" dirty="0">
                <a:solidFill>
                  <a:srgbClr val="D4D4D4"/>
                </a:solidFill>
                <a:latin typeface="Consolas" panose="020B0609020204030204" pitchFamily="49" charset="0"/>
              </a:rPr>
              <a:t>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button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submit</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btn</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btn-success</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p>
          <a:p>
            <a:pPr marL="0" indent="0">
              <a:buNone/>
            </a:pPr>
            <a:r>
              <a:rPr lang="nl-NL" dirty="0">
                <a:solidFill>
                  <a:srgbClr val="808080"/>
                </a:solidFill>
                <a:latin typeface="Consolas" panose="020B0609020204030204" pitchFamily="49" charset="0"/>
              </a:rPr>
              <a:t>			</a:t>
            </a:r>
            <a:r>
              <a:rPr lang="nl-NL" dirty="0" err="1">
                <a:solidFill>
                  <a:srgbClr val="D4D4D4"/>
                </a:solidFill>
                <a:latin typeface="Consolas" panose="020B0609020204030204" pitchFamily="49" charset="0"/>
              </a:rPr>
              <a:t>Submit</a:t>
            </a:r>
            <a:endParaRPr lang="nl-NL" dirty="0">
              <a:solidFill>
                <a:srgbClr val="D4D4D4"/>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		</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button</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form</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371566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create-todo.component.html</a:t>
            </a:r>
          </a:p>
        </p:txBody>
      </p:sp>
      <p:sp>
        <p:nvSpPr>
          <p:cNvPr id="3" name="Tijdelijke aanduiding voor inhoud 2"/>
          <p:cNvSpPr>
            <a:spLocks noGrp="1"/>
          </p:cNvSpPr>
          <p:nvPr>
            <p:ph idx="1"/>
          </p:nvPr>
        </p:nvSpPr>
        <p:spPr>
          <a:ln>
            <a:solidFill>
              <a:schemeClr val="accent6"/>
            </a:solidFill>
          </a:ln>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a:t>
            </a:r>
            <a:r>
              <a:rPr lang="nl-NL" dirty="0" err="1">
                <a:solidFill>
                  <a:srgbClr val="CE9178"/>
                </a:solidFill>
                <a:latin typeface="Consolas" panose="020B0609020204030204" pitchFamily="49" charset="0"/>
              </a:rPr>
              <a:t>group</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title</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Title</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	&lt;</a:t>
            </a:r>
            <a:r>
              <a:rPr lang="nl-NL" dirty="0">
                <a:solidFill>
                  <a:srgbClr val="569CD6"/>
                </a:solidFill>
                <a:latin typeface="Consolas" panose="020B0609020204030204" pitchFamily="49" charset="0"/>
              </a:rPr>
              <a:t>input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type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"text"</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"title"</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required 							</a:t>
            </a:r>
            <a:r>
              <a:rPr lang="nl-NL" b="1" dirty="0">
                <a:solidFill>
                  <a:schemeClr val="accent6"/>
                </a:solidFill>
                <a:latin typeface="Consolas" panose="020B0609020204030204" pitchFamily="49" charset="0"/>
              </a:rPr>
              <a:t>[(ngModel)]="todo.title" name="title"</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div</a:t>
            </a:r>
            <a:r>
              <a:rPr lang="nl-NL" dirty="0">
                <a:solidFill>
                  <a:srgbClr val="808080"/>
                </a:solidFill>
                <a:latin typeface="Consolas" panose="020B0609020204030204" pitchFamily="49" charset="0"/>
              </a:rPr>
              <a:t>&gt;</a:t>
            </a:r>
          </a:p>
          <a:p>
            <a:pPr marL="0" indent="0">
              <a:buNone/>
            </a:pPr>
            <a:r>
              <a:rPr lang="nl-NL" b="1" dirty="0">
                <a:solidFill>
                  <a:schemeClr val="accent6"/>
                </a:solidFill>
                <a:latin typeface="Consolas" panose="020B0609020204030204" pitchFamily="49" charset="0"/>
              </a:rPr>
              <a:t>{{todo.title}}</a:t>
            </a:r>
          </a:p>
          <a:p>
            <a:pPr marL="0" indent="0">
              <a:buNone/>
            </a:pPr>
            <a:endParaRPr lang="nl-N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05399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a:t>
            </a:r>
            <a:r>
              <a:rPr lang="nl-NL" dirty="0" err="1" smtClean="0"/>
              <a:t>pp.module.ts</a:t>
            </a:r>
            <a:endParaRPr lang="nl-NL" dirty="0"/>
          </a:p>
        </p:txBody>
      </p:sp>
      <p:sp>
        <p:nvSpPr>
          <p:cNvPr id="3" name="Tijdelijke aanduiding voor inhoud 2"/>
          <p:cNvSpPr>
            <a:spLocks noGrp="1"/>
          </p:cNvSpPr>
          <p:nvPr>
            <p:ph idx="1"/>
          </p:nvPr>
        </p:nvSpPr>
        <p:spPr/>
        <p:txBody>
          <a:bodyPr/>
          <a:lstStyle/>
          <a:p>
            <a:r>
              <a:rPr lang="nl-NL" dirty="0"/>
              <a:t>import { </a:t>
            </a:r>
            <a:r>
              <a:rPr lang="nl-NL" dirty="0" err="1">
                <a:hlinkClick r:id="rId3"/>
              </a:rPr>
              <a:t>FormsModule</a:t>
            </a:r>
            <a:r>
              <a:rPr lang="nl-NL" dirty="0"/>
              <a:t> } </a:t>
            </a:r>
            <a:r>
              <a:rPr lang="nl-NL" dirty="0" err="1"/>
              <a:t>from</a:t>
            </a:r>
            <a:r>
              <a:rPr lang="nl-NL" dirty="0"/>
              <a:t> '@</a:t>
            </a:r>
            <a:r>
              <a:rPr lang="nl-NL" dirty="0" err="1"/>
              <a:t>angular</a:t>
            </a:r>
            <a:r>
              <a:rPr lang="nl-NL" dirty="0"/>
              <a:t>/</a:t>
            </a:r>
            <a:r>
              <a:rPr lang="nl-NL" dirty="0" err="1"/>
              <a:t>forms</a:t>
            </a:r>
            <a:r>
              <a:rPr lang="nl-NL" dirty="0"/>
              <a:t>';</a:t>
            </a:r>
          </a:p>
          <a:p>
            <a:endParaRPr lang="nl-NL" dirty="0" smtClean="0"/>
          </a:p>
          <a:p>
            <a:r>
              <a:rPr lang="nl-NL" dirty="0" err="1" smtClean="0"/>
              <a:t>FormsModule</a:t>
            </a:r>
            <a:endParaRPr lang="nl-NL" dirty="0"/>
          </a:p>
          <a:p>
            <a:endParaRPr lang="nl-NL" dirty="0"/>
          </a:p>
        </p:txBody>
      </p:sp>
    </p:spTree>
    <p:extLst>
      <p:ext uri="{BB962C8B-B14F-4D97-AF65-F5344CB8AC3E}">
        <p14:creationId xmlns:p14="http://schemas.microsoft.com/office/powerpoint/2010/main" val="254797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a:t>
            </a:r>
            <a:endParaRPr lang="nl-NL" dirty="0"/>
          </a:p>
        </p:txBody>
      </p:sp>
      <p:sp>
        <p:nvSpPr>
          <p:cNvPr id="3" name="Tijdelijke aanduiding voor inhoud 2"/>
          <p:cNvSpPr>
            <a:spLocks noGrp="1"/>
          </p:cNvSpPr>
          <p:nvPr>
            <p:ph idx="1"/>
          </p:nvPr>
        </p:nvSpPr>
        <p:spPr/>
        <p:txBody>
          <a:bodyPr/>
          <a:lstStyle/>
          <a:p>
            <a:r>
              <a:rPr lang="nl-NL" dirty="0" smtClean="0"/>
              <a:t>Creëer nu een </a:t>
            </a:r>
            <a:r>
              <a:rPr lang="nl-NL" dirty="0" err="1" smtClean="0"/>
              <a:t>textarea</a:t>
            </a:r>
            <a:r>
              <a:rPr lang="nl-NL" dirty="0" smtClean="0"/>
              <a:t> voor het </a:t>
            </a:r>
            <a:r>
              <a:rPr lang="nl-NL" dirty="0" err="1" smtClean="0"/>
              <a:t>description</a:t>
            </a:r>
            <a:r>
              <a:rPr lang="nl-NL" dirty="0" smtClean="0"/>
              <a:t> veld van het </a:t>
            </a:r>
            <a:r>
              <a:rPr lang="nl-NL" dirty="0" err="1" smtClean="0"/>
              <a:t>ToDo</a:t>
            </a:r>
            <a:r>
              <a:rPr lang="nl-NL" dirty="0" smtClean="0"/>
              <a:t>-Item</a:t>
            </a:r>
          </a:p>
          <a:p>
            <a:endParaRPr lang="nl-NL" dirty="0"/>
          </a:p>
        </p:txBody>
      </p:sp>
    </p:spTree>
    <p:extLst>
      <p:ext uri="{BB962C8B-B14F-4D97-AF65-F5344CB8AC3E}">
        <p14:creationId xmlns:p14="http://schemas.microsoft.com/office/powerpoint/2010/main" val="3480790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a:t>
            </a:r>
            <a:r>
              <a:rPr lang="en-US" dirty="0" smtClean="0"/>
              <a:t>reate-todo.component.html</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sz="2400" dirty="0">
                <a:solidFill>
                  <a:srgbClr val="808080"/>
                </a:solidFill>
                <a:latin typeface="Consolas" panose="020B0609020204030204" pitchFamily="49" charset="0"/>
              </a:rPr>
              <a:t>&lt;</a:t>
            </a:r>
            <a:r>
              <a:rPr lang="nl-NL" sz="2400" dirty="0">
                <a:solidFill>
                  <a:srgbClr val="569CD6"/>
                </a:solidFill>
                <a:latin typeface="Consolas" panose="020B0609020204030204" pitchFamily="49" charset="0"/>
              </a:rPr>
              <a:t>div</a:t>
            </a:r>
            <a:r>
              <a:rPr lang="nl-NL" sz="2400" dirty="0">
                <a:solidFill>
                  <a:srgbClr val="D4D4D4"/>
                </a:solidFill>
                <a:latin typeface="Consolas" panose="020B0609020204030204" pitchFamily="49" charset="0"/>
              </a:rPr>
              <a:t> </a:t>
            </a:r>
            <a:r>
              <a:rPr lang="nl-NL" sz="2400" dirty="0">
                <a:solidFill>
                  <a:srgbClr val="9CDCFE"/>
                </a:solidFill>
                <a:latin typeface="Consolas" panose="020B0609020204030204" pitchFamily="49" charset="0"/>
              </a:rPr>
              <a:t>class</a:t>
            </a:r>
            <a:r>
              <a:rPr lang="nl-NL" sz="2400" dirty="0">
                <a:solidFill>
                  <a:srgbClr val="D4D4D4"/>
                </a:solidFill>
                <a:latin typeface="Consolas" panose="020B0609020204030204" pitchFamily="49" charset="0"/>
              </a:rPr>
              <a:t>=</a:t>
            </a:r>
            <a:r>
              <a:rPr lang="nl-NL" sz="2400" dirty="0">
                <a:solidFill>
                  <a:srgbClr val="CE9178"/>
                </a:solidFill>
                <a:latin typeface="Consolas" panose="020B0609020204030204" pitchFamily="49" charset="0"/>
              </a:rPr>
              <a:t>"form-</a:t>
            </a:r>
            <a:r>
              <a:rPr lang="nl-NL" sz="2400" dirty="0" err="1">
                <a:solidFill>
                  <a:srgbClr val="CE9178"/>
                </a:solidFill>
                <a:latin typeface="Consolas" panose="020B0609020204030204" pitchFamily="49" charset="0"/>
              </a:rPr>
              <a:t>group</a:t>
            </a:r>
            <a:r>
              <a:rPr lang="nl-NL" sz="2400" dirty="0">
                <a:solidFill>
                  <a:srgbClr val="CE9178"/>
                </a:solidFill>
                <a:latin typeface="Consolas" panose="020B0609020204030204" pitchFamily="49" charset="0"/>
              </a:rPr>
              <a:t>"</a:t>
            </a:r>
            <a:r>
              <a:rPr lang="nl-NL" sz="2400" dirty="0">
                <a:solidFill>
                  <a:srgbClr val="808080"/>
                </a:solidFill>
                <a:latin typeface="Consolas" panose="020B0609020204030204" pitchFamily="49" charset="0"/>
              </a:rPr>
              <a:t>&gt;</a:t>
            </a:r>
            <a:endParaRPr lang="nl-NL" sz="2400" dirty="0">
              <a:solidFill>
                <a:srgbClr val="D4D4D4"/>
              </a:solidFill>
              <a:latin typeface="Consolas" panose="020B0609020204030204" pitchFamily="49" charset="0"/>
            </a:endParaRPr>
          </a:p>
          <a:p>
            <a:pPr marL="457200" lvl="1"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for</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description</a:t>
            </a:r>
            <a:r>
              <a:rPr lang="nl-NL" dirty="0">
                <a:solidFill>
                  <a:srgbClr val="CE9178"/>
                </a:solidFill>
                <a:latin typeface="Consolas" panose="020B0609020204030204" pitchFamily="49" charset="0"/>
              </a:rPr>
              <a:t>"</a:t>
            </a:r>
            <a:r>
              <a:rPr lang="nl-NL" dirty="0">
                <a:solidFill>
                  <a:srgbClr val="808080"/>
                </a:solidFill>
                <a:latin typeface="Consolas" panose="020B0609020204030204" pitchFamily="49" charset="0"/>
              </a:rPr>
              <a:t>&gt;</a:t>
            </a:r>
            <a:r>
              <a:rPr lang="nl-NL" dirty="0" err="1">
                <a:solidFill>
                  <a:srgbClr val="D4D4D4"/>
                </a:solidFill>
                <a:latin typeface="Consolas" panose="020B0609020204030204" pitchFamily="49" charset="0"/>
              </a:rPr>
              <a:t>Description</a:t>
            </a: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label</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457200" lvl="1"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textarea</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class</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"form-control"</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id</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"description"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required</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ngModel</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"todo.description"</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name</a:t>
            </a:r>
            <a:r>
              <a:rPr lang="nl-NL" dirty="0">
                <a:solidFill>
                  <a:srgbClr val="D4D4D4"/>
                </a:solidFill>
                <a:latin typeface="Consolas" panose="020B0609020204030204" pitchFamily="49" charset="0"/>
              </a:rPr>
              <a:t>=</a:t>
            </a:r>
            <a:r>
              <a:rPr lang="nl-NL" dirty="0">
                <a:solidFill>
                  <a:srgbClr val="CE9178"/>
                </a:solidFill>
                <a:latin typeface="Consolas" panose="020B0609020204030204" pitchFamily="49" charset="0"/>
              </a:rPr>
              <a:t>"description"</a:t>
            </a:r>
            <a:r>
              <a:rPr lang="nl-NL" dirty="0">
                <a:solidFill>
                  <a:srgbClr val="808080"/>
                </a:solidFill>
                <a:latin typeface="Consolas" panose="020B0609020204030204" pitchFamily="49" charset="0"/>
              </a:rPr>
              <a:t>&gt;&lt;/</a:t>
            </a:r>
            <a:r>
              <a:rPr lang="nl-NL" dirty="0">
                <a:solidFill>
                  <a:srgbClr val="569CD6"/>
                </a:solidFill>
                <a:latin typeface="Consolas" panose="020B0609020204030204" pitchFamily="49" charset="0"/>
              </a:rPr>
              <a:t>textarea</a:t>
            </a:r>
            <a:r>
              <a:rPr lang="nl-NL" dirty="0">
                <a:solidFill>
                  <a:srgbClr val="808080"/>
                </a:solidFill>
                <a:latin typeface="Consolas" panose="020B0609020204030204" pitchFamily="49" charset="0"/>
              </a:rPr>
              <a:t>&gt;</a:t>
            </a:r>
            <a:endParaRPr lang="nl-NL" dirty="0">
              <a:solidFill>
                <a:srgbClr val="D4D4D4"/>
              </a:solidFill>
              <a:latin typeface="Consolas" panose="020B0609020204030204" pitchFamily="49" charset="0"/>
            </a:endParaRPr>
          </a:p>
          <a:p>
            <a:pPr marL="0" indent="0">
              <a:buNone/>
            </a:pPr>
            <a:r>
              <a:rPr lang="nl-NL" sz="2400" dirty="0">
                <a:solidFill>
                  <a:srgbClr val="808080"/>
                </a:solidFill>
                <a:latin typeface="Consolas" panose="020B0609020204030204" pitchFamily="49" charset="0"/>
              </a:rPr>
              <a:t>&lt;/</a:t>
            </a:r>
            <a:r>
              <a:rPr lang="nl-NL" sz="2400" dirty="0">
                <a:solidFill>
                  <a:srgbClr val="569CD6"/>
                </a:solidFill>
                <a:latin typeface="Consolas" panose="020B0609020204030204" pitchFamily="49" charset="0"/>
              </a:rPr>
              <a:t>div</a:t>
            </a:r>
            <a:r>
              <a:rPr lang="nl-NL" sz="2400" dirty="0">
                <a:solidFill>
                  <a:srgbClr val="808080"/>
                </a:solidFill>
                <a:latin typeface="Consolas" panose="020B0609020204030204" pitchFamily="49" charset="0"/>
              </a:rPr>
              <a:t>&gt;</a:t>
            </a:r>
            <a:endParaRPr lang="nl-NL" sz="2400"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888605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create-todo.component.html</a:t>
            </a:r>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nl-NL" dirty="0">
                <a:solidFill>
                  <a:srgbClr val="808080"/>
                </a:solidFill>
                <a:latin typeface="Consolas" panose="020B0609020204030204" pitchFamily="49" charset="0"/>
              </a:rPr>
              <a:t>&lt;</a:t>
            </a:r>
            <a:r>
              <a:rPr lang="nl-NL" dirty="0">
                <a:solidFill>
                  <a:srgbClr val="569CD6"/>
                </a:solidFill>
                <a:latin typeface="Consolas" panose="020B0609020204030204" pitchFamily="49" charset="0"/>
              </a:rPr>
              <a:t>form </a:t>
            </a:r>
            <a:r>
              <a:rPr lang="nl-NL" dirty="0" err="1">
                <a:solidFill>
                  <a:schemeClr val="accent6"/>
                </a:solidFill>
                <a:latin typeface="Consolas" panose="020B0609020204030204" pitchFamily="49" charset="0"/>
              </a:rPr>
              <a:t>ngNativeValidate</a:t>
            </a:r>
            <a:r>
              <a:rPr lang="nl-NL" dirty="0">
                <a:solidFill>
                  <a:schemeClr val="accent6"/>
                </a:solidFill>
                <a:latin typeface="Consolas" panose="020B0609020204030204" pitchFamily="49" charset="0"/>
              </a:rPr>
              <a:t>  #f="</a:t>
            </a:r>
            <a:r>
              <a:rPr lang="nl-NL" dirty="0" err="1">
                <a:solidFill>
                  <a:schemeClr val="accent6"/>
                </a:solidFill>
                <a:latin typeface="Consolas" panose="020B0609020204030204" pitchFamily="49" charset="0"/>
              </a:rPr>
              <a:t>ngForm</a:t>
            </a:r>
            <a:r>
              <a:rPr lang="nl-NL" dirty="0">
                <a:solidFill>
                  <a:schemeClr val="accent6"/>
                </a:solidFill>
                <a:latin typeface="Consolas" panose="020B0609020204030204" pitchFamily="49" charset="0"/>
              </a:rPr>
              <a:t>" 			(</a:t>
            </a:r>
            <a:r>
              <a:rPr lang="nl-NL" dirty="0" err="1">
                <a:solidFill>
                  <a:schemeClr val="accent6"/>
                </a:solidFill>
                <a:latin typeface="Consolas" panose="020B0609020204030204" pitchFamily="49" charset="0"/>
              </a:rPr>
              <a:t>ngSubmit</a:t>
            </a:r>
            <a:r>
              <a:rPr lang="nl-NL" dirty="0">
                <a:solidFill>
                  <a:schemeClr val="accent6"/>
                </a:solidFill>
                <a:latin typeface="Consolas" panose="020B0609020204030204" pitchFamily="49" charset="0"/>
              </a:rPr>
              <a:t>)="</a:t>
            </a:r>
            <a:r>
              <a:rPr lang="nl-NL" dirty="0" err="1">
                <a:solidFill>
                  <a:schemeClr val="accent6"/>
                </a:solidFill>
                <a:latin typeface="Consolas" panose="020B0609020204030204" pitchFamily="49" charset="0"/>
              </a:rPr>
              <a:t>onSubmit</a:t>
            </a:r>
            <a:r>
              <a:rPr lang="nl-NL" dirty="0">
                <a:solidFill>
                  <a:schemeClr val="accent6"/>
                </a:solidFill>
                <a:latin typeface="Consolas" panose="020B0609020204030204" pitchFamily="49" charset="0"/>
              </a:rPr>
              <a:t>(f</a:t>
            </a:r>
            <a:r>
              <a:rPr lang="nl-NL" dirty="0" smtClean="0">
                <a:solidFill>
                  <a:schemeClr val="accent6"/>
                </a:solidFill>
                <a:latin typeface="Consolas" panose="020B0609020204030204" pitchFamily="49" charset="0"/>
              </a:rPr>
              <a:t>)"</a:t>
            </a:r>
            <a:r>
              <a:rPr lang="nl-NL" dirty="0" smtClean="0">
                <a:solidFill>
                  <a:srgbClr val="808080"/>
                </a:solidFill>
                <a:latin typeface="Consolas" panose="020B0609020204030204" pitchFamily="49" charset="0"/>
              </a:rPr>
              <a:t>&gt;</a:t>
            </a:r>
          </a:p>
          <a:p>
            <a:pPr marL="0" indent="0">
              <a:buNone/>
            </a:pPr>
            <a:endParaRPr lang="nl-NL" dirty="0">
              <a:solidFill>
                <a:srgbClr val="808080"/>
              </a:solidFill>
              <a:latin typeface="Consolas" panose="020B0609020204030204" pitchFamily="49" charset="0"/>
            </a:endParaRPr>
          </a:p>
          <a:p>
            <a:pPr marL="0" indent="0">
              <a:buNone/>
            </a:pPr>
            <a:r>
              <a:rPr lang="nl-NL" dirty="0" smtClean="0">
                <a:solidFill>
                  <a:schemeClr val="accent6"/>
                </a:solidFill>
                <a:latin typeface="Consolas" panose="020B0609020204030204" pitchFamily="49" charset="0"/>
              </a:rPr>
              <a:t>{{</a:t>
            </a:r>
            <a:r>
              <a:rPr lang="nl-NL" dirty="0" err="1" smtClean="0">
                <a:solidFill>
                  <a:schemeClr val="accent6"/>
                </a:solidFill>
                <a:latin typeface="Consolas" panose="020B0609020204030204" pitchFamily="49" charset="0"/>
              </a:rPr>
              <a:t>f.value</a:t>
            </a:r>
            <a:r>
              <a:rPr lang="nl-NL" dirty="0" smtClean="0">
                <a:solidFill>
                  <a:schemeClr val="accent6"/>
                </a:solidFill>
                <a:latin typeface="Consolas" panose="020B0609020204030204" pitchFamily="49" charset="0"/>
              </a:rPr>
              <a:t> | </a:t>
            </a:r>
            <a:r>
              <a:rPr lang="nl-NL" dirty="0" err="1" smtClean="0">
                <a:solidFill>
                  <a:schemeClr val="accent6"/>
                </a:solidFill>
                <a:latin typeface="Consolas" panose="020B0609020204030204" pitchFamily="49" charset="0"/>
              </a:rPr>
              <a:t>json</a:t>
            </a:r>
            <a:r>
              <a:rPr lang="nl-NL" dirty="0" smtClean="0">
                <a:solidFill>
                  <a:schemeClr val="accent6"/>
                </a:solidFill>
                <a:latin typeface="Consolas" panose="020B0609020204030204" pitchFamily="49" charset="0"/>
              </a:rPr>
              <a:t>}} </a:t>
            </a:r>
          </a:p>
          <a:p>
            <a:pPr marL="0" indent="0">
              <a:buNone/>
            </a:pPr>
            <a:r>
              <a:rPr lang="nl-NL" dirty="0" smtClean="0">
                <a:solidFill>
                  <a:schemeClr val="accent6"/>
                </a:solidFill>
                <a:latin typeface="Consolas" panose="020B0609020204030204" pitchFamily="49" charset="0"/>
              </a:rPr>
              <a:t>{{</a:t>
            </a:r>
            <a:r>
              <a:rPr lang="nl-NL" dirty="0" err="1" smtClean="0">
                <a:solidFill>
                  <a:schemeClr val="accent6"/>
                </a:solidFill>
                <a:latin typeface="Consolas" panose="020B0609020204030204" pitchFamily="49" charset="0"/>
              </a:rPr>
              <a:t>f.valid</a:t>
            </a:r>
            <a:r>
              <a:rPr lang="nl-NL" dirty="0" smtClean="0">
                <a:solidFill>
                  <a:schemeClr val="accent6"/>
                </a:solidFill>
                <a:latin typeface="Consolas" panose="020B0609020204030204" pitchFamily="49" charset="0"/>
              </a:rPr>
              <a:t>}}</a:t>
            </a:r>
            <a:endParaRPr lang="nl-NL" dirty="0">
              <a:solidFill>
                <a:srgbClr val="808080"/>
              </a:solidFill>
              <a:latin typeface="Consolas" panose="020B0609020204030204" pitchFamily="49" charset="0"/>
            </a:endParaRPr>
          </a:p>
          <a:p>
            <a:pPr marL="0" indent="0">
              <a:buNone/>
            </a:pPr>
            <a:endParaRPr lang="nl-NL" dirty="0">
              <a:solidFill>
                <a:srgbClr val="D4D4D4"/>
              </a:solidFill>
              <a:latin typeface="Consolas" panose="020B0609020204030204" pitchFamily="49" charset="0"/>
            </a:endParaRPr>
          </a:p>
          <a:p>
            <a:pPr marL="0" indent="0">
              <a:buNone/>
            </a:pPr>
            <a:endParaRPr lang="en-US" dirty="0">
              <a:solidFill>
                <a:srgbClr val="808080"/>
              </a:solidFill>
              <a:latin typeface="Consolas" panose="020B0609020204030204" pitchFamily="49" charset="0"/>
            </a:endParaRP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049077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create-todo.component.ts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DCDCAA"/>
                </a:solidFill>
                <a:latin typeface="Consolas" panose="020B0609020204030204" pitchFamily="49" charset="0"/>
              </a:rPr>
              <a:t>onSubmit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 {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boolean</a:t>
            </a:r>
            <a:r>
              <a:rPr lang="nl-NL" dirty="0">
                <a:solidFill>
                  <a:srgbClr val="D4D4D4"/>
                </a:solidFill>
                <a:latin typeface="Consolas" panose="020B0609020204030204" pitchFamily="49" charset="0"/>
              </a:rPr>
              <a:t> }) {</a:t>
            </a:r>
          </a:p>
          <a:p>
            <a:pPr marL="0" indent="0">
              <a:buNone/>
            </a:pPr>
            <a:r>
              <a:rPr lang="nl-NL" dirty="0">
                <a:solidFill>
                  <a:srgbClr val="C586C0"/>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a:t>
            </a:r>
          </a:p>
          <a:p>
            <a:pPr marL="0" indent="0">
              <a:buNone/>
            </a:pPr>
            <a:r>
              <a:rPr lang="nl-NL" dirty="0">
                <a:solidFill>
                  <a:srgbClr val="4EC9B0"/>
                </a:solidFill>
                <a:latin typeface="Consolas" panose="020B0609020204030204" pitchFamily="49" charset="0"/>
              </a:rPr>
              <a:t>		console</a:t>
            </a:r>
            <a:r>
              <a:rPr lang="nl-NL" dirty="0">
                <a:solidFill>
                  <a:srgbClr val="D4D4D4"/>
                </a:solidFill>
                <a:latin typeface="Consolas" panose="020B0609020204030204" pitchFamily="49" charset="0"/>
              </a:rPr>
              <a:t>.</a:t>
            </a:r>
            <a:r>
              <a:rPr lang="nl-NL" dirty="0">
                <a:solidFill>
                  <a:srgbClr val="DCDCAA"/>
                </a:solidFill>
                <a:latin typeface="Consolas" panose="020B0609020204030204" pitchFamily="49" charset="0"/>
              </a:rPr>
              <a:t>log</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this</a:t>
            </a:r>
            <a:r>
              <a:rPr lang="nl-NL" dirty="0">
                <a:solidFill>
                  <a:srgbClr val="D4D4D4"/>
                </a:solidFill>
                <a:latin typeface="Consolas" panose="020B0609020204030204" pitchFamily="49" charset="0"/>
              </a:rPr>
              <a:t>.</a:t>
            </a:r>
            <a:r>
              <a:rPr lang="nl-NL" dirty="0">
                <a:solidFill>
                  <a:srgbClr val="9CDCFE"/>
                </a:solidFill>
                <a:latin typeface="Consolas" panose="020B0609020204030204" pitchFamily="49" charset="0"/>
              </a:rPr>
              <a:t>todo</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050798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TODO</a:t>
            </a:r>
            <a:endParaRPr lang="nl-NL" dirty="0"/>
          </a:p>
        </p:txBody>
      </p:sp>
      <p:sp>
        <p:nvSpPr>
          <p:cNvPr id="3" name="Tijdelijke aanduiding voor inhoud 2"/>
          <p:cNvSpPr>
            <a:spLocks noGrp="1"/>
          </p:cNvSpPr>
          <p:nvPr>
            <p:ph idx="1"/>
          </p:nvPr>
        </p:nvSpPr>
        <p:spPr/>
        <p:txBody>
          <a:bodyPr/>
          <a:lstStyle/>
          <a:p>
            <a:r>
              <a:rPr lang="nl-NL" dirty="0"/>
              <a:t>Backend </a:t>
            </a:r>
            <a:r>
              <a:rPr lang="nl-NL" dirty="0" smtClean="0"/>
              <a:t>opstarten</a:t>
            </a:r>
          </a:p>
          <a:p>
            <a:r>
              <a:rPr lang="nl-NL" dirty="0" smtClean="0"/>
              <a:t>postman tonen</a:t>
            </a:r>
          </a:p>
          <a:p>
            <a:r>
              <a:rPr lang="nl-NL" dirty="0" smtClean="0"/>
              <a:t>robo3t</a:t>
            </a:r>
            <a:endParaRPr lang="nl-NL" dirty="0"/>
          </a:p>
        </p:txBody>
      </p:sp>
    </p:spTree>
    <p:extLst>
      <p:ext uri="{BB962C8B-B14F-4D97-AF65-F5344CB8AC3E}">
        <p14:creationId xmlns:p14="http://schemas.microsoft.com/office/powerpoint/2010/main" val="302777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63DBC-81D9-48B1-8364-CA0161012A4A}"/>
              </a:ext>
            </a:extLst>
          </p:cNvPr>
          <p:cNvSpPr>
            <a:spLocks noGrp="1"/>
          </p:cNvSpPr>
          <p:nvPr>
            <p:ph type="title"/>
          </p:nvPr>
        </p:nvSpPr>
        <p:spPr/>
        <p:txBody>
          <a:bodyPr/>
          <a:lstStyle/>
          <a:p>
            <a:r>
              <a:rPr lang="en-US" dirty="0"/>
              <a:t>Angular 2? 4? </a:t>
            </a:r>
            <a:r>
              <a:rPr lang="en-US" dirty="0" smtClean="0"/>
              <a:t>5? Wat is het </a:t>
            </a:r>
            <a:r>
              <a:rPr lang="en-US" dirty="0" err="1" smtClean="0"/>
              <a:t>nou</a:t>
            </a:r>
            <a:r>
              <a:rPr lang="en-US" dirty="0" smtClean="0"/>
              <a:t>?</a:t>
            </a:r>
            <a:endParaRPr lang="x-none" dirty="0"/>
          </a:p>
        </p:txBody>
      </p:sp>
      <p:sp>
        <p:nvSpPr>
          <p:cNvPr id="7" name="Tijdelijke aanduiding voor inhoud 6"/>
          <p:cNvSpPr>
            <a:spLocks noGrp="1"/>
          </p:cNvSpPr>
          <p:nvPr>
            <p:ph idx="1"/>
          </p:nvPr>
        </p:nvSpPr>
        <p:spPr/>
        <p:txBody>
          <a:bodyPr/>
          <a:lstStyle/>
          <a:p>
            <a:pPr marL="0" indent="0">
              <a:buNone/>
            </a:pPr>
            <a:r>
              <a:rPr lang="en-US" i="1" dirty="0" smtClean="0"/>
              <a:t>“Angular </a:t>
            </a:r>
            <a:r>
              <a:rPr lang="en-US" i="1" dirty="0"/>
              <a:t>is a platform that makes it easy to build applications with the web. Angular combines declarative templates, dependency injection, end to end tooling, and integrated best practices to solve development challenges. Angular empowers developers to build applications that live on the web, mobile, or the </a:t>
            </a:r>
            <a:r>
              <a:rPr lang="en-US" i="1" dirty="0" smtClean="0"/>
              <a:t>desktop” – Angular.io</a:t>
            </a:r>
            <a:endParaRPr lang="en-US" i="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2921525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cmd</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ng</a:t>
            </a:r>
            <a:r>
              <a:rPr lang="nl-NL" dirty="0"/>
              <a:t> g module services</a:t>
            </a:r>
          </a:p>
          <a:p>
            <a:pPr marL="0" indent="0">
              <a:buNone/>
            </a:pPr>
            <a:r>
              <a:rPr lang="nl-NL" dirty="0"/>
              <a:t>&gt; </a:t>
            </a:r>
            <a:r>
              <a:rPr lang="nl-NL" dirty="0" err="1"/>
              <a:t>ng</a:t>
            </a:r>
            <a:r>
              <a:rPr lang="nl-NL" dirty="0"/>
              <a:t> g service /services/</a:t>
            </a:r>
            <a:r>
              <a:rPr lang="nl-NL" dirty="0" err="1"/>
              <a:t>todo</a:t>
            </a:r>
            <a:endParaRPr lang="nl-NL" dirty="0"/>
          </a:p>
        </p:txBody>
      </p:sp>
    </p:spTree>
    <p:extLst>
      <p:ext uri="{BB962C8B-B14F-4D97-AF65-F5344CB8AC3E}">
        <p14:creationId xmlns:p14="http://schemas.microsoft.com/office/powerpoint/2010/main" val="594051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services.module.ts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NgModule</a:t>
            </a:r>
            <a:r>
              <a:rPr lang="en-US" dirty="0">
                <a:solidFill>
                  <a:srgbClr val="D4D4D4"/>
                </a:solidFill>
                <a:latin typeface="Consolas" panose="020B0609020204030204" pitchFamily="49" charset="0"/>
              </a:rPr>
              <a:t>({</a:t>
            </a:r>
          </a:p>
          <a:p>
            <a:pPr marL="457200" lvl="1" indent="0">
              <a:buNone/>
            </a:pPr>
            <a:r>
              <a:rPr lang="en-US" dirty="0">
                <a:solidFill>
                  <a:srgbClr val="9CDCFE"/>
                </a:solidFill>
                <a:latin typeface="Consolas" panose="020B0609020204030204" pitchFamily="49" charset="0"/>
              </a:rPr>
              <a:t>imports:</a:t>
            </a:r>
            <a:r>
              <a:rPr lang="en-US" dirty="0">
                <a:solidFill>
                  <a:srgbClr val="D4D4D4"/>
                </a:solidFill>
                <a:latin typeface="Consolas" panose="020B0609020204030204" pitchFamily="49" charset="0"/>
              </a:rPr>
              <a:t> [</a:t>
            </a:r>
          </a:p>
          <a:p>
            <a:pPr marL="457200" lvl="1" indent="0">
              <a:buNone/>
            </a:pPr>
            <a:r>
              <a:rPr lang="en-US" dirty="0" err="1">
                <a:solidFill>
                  <a:srgbClr val="9CDCFE"/>
                </a:solidFill>
                <a:latin typeface="Consolas" panose="020B0609020204030204" pitchFamily="49" charset="0"/>
              </a:rPr>
              <a:t>CommonModule</a:t>
            </a:r>
            <a:endParaRPr lang="en-US" dirty="0">
              <a:solidFill>
                <a:srgbClr val="D4D4D4"/>
              </a:solidFill>
              <a:latin typeface="Consolas" panose="020B0609020204030204" pitchFamily="49" charset="0"/>
            </a:endParaRPr>
          </a:p>
          <a:p>
            <a:pPr marL="457200" lvl="1" indent="0">
              <a:buNone/>
            </a:pPr>
            <a:r>
              <a:rPr lang="en-US" dirty="0">
                <a:solidFill>
                  <a:srgbClr val="D4D4D4"/>
                </a:solidFill>
                <a:latin typeface="Consolas" panose="020B0609020204030204" pitchFamily="49" charset="0"/>
              </a:rPr>
              <a:t>],</a:t>
            </a:r>
          </a:p>
          <a:p>
            <a:pPr marL="457200" lvl="1" indent="0">
              <a:buNone/>
            </a:pPr>
            <a:r>
              <a:rPr lang="en-US" dirty="0">
                <a:solidFill>
                  <a:schemeClr val="accent6"/>
                </a:solidFill>
                <a:latin typeface="Consolas" panose="020B0609020204030204" pitchFamily="49" charset="0"/>
              </a:rPr>
              <a:t>providers: [</a:t>
            </a:r>
            <a:r>
              <a:rPr lang="en-US" dirty="0" err="1">
                <a:solidFill>
                  <a:schemeClr val="accent6"/>
                </a:solidFill>
                <a:latin typeface="Consolas" panose="020B0609020204030204" pitchFamily="49" charset="0"/>
              </a:rPr>
              <a:t>TodoService</a:t>
            </a:r>
            <a:r>
              <a:rPr lang="en-US" dirty="0">
                <a:solidFill>
                  <a:schemeClr val="accent6"/>
                </a:solidFill>
                <a:latin typeface="Consolas" panose="020B0609020204030204" pitchFamily="49" charset="0"/>
              </a:rPr>
              <a:t>],</a:t>
            </a:r>
          </a:p>
          <a:p>
            <a:pPr marL="457200" lvl="1" indent="0">
              <a:buNone/>
            </a:pPr>
            <a:r>
              <a:rPr lang="en-US" dirty="0">
                <a:solidFill>
                  <a:srgbClr val="9CDCFE"/>
                </a:solidFill>
                <a:latin typeface="Consolas" panose="020B0609020204030204" pitchFamily="49" charset="0"/>
              </a:rPr>
              <a:t>declarations:</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4066066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app.module.ts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err="1">
                <a:solidFill>
                  <a:srgbClr val="9CDCFE"/>
                </a:solidFill>
                <a:latin typeface="Consolas" panose="020B0609020204030204" pitchFamily="49" charset="0"/>
              </a:rPr>
              <a:t>imports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457200" lvl="1" indent="0">
              <a:buNone/>
            </a:pPr>
            <a:r>
              <a:rPr lang="nl-NL" dirty="0" err="1">
                <a:solidFill>
                  <a:srgbClr val="9CDCFE"/>
                </a:solidFill>
                <a:latin typeface="Consolas" panose="020B0609020204030204" pitchFamily="49" charset="0"/>
              </a:rPr>
              <a:t>BrowserModule</a:t>
            </a:r>
            <a:r>
              <a:rPr lang="nl-NL" dirty="0">
                <a:solidFill>
                  <a:srgbClr val="D4D4D4"/>
                </a:solidFill>
                <a:latin typeface="Consolas" panose="020B0609020204030204" pitchFamily="49" charset="0"/>
              </a:rPr>
              <a:t>,</a:t>
            </a:r>
          </a:p>
          <a:p>
            <a:pPr marL="457200" lvl="1" indent="0">
              <a:buNone/>
            </a:pPr>
            <a:r>
              <a:rPr lang="nl-NL" dirty="0" err="1">
                <a:solidFill>
                  <a:srgbClr val="9CDCFE"/>
                </a:solidFill>
                <a:latin typeface="Consolas" panose="020B0609020204030204" pitchFamily="49" charset="0"/>
              </a:rPr>
              <a:t>AppRoutingModule</a:t>
            </a:r>
            <a:r>
              <a:rPr lang="nl-NL" dirty="0">
                <a:solidFill>
                  <a:srgbClr val="D4D4D4"/>
                </a:solidFill>
                <a:latin typeface="Consolas" panose="020B0609020204030204" pitchFamily="49" charset="0"/>
              </a:rPr>
              <a:t>,</a:t>
            </a:r>
          </a:p>
          <a:p>
            <a:pPr marL="457200" lvl="1" indent="0">
              <a:buNone/>
            </a:pPr>
            <a:r>
              <a:rPr lang="nl-NL" dirty="0" err="1">
                <a:solidFill>
                  <a:srgbClr val="9CDCFE"/>
                </a:solidFill>
                <a:latin typeface="Consolas" panose="020B0609020204030204" pitchFamily="49" charset="0"/>
              </a:rPr>
              <a:t>FormsModule</a:t>
            </a:r>
            <a:r>
              <a:rPr lang="nl-NL" dirty="0">
                <a:solidFill>
                  <a:srgbClr val="D4D4D4"/>
                </a:solidFill>
                <a:latin typeface="Consolas" panose="020B0609020204030204" pitchFamily="49" charset="0"/>
              </a:rPr>
              <a:t>,</a:t>
            </a:r>
          </a:p>
          <a:p>
            <a:pPr marL="457200" lvl="1" indent="0">
              <a:buNone/>
            </a:pPr>
            <a:r>
              <a:rPr lang="nl-NL" dirty="0" err="1">
                <a:solidFill>
                  <a:schemeClr val="accent6"/>
                </a:solidFill>
                <a:latin typeface="Consolas" panose="020B0609020204030204" pitchFamily="49" charset="0"/>
              </a:rPr>
              <a:t>ServicesModule</a:t>
            </a:r>
            <a:endParaRPr lang="nl-NL" dirty="0">
              <a:solidFill>
                <a:schemeClr val="accent6"/>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2603413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todo.service.ts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nl-NL" dirty="0">
                <a:solidFill>
                  <a:srgbClr val="569CD6"/>
                </a:solidFill>
                <a:latin typeface="Consolas" panose="020B0609020204030204" pitchFamily="49" charset="0"/>
              </a:rPr>
              <a:t>public</a:t>
            </a:r>
            <a:r>
              <a:rPr lang="nl-NL" dirty="0">
                <a:solidFill>
                  <a:srgbClr val="D4D4D4"/>
                </a:solidFill>
                <a:latin typeface="Consolas" panose="020B0609020204030204" pitchFamily="49" charset="0"/>
              </a:rPr>
              <a:t> </a:t>
            </a:r>
            <a:r>
              <a:rPr lang="nl-NL" dirty="0" err="1">
                <a:solidFill>
                  <a:srgbClr val="DCDCAA"/>
                </a:solidFill>
                <a:latin typeface="Consolas" panose="020B0609020204030204" pitchFamily="49" charset="0"/>
              </a:rPr>
              <a:t>createToDo</a:t>
            </a:r>
            <a:r>
              <a:rPr lang="nl-NL" dirty="0">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 </a:t>
            </a:r>
            <a:r>
              <a:rPr lang="nl-NL" dirty="0" err="1">
                <a:solidFill>
                  <a:srgbClr val="4EC9B0"/>
                </a:solidFill>
                <a:latin typeface="Consolas" panose="020B0609020204030204" pitchFamily="49" charset="0"/>
              </a:rPr>
              <a:t>void</a:t>
            </a:r>
            <a:r>
              <a:rPr lang="nl-NL" dirty="0">
                <a:solidFill>
                  <a:srgbClr val="D4D4D4"/>
                </a:solidFill>
                <a:latin typeface="Consolas" panose="020B0609020204030204" pitchFamily="49" charset="0"/>
              </a:rPr>
              <a:t>{</a:t>
            </a:r>
          </a:p>
          <a:p>
            <a:pPr marL="0" indent="0">
              <a:buNone/>
            </a:pPr>
            <a:r>
              <a:rPr lang="nl-NL" dirty="0">
                <a:solidFill>
                  <a:srgbClr val="608B4E"/>
                </a:solidFill>
                <a:latin typeface="Consolas" panose="020B0609020204030204" pitchFamily="49" charset="0"/>
              </a:rPr>
              <a:t>	</a:t>
            </a:r>
            <a:r>
              <a:rPr lang="nl-NL" dirty="0">
                <a:solidFill>
                  <a:srgbClr val="DCDCAA"/>
                </a:solidFill>
                <a:latin typeface="Consolas" panose="020B0609020204030204" pitchFamily="49" charset="0"/>
              </a:rPr>
              <a:t>alert</a:t>
            </a:r>
            <a:r>
              <a:rPr lang="nl-NL" dirty="0">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todo</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title</a:t>
            </a:r>
            <a:r>
              <a:rPr lang="nl-NL" dirty="0">
                <a:solidFill>
                  <a:srgbClr val="D4D4D4"/>
                </a:solidFill>
                <a:latin typeface="Consolas" panose="020B0609020204030204" pitchFamily="49" charset="0"/>
              </a:rPr>
              <a:t>);</a:t>
            </a: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99074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create-todo.component.ts</a:t>
            </a:r>
            <a:endParaRPr lang="nl-NL" dirty="0"/>
          </a:p>
        </p:txBody>
      </p:sp>
      <p:sp>
        <p:nvSpPr>
          <p:cNvPr id="3" name="Tijdelijke aanduiding voor inhoud 2"/>
          <p:cNvSpPr>
            <a:spLocks noGrp="1"/>
          </p:cNvSpPr>
          <p:nvPr>
            <p:ph idx="1"/>
          </p:nvPr>
        </p:nvSpPr>
        <p:spPr>
          <a:ln>
            <a:solidFill>
              <a:schemeClr val="accent1"/>
            </a:solidFill>
          </a:ln>
        </p:spPr>
        <p:style>
          <a:lnRef idx="0">
            <a:scrgbClr r="0" g="0" b="0"/>
          </a:lnRef>
          <a:fillRef idx="1001">
            <a:schemeClr val="dk2"/>
          </a:fillRef>
          <a:effectRef idx="0">
            <a:scrgbClr r="0" g="0" b="0"/>
          </a:effectRef>
          <a:fontRef idx="major"/>
        </p:style>
        <p:txBody>
          <a:bodyPr>
            <a:normAutofit/>
          </a:bodyPr>
          <a:lstStyle/>
          <a:p>
            <a:pPr marL="0" indent="0">
              <a:buNone/>
            </a:pPr>
            <a:r>
              <a:rPr lang="nl-NL" dirty="0" err="1">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private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todoService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TodoService</a:t>
            </a:r>
            <a:r>
              <a:rPr lang="nl-NL" dirty="0">
                <a:solidFill>
                  <a:srgbClr val="D4D4D4"/>
                </a:solidFill>
                <a:latin typeface="Consolas" panose="020B0609020204030204" pitchFamily="49" charset="0"/>
              </a:rPr>
              <a:t>) { }</a:t>
            </a:r>
          </a:p>
          <a:p>
            <a:endParaRPr lang="nl-NL" dirty="0">
              <a:solidFill>
                <a:srgbClr val="D4D4D4"/>
              </a:solidFill>
              <a:latin typeface="Consolas" panose="020B0609020204030204" pitchFamily="49" charset="0"/>
            </a:endParaRPr>
          </a:p>
          <a:p>
            <a:pPr marL="0" indent="0">
              <a:buNone/>
            </a:pPr>
            <a:r>
              <a:rPr lang="nl-NL" dirty="0" err="1">
                <a:solidFill>
                  <a:srgbClr val="DCDCAA"/>
                </a:solidFill>
                <a:latin typeface="Consolas" panose="020B0609020204030204" pitchFamily="49" charset="0"/>
              </a:rPr>
              <a:t>onSubmit</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 { </a:t>
            </a:r>
            <a:r>
              <a:rPr lang="nl-NL" dirty="0" err="1">
                <a:solidFill>
                  <a:srgbClr val="9CDCFE"/>
                </a:solidFill>
                <a:latin typeface="Consolas" panose="020B0609020204030204" pitchFamily="49" charset="0"/>
              </a:rPr>
              <a:t>value</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Todo</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 							</a:t>
            </a:r>
            <a:r>
              <a:rPr lang="nl-NL" dirty="0" err="1">
                <a:solidFill>
                  <a:srgbClr val="4EC9B0"/>
                </a:solidFill>
                <a:latin typeface="Consolas" panose="020B0609020204030204" pitchFamily="49" charset="0"/>
              </a:rPr>
              <a:t>boolean</a:t>
            </a:r>
            <a:r>
              <a:rPr lang="nl-NL" dirty="0">
                <a:solidFill>
                  <a:srgbClr val="D4D4D4"/>
                </a:solidFill>
                <a:latin typeface="Consolas" panose="020B0609020204030204" pitchFamily="49" charset="0"/>
              </a:rPr>
              <a:t> }) {</a:t>
            </a:r>
          </a:p>
          <a:p>
            <a:pPr marL="0" indent="0">
              <a:buNone/>
            </a:pPr>
            <a:r>
              <a:rPr lang="nl-NL" dirty="0">
                <a:solidFill>
                  <a:srgbClr val="C586C0"/>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9CDCFE"/>
                </a:solidFill>
                <a:latin typeface="Consolas" panose="020B0609020204030204" pitchFamily="49" charset="0"/>
              </a:rPr>
              <a:t>valid</a:t>
            </a:r>
            <a:r>
              <a:rPr lang="nl-NL" dirty="0">
                <a:solidFill>
                  <a:srgbClr val="D4D4D4"/>
                </a:solidFill>
                <a:latin typeface="Consolas" panose="020B0609020204030204" pitchFamily="49" charset="0"/>
              </a:rPr>
              <a:t>)</a:t>
            </a:r>
          </a:p>
          <a:p>
            <a:pPr marL="457200" lvl="1" indent="0">
              <a:buNone/>
            </a:pPr>
            <a:r>
              <a:rPr lang="nl-NL" sz="2800" dirty="0">
                <a:solidFill>
                  <a:srgbClr val="D4D4D4"/>
                </a:solidFill>
                <a:latin typeface="Consolas" panose="020B0609020204030204" pitchFamily="49" charset="0"/>
              </a:rPr>
              <a:t>	{</a:t>
            </a:r>
          </a:p>
          <a:p>
            <a:pPr marL="457200" lvl="1" indent="0">
              <a:buNone/>
            </a:pPr>
            <a:r>
              <a:rPr lang="nl-NL" sz="2800" dirty="0">
                <a:solidFill>
                  <a:srgbClr val="569CD6"/>
                </a:solidFill>
                <a:latin typeface="Consolas" panose="020B0609020204030204" pitchFamily="49" charset="0"/>
              </a:rPr>
              <a:t>		this</a:t>
            </a:r>
            <a:r>
              <a:rPr lang="nl-NL" sz="2800" dirty="0">
                <a:solidFill>
                  <a:srgbClr val="D4D4D4"/>
                </a:solidFill>
                <a:latin typeface="Consolas" panose="020B0609020204030204" pitchFamily="49" charset="0"/>
              </a:rPr>
              <a:t>.</a:t>
            </a:r>
            <a:r>
              <a:rPr lang="nl-NL" sz="2800" dirty="0">
                <a:solidFill>
                  <a:srgbClr val="9CDCFE"/>
                </a:solidFill>
                <a:latin typeface="Consolas" panose="020B0609020204030204" pitchFamily="49" charset="0"/>
              </a:rPr>
              <a:t>todoService</a:t>
            </a:r>
            <a:r>
              <a:rPr lang="nl-NL" sz="2800" dirty="0">
                <a:solidFill>
                  <a:srgbClr val="D4D4D4"/>
                </a:solidFill>
                <a:latin typeface="Consolas" panose="020B0609020204030204" pitchFamily="49" charset="0"/>
              </a:rPr>
              <a:t>.</a:t>
            </a:r>
            <a:r>
              <a:rPr lang="nl-NL" sz="2800" dirty="0">
                <a:solidFill>
                  <a:srgbClr val="DCDCAA"/>
                </a:solidFill>
                <a:latin typeface="Consolas" panose="020B0609020204030204" pitchFamily="49" charset="0"/>
              </a:rPr>
              <a:t>createToDo</a:t>
            </a:r>
            <a:r>
              <a:rPr lang="nl-NL" sz="2800" dirty="0">
                <a:solidFill>
                  <a:srgbClr val="D4D4D4"/>
                </a:solidFill>
                <a:latin typeface="Consolas" panose="020B0609020204030204" pitchFamily="49" charset="0"/>
              </a:rPr>
              <a:t>(</a:t>
            </a:r>
            <a:r>
              <a:rPr lang="nl-NL" sz="2800" dirty="0">
                <a:solidFill>
                  <a:srgbClr val="9CDCFE"/>
                </a:solidFill>
                <a:latin typeface="Consolas" panose="020B0609020204030204" pitchFamily="49" charset="0"/>
              </a:rPr>
              <a:t>this.todo</a:t>
            </a:r>
            <a:r>
              <a:rPr lang="nl-NL" sz="2800" dirty="0">
                <a:solidFill>
                  <a:srgbClr val="D4D4D4"/>
                </a:solidFill>
                <a:latin typeface="Consolas" panose="020B0609020204030204" pitchFamily="49" charset="0"/>
              </a:rPr>
              <a:t>);</a:t>
            </a:r>
          </a:p>
          <a:p>
            <a:pPr marL="457200" lvl="1" indent="0">
              <a:buNone/>
            </a:pPr>
            <a:r>
              <a:rPr lang="nl-NL" sz="2800" dirty="0">
                <a:solidFill>
                  <a:srgbClr val="D4D4D4"/>
                </a:solidFill>
                <a:latin typeface="Consolas" panose="020B0609020204030204" pitchFamily="49" charset="0"/>
              </a:rPr>
              <a:t>	}</a:t>
            </a:r>
          </a:p>
          <a:p>
            <a:pPr marL="0" indent="0">
              <a:buNone/>
            </a:pPr>
            <a:r>
              <a:rPr lang="nl-NL" dirty="0">
                <a:solidFill>
                  <a:srgbClr val="D4D4D4"/>
                </a:solidFill>
                <a:latin typeface="Consolas" panose="020B0609020204030204" pitchFamily="49" charset="0"/>
              </a:rPr>
              <a:t>}</a:t>
            </a: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2228630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app.module.ts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92500"/>
          </a:bodyPr>
          <a:lstStyle/>
          <a:p>
            <a:pPr marL="0" indent="0">
              <a:buNone/>
            </a:pPr>
            <a:r>
              <a:rPr lang="nl-NL" dirty="0">
                <a:solidFill>
                  <a:srgbClr val="C586C0"/>
                </a:solidFill>
                <a:latin typeface="Consolas" panose="020B0609020204030204" pitchFamily="49" charset="0"/>
              </a:rPr>
              <a:t>import</a:t>
            </a:r>
            <a:r>
              <a:rPr lang="nl-NL" dirty="0">
                <a:solidFill>
                  <a:srgbClr val="D4D4D4"/>
                </a:solidFill>
                <a:latin typeface="Consolas" panose="020B0609020204030204" pitchFamily="49" charset="0"/>
              </a:rPr>
              <a:t> { </a:t>
            </a:r>
            <a:r>
              <a:rPr lang="nl-NL" dirty="0" err="1">
                <a:solidFill>
                  <a:srgbClr val="9CDCFE"/>
                </a:solidFill>
                <a:latin typeface="Consolas" panose="020B0609020204030204" pitchFamily="49" charset="0"/>
              </a:rPr>
              <a:t>HttpClientModule</a:t>
            </a:r>
            <a:r>
              <a:rPr lang="nl-NL" dirty="0">
                <a:solidFill>
                  <a:srgbClr val="D4D4D4"/>
                </a:solidFill>
                <a:latin typeface="Consolas" panose="020B0609020204030204" pitchFamily="49" charset="0"/>
              </a:rPr>
              <a:t> } </a:t>
            </a:r>
            <a:r>
              <a:rPr lang="nl-NL" dirty="0" err="1">
                <a:solidFill>
                  <a:srgbClr val="C586C0"/>
                </a:solidFill>
                <a:latin typeface="Consolas" panose="020B0609020204030204" pitchFamily="49" charset="0"/>
              </a:rPr>
              <a:t>from</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angular</a:t>
            </a:r>
            <a:r>
              <a:rPr lang="nl-NL" dirty="0">
                <a:solidFill>
                  <a:srgbClr val="CE9178"/>
                </a:solidFill>
                <a:latin typeface="Consolas" panose="020B0609020204030204" pitchFamily="49" charset="0"/>
              </a:rPr>
              <a:t>/common/http'</a:t>
            </a:r>
            <a:r>
              <a:rPr lang="nl-NL" dirty="0">
                <a:solidFill>
                  <a:srgbClr val="D4D4D4"/>
                </a:solidFill>
                <a:latin typeface="Consolas" panose="020B0609020204030204" pitchFamily="49" charset="0"/>
              </a:rPr>
              <a:t>;</a:t>
            </a:r>
          </a:p>
          <a:p>
            <a:pPr marL="0" indent="0">
              <a:buNone/>
            </a:pPr>
            <a:endParaRPr lang="nl-NL" dirty="0">
              <a:solidFill>
                <a:srgbClr val="9CDCFE"/>
              </a:solidFill>
              <a:latin typeface="Consolas" panose="020B0609020204030204" pitchFamily="49" charset="0"/>
            </a:endParaRPr>
          </a:p>
          <a:p>
            <a:pPr marL="0" indent="0">
              <a:buNone/>
            </a:pPr>
            <a:r>
              <a:rPr lang="nl-NL" dirty="0" err="1">
                <a:solidFill>
                  <a:srgbClr val="9CDCFE"/>
                </a:solidFill>
                <a:latin typeface="Consolas" panose="020B0609020204030204" pitchFamily="49" charset="0"/>
              </a:rPr>
              <a:t>imports</a:t>
            </a:r>
            <a:r>
              <a:rPr lang="nl-NL" dirty="0">
                <a:solidFill>
                  <a:srgbClr val="9CDCFE"/>
                </a:solidFill>
                <a:latin typeface="Consolas" panose="020B0609020204030204" pitchFamily="49" charset="0"/>
              </a:rPr>
              <a:t>:</a:t>
            </a:r>
            <a:r>
              <a:rPr lang="nl-NL" dirty="0">
                <a:solidFill>
                  <a:srgbClr val="D4D4D4"/>
                </a:solidFill>
                <a:latin typeface="Consolas" panose="020B0609020204030204" pitchFamily="49" charset="0"/>
              </a:rPr>
              <a:t> [</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BrowserModule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AppRoutingModule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FormsModule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rgbClr val="9CDCFE"/>
                </a:solidFill>
                <a:latin typeface="Consolas" panose="020B0609020204030204" pitchFamily="49" charset="0"/>
              </a:rPr>
              <a:t>ServicesModule</a:t>
            </a:r>
            <a:r>
              <a:rPr lang="nl-NL" dirty="0">
                <a:solidFill>
                  <a:srgbClr val="D4D4D4"/>
                </a:solidFill>
                <a:latin typeface="Consolas" panose="020B0609020204030204" pitchFamily="49" charset="0"/>
              </a:rPr>
              <a:t>,</a:t>
            </a:r>
          </a:p>
          <a:p>
            <a:pPr marL="0" indent="0">
              <a:buNone/>
            </a:pPr>
            <a:r>
              <a:rPr lang="nl-NL" dirty="0">
                <a:solidFill>
                  <a:srgbClr val="9CDCFE"/>
                </a:solidFill>
                <a:latin typeface="Consolas" panose="020B0609020204030204" pitchFamily="49" charset="0"/>
              </a:rPr>
              <a:t>	</a:t>
            </a:r>
            <a:r>
              <a:rPr lang="nl-NL" dirty="0" err="1">
                <a:solidFill>
                  <a:schemeClr val="accent6"/>
                </a:solidFill>
                <a:latin typeface="Consolas" panose="020B0609020204030204" pitchFamily="49" charset="0"/>
              </a:rPr>
              <a:t>HttpClientModule</a:t>
            </a:r>
            <a:endParaRPr lang="nl-NL" dirty="0">
              <a:solidFill>
                <a:schemeClr val="accent6"/>
              </a:solidFill>
              <a:latin typeface="Consolas" panose="020B0609020204030204" pitchFamily="49" charset="0"/>
            </a:endParaRPr>
          </a:p>
          <a:p>
            <a:pPr marL="0" indent="0">
              <a:buNone/>
            </a:pPr>
            <a:r>
              <a:rPr lang="nl-NL" dirty="0">
                <a:solidFill>
                  <a:srgbClr val="D4D4D4"/>
                </a:solidFill>
                <a:latin typeface="Consolas" panose="020B0609020204030204" pitchFamily="49" charset="0"/>
              </a:rPr>
              <a:t>],</a:t>
            </a:r>
          </a:p>
          <a:p>
            <a:pPr marL="0" indent="0">
              <a:buNone/>
            </a:pPr>
            <a:endParaRPr lang="nl-NL" dirty="0"/>
          </a:p>
        </p:txBody>
      </p:sp>
    </p:spTree>
    <p:extLst>
      <p:ext uri="{BB962C8B-B14F-4D97-AF65-F5344CB8AC3E}">
        <p14:creationId xmlns:p14="http://schemas.microsoft.com/office/powerpoint/2010/main" val="370019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todo.service.ts</a:t>
            </a:r>
            <a:endParaRPr lang="nl-NL" dirty="0"/>
          </a:p>
        </p:txBody>
      </p:sp>
      <p:sp>
        <p:nvSpPr>
          <p:cNvPr id="3" name="Tijdelijke aanduiding voor inhoud 2"/>
          <p:cNvSpPr>
            <a:spLocks noGrp="1"/>
          </p:cNvSpPr>
          <p:nvPr>
            <p:ph idx="1"/>
          </p:nvPr>
        </p:nvSpPr>
        <p:spPr>
          <a:ln>
            <a:solidFill>
              <a:schemeClr val="accent1"/>
            </a:solidFill>
          </a:ln>
        </p:spPr>
        <p:style>
          <a:lnRef idx="0">
            <a:scrgbClr r="0" g="0" b="0"/>
          </a:lnRef>
          <a:fillRef idx="1001">
            <a:schemeClr val="dk2"/>
          </a:fillRef>
          <a:effectRef idx="0">
            <a:scrgbClr r="0" g="0" b="0"/>
          </a:effectRef>
          <a:fontRef idx="major"/>
        </p:style>
        <p:txBody>
          <a:bodyPr/>
          <a:lstStyle/>
          <a:p>
            <a:pPr marL="0" indent="0">
              <a:buNone/>
            </a:pPr>
            <a:r>
              <a:rPr lang="nl-NL" dirty="0">
                <a:solidFill>
                  <a:srgbClr val="569CD6"/>
                </a:solidFill>
                <a:latin typeface="Consolas" panose="020B0609020204030204" pitchFamily="49" charset="0"/>
              </a:rPr>
              <a:t>constructor</a:t>
            </a:r>
            <a:r>
              <a:rPr lang="nl-NL" dirty="0">
                <a:solidFill>
                  <a:srgbClr val="D4D4D4"/>
                </a:solidFill>
                <a:latin typeface="Consolas" panose="020B0609020204030204" pitchFamily="49" charset="0"/>
              </a:rPr>
              <a:t>(</a:t>
            </a:r>
            <a:r>
              <a:rPr lang="nl-NL" dirty="0">
                <a:solidFill>
                  <a:srgbClr val="569CD6"/>
                </a:solidFill>
                <a:latin typeface="Consolas" panose="020B0609020204030204" pitchFamily="49" charset="0"/>
              </a:rPr>
              <a:t>private</a:t>
            </a:r>
            <a:r>
              <a:rPr lang="nl-NL" dirty="0">
                <a:solidFill>
                  <a:srgbClr val="D4D4D4"/>
                </a:solidFill>
                <a:latin typeface="Consolas" panose="020B0609020204030204" pitchFamily="49" charset="0"/>
              </a:rPr>
              <a:t> </a:t>
            </a:r>
            <a:r>
              <a:rPr lang="nl-NL" dirty="0">
                <a:solidFill>
                  <a:srgbClr val="9CDCFE"/>
                </a:solidFill>
                <a:latin typeface="Consolas" panose="020B0609020204030204" pitchFamily="49" charset="0"/>
              </a:rPr>
              <a:t>http</a:t>
            </a:r>
            <a:r>
              <a:rPr lang="nl-NL" dirty="0">
                <a:solidFill>
                  <a:srgbClr val="D4D4D4"/>
                </a:solidFill>
                <a:latin typeface="Consolas" panose="020B0609020204030204" pitchFamily="49" charset="0"/>
              </a:rPr>
              <a:t>: </a:t>
            </a:r>
            <a:r>
              <a:rPr lang="nl-NL" dirty="0">
                <a:solidFill>
                  <a:srgbClr val="4EC9B0"/>
                </a:solidFill>
                <a:latin typeface="Consolas" panose="020B0609020204030204" pitchFamily="49" charset="0"/>
              </a:rPr>
              <a:t>HttpClient</a:t>
            </a:r>
            <a:r>
              <a:rPr lang="nl-NL" dirty="0">
                <a:solidFill>
                  <a:srgbClr val="D4D4D4"/>
                </a:solidFill>
                <a:latin typeface="Consolas" panose="020B0609020204030204" pitchFamily="49" charset="0"/>
              </a:rPr>
              <a:t>) { }</a:t>
            </a:r>
          </a:p>
          <a:p>
            <a:pPr marL="0" indent="0">
              <a:buNone/>
            </a:pPr>
            <a:endParaRPr lang="nl-NL" dirty="0">
              <a:solidFill>
                <a:srgbClr val="D4D4D4"/>
              </a:solidFill>
              <a:latin typeface="Consolas" panose="020B0609020204030204" pitchFamily="49" charset="0"/>
            </a:endParaRPr>
          </a:p>
          <a:p>
            <a:pPr marL="0" indent="0">
              <a:buNone/>
            </a:pPr>
            <a:r>
              <a:rPr lang="es-ES" dirty="0" err="1">
                <a:solidFill>
                  <a:srgbClr val="569CD6"/>
                </a:solidFill>
                <a:latin typeface="Consolas" panose="020B0609020204030204" pitchFamily="49" charset="0"/>
              </a:rPr>
              <a:t>public</a:t>
            </a:r>
            <a:r>
              <a:rPr lang="es-ES" dirty="0">
                <a:solidFill>
                  <a:srgbClr val="D4D4D4"/>
                </a:solidFill>
                <a:latin typeface="Consolas" panose="020B0609020204030204" pitchFamily="49" charset="0"/>
              </a:rPr>
              <a:t> </a:t>
            </a:r>
            <a:r>
              <a:rPr lang="es-ES" dirty="0" err="1">
                <a:solidFill>
                  <a:srgbClr val="DCDCAA"/>
                </a:solidFill>
                <a:latin typeface="Consolas" panose="020B0609020204030204" pitchFamily="49" charset="0"/>
              </a:rPr>
              <a:t>createToDo</a:t>
            </a:r>
            <a:r>
              <a:rPr lang="es-ES" dirty="0">
                <a:solidFill>
                  <a:srgbClr val="D4D4D4"/>
                </a:solidFill>
                <a:latin typeface="Consolas" panose="020B0609020204030204" pitchFamily="49" charset="0"/>
              </a:rPr>
              <a:t>(</a:t>
            </a:r>
            <a:r>
              <a:rPr lang="es-ES" dirty="0">
                <a:solidFill>
                  <a:srgbClr val="9CDCFE"/>
                </a:solidFill>
                <a:latin typeface="Consolas" panose="020B0609020204030204" pitchFamily="49" charset="0"/>
              </a:rPr>
              <a:t>todo</a:t>
            </a:r>
            <a:r>
              <a:rPr lang="es-ES" dirty="0">
                <a:solidFill>
                  <a:srgbClr val="D4D4D4"/>
                </a:solidFill>
                <a:latin typeface="Consolas" panose="020B0609020204030204" pitchFamily="49" charset="0"/>
              </a:rPr>
              <a:t>: </a:t>
            </a:r>
            <a:r>
              <a:rPr lang="es-ES" dirty="0">
                <a:solidFill>
                  <a:srgbClr val="4EC9B0"/>
                </a:solidFill>
                <a:latin typeface="Consolas" panose="020B0609020204030204" pitchFamily="49" charset="0"/>
              </a:rPr>
              <a:t>Todo</a:t>
            </a:r>
            <a:r>
              <a:rPr lang="es-ES" dirty="0">
                <a:solidFill>
                  <a:srgbClr val="D4D4D4"/>
                </a:solidFill>
                <a:latin typeface="Consolas" panose="020B0609020204030204" pitchFamily="49" charset="0"/>
              </a:rPr>
              <a:t>) : </a:t>
            </a:r>
            <a:r>
              <a:rPr lang="es-ES" dirty="0">
                <a:solidFill>
                  <a:srgbClr val="4EC9B0"/>
                </a:solidFill>
                <a:latin typeface="Consolas" panose="020B0609020204030204" pitchFamily="49" charset="0"/>
              </a:rPr>
              <a:t>Observable</a:t>
            </a:r>
            <a:r>
              <a:rPr lang="es-ES" dirty="0">
                <a:solidFill>
                  <a:srgbClr val="D4D4D4"/>
                </a:solidFill>
                <a:latin typeface="Consolas" panose="020B0609020204030204" pitchFamily="49" charset="0"/>
              </a:rPr>
              <a:t>&lt;</a:t>
            </a:r>
            <a:r>
              <a:rPr lang="es-ES" dirty="0">
                <a:solidFill>
                  <a:srgbClr val="4EC9B0"/>
                </a:solidFill>
                <a:latin typeface="Consolas" panose="020B0609020204030204" pitchFamily="49" charset="0"/>
              </a:rPr>
              <a:t>Todo</a:t>
            </a:r>
            <a:r>
              <a:rPr lang="es-ES" dirty="0">
                <a:solidFill>
                  <a:srgbClr val="D4D4D4"/>
                </a:solidFill>
                <a:latin typeface="Consolas" panose="020B0609020204030204" pitchFamily="49" charset="0"/>
              </a:rPr>
              <a:t>&gt;{</a:t>
            </a:r>
          </a:p>
          <a:p>
            <a:pPr marL="457200" lvl="1" indent="0">
              <a:buNone/>
            </a:pPr>
            <a:r>
              <a:rPr lang="es-ES" sz="2000" dirty="0" err="1">
                <a:solidFill>
                  <a:srgbClr val="C586C0"/>
                </a:solidFill>
                <a:latin typeface="Consolas" panose="020B0609020204030204" pitchFamily="49" charset="0"/>
              </a:rPr>
              <a:t>return</a:t>
            </a:r>
            <a:r>
              <a:rPr lang="es-ES" sz="2000" dirty="0">
                <a:solidFill>
                  <a:srgbClr val="D4D4D4"/>
                </a:solidFill>
                <a:latin typeface="Consolas" panose="020B0609020204030204" pitchFamily="49" charset="0"/>
              </a:rPr>
              <a:t> </a:t>
            </a:r>
            <a:r>
              <a:rPr lang="es-ES" sz="2000" dirty="0" err="1">
                <a:solidFill>
                  <a:srgbClr val="569CD6"/>
                </a:solidFill>
                <a:latin typeface="Consolas" panose="020B0609020204030204" pitchFamily="49" charset="0"/>
              </a:rPr>
              <a:t>this</a:t>
            </a:r>
            <a:r>
              <a:rPr lang="es-ES" sz="2000" dirty="0" err="1">
                <a:solidFill>
                  <a:srgbClr val="D4D4D4"/>
                </a:solidFill>
                <a:latin typeface="Consolas" panose="020B0609020204030204" pitchFamily="49" charset="0"/>
              </a:rPr>
              <a:t>.</a:t>
            </a:r>
            <a:r>
              <a:rPr lang="es-ES" sz="2000" dirty="0" err="1">
                <a:solidFill>
                  <a:srgbClr val="9CDCFE"/>
                </a:solidFill>
                <a:latin typeface="Consolas" panose="020B0609020204030204" pitchFamily="49" charset="0"/>
              </a:rPr>
              <a:t>http</a:t>
            </a:r>
            <a:r>
              <a:rPr lang="es-ES" sz="2000" dirty="0" err="1">
                <a:solidFill>
                  <a:srgbClr val="D4D4D4"/>
                </a:solidFill>
                <a:latin typeface="Consolas" panose="020B0609020204030204" pitchFamily="49" charset="0"/>
              </a:rPr>
              <a:t>.</a:t>
            </a:r>
            <a:r>
              <a:rPr lang="es-ES" sz="2000" dirty="0" err="1">
                <a:solidFill>
                  <a:srgbClr val="DCDCAA"/>
                </a:solidFill>
                <a:latin typeface="Consolas" panose="020B0609020204030204" pitchFamily="49" charset="0"/>
              </a:rPr>
              <a:t>post</a:t>
            </a:r>
            <a:r>
              <a:rPr lang="es-ES" sz="2000" dirty="0">
                <a:solidFill>
                  <a:srgbClr val="D4D4D4"/>
                </a:solidFill>
                <a:latin typeface="Consolas" panose="020B0609020204030204" pitchFamily="49" charset="0"/>
              </a:rPr>
              <a:t>&lt;</a:t>
            </a:r>
            <a:r>
              <a:rPr lang="es-ES" sz="2000" dirty="0">
                <a:solidFill>
                  <a:srgbClr val="4EC9B0"/>
                </a:solidFill>
                <a:latin typeface="Consolas" panose="020B0609020204030204" pitchFamily="49" charset="0"/>
              </a:rPr>
              <a:t>Todo</a:t>
            </a:r>
            <a:r>
              <a:rPr lang="es-ES" sz="2000" dirty="0">
                <a:solidFill>
                  <a:srgbClr val="D4D4D4"/>
                </a:solidFill>
                <a:latin typeface="Consolas" panose="020B0609020204030204" pitchFamily="49" charset="0"/>
              </a:rPr>
              <a:t>&gt;(</a:t>
            </a:r>
            <a:r>
              <a:rPr lang="es-ES" sz="2000" dirty="0">
                <a:solidFill>
                  <a:srgbClr val="CE9178"/>
                </a:solidFill>
                <a:latin typeface="Consolas" panose="020B0609020204030204" pitchFamily="49" charset="0"/>
              </a:rPr>
              <a:t>'http://localhost:8080/api/todo'</a:t>
            </a:r>
            <a:r>
              <a:rPr lang="es-ES" sz="2000" dirty="0">
                <a:solidFill>
                  <a:srgbClr val="D4D4D4"/>
                </a:solidFill>
                <a:latin typeface="Consolas" panose="020B0609020204030204" pitchFamily="49" charset="0"/>
              </a:rPr>
              <a:t>, </a:t>
            </a:r>
            <a:r>
              <a:rPr lang="es-ES" sz="2000" dirty="0">
                <a:solidFill>
                  <a:srgbClr val="9CDCFE"/>
                </a:solidFill>
                <a:latin typeface="Consolas" panose="020B0609020204030204" pitchFamily="49" charset="0"/>
              </a:rPr>
              <a:t>todo</a:t>
            </a:r>
            <a:r>
              <a:rPr lang="es-ES" sz="2000" dirty="0">
                <a:solidFill>
                  <a:srgbClr val="D4D4D4"/>
                </a:solidFill>
                <a:latin typeface="Consolas" panose="020B0609020204030204" pitchFamily="49" charset="0"/>
              </a:rPr>
              <a:t>);</a:t>
            </a:r>
          </a:p>
          <a:p>
            <a:pPr marL="0" indent="0">
              <a:buNone/>
            </a:pPr>
            <a:r>
              <a:rPr lang="es-ES" dirty="0">
                <a:solidFill>
                  <a:srgbClr val="D4D4D4"/>
                </a:solidFill>
                <a:latin typeface="Consolas" panose="020B0609020204030204" pitchFamily="49" charset="0"/>
              </a:rPr>
              <a:t>}</a:t>
            </a:r>
          </a:p>
          <a:p>
            <a:pPr marL="0" indent="0">
              <a:buNone/>
            </a:pPr>
            <a:endParaRPr lang="nl-NL" dirty="0">
              <a:solidFill>
                <a:srgbClr val="D4D4D4"/>
              </a:solidFill>
              <a:latin typeface="Consolas" panose="020B0609020204030204" pitchFamily="49" charset="0"/>
            </a:endParaRPr>
          </a:p>
          <a:p>
            <a:pPr marL="0" indent="0">
              <a:buNone/>
            </a:pPr>
            <a:endParaRPr lang="nl-NL" dirty="0"/>
          </a:p>
        </p:txBody>
      </p:sp>
    </p:spTree>
    <p:extLst>
      <p:ext uri="{BB962C8B-B14F-4D97-AF65-F5344CB8AC3E}">
        <p14:creationId xmlns:p14="http://schemas.microsoft.com/office/powerpoint/2010/main" val="1481684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4390B-9EED-48CA-B4F3-AB33447399E5}"/>
              </a:ext>
            </a:extLst>
          </p:cNvPr>
          <p:cNvSpPr>
            <a:spLocks noGrp="1"/>
          </p:cNvSpPr>
          <p:nvPr>
            <p:ph type="title"/>
          </p:nvPr>
        </p:nvSpPr>
        <p:spPr/>
        <p:txBody>
          <a:bodyPr/>
          <a:lstStyle/>
          <a:p>
            <a:r>
              <a:rPr lang="en-US" dirty="0"/>
              <a:t>create-</a:t>
            </a:r>
            <a:r>
              <a:rPr lang="en-US" dirty="0" err="1"/>
              <a:t>todo.component.ts</a:t>
            </a:r>
            <a:endParaRPr lang="aa-ET" dirty="0"/>
          </a:p>
        </p:txBody>
      </p:sp>
      <p:sp>
        <p:nvSpPr>
          <p:cNvPr id="3" name="Content Placeholder 2">
            <a:extLst>
              <a:ext uri="{FF2B5EF4-FFF2-40B4-BE49-F238E27FC236}">
                <a16:creationId xmlns:a16="http://schemas.microsoft.com/office/drawing/2014/main" xmlns="" id="{1C58E9F7-2220-460E-836C-2B95541C3B5F}"/>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85000" lnSpcReduction="20000"/>
          </a:bodyPr>
          <a:lstStyle/>
          <a:p>
            <a:pPr marL="0" indent="0">
              <a:buNone/>
            </a:pP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valid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createToDo</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"Saved!"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4024400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F43BF-D200-4E6F-9BE6-19E35A751797}"/>
              </a:ext>
            </a:extLst>
          </p:cNvPr>
          <p:cNvSpPr>
            <a:spLocks noGrp="1"/>
          </p:cNvSpPr>
          <p:nvPr>
            <p:ph type="title"/>
          </p:nvPr>
        </p:nvSpPr>
        <p:spPr/>
        <p:txBody>
          <a:bodyPr/>
          <a:lstStyle/>
          <a:p>
            <a:r>
              <a:rPr lang="en-US" dirty="0" err="1" smtClean="0"/>
              <a:t>Opdracht</a:t>
            </a:r>
            <a:endParaRPr lang="aa-ET" dirty="0"/>
          </a:p>
        </p:txBody>
      </p:sp>
      <p:sp>
        <p:nvSpPr>
          <p:cNvPr id="3" name="Content Placeholder 2">
            <a:extLst>
              <a:ext uri="{FF2B5EF4-FFF2-40B4-BE49-F238E27FC236}">
                <a16:creationId xmlns:a16="http://schemas.microsoft.com/office/drawing/2014/main" xmlns="" id="{178B12D7-CCB6-42CB-9249-86B124AB0316}"/>
              </a:ext>
            </a:extLst>
          </p:cNvPr>
          <p:cNvSpPr>
            <a:spLocks noGrp="1"/>
          </p:cNvSpPr>
          <p:nvPr>
            <p:ph idx="1"/>
          </p:nvPr>
        </p:nvSpPr>
        <p:spPr/>
        <p:txBody>
          <a:bodyPr>
            <a:normAutofit lnSpcReduction="10000"/>
          </a:bodyPr>
          <a:lstStyle/>
          <a:p>
            <a:pPr marL="0" indent="0">
              <a:buNone/>
            </a:pPr>
            <a:r>
              <a:rPr lang="nl-NL" dirty="0" smtClean="0"/>
              <a:t>Creëer een </a:t>
            </a:r>
            <a:r>
              <a:rPr lang="nl-NL" dirty="0" err="1" smtClean="0"/>
              <a:t>TodoOverviewComponent</a:t>
            </a:r>
            <a:endParaRPr lang="nl-NL" dirty="0" smtClean="0"/>
          </a:p>
          <a:p>
            <a:r>
              <a:rPr lang="nl-NL" dirty="0" smtClean="0"/>
              <a:t>Genereer een component</a:t>
            </a:r>
          </a:p>
          <a:p>
            <a:r>
              <a:rPr lang="nl-NL" dirty="0" smtClean="0"/>
              <a:t>Creëer </a:t>
            </a:r>
            <a:r>
              <a:rPr lang="nl-NL" dirty="0" smtClean="0"/>
              <a:t>een</a:t>
            </a:r>
            <a:r>
              <a:rPr lang="nl-NL" dirty="0" smtClean="0"/>
              <a:t> route</a:t>
            </a:r>
          </a:p>
          <a:p>
            <a:r>
              <a:rPr lang="nl-NL" dirty="0" smtClean="0"/>
              <a:t>Creëer een http get </a:t>
            </a:r>
            <a:r>
              <a:rPr lang="nl-NL" dirty="0" err="1" smtClean="0"/>
              <a:t>request</a:t>
            </a:r>
            <a:endParaRPr lang="nl-NL" dirty="0" smtClean="0"/>
          </a:p>
          <a:p>
            <a:r>
              <a:rPr lang="nl-NL" dirty="0" smtClean="0"/>
              <a:t>Geef alle </a:t>
            </a:r>
            <a:r>
              <a:rPr lang="nl-NL" dirty="0" err="1" smtClean="0"/>
              <a:t>Todos</a:t>
            </a:r>
            <a:r>
              <a:rPr lang="nl-NL" dirty="0" smtClean="0"/>
              <a:t> weer (Titel en Omschrijving) in het component</a:t>
            </a:r>
          </a:p>
          <a:p>
            <a:r>
              <a:rPr lang="nl-NL" dirty="0" smtClean="0"/>
              <a:t>Hint: Maak gebruik van een </a:t>
            </a:r>
            <a:r>
              <a:rPr lang="nl-NL" dirty="0" err="1" smtClean="0"/>
              <a:t>repeater</a:t>
            </a:r>
            <a:endParaRPr lang="nl-NL" dirty="0" smtClean="0"/>
          </a:p>
          <a:p>
            <a:r>
              <a:rPr lang="nl-NL" dirty="0" smtClean="0"/>
              <a:t>Zorg ervoor dat na het creëren van een </a:t>
            </a:r>
            <a:r>
              <a:rPr lang="nl-NL" dirty="0" err="1" smtClean="0"/>
              <a:t>Todo</a:t>
            </a:r>
            <a:r>
              <a:rPr lang="nl-NL" dirty="0" smtClean="0"/>
              <a:t> genavigeerd wordt naar het nieuwe component.</a:t>
            </a:r>
          </a:p>
          <a:p>
            <a:r>
              <a:rPr lang="nl-NL" dirty="0" smtClean="0"/>
              <a:t>Hint: Maak gebruik van een router </a:t>
            </a:r>
            <a:r>
              <a:rPr lang="nl-NL" dirty="0" err="1" smtClean="0"/>
              <a:t>navigate</a:t>
            </a:r>
            <a:endParaRPr lang="nl-NL" dirty="0" smtClean="0"/>
          </a:p>
          <a:p>
            <a:pPr marL="0" indent="0">
              <a:buNone/>
            </a:pPr>
            <a:endParaRPr lang="nl-NL" dirty="0" smtClean="0"/>
          </a:p>
          <a:p>
            <a:endParaRPr lang="nl-NL" dirty="0"/>
          </a:p>
        </p:txBody>
      </p:sp>
    </p:spTree>
    <p:extLst>
      <p:ext uri="{BB962C8B-B14F-4D97-AF65-F5344CB8AC3E}">
        <p14:creationId xmlns:p14="http://schemas.microsoft.com/office/powerpoint/2010/main" val="2880721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82E92-06EC-4809-8179-43828597BB68}"/>
              </a:ext>
            </a:extLst>
          </p:cNvPr>
          <p:cNvSpPr>
            <a:spLocks noGrp="1"/>
          </p:cNvSpPr>
          <p:nvPr>
            <p:ph type="title"/>
          </p:nvPr>
        </p:nvSpPr>
        <p:spPr/>
        <p:txBody>
          <a:bodyPr/>
          <a:lstStyle/>
          <a:p>
            <a:r>
              <a:rPr lang="en-US" dirty="0" err="1"/>
              <a:t>cmd</a:t>
            </a:r>
            <a:endParaRPr lang="aa-ET" dirty="0"/>
          </a:p>
        </p:txBody>
      </p:sp>
      <p:sp>
        <p:nvSpPr>
          <p:cNvPr id="3" name="Content Placeholder 2">
            <a:extLst>
              <a:ext uri="{FF2B5EF4-FFF2-40B4-BE49-F238E27FC236}">
                <a16:creationId xmlns:a16="http://schemas.microsoft.com/office/drawing/2014/main" xmlns="" id="{D1C90A54-BF10-4871-86E3-A39093C29941}"/>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ng g component </a:t>
            </a:r>
            <a:r>
              <a:rPr lang="en-US" dirty="0" err="1"/>
              <a:t>todoOverview</a:t>
            </a:r>
            <a:endParaRPr lang="aa-ET" dirty="0"/>
          </a:p>
        </p:txBody>
      </p:sp>
    </p:spTree>
    <p:extLst>
      <p:ext uri="{BB962C8B-B14F-4D97-AF65-F5344CB8AC3E}">
        <p14:creationId xmlns:p14="http://schemas.microsoft.com/office/powerpoint/2010/main" val="134985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aw.githubusercontent.com/feross/standard/master/docs/logos/npm.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381622" y="400823"/>
            <a:ext cx="2938670" cy="11428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w3schools.com/angular/pic_angula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100" y="1826676"/>
            <a:ext cx="2885910" cy="28859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sitepen.com/blog/wp-content/uploads/2015/05/TypeScrip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8110" y="924319"/>
            <a:ext cx="2727822" cy="14321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pbs.twimg.com/profile_images/922911523328081920/jEKFRPKV.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276" y="4370887"/>
            <a:ext cx="2442997" cy="24429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jqueryscript.net/images/collective/Prime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4167" y="4637605"/>
            <a:ext cx="4467833" cy="19546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assets-cdn.github.com/images/modules/open_graph/github-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65908" y="2469067"/>
            <a:ext cx="2202511" cy="220251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www.getpostman.com/img/v2/logo-glyph.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5809" y="2727297"/>
            <a:ext cx="1886406" cy="18864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upload.wikimedia.org/wikipedia/commons/thumb/d/d9/Node.js_logo.svg/1200px-Node.js_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6426" y="4928915"/>
            <a:ext cx="2817719" cy="172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66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CC4E3C-D624-43B0-9F0F-D5F6BFE2FB78}"/>
              </a:ext>
            </a:extLst>
          </p:cNvPr>
          <p:cNvSpPr>
            <a:spLocks noGrp="1"/>
          </p:cNvSpPr>
          <p:nvPr>
            <p:ph type="title"/>
          </p:nvPr>
        </p:nvSpPr>
        <p:spPr/>
        <p:txBody>
          <a:bodyPr/>
          <a:lstStyle/>
          <a:p>
            <a:r>
              <a:rPr lang="en-US" dirty="0"/>
              <a:t>app-</a:t>
            </a:r>
            <a:r>
              <a:rPr lang="en-US" dirty="0" err="1"/>
              <a:t>routing.module.ts</a:t>
            </a:r>
            <a:endParaRPr lang="aa-ET" dirty="0"/>
          </a:p>
        </p:txBody>
      </p:sp>
      <p:sp>
        <p:nvSpPr>
          <p:cNvPr id="3" name="Content Placeholder 2">
            <a:extLst>
              <a:ext uri="{FF2B5EF4-FFF2-40B4-BE49-F238E27FC236}">
                <a16:creationId xmlns:a16="http://schemas.microsoft.com/office/drawing/2014/main" xmlns="" id="{353F5CCC-7B07-41C6-863B-071F4113F743}"/>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Routes</a:t>
            </a:r>
            <a:r>
              <a:rPr lang="en-US" dirty="0">
                <a:solidFill>
                  <a:srgbClr val="D4D4D4"/>
                </a:solidFill>
                <a:latin typeface="Consolas" panose="020B0609020204030204" pitchFamily="49" charset="0"/>
              </a:rPr>
              <a:t> = [</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CreateTodoComponent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TodoOverviewComponent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2610364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FD34C5-8B53-4ED2-AB1A-E5B7DB0583A2}"/>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a16="http://schemas.microsoft.com/office/drawing/2014/main" xmlns="" id="{FCB28D76-56AD-42AE-AA56-F5F00F084A0A}"/>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914400" lvl="2" indent="0">
              <a:buNone/>
            </a:pPr>
            <a:r>
              <a:rPr lang="en-US" dirty="0">
                <a:solidFill>
                  <a:srgbClr val="C586C0"/>
                </a:solidFill>
                <a:latin typeface="Consolas" panose="020B0609020204030204" pitchFamily="49" charset="0"/>
              </a:rPr>
              <a:t>return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137228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975E12-E3FD-47A1-9410-BAFA7196668A}"/>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73912A70-CD92-49C5-BAB8-8B9120B7D4E2}"/>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TodoOverviewComponent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public</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 }</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3258493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129988-07F2-4EFC-A447-3C0C388F98C9}"/>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a16="http://schemas.microsoft.com/office/drawing/2014/main" xmlns="" id="{3D401415-398D-48A1-BAFD-2B4334D4ECF9}"/>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D4D4D4"/>
                </a:solidFill>
                <a:latin typeface="Consolas" panose="020B0609020204030204" pitchFamily="49" charset="0"/>
              </a:rPr>
              <a:t> </a:t>
            </a:r>
            <a:r>
              <a:rPr lang="en-US" sz="2000" dirty="0">
                <a:solidFill>
                  <a:srgbClr val="9CDCFE"/>
                </a:solidFill>
                <a:latin typeface="Consolas" panose="020B0609020204030204" pitchFamily="49" charset="0"/>
              </a:rPr>
              <a:t>class</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"container"</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457200" lvl="1"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h1</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All </a:t>
            </a:r>
            <a:r>
              <a:rPr lang="en-US" sz="2000" dirty="0" err="1">
                <a:solidFill>
                  <a:srgbClr val="D4D4D4"/>
                </a:solidFill>
                <a:latin typeface="Consolas" panose="020B0609020204030204" pitchFamily="49" charset="0"/>
              </a:rPr>
              <a:t>ToDos</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h1</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"row"</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"col-md-3"</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ngFor</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"let </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 of </a:t>
            </a:r>
            <a:r>
              <a:rPr lang="en-US" dirty="0" err="1">
                <a:solidFill>
                  <a:srgbClr val="CE9178"/>
                </a:solidFill>
                <a:latin typeface="Consolas" panose="020B0609020204030204" pitchFamily="49" charset="0"/>
              </a:rPr>
              <a:t>todos</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 panel-default"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"panel-heading"</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todo.title</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"panel-body"</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todo.description</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914400" lvl="2"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0" indent="0">
              <a:buNone/>
            </a:pP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995412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2548D-B3C1-49E8-A1A1-88BDD127BBA7}"/>
              </a:ext>
            </a:extLst>
          </p:cNvPr>
          <p:cNvSpPr>
            <a:spLocks noGrp="1"/>
          </p:cNvSpPr>
          <p:nvPr>
            <p:ph type="title"/>
          </p:nvPr>
        </p:nvSpPr>
        <p:spPr/>
        <p:txBody>
          <a:bodyPr/>
          <a:lstStyle/>
          <a:p>
            <a:r>
              <a:rPr lang="en-US" dirty="0"/>
              <a:t>create-</a:t>
            </a:r>
            <a:r>
              <a:rPr lang="en-US" dirty="0" err="1"/>
              <a:t>todo.component.ts</a:t>
            </a:r>
            <a:endParaRPr lang="aa-ET" dirty="0"/>
          </a:p>
        </p:txBody>
      </p:sp>
      <p:sp>
        <p:nvSpPr>
          <p:cNvPr id="3" name="Content Placeholder 2">
            <a:extLst>
              <a:ext uri="{FF2B5EF4-FFF2-40B4-BE49-F238E27FC236}">
                <a16:creationId xmlns:a16="http://schemas.microsoft.com/office/drawing/2014/main" xmlns="" id="{BB0445FA-8579-4606-AD74-1E94F8B877E7}"/>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router</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Router</a:t>
            </a:r>
            <a:r>
              <a:rPr lang="en-US" dirty="0">
                <a:solidFill>
                  <a:srgbClr val="D4D4D4"/>
                </a:solidFill>
                <a:latin typeface="Consolas" panose="020B0609020204030204" pitchFamily="49" charset="0"/>
              </a:rPr>
              <a:t>) { }</a:t>
            </a:r>
          </a:p>
          <a:p>
            <a:pPr marL="0" indent="0">
              <a:buNone/>
            </a:pPr>
            <a:endParaRPr lang="en-US" dirty="0">
              <a:solidFill>
                <a:srgbClr val="D4D4D4"/>
              </a:solidFill>
              <a:latin typeface="Consolas" panose="020B0609020204030204" pitchFamily="49" charset="0"/>
            </a:endParaRPr>
          </a:p>
          <a:p>
            <a:pPr marL="0" indent="0">
              <a:buNone/>
            </a:pP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navigate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4111231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C625A-C244-499D-8A60-7C4F3C2C7CFD}"/>
              </a:ext>
            </a:extLst>
          </p:cNvPr>
          <p:cNvSpPr>
            <a:spLocks noGrp="1"/>
          </p:cNvSpPr>
          <p:nvPr>
            <p:ph type="title"/>
          </p:nvPr>
        </p:nvSpPr>
        <p:spPr/>
        <p:txBody>
          <a:bodyPr/>
          <a:lstStyle/>
          <a:p>
            <a:r>
              <a:rPr lang="en-US" dirty="0"/>
              <a:t>Coffee!</a:t>
            </a:r>
            <a:endParaRPr lang="aa-ET" dirty="0"/>
          </a:p>
        </p:txBody>
      </p:sp>
      <p:pic>
        <p:nvPicPr>
          <p:cNvPr id="1026" name="Picture 2" descr="http://nationaldailyng.com/wp-content/uploads/2017/07/pp-hot-coffee-rf-istock.jpg">
            <a:extLst>
              <a:ext uri="{FF2B5EF4-FFF2-40B4-BE49-F238E27FC236}">
                <a16:creationId xmlns:a16="http://schemas.microsoft.com/office/drawing/2014/main" xmlns="" id="{5C565C4B-2AED-42E3-BAB7-2A4FAEBEE35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54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BB4F5F-49B4-4EA7-80CF-B9576C0FC62F}"/>
              </a:ext>
            </a:extLst>
          </p:cNvPr>
          <p:cNvSpPr>
            <a:spLocks noGrp="1"/>
          </p:cNvSpPr>
          <p:nvPr>
            <p:ph type="title"/>
          </p:nvPr>
        </p:nvSpPr>
        <p:spPr/>
        <p:txBody>
          <a:bodyPr/>
          <a:lstStyle/>
          <a:p>
            <a:r>
              <a:rPr lang="en-US" dirty="0" err="1" smtClean="0"/>
              <a:t>Opdracht</a:t>
            </a:r>
            <a:endParaRPr lang="aa-ET" dirty="0"/>
          </a:p>
        </p:txBody>
      </p:sp>
      <p:sp>
        <p:nvSpPr>
          <p:cNvPr id="3" name="Content Placeholder 2">
            <a:extLst>
              <a:ext uri="{FF2B5EF4-FFF2-40B4-BE49-F238E27FC236}">
                <a16:creationId xmlns:a16="http://schemas.microsoft.com/office/drawing/2014/main" xmlns="" id="{7937DBB8-E253-443F-BCFC-CE7D9B99EC66}"/>
              </a:ext>
            </a:extLst>
          </p:cNvPr>
          <p:cNvSpPr>
            <a:spLocks noGrp="1"/>
          </p:cNvSpPr>
          <p:nvPr>
            <p:ph idx="1"/>
          </p:nvPr>
        </p:nvSpPr>
        <p:spPr/>
        <p:txBody>
          <a:bodyPr/>
          <a:lstStyle/>
          <a:p>
            <a:pPr marL="0" indent="0">
              <a:buNone/>
            </a:pPr>
            <a:r>
              <a:rPr lang="en-US" dirty="0" err="1" smtClean="0"/>
              <a:t>Creëer</a:t>
            </a:r>
            <a:r>
              <a:rPr lang="en-US" dirty="0" smtClean="0"/>
              <a:t> de </a:t>
            </a:r>
            <a:r>
              <a:rPr lang="en-US" dirty="0" err="1" smtClean="0"/>
              <a:t>functionaliteit</a:t>
            </a:r>
            <a:r>
              <a:rPr lang="en-US" dirty="0" smtClean="0"/>
              <a:t> om </a:t>
            </a:r>
            <a:r>
              <a:rPr lang="en-US" dirty="0" err="1" smtClean="0"/>
              <a:t>Todo</a:t>
            </a:r>
            <a:r>
              <a:rPr lang="en-US" dirty="0" err="1" smtClean="0"/>
              <a:t>s</a:t>
            </a:r>
            <a:r>
              <a:rPr lang="en-US" dirty="0" smtClean="0"/>
              <a:t> op complete </a:t>
            </a:r>
            <a:r>
              <a:rPr lang="en-US" dirty="0" err="1" smtClean="0"/>
              <a:t>te</a:t>
            </a:r>
            <a:r>
              <a:rPr lang="en-US" dirty="0" smtClean="0"/>
              <a:t> </a:t>
            </a:r>
            <a:r>
              <a:rPr lang="en-US" dirty="0" err="1" smtClean="0"/>
              <a:t>zetten</a:t>
            </a:r>
            <a:endParaRPr lang="en-US" dirty="0"/>
          </a:p>
          <a:p>
            <a:r>
              <a:rPr lang="en-US" dirty="0" err="1" smtClean="0"/>
              <a:t>Creëer</a:t>
            </a:r>
            <a:r>
              <a:rPr lang="en-US" dirty="0" smtClean="0"/>
              <a:t> </a:t>
            </a:r>
            <a:r>
              <a:rPr lang="en-US" dirty="0" err="1" smtClean="0"/>
              <a:t>een</a:t>
            </a:r>
            <a:r>
              <a:rPr lang="en-US" dirty="0" smtClean="0"/>
              <a:t> </a:t>
            </a:r>
            <a:r>
              <a:rPr lang="en-US" dirty="0"/>
              <a:t>http </a:t>
            </a:r>
            <a:r>
              <a:rPr lang="en-US" dirty="0" smtClean="0"/>
              <a:t>put request</a:t>
            </a:r>
            <a:endParaRPr lang="en-US" dirty="0"/>
          </a:p>
          <a:p>
            <a:r>
              <a:rPr lang="en-US" dirty="0" err="1" smtClean="0"/>
              <a:t>Creëer</a:t>
            </a:r>
            <a:r>
              <a:rPr lang="en-US" dirty="0" smtClean="0"/>
              <a:t> </a:t>
            </a:r>
            <a:r>
              <a:rPr lang="en-US" dirty="0" err="1" smtClean="0"/>
              <a:t>een</a:t>
            </a:r>
            <a:r>
              <a:rPr lang="en-US" dirty="0" smtClean="0"/>
              <a:t>  </a:t>
            </a:r>
            <a:r>
              <a:rPr lang="en-US" dirty="0"/>
              <a:t>“Completed”-button </a:t>
            </a:r>
            <a:r>
              <a:rPr lang="en-US" dirty="0" smtClean="0"/>
              <a:t>met click event</a:t>
            </a:r>
          </a:p>
          <a:p>
            <a:r>
              <a:rPr lang="en-US" dirty="0" err="1" smtClean="0"/>
              <a:t>Zorg</a:t>
            </a:r>
            <a:r>
              <a:rPr lang="en-US" dirty="0" smtClean="0"/>
              <a:t> </a:t>
            </a:r>
            <a:r>
              <a:rPr lang="en-US" dirty="0" err="1" smtClean="0"/>
              <a:t>ervoor</a:t>
            </a:r>
            <a:r>
              <a:rPr lang="en-US" dirty="0" smtClean="0"/>
              <a:t> </a:t>
            </a:r>
            <a:r>
              <a:rPr lang="en-US" dirty="0" err="1" smtClean="0"/>
              <a:t>dat</a:t>
            </a:r>
            <a:r>
              <a:rPr lang="en-US" dirty="0" smtClean="0"/>
              <a:t> de knop </a:t>
            </a:r>
            <a:r>
              <a:rPr lang="en-US" dirty="0" err="1" smtClean="0"/>
              <a:t>alleen</a:t>
            </a:r>
            <a:r>
              <a:rPr lang="en-US" dirty="0" smtClean="0"/>
              <a:t> </a:t>
            </a:r>
            <a:r>
              <a:rPr lang="en-US" dirty="0" err="1" smtClean="0"/>
              <a:t>zichtbaar</a:t>
            </a:r>
            <a:r>
              <a:rPr lang="en-US" dirty="0" smtClean="0"/>
              <a:t> is </a:t>
            </a:r>
            <a:r>
              <a:rPr lang="en-US" dirty="0" err="1" smtClean="0"/>
              <a:t>als</a:t>
            </a:r>
            <a:r>
              <a:rPr lang="en-US" dirty="0" smtClean="0"/>
              <a:t> </a:t>
            </a:r>
            <a:r>
              <a:rPr lang="en-US" dirty="0" err="1" smtClean="0"/>
              <a:t>een</a:t>
            </a:r>
            <a:r>
              <a:rPr lang="en-US" dirty="0" smtClean="0"/>
              <a:t> </a:t>
            </a:r>
            <a:r>
              <a:rPr lang="en-US" dirty="0" err="1" smtClean="0"/>
              <a:t>Todo</a:t>
            </a:r>
            <a:r>
              <a:rPr lang="en-US" dirty="0" smtClean="0"/>
              <a:t> </a:t>
            </a:r>
            <a:r>
              <a:rPr lang="en-US" dirty="0" err="1" smtClean="0"/>
              <a:t>niet</a:t>
            </a:r>
            <a:r>
              <a:rPr lang="en-US" dirty="0" smtClean="0"/>
              <a:t> completed is </a:t>
            </a:r>
          </a:p>
          <a:p>
            <a:r>
              <a:rPr lang="en-US" dirty="0" smtClean="0"/>
              <a:t>Update de </a:t>
            </a:r>
            <a:r>
              <a:rPr lang="en-US" dirty="0" err="1" smtClean="0"/>
              <a:t>Todos</a:t>
            </a:r>
            <a:r>
              <a:rPr lang="en-US" dirty="0" smtClean="0"/>
              <a:t> </a:t>
            </a:r>
            <a:r>
              <a:rPr lang="en-US" dirty="0" err="1" smtClean="0"/>
              <a:t>na</a:t>
            </a:r>
            <a:r>
              <a:rPr lang="en-US" dirty="0" smtClean="0"/>
              <a:t> het </a:t>
            </a:r>
            <a:r>
              <a:rPr lang="en-US" dirty="0" err="1" smtClean="0"/>
              <a:t>completen</a:t>
            </a:r>
            <a:endParaRPr lang="aa-ET" dirty="0"/>
          </a:p>
        </p:txBody>
      </p:sp>
    </p:spTree>
    <p:extLst>
      <p:ext uri="{BB962C8B-B14F-4D97-AF65-F5344CB8AC3E}">
        <p14:creationId xmlns:p14="http://schemas.microsoft.com/office/powerpoint/2010/main" val="1402262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FA176-2B14-4421-8067-570076397A21}"/>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a16="http://schemas.microsoft.com/office/drawing/2014/main" xmlns="" id="{25947835-32C2-4D44-8004-8E04F57FB21F}"/>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updateToDo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1371600" lvl="3" indent="0">
              <a:buNone/>
            </a:pPr>
            <a:r>
              <a:rPr lang="en-US" sz="2800" dirty="0">
                <a:solidFill>
                  <a:srgbClr val="C586C0"/>
                </a:solidFill>
                <a:latin typeface="Consolas" panose="020B0609020204030204" pitchFamily="49" charset="0"/>
              </a:rPr>
              <a:t>return </a:t>
            </a:r>
            <a:r>
              <a:rPr lang="en-US" sz="2800" dirty="0" err="1">
                <a:solidFill>
                  <a:srgbClr val="569CD6"/>
                </a:solidFill>
                <a:latin typeface="Consolas" panose="020B0609020204030204" pitchFamily="49" charset="0"/>
              </a:rPr>
              <a:t>this</a:t>
            </a:r>
            <a:r>
              <a:rPr lang="en-US" sz="2800" dirty="0" err="1">
                <a:solidFill>
                  <a:srgbClr val="D4D4D4"/>
                </a:solidFill>
                <a:latin typeface="Consolas" panose="020B0609020204030204" pitchFamily="49" charset="0"/>
              </a:rPr>
              <a:t>.</a:t>
            </a:r>
            <a:r>
              <a:rPr lang="en-US" sz="2800" dirty="0" err="1">
                <a:solidFill>
                  <a:srgbClr val="9CDCFE"/>
                </a:solidFill>
                <a:latin typeface="Consolas" panose="020B0609020204030204" pitchFamily="49" charset="0"/>
              </a:rPr>
              <a:t>http</a:t>
            </a:r>
            <a:r>
              <a:rPr lang="en-US" sz="2800" dirty="0" err="1">
                <a:solidFill>
                  <a:srgbClr val="D4D4D4"/>
                </a:solidFill>
                <a:latin typeface="Consolas" panose="020B0609020204030204" pitchFamily="49" charset="0"/>
              </a:rPr>
              <a:t>.</a:t>
            </a:r>
            <a:r>
              <a:rPr lang="en-US" sz="2800" dirty="0" err="1">
                <a:solidFill>
                  <a:srgbClr val="DCDCAA"/>
                </a:solidFill>
                <a:latin typeface="Consolas" panose="020B0609020204030204" pitchFamily="49" charset="0"/>
              </a:rPr>
              <a:t>put</a:t>
            </a:r>
            <a:r>
              <a:rPr lang="en-US" sz="2800" dirty="0">
                <a:solidFill>
                  <a:srgbClr val="D4D4D4"/>
                </a:solidFill>
                <a:latin typeface="Consolas" panose="020B0609020204030204" pitchFamily="49" charset="0"/>
              </a:rPr>
              <a:t>&lt;</a:t>
            </a:r>
            <a:r>
              <a:rPr lang="en-US" sz="2800" dirty="0" err="1">
                <a:solidFill>
                  <a:srgbClr val="4EC9B0"/>
                </a:solidFill>
                <a:latin typeface="Consolas" panose="020B0609020204030204" pitchFamily="49" charset="0"/>
              </a:rPr>
              <a:t>Todo</a:t>
            </a:r>
            <a:r>
              <a:rPr lang="en-US" sz="2800" dirty="0">
                <a:solidFill>
                  <a:srgbClr val="D4D4D4"/>
                </a:solidFill>
                <a:latin typeface="Consolas" panose="020B0609020204030204" pitchFamily="49" charset="0"/>
              </a:rPr>
              <a:t>&gt;(</a:t>
            </a:r>
            <a:r>
              <a:rPr lang="en-US" sz="2800" dirty="0">
                <a:solidFill>
                  <a:srgbClr val="CE9178"/>
                </a:solidFill>
                <a:latin typeface="Consolas" panose="020B0609020204030204" pitchFamily="49" charset="0"/>
              </a:rPr>
              <a:t>`http://localhost:8080/</a:t>
            </a:r>
            <a:r>
              <a:rPr lang="en-US" sz="2800" dirty="0" err="1">
                <a:solidFill>
                  <a:srgbClr val="CE9178"/>
                </a:solidFill>
                <a:latin typeface="Consolas" panose="020B0609020204030204" pitchFamily="49" charset="0"/>
              </a:rPr>
              <a:t>api</a:t>
            </a:r>
            <a:r>
              <a:rPr lang="en-US" sz="2800" dirty="0">
                <a:solidFill>
                  <a:srgbClr val="CE9178"/>
                </a:solidFill>
                <a:latin typeface="Consolas" panose="020B0609020204030204" pitchFamily="49" charset="0"/>
              </a:rPr>
              <a:t>/</a:t>
            </a:r>
            <a:r>
              <a:rPr lang="en-US" sz="2800" dirty="0" err="1">
                <a:solidFill>
                  <a:srgbClr val="CE9178"/>
                </a:solidFill>
                <a:latin typeface="Consolas" panose="020B0609020204030204" pitchFamily="49" charset="0"/>
              </a:rPr>
              <a:t>todo</a:t>
            </a:r>
            <a:r>
              <a:rPr lang="en-US" sz="2800" dirty="0">
                <a:solidFill>
                  <a:srgbClr val="CE9178"/>
                </a:solidFill>
                <a:latin typeface="Consolas" panose="020B0609020204030204" pitchFamily="49" charset="0"/>
              </a:rPr>
              <a:t>/</a:t>
            </a:r>
            <a:r>
              <a:rPr lang="en-US" sz="2800" dirty="0">
                <a:solidFill>
                  <a:srgbClr val="569CD6"/>
                </a:solidFill>
                <a:latin typeface="Consolas" panose="020B0609020204030204" pitchFamily="49" charset="0"/>
              </a:rPr>
              <a:t>${</a:t>
            </a:r>
            <a:r>
              <a:rPr lang="en-US" sz="2800" dirty="0" err="1">
                <a:solidFill>
                  <a:srgbClr val="9CDCFE"/>
                </a:solidFill>
                <a:latin typeface="Consolas" panose="020B0609020204030204" pitchFamily="49" charset="0"/>
              </a:rPr>
              <a:t>todoId</a:t>
            </a:r>
            <a:r>
              <a:rPr lang="en-US" sz="2800" dirty="0">
                <a:solidFill>
                  <a:srgbClr val="569CD6"/>
                </a:solidFill>
                <a:latin typeface="Consolas" panose="020B0609020204030204" pitchFamily="49" charset="0"/>
              </a:rPr>
              <a:t>}</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 </a:t>
            </a:r>
            <a:r>
              <a:rPr lang="en-US" sz="2800" dirty="0" err="1">
                <a:solidFill>
                  <a:srgbClr val="9CDCFE"/>
                </a:solidFill>
                <a:latin typeface="Consolas" panose="020B0609020204030204" pitchFamily="49" charset="0"/>
              </a:rPr>
              <a:t>todo</a:t>
            </a:r>
            <a:r>
              <a:rPr lang="en-US" sz="2800"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764758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6D7AE-1A08-40CE-B347-E1D8D24268A8}"/>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85EABC65-864B-4648-9FE0-3044C3454F7E}"/>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62500" lnSpcReduction="20000"/>
          </a:bodyPr>
          <a:lstStyle/>
          <a:p>
            <a:pPr marL="0" indent="0">
              <a:buNone/>
            </a:pP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4972471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EB3F7-F0B4-4799-BB54-E30769D7BFE3}"/>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EA8238B3-2FAC-4FD7-9606-69BAE69474A3}"/>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77500" lnSpcReduction="20000"/>
          </a:bodyPr>
          <a:lstStyle/>
          <a:p>
            <a:pPr marL="0" indent="0">
              <a:buNone/>
            </a:pPr>
            <a:r>
              <a:rPr lang="en-US" dirty="0" err="1">
                <a:solidFill>
                  <a:srgbClr val="DCDCAA"/>
                </a:solidFill>
                <a:latin typeface="Consolas" panose="020B0609020204030204" pitchFamily="49" charset="0"/>
              </a:rPr>
              <a:t>setCompleted</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todo</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updateToDo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_id</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321675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2625" y="3054350"/>
            <a:ext cx="10515600" cy="1325563"/>
          </a:xfrm>
        </p:spPr>
        <p:txBody>
          <a:bodyPr/>
          <a:lstStyle/>
          <a:p>
            <a:endParaRPr lang="nl-NL" dirty="0"/>
          </a:p>
        </p:txBody>
      </p:sp>
      <p:sp>
        <p:nvSpPr>
          <p:cNvPr id="3" name="Tijdelijke aanduiding voor inhoud 2"/>
          <p:cNvSpPr>
            <a:spLocks noGrp="1"/>
          </p:cNvSpPr>
          <p:nvPr>
            <p:ph idx="1"/>
          </p:nvPr>
        </p:nvSpPr>
        <p:spPr/>
        <p:txBody>
          <a:bodyPr/>
          <a:lstStyle/>
          <a:p>
            <a:pPr marL="0" indent="0">
              <a:buNone/>
            </a:pPr>
            <a:endParaRPr lang="nl-NL" dirty="0"/>
          </a:p>
        </p:txBody>
      </p:sp>
      <p:pic>
        <p:nvPicPr>
          <p:cNvPr id="2050" name="Picture 2" descr="https://financialengines.com/education-center/wp-content/uploads/2016/07/Short-term-Goa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797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121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641F5-641F-44C9-9D24-3C9A97316BAD}"/>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a16="http://schemas.microsoft.com/office/drawing/2014/main" xmlns="" id="{BE6C843F-6C80-4791-A2EC-51D184BC5D83}"/>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"panel-body"</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todo.description</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chemeClr val="accent6"/>
                </a:solidFill>
                <a:latin typeface="Consolas" panose="020B0609020204030204" pitchFamily="49" charset="0"/>
              </a:rPr>
              <a:t>&lt;div class="panel-footer" *</a:t>
            </a:r>
            <a:r>
              <a:rPr lang="en-US" dirty="0" err="1">
                <a:solidFill>
                  <a:schemeClr val="accent6"/>
                </a:solidFill>
                <a:latin typeface="Consolas" panose="020B0609020204030204" pitchFamily="49" charset="0"/>
              </a:rPr>
              <a:t>ngIf</a:t>
            </a:r>
            <a:r>
              <a:rPr lang="en-US" dirty="0">
                <a:solidFill>
                  <a:schemeClr val="accent6"/>
                </a:solidFill>
                <a:latin typeface="Consolas" panose="020B0609020204030204" pitchFamily="49" charset="0"/>
              </a:rPr>
              <a:t>="!</a:t>
            </a:r>
            <a:r>
              <a:rPr lang="en-US" dirty="0" err="1">
                <a:solidFill>
                  <a:schemeClr val="accent6"/>
                </a:solidFill>
                <a:latin typeface="Consolas" panose="020B0609020204030204" pitchFamily="49" charset="0"/>
              </a:rPr>
              <a:t>todo.completed</a:t>
            </a:r>
            <a:r>
              <a:rPr lang="en-US" dirty="0">
                <a:solidFill>
                  <a:schemeClr val="accent6"/>
                </a:solidFill>
                <a:latin typeface="Consolas" panose="020B0609020204030204" pitchFamily="49" charset="0"/>
              </a:rPr>
              <a:t>"&gt;</a:t>
            </a:r>
          </a:p>
          <a:p>
            <a:pPr marL="0" indent="0">
              <a:buNone/>
            </a:pPr>
            <a:r>
              <a:rPr lang="en-US" dirty="0">
                <a:solidFill>
                  <a:schemeClr val="accent6"/>
                </a:solidFill>
                <a:latin typeface="Consolas" panose="020B0609020204030204" pitchFamily="49" charset="0"/>
              </a:rPr>
              <a:t>	&lt;button class="</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-success" 	(click)="</a:t>
            </a:r>
            <a:r>
              <a:rPr lang="en-US" dirty="0" err="1">
                <a:solidFill>
                  <a:schemeClr val="accent6"/>
                </a:solidFill>
                <a:latin typeface="Consolas" panose="020B0609020204030204" pitchFamily="49" charset="0"/>
              </a:rPr>
              <a:t>setCompleted</a:t>
            </a:r>
            <a:r>
              <a:rPr lang="en-US" dirty="0">
                <a:solidFill>
                  <a:schemeClr val="accent6"/>
                </a:solidFill>
                <a:latin typeface="Consolas" panose="020B0609020204030204" pitchFamily="49" charset="0"/>
              </a:rPr>
              <a:t>(</a:t>
            </a:r>
            <a:r>
              <a:rPr lang="en-US" dirty="0" err="1">
                <a:solidFill>
                  <a:schemeClr val="accent6"/>
                </a:solidFill>
                <a:latin typeface="Consolas" panose="020B0609020204030204" pitchFamily="49" charset="0"/>
              </a:rPr>
              <a:t>todo</a:t>
            </a:r>
            <a:r>
              <a:rPr lang="en-US" dirty="0">
                <a:solidFill>
                  <a:schemeClr val="accent6"/>
                </a:solidFill>
                <a:latin typeface="Consolas" panose="020B0609020204030204" pitchFamily="49" charset="0"/>
              </a:rPr>
              <a:t>)"&gt;</a:t>
            </a:r>
          </a:p>
          <a:p>
            <a:pPr marL="0" indent="0">
              <a:buNone/>
            </a:pPr>
            <a:r>
              <a:rPr lang="en-US" dirty="0">
                <a:solidFill>
                  <a:schemeClr val="accent6"/>
                </a:solidFill>
                <a:latin typeface="Consolas" panose="020B0609020204030204" pitchFamily="49" charset="0"/>
              </a:rPr>
              <a:t>		Complete</a:t>
            </a:r>
          </a:p>
          <a:p>
            <a:pPr marL="0" indent="0">
              <a:buNone/>
            </a:pPr>
            <a:r>
              <a:rPr lang="en-US" dirty="0">
                <a:solidFill>
                  <a:schemeClr val="accent6"/>
                </a:solidFill>
                <a:latin typeface="Consolas" panose="020B0609020204030204" pitchFamily="49" charset="0"/>
              </a:rPr>
              <a:t>	&lt;/button&gt;</a:t>
            </a:r>
          </a:p>
          <a:p>
            <a:pPr marL="0" indent="0">
              <a:buNone/>
            </a:pPr>
            <a:r>
              <a:rPr lang="en-US" dirty="0">
                <a:solidFill>
                  <a:schemeClr val="accent6"/>
                </a:solidFill>
                <a:latin typeface="Consolas" panose="020B0609020204030204" pitchFamily="49" charset="0"/>
              </a:rPr>
              <a:t>&lt;/div&gt;</a:t>
            </a:r>
          </a:p>
          <a:p>
            <a:pPr marL="0" indent="0">
              <a:buNone/>
            </a:pPr>
            <a:endParaRPr lang="aa-ET" dirty="0"/>
          </a:p>
        </p:txBody>
      </p:sp>
    </p:spTree>
    <p:extLst>
      <p:ext uri="{BB962C8B-B14F-4D97-AF65-F5344CB8AC3E}">
        <p14:creationId xmlns:p14="http://schemas.microsoft.com/office/powerpoint/2010/main" val="2361345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FA36FD-8E3E-4EDE-9077-D41DFB424ACF}"/>
              </a:ext>
            </a:extLst>
          </p:cNvPr>
          <p:cNvSpPr>
            <a:spLocks noGrp="1"/>
          </p:cNvSpPr>
          <p:nvPr>
            <p:ph type="title"/>
          </p:nvPr>
        </p:nvSpPr>
        <p:spPr/>
        <p:txBody>
          <a:bodyPr/>
          <a:lstStyle/>
          <a:p>
            <a:r>
              <a:rPr lang="en-US" dirty="0"/>
              <a:t>app.component.html</a:t>
            </a:r>
            <a:endParaRPr lang="aa-ET" dirty="0"/>
          </a:p>
        </p:txBody>
      </p:sp>
      <p:sp>
        <p:nvSpPr>
          <p:cNvPr id="3" name="Content Placeholder 2">
            <a:extLst>
              <a:ext uri="{FF2B5EF4-FFF2-40B4-BE49-F238E27FC236}">
                <a16:creationId xmlns:a16="http://schemas.microsoft.com/office/drawing/2014/main" xmlns="" id="{6A8FFD3B-47E9-4044-B945-FE7534442D2D}"/>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77500" lnSpcReduction="20000"/>
          </a:bodyPr>
          <a:lstStyle/>
          <a:p>
            <a:pPr marL="0" indent="0">
              <a:buNone/>
            </a:pP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nav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"navbar navbar-default"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"container-fluid"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err="1">
                <a:solidFill>
                  <a:srgbClr val="569CD6"/>
                </a:solidFill>
                <a:latin typeface="Consolas" panose="020B0609020204030204" pitchFamily="49" charset="0"/>
              </a:rPr>
              <a:t>ul</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nav</a:t>
            </a:r>
            <a:r>
              <a:rPr lang="en-US" dirty="0">
                <a:solidFill>
                  <a:srgbClr val="CE9178"/>
                </a:solidFill>
                <a:latin typeface="Consolas" panose="020B0609020204030204" pitchFamily="49" charset="0"/>
              </a:rPr>
              <a:t> navbar-</a:t>
            </a:r>
            <a:r>
              <a:rPr lang="en-US" dirty="0" err="1">
                <a:solidFill>
                  <a:srgbClr val="CE9178"/>
                </a:solidFill>
                <a:latin typeface="Consolas" panose="020B0609020204030204" pitchFamily="49" charset="0"/>
              </a:rPr>
              <a:t>nav</a:t>
            </a:r>
            <a:r>
              <a:rPr lang="en-US" dirty="0">
                <a:solidFill>
                  <a:srgbClr val="CE9178"/>
                </a:solidFill>
                <a:latin typeface="Consolas" panose="020B0609020204030204" pitchFamily="49" charset="0"/>
              </a:rPr>
              <a:t> navbar-left"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Home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"/overview"</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Overview</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err="1">
                <a:solidFill>
                  <a:srgbClr val="569CD6"/>
                </a:solidFill>
                <a:latin typeface="Consolas" panose="020B0609020204030204" pitchFamily="49" charset="0"/>
              </a:rPr>
              <a:t>ul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nav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983060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ED0089-D0DC-4415-B422-CAFB8E209994}"/>
              </a:ext>
            </a:extLst>
          </p:cNvPr>
          <p:cNvSpPr>
            <a:spLocks noGrp="1"/>
          </p:cNvSpPr>
          <p:nvPr>
            <p:ph type="title"/>
          </p:nvPr>
        </p:nvSpPr>
        <p:spPr/>
        <p:txBody>
          <a:bodyPr/>
          <a:lstStyle/>
          <a:p>
            <a:endParaRPr lang="aa-ET"/>
          </a:p>
        </p:txBody>
      </p:sp>
      <p:pic>
        <p:nvPicPr>
          <p:cNvPr id="2050" name="Picture 2" descr="http://primefaces.org/wp-content/uploads/2016/08/primeng-2.png">
            <a:extLst>
              <a:ext uri="{FF2B5EF4-FFF2-40B4-BE49-F238E27FC236}">
                <a16:creationId xmlns:a16="http://schemas.microsoft.com/office/drawing/2014/main" xmlns="" id="{0EEA43C1-DE8F-4A15-9CB5-3B5F9ECA74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27092" y="867266"/>
            <a:ext cx="9737816" cy="448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6002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E5416-FD2D-404F-A271-A52D0DCD2119}"/>
              </a:ext>
            </a:extLst>
          </p:cNvPr>
          <p:cNvSpPr>
            <a:spLocks noGrp="1"/>
          </p:cNvSpPr>
          <p:nvPr>
            <p:ph type="title"/>
          </p:nvPr>
        </p:nvSpPr>
        <p:spPr/>
        <p:txBody>
          <a:bodyPr/>
          <a:lstStyle/>
          <a:p>
            <a:r>
              <a:rPr lang="en-US" dirty="0" err="1"/>
              <a:t>cmd</a:t>
            </a:r>
            <a:endParaRPr lang="aa-ET" dirty="0"/>
          </a:p>
        </p:txBody>
      </p:sp>
      <p:sp>
        <p:nvSpPr>
          <p:cNvPr id="3" name="Content Placeholder 2">
            <a:extLst>
              <a:ext uri="{FF2B5EF4-FFF2-40B4-BE49-F238E27FC236}">
                <a16:creationId xmlns:a16="http://schemas.microsoft.com/office/drawing/2014/main" xmlns="" id="{D65ADE30-412A-4E8B-ACF3-B3662BEB30E0}"/>
              </a:ext>
            </a:extLst>
          </p:cNvPr>
          <p:cNvSpPr>
            <a:spLocks noGrp="1"/>
          </p:cNvSpPr>
          <p:nvPr>
            <p:ph idx="1"/>
          </p:nvPr>
        </p:nvSpPr>
        <p:spPr>
          <a:xfrm>
            <a:off x="838200" y="1834503"/>
            <a:ext cx="10515600" cy="4351338"/>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a:t>
            </a:r>
            <a:r>
              <a:rPr lang="en-US" dirty="0" err="1"/>
              <a:t>npm</a:t>
            </a:r>
            <a:r>
              <a:rPr lang="en-US" dirty="0"/>
              <a:t> install </a:t>
            </a:r>
            <a:r>
              <a:rPr lang="en-US" dirty="0" err="1"/>
              <a:t>primeng</a:t>
            </a:r>
            <a:r>
              <a:rPr lang="en-US" dirty="0"/>
              <a:t> --save</a:t>
            </a:r>
          </a:p>
          <a:p>
            <a:pPr marL="0" indent="0">
              <a:buNone/>
            </a:pPr>
            <a:r>
              <a:rPr lang="en-US" dirty="0"/>
              <a:t>&gt; </a:t>
            </a:r>
            <a:r>
              <a:rPr lang="en-US" dirty="0" err="1"/>
              <a:t>npm</a:t>
            </a:r>
            <a:r>
              <a:rPr lang="en-US" dirty="0"/>
              <a:t> install font-awesome --save</a:t>
            </a:r>
            <a:endParaRPr lang="aa-ET" dirty="0"/>
          </a:p>
        </p:txBody>
      </p:sp>
    </p:spTree>
    <p:extLst>
      <p:ext uri="{BB962C8B-B14F-4D97-AF65-F5344CB8AC3E}">
        <p14:creationId xmlns:p14="http://schemas.microsoft.com/office/powerpoint/2010/main" val="17131783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315FB-9D2D-4557-91C5-0801EF74F12D}"/>
              </a:ext>
            </a:extLst>
          </p:cNvPr>
          <p:cNvSpPr>
            <a:spLocks noGrp="1"/>
          </p:cNvSpPr>
          <p:nvPr>
            <p:ph type="title"/>
          </p:nvPr>
        </p:nvSpPr>
        <p:spPr/>
        <p:txBody>
          <a:bodyPr/>
          <a:lstStyle/>
          <a:p>
            <a:r>
              <a:rPr lang="en-US" dirty="0"/>
              <a:t>.</a:t>
            </a:r>
            <a:r>
              <a:rPr lang="en-US" dirty="0" err="1"/>
              <a:t>angular.cli.json</a:t>
            </a:r>
            <a:endParaRPr lang="aa-ET" dirty="0"/>
          </a:p>
        </p:txBody>
      </p:sp>
      <p:sp>
        <p:nvSpPr>
          <p:cNvPr id="3" name="Content Placeholder 2">
            <a:extLst>
              <a:ext uri="{FF2B5EF4-FFF2-40B4-BE49-F238E27FC236}">
                <a16:creationId xmlns:a16="http://schemas.microsoft.com/office/drawing/2014/main" xmlns="" id="{34FCC356-FB8F-4A6B-A32B-1A6B296ECDF0}"/>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dirty="0">
                <a:solidFill>
                  <a:srgbClr val="9CDCFE"/>
                </a:solidFill>
                <a:latin typeface="Consolas" panose="020B0609020204030204" pitchFamily="49" charset="0"/>
              </a:rPr>
              <a:t>"styles"</a:t>
            </a:r>
            <a:r>
              <a:rPr lang="en-US" dirty="0">
                <a:solidFill>
                  <a:srgbClr val="D4D4D4"/>
                </a:solidFill>
                <a:latin typeface="Consolas" panose="020B0609020204030204" pitchFamily="49" charset="0"/>
              </a:rPr>
              <a:t>: [</a:t>
            </a:r>
          </a:p>
          <a:p>
            <a:pPr marL="914400" lvl="2" indent="0">
              <a:buNone/>
            </a:pPr>
            <a:r>
              <a:rPr lang="en-US" dirty="0">
                <a:solidFill>
                  <a:srgbClr val="CE9178"/>
                </a:solidFill>
                <a:latin typeface="Consolas" panose="020B0609020204030204" pitchFamily="49" charset="0"/>
              </a:rPr>
              <a:t>"styles.css"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/bootstrap/</a:t>
            </a:r>
            <a:r>
              <a:rPr lang="en-US" dirty="0" err="1">
                <a:solidFill>
                  <a:srgbClr val="CE9178"/>
                </a:solidFill>
                <a:latin typeface="Consolas" panose="020B0609020204030204" pitchFamily="49" charset="0"/>
              </a:rPr>
              <a:t>dist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css</a:t>
            </a:r>
            <a:r>
              <a:rPr lang="en-US" dirty="0">
                <a:solidFill>
                  <a:srgbClr val="CE9178"/>
                </a:solidFill>
                <a:latin typeface="Consolas" panose="020B0609020204030204" pitchFamily="49" charset="0"/>
              </a:rPr>
              <a:t>/bootstrap.min.css"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/font-awesome/</a:t>
            </a:r>
            <a:r>
              <a:rPr lang="en-US" dirty="0" err="1">
                <a:solidFill>
                  <a:srgbClr val="CE9178"/>
                </a:solidFill>
                <a:latin typeface="Consolas" panose="020B0609020204030204" pitchFamily="49" charset="0"/>
              </a:rPr>
              <a:t>css</a:t>
            </a:r>
            <a:r>
              <a:rPr lang="en-US" dirty="0">
                <a:solidFill>
                  <a:srgbClr val="CE9178"/>
                </a:solidFill>
                <a:latin typeface="Consolas" panose="020B0609020204030204" pitchFamily="49" charset="0"/>
              </a:rPr>
              <a:t>/font-awesome.min.css"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primeng</a:t>
            </a:r>
            <a:r>
              <a:rPr lang="en-US" dirty="0">
                <a:solidFill>
                  <a:srgbClr val="CE9178"/>
                </a:solidFill>
                <a:latin typeface="Consolas" panose="020B0609020204030204" pitchFamily="49" charset="0"/>
              </a:rPr>
              <a:t>/resources/themes/omega/theme.css”</a:t>
            </a:r>
            <a:r>
              <a:rPr lang="en-US" dirty="0">
                <a:solidFill>
                  <a:srgbClr val="D4D4D4"/>
                </a:solidFill>
                <a:latin typeface="Consolas" panose="020B0609020204030204" pitchFamily="49" charset="0"/>
              </a:rPr>
              <a:t>,</a:t>
            </a:r>
          </a:p>
          <a:p>
            <a:pPr marL="914400" lvl="2" indent="0">
              <a:buNone/>
            </a:pP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node_modules</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primeng</a:t>
            </a:r>
            <a:r>
              <a:rPr lang="en-US" dirty="0">
                <a:solidFill>
                  <a:srgbClr val="CE9178"/>
                </a:solidFill>
                <a:latin typeface="Consolas" panose="020B0609020204030204" pitchFamily="49" charset="0"/>
              </a:rPr>
              <a:t>/resources/primeng.min.css"</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2586204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0A07B8-76C8-4278-B020-8BE648DC07B0}"/>
              </a:ext>
            </a:extLst>
          </p:cNvPr>
          <p:cNvSpPr>
            <a:spLocks noGrp="1"/>
          </p:cNvSpPr>
          <p:nvPr>
            <p:ph type="title"/>
          </p:nvPr>
        </p:nvSpPr>
        <p:spPr/>
        <p:txBody>
          <a:bodyPr/>
          <a:lstStyle/>
          <a:p>
            <a:r>
              <a:rPr lang="en-US" dirty="0" err="1" smtClean="0"/>
              <a:t>Opdracht</a:t>
            </a:r>
            <a:endParaRPr lang="aa-ET" dirty="0"/>
          </a:p>
        </p:txBody>
      </p:sp>
      <p:sp>
        <p:nvSpPr>
          <p:cNvPr id="3" name="Content Placeholder 2">
            <a:extLst>
              <a:ext uri="{FF2B5EF4-FFF2-40B4-BE49-F238E27FC236}">
                <a16:creationId xmlns:a16="http://schemas.microsoft.com/office/drawing/2014/main" xmlns="" id="{19680D70-F1B3-4F5C-9732-FAD6F3AC56D3}"/>
              </a:ext>
            </a:extLst>
          </p:cNvPr>
          <p:cNvSpPr>
            <a:spLocks noGrp="1"/>
          </p:cNvSpPr>
          <p:nvPr>
            <p:ph idx="1"/>
          </p:nvPr>
        </p:nvSpPr>
        <p:spPr/>
        <p:txBody>
          <a:bodyPr/>
          <a:lstStyle/>
          <a:p>
            <a:pPr marL="0" indent="0">
              <a:buNone/>
            </a:pPr>
            <a:r>
              <a:rPr lang="nl-NL" dirty="0" smtClean="0"/>
              <a:t>Maak het mogelijk om </a:t>
            </a:r>
            <a:r>
              <a:rPr lang="nl-NL" dirty="0" err="1" smtClean="0"/>
              <a:t>Todos</a:t>
            </a:r>
            <a:r>
              <a:rPr lang="nl-NL" dirty="0" smtClean="0"/>
              <a:t> te verwijderen</a:t>
            </a:r>
          </a:p>
          <a:p>
            <a:r>
              <a:rPr lang="nl-NL" dirty="0" smtClean="0"/>
              <a:t>Maak gebruik van het </a:t>
            </a:r>
            <a:r>
              <a:rPr lang="nl-NL" dirty="0" err="1" smtClean="0"/>
              <a:t>confirmDialog</a:t>
            </a:r>
            <a:r>
              <a:rPr lang="nl-NL" dirty="0" smtClean="0"/>
              <a:t> van </a:t>
            </a:r>
            <a:r>
              <a:rPr lang="nl-NL" dirty="0" err="1" smtClean="0"/>
              <a:t>PrimeNG</a:t>
            </a:r>
            <a:r>
              <a:rPr lang="nl-NL" dirty="0" smtClean="0"/>
              <a:t> om ervoor te zorgen dat niemand per ongeluk een </a:t>
            </a:r>
            <a:r>
              <a:rPr lang="nl-NL" dirty="0" err="1" smtClean="0"/>
              <a:t>Todo</a:t>
            </a:r>
            <a:r>
              <a:rPr lang="nl-NL" dirty="0" smtClean="0"/>
              <a:t> verwijdert. </a:t>
            </a:r>
            <a:endParaRPr lang="nl-NL" dirty="0" smtClean="0"/>
          </a:p>
          <a:p>
            <a:r>
              <a:rPr lang="nl-NL" dirty="0" smtClean="0"/>
              <a:t>Alleen als iemand </a:t>
            </a:r>
            <a:r>
              <a:rPr lang="nl-NL" dirty="0" err="1" smtClean="0"/>
              <a:t>confirmed</a:t>
            </a:r>
            <a:r>
              <a:rPr lang="nl-NL" dirty="0" smtClean="0"/>
              <a:t> mag een </a:t>
            </a:r>
            <a:r>
              <a:rPr lang="nl-NL" dirty="0" err="1" smtClean="0"/>
              <a:t>Todo</a:t>
            </a:r>
            <a:r>
              <a:rPr lang="nl-NL" dirty="0" smtClean="0"/>
              <a:t> verwijdert worden.</a:t>
            </a:r>
          </a:p>
          <a:p>
            <a:r>
              <a:rPr lang="nl-NL" dirty="0" smtClean="0"/>
              <a:t>Een</a:t>
            </a:r>
            <a:r>
              <a:rPr lang="nl-NL" dirty="0" smtClean="0"/>
              <a:t> </a:t>
            </a:r>
            <a:r>
              <a:rPr lang="nl-NL" dirty="0" err="1" smtClean="0"/>
              <a:t>Todo</a:t>
            </a:r>
            <a:r>
              <a:rPr lang="nl-NL" dirty="0" smtClean="0"/>
              <a:t> mag alleen weg als hij nog niet </a:t>
            </a:r>
            <a:r>
              <a:rPr lang="nl-NL" dirty="0" err="1" smtClean="0"/>
              <a:t>completed</a:t>
            </a:r>
            <a:r>
              <a:rPr lang="nl-NL" dirty="0" smtClean="0"/>
              <a:t> is.</a:t>
            </a:r>
          </a:p>
          <a:p>
            <a:r>
              <a:rPr lang="nl-NL" dirty="0" smtClean="0"/>
              <a:t>Creëer een http delete</a:t>
            </a:r>
          </a:p>
          <a:p>
            <a:r>
              <a:rPr lang="nl-NL" dirty="0" smtClean="0"/>
              <a:t>Creëer een delete button</a:t>
            </a:r>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972271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E55CF-D3FB-4936-962A-0E093A92F2A3}"/>
              </a:ext>
            </a:extLst>
          </p:cNvPr>
          <p:cNvSpPr>
            <a:spLocks noGrp="1"/>
          </p:cNvSpPr>
          <p:nvPr>
            <p:ph type="title"/>
          </p:nvPr>
        </p:nvSpPr>
        <p:spPr/>
        <p:txBody>
          <a:bodyPr/>
          <a:lstStyle/>
          <a:p>
            <a:r>
              <a:rPr lang="en-US" dirty="0" err="1"/>
              <a:t>app.module.ts</a:t>
            </a:r>
            <a:endParaRPr lang="aa-ET" dirty="0"/>
          </a:p>
        </p:txBody>
      </p:sp>
      <p:sp>
        <p:nvSpPr>
          <p:cNvPr id="3" name="Content Placeholder 2">
            <a:extLst>
              <a:ext uri="{FF2B5EF4-FFF2-40B4-BE49-F238E27FC236}">
                <a16:creationId xmlns:a16="http://schemas.microsoft.com/office/drawing/2014/main" xmlns="" id="{6E789B52-025C-49D5-884C-6181D65C8170}"/>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92500" lnSpcReduction="20000"/>
          </a:bodyPr>
          <a:lstStyle/>
          <a:p>
            <a:pPr marL="0" indent="0">
              <a:buNone/>
            </a:pPr>
            <a:r>
              <a:rPr lang="en-US" dirty="0">
                <a:solidFill>
                  <a:srgbClr val="9CDCFE"/>
                </a:solidFill>
                <a:latin typeface="Consolas" panose="020B0609020204030204" pitchFamily="49" charset="0"/>
              </a:rPr>
              <a:t>imports:</a:t>
            </a: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BrowserModule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AppRoutingModule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FormsModule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ServicesModule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HttpClientModule</a:t>
            </a:r>
            <a:r>
              <a:rPr lang="en-US" dirty="0">
                <a:solidFill>
                  <a:srgbClr val="D4D4D4"/>
                </a:solidFill>
                <a:latin typeface="Consolas" panose="020B0609020204030204" pitchFamily="49" charset="0"/>
              </a:rPr>
              <a:t>,</a:t>
            </a:r>
          </a:p>
          <a:p>
            <a:pPr marL="0" indent="0">
              <a:buNone/>
            </a:pP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ConfirmDialogModule</a:t>
            </a:r>
            <a:r>
              <a:rPr lang="en-US" dirty="0">
                <a:solidFill>
                  <a:schemeClr val="accent6"/>
                </a:solidFill>
                <a:latin typeface="Consolas" panose="020B0609020204030204" pitchFamily="49" charset="0"/>
              </a:rPr>
              <a:t>,</a:t>
            </a:r>
          </a:p>
          <a:p>
            <a:pPr marL="0" indent="0">
              <a:buNone/>
            </a:pPr>
            <a:r>
              <a:rPr lang="en-US" sz="2400" dirty="0">
                <a:solidFill>
                  <a:srgbClr val="9CDCFE"/>
                </a:solidFill>
                <a:latin typeface="Consolas" panose="020B0609020204030204" pitchFamily="49" charset="0"/>
              </a:rPr>
              <a:t>	</a:t>
            </a:r>
            <a:r>
              <a:rPr lang="en-US" dirty="0" err="1">
                <a:solidFill>
                  <a:schemeClr val="accent6"/>
                </a:solidFill>
                <a:latin typeface="Consolas" panose="020B0609020204030204" pitchFamily="49" charset="0"/>
              </a:rPr>
              <a:t>BrowserAnimationsModule</a:t>
            </a:r>
            <a:endParaRPr lang="en-US" dirty="0">
              <a:solidFill>
                <a:schemeClr val="accent6"/>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providers:</a:t>
            </a:r>
            <a:r>
              <a:rPr lang="en-US" dirty="0">
                <a:solidFill>
                  <a:srgbClr val="D4D4D4"/>
                </a:solidFill>
                <a:latin typeface="Consolas" panose="020B0609020204030204" pitchFamily="49" charset="0"/>
              </a:rPr>
              <a:t> [</a:t>
            </a:r>
            <a:r>
              <a:rPr lang="en-US" dirty="0" err="1">
                <a:solidFill>
                  <a:schemeClr val="accent6"/>
                </a:solidFill>
                <a:latin typeface="Consolas" panose="020B0609020204030204" pitchFamily="49" charset="0"/>
              </a:rPr>
              <a:t>ConfirmationService</a:t>
            </a:r>
            <a:r>
              <a:rPr lang="en-US" dirty="0">
                <a:solidFill>
                  <a:srgbClr val="D4D4D4"/>
                </a:solidFill>
                <a:latin typeface="Consolas" panose="020B0609020204030204" pitchFamily="49" charset="0"/>
              </a:rPr>
              <a:t>],</a:t>
            </a:r>
          </a:p>
          <a:p>
            <a:endParaRPr lang="aa-ET" dirty="0"/>
          </a:p>
        </p:txBody>
      </p:sp>
    </p:spTree>
    <p:extLst>
      <p:ext uri="{BB962C8B-B14F-4D97-AF65-F5344CB8AC3E}">
        <p14:creationId xmlns:p14="http://schemas.microsoft.com/office/powerpoint/2010/main" val="3675717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FB106-8CE7-4AF9-B54C-8611CF12757F}"/>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a16="http://schemas.microsoft.com/office/drawing/2014/main" xmlns="" id="{C6559DEA-2B80-4A4A-A2DC-1673DD6EB0DE}"/>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"panel-footer"</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ngIf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todo.completed</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-success"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click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setCompleted</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Complete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dirty="0">
                <a:solidFill>
                  <a:schemeClr val="accent6"/>
                </a:solidFill>
                <a:latin typeface="Consolas" panose="020B0609020204030204" pitchFamily="49" charset="0"/>
              </a:rPr>
              <a:t>&lt;button class="</a:t>
            </a:r>
            <a:r>
              <a:rPr lang="en-US" dirty="0" err="1">
                <a:solidFill>
                  <a:schemeClr val="accent6"/>
                </a:solidFill>
                <a:latin typeface="Consolas" panose="020B0609020204030204" pitchFamily="49" charset="0"/>
              </a:rPr>
              <a:t>btn</a:t>
            </a:r>
            <a:r>
              <a:rPr lang="en-US" dirty="0">
                <a:solidFill>
                  <a:schemeClr val="accent6"/>
                </a:solidFill>
                <a:latin typeface="Consolas" panose="020B0609020204030204" pitchFamily="49" charset="0"/>
              </a:rPr>
              <a:t> </a:t>
            </a:r>
            <a:r>
              <a:rPr lang="en-US" dirty="0" err="1">
                <a:solidFill>
                  <a:schemeClr val="accent6"/>
                </a:solidFill>
                <a:latin typeface="Consolas" panose="020B0609020204030204" pitchFamily="49" charset="0"/>
              </a:rPr>
              <a:t>btn</a:t>
            </a:r>
            <a:r>
              <a:rPr lang="en-US">
                <a:solidFill>
                  <a:schemeClr val="accent6"/>
                </a:solidFill>
                <a:latin typeface="Consolas" panose="020B0609020204030204" pitchFamily="49" charset="0"/>
              </a:rPr>
              <a:t>-danger" </a:t>
            </a:r>
            <a:r>
              <a:rPr lang="en-US" dirty="0">
                <a:solidFill>
                  <a:schemeClr val="accent6"/>
                </a:solidFill>
                <a:latin typeface="Consolas" panose="020B0609020204030204" pitchFamily="49" charset="0"/>
              </a:rPr>
              <a:t>(click)="delete(</a:t>
            </a:r>
            <a:r>
              <a:rPr lang="en-US" dirty="0" err="1">
                <a:solidFill>
                  <a:schemeClr val="accent6"/>
                </a:solidFill>
                <a:latin typeface="Consolas" panose="020B0609020204030204" pitchFamily="49" charset="0"/>
              </a:rPr>
              <a:t>todo</a:t>
            </a:r>
            <a:r>
              <a:rPr lang="en-US" dirty="0">
                <a:solidFill>
                  <a:schemeClr val="accent6"/>
                </a:solidFill>
                <a:latin typeface="Consolas" panose="020B0609020204030204" pitchFamily="49" charset="0"/>
              </a:rPr>
              <a:t>)"&gt;Delete&lt;/button&gt;</a:t>
            </a: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p>
          <a:p>
            <a:pPr marL="0" indent="0">
              <a:buNone/>
            </a:pPr>
            <a:endParaRPr lang="en-US" dirty="0">
              <a:solidFill>
                <a:srgbClr val="808080"/>
              </a:solidFill>
              <a:latin typeface="Consolas" panose="020B0609020204030204" pitchFamily="49" charset="0"/>
            </a:endParaRPr>
          </a:p>
          <a:p>
            <a:pPr marL="0" indent="0">
              <a:buNone/>
            </a:pPr>
            <a:r>
              <a:rPr lang="en-US" dirty="0">
                <a:solidFill>
                  <a:schemeClr val="accent6"/>
                </a:solidFill>
                <a:latin typeface="Consolas" panose="020B0609020204030204" pitchFamily="49" charset="0"/>
              </a:rPr>
              <a:t>&lt;p-</a:t>
            </a:r>
            <a:r>
              <a:rPr lang="en-US" dirty="0" err="1">
                <a:solidFill>
                  <a:schemeClr val="accent6"/>
                </a:solidFill>
                <a:latin typeface="Consolas" panose="020B0609020204030204" pitchFamily="49" charset="0"/>
              </a:rPr>
              <a:t>confirmDialog</a:t>
            </a:r>
            <a:r>
              <a:rPr lang="en-US" dirty="0">
                <a:solidFill>
                  <a:schemeClr val="accent6"/>
                </a:solidFill>
                <a:latin typeface="Consolas" panose="020B0609020204030204" pitchFamily="49" charset="0"/>
              </a:rPr>
              <a:t> header="Confirmation" icon="fa fa-question-circle" width="425"&gt;&lt;/p-</a:t>
            </a:r>
            <a:r>
              <a:rPr lang="en-US" dirty="0" err="1">
                <a:solidFill>
                  <a:schemeClr val="accent6"/>
                </a:solidFill>
                <a:latin typeface="Consolas" panose="020B0609020204030204" pitchFamily="49" charset="0"/>
              </a:rPr>
              <a:t>confirmDialog</a:t>
            </a:r>
            <a:r>
              <a:rPr lang="en-US" dirty="0">
                <a:solidFill>
                  <a:schemeClr val="accent6"/>
                </a:solidFill>
                <a:latin typeface="Consolas" panose="020B0609020204030204" pitchFamily="49" charset="0"/>
              </a:rPr>
              <a:t>&gt;</a:t>
            </a:r>
          </a:p>
          <a:p>
            <a:pPr marL="0" indent="0">
              <a:buNone/>
            </a:pP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83716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753E1A-4F8D-4693-98E6-703724B237F7}"/>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a16="http://schemas.microsoft.com/office/drawing/2014/main" xmlns="" id="{4B65350D-0410-4643-A16D-9278DD1FD0BE}"/>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deleteToDo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todoId</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delete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a:t>
            </a:r>
            <a:r>
              <a:rPr lang="en-US" dirty="0">
                <a:solidFill>
                  <a:srgbClr val="569CD6"/>
                </a:solidFill>
                <a:latin typeface="Consolas" panose="020B0609020204030204" pitchFamily="49" charset="0"/>
              </a:rPr>
              <a:t>${</a:t>
            </a:r>
            <a:r>
              <a:rPr lang="en-US" dirty="0" err="1">
                <a:solidFill>
                  <a:srgbClr val="9CDCFE"/>
                </a:solidFill>
                <a:latin typeface="Consolas" panose="020B0609020204030204" pitchFamily="49" charset="0"/>
              </a:rPr>
              <a:t>todoId</a:t>
            </a:r>
            <a:r>
              <a:rPr lang="en-US" dirty="0">
                <a:solidFill>
                  <a:srgbClr val="569CD6"/>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2234320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4B9F81-B0DE-4296-9CEE-2B3958A4B936}"/>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84155345-71D8-4EC5-83C6-F0AA6D3E5351}"/>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569CD6"/>
                </a:solidFill>
                <a:latin typeface="Consolas" panose="020B0609020204030204" pitchFamily="49" charset="0"/>
              </a:rPr>
              <a:t>constructor</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TodoService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private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confirmationService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ConfirmationService</a:t>
            </a:r>
            <a:r>
              <a:rPr lang="en-US" dirty="0">
                <a:solidFill>
                  <a:srgbClr val="D4D4D4"/>
                </a:solidFill>
                <a:latin typeface="Consolas" panose="020B0609020204030204" pitchFamily="49" charset="0"/>
              </a:rPr>
              <a:t>){}</a:t>
            </a:r>
          </a:p>
          <a:p>
            <a:pPr marL="0" indent="0">
              <a:buNone/>
            </a:pPr>
            <a:endParaRPr lang="en-US" dirty="0"/>
          </a:p>
          <a:p>
            <a:pPr marL="0" indent="0">
              <a:buNone/>
            </a:pPr>
            <a:endParaRPr lang="aa-ET" dirty="0"/>
          </a:p>
        </p:txBody>
      </p:sp>
    </p:spTree>
    <p:extLst>
      <p:ext uri="{BB962C8B-B14F-4D97-AF65-F5344CB8AC3E}">
        <p14:creationId xmlns:p14="http://schemas.microsoft.com/office/powerpoint/2010/main" val="250825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Command</a:t>
            </a:r>
            <a:r>
              <a:rPr lang="nl-NL" dirty="0" smtClean="0"/>
              <a:t> prompt – </a:t>
            </a:r>
            <a:r>
              <a:rPr lang="nl-NL" dirty="0" err="1" smtClean="0"/>
              <a:t>Getting</a:t>
            </a:r>
            <a:r>
              <a:rPr lang="nl-NL" dirty="0" smtClean="0"/>
              <a:t> </a:t>
            </a:r>
            <a:r>
              <a:rPr lang="nl-NL" dirty="0" err="1" smtClean="0"/>
              <a:t>the</a:t>
            </a:r>
            <a:r>
              <a:rPr lang="nl-NL" dirty="0" smtClean="0"/>
              <a:t> CLI</a:t>
            </a:r>
            <a:endParaRPr lang="nl-NL" dirty="0"/>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a:t>
            </a:r>
            <a:r>
              <a:rPr lang="nl-NL" dirty="0" err="1"/>
              <a:t>npm</a:t>
            </a:r>
            <a:r>
              <a:rPr lang="nl-NL" dirty="0"/>
              <a:t> </a:t>
            </a:r>
            <a:r>
              <a:rPr lang="nl-NL" dirty="0" err="1"/>
              <a:t>install</a:t>
            </a:r>
            <a:r>
              <a:rPr lang="nl-NL" dirty="0"/>
              <a:t> -g @</a:t>
            </a:r>
            <a:r>
              <a:rPr lang="nl-NL" dirty="0" err="1"/>
              <a:t>angular</a:t>
            </a:r>
            <a:r>
              <a:rPr lang="nl-NL" dirty="0"/>
              <a:t>/cli</a:t>
            </a:r>
          </a:p>
          <a:p>
            <a:endParaRPr lang="nl-NL" dirty="0"/>
          </a:p>
        </p:txBody>
      </p:sp>
    </p:spTree>
    <p:extLst>
      <p:ext uri="{BB962C8B-B14F-4D97-AF65-F5344CB8AC3E}">
        <p14:creationId xmlns:p14="http://schemas.microsoft.com/office/powerpoint/2010/main" val="3728399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95C71-A5AF-4D00-BE56-25F9053A7C41}"/>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AE2AD222-E4A1-4C13-9CE5-68ABEFA5D648}"/>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en-US" dirty="0">
                <a:solidFill>
                  <a:srgbClr val="DCDCAA"/>
                </a:solidFill>
                <a:latin typeface="Consolas" panose="020B0609020204030204" pitchFamily="49" charset="0"/>
              </a:rPr>
              <a:t>delete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confirmationService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confirm</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message: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'Are you sure that you want to perform this action?’</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accept:</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deleteToDo</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_id</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endParaRPr lang="aa-ET" dirty="0"/>
          </a:p>
        </p:txBody>
      </p:sp>
    </p:spTree>
    <p:extLst>
      <p:ext uri="{BB962C8B-B14F-4D97-AF65-F5344CB8AC3E}">
        <p14:creationId xmlns:p14="http://schemas.microsoft.com/office/powerpoint/2010/main" val="33127672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FD8C3-2932-4348-B980-3FA578B379A7}"/>
              </a:ext>
            </a:extLst>
          </p:cNvPr>
          <p:cNvSpPr>
            <a:spLocks noGrp="1"/>
          </p:cNvSpPr>
          <p:nvPr>
            <p:ph type="title"/>
          </p:nvPr>
        </p:nvSpPr>
        <p:spPr/>
        <p:txBody>
          <a:bodyPr/>
          <a:lstStyle/>
          <a:p>
            <a:r>
              <a:rPr lang="en-US" dirty="0" err="1" smtClean="0"/>
              <a:t>Opdracht</a:t>
            </a:r>
            <a:endParaRPr lang="aa-ET" dirty="0"/>
          </a:p>
        </p:txBody>
      </p:sp>
      <p:sp>
        <p:nvSpPr>
          <p:cNvPr id="3" name="Content Placeholder 2">
            <a:extLst>
              <a:ext uri="{FF2B5EF4-FFF2-40B4-BE49-F238E27FC236}">
                <a16:creationId xmlns:a16="http://schemas.microsoft.com/office/drawing/2014/main" xmlns="" id="{0DE9D5BB-2491-4C6C-9B59-766A9FDF574D}"/>
              </a:ext>
            </a:extLst>
          </p:cNvPr>
          <p:cNvSpPr>
            <a:spLocks noGrp="1"/>
          </p:cNvSpPr>
          <p:nvPr>
            <p:ph idx="1"/>
          </p:nvPr>
        </p:nvSpPr>
        <p:spPr>
          <a:xfrm>
            <a:off x="838200" y="1892127"/>
            <a:ext cx="10515600" cy="4351338"/>
          </a:xfrm>
        </p:spPr>
        <p:txBody>
          <a:bodyPr/>
          <a:lstStyle/>
          <a:p>
            <a:r>
              <a:rPr lang="en-US" dirty="0" err="1" smtClean="0"/>
              <a:t>Genereer</a:t>
            </a:r>
            <a:r>
              <a:rPr lang="en-US" dirty="0" smtClean="0"/>
              <a:t> </a:t>
            </a:r>
            <a:r>
              <a:rPr lang="en-US" dirty="0" err="1" smtClean="0"/>
              <a:t>een</a:t>
            </a:r>
            <a:r>
              <a:rPr lang="en-US" dirty="0" smtClean="0"/>
              <a:t> </a:t>
            </a:r>
            <a:r>
              <a:rPr lang="en-US" dirty="0" err="1" smtClean="0"/>
              <a:t>HomeComponent</a:t>
            </a:r>
            <a:endParaRPr lang="en-US" dirty="0" smtClean="0"/>
          </a:p>
          <a:p>
            <a:r>
              <a:rPr lang="en-US" dirty="0" err="1" smtClean="0"/>
              <a:t>Hierop</a:t>
            </a:r>
            <a:r>
              <a:rPr lang="en-US" dirty="0" smtClean="0"/>
              <a:t> </a:t>
            </a:r>
            <a:r>
              <a:rPr lang="en-US" dirty="0" err="1" smtClean="0"/>
              <a:t>moet</a:t>
            </a:r>
            <a:r>
              <a:rPr lang="en-US" dirty="0" smtClean="0"/>
              <a:t> twee </a:t>
            </a:r>
            <a:r>
              <a:rPr lang="en-US" dirty="0" err="1" smtClean="0"/>
              <a:t>keer</a:t>
            </a:r>
            <a:r>
              <a:rPr lang="en-US" dirty="0" smtClean="0"/>
              <a:t> het </a:t>
            </a:r>
            <a:r>
              <a:rPr lang="en-US" dirty="0" err="1" smtClean="0"/>
              <a:t>TodoOverviewComponent</a:t>
            </a:r>
            <a:r>
              <a:rPr lang="en-US" dirty="0" smtClean="0"/>
              <a:t> </a:t>
            </a:r>
            <a:r>
              <a:rPr lang="en-US" dirty="0" err="1" smtClean="0"/>
              <a:t>weergeven</a:t>
            </a:r>
            <a:r>
              <a:rPr lang="en-US" dirty="0" smtClean="0"/>
              <a:t> </a:t>
            </a:r>
            <a:r>
              <a:rPr lang="en-US" dirty="0" err="1" smtClean="0"/>
              <a:t>worden</a:t>
            </a:r>
            <a:endParaRPr lang="en-US" dirty="0" smtClean="0"/>
          </a:p>
          <a:p>
            <a:r>
              <a:rPr lang="en-US" dirty="0" err="1" smtClean="0"/>
              <a:t>Een</a:t>
            </a:r>
            <a:r>
              <a:rPr lang="en-US" dirty="0" smtClean="0"/>
              <a:t> </a:t>
            </a:r>
            <a:r>
              <a:rPr lang="en-US" dirty="0" err="1" smtClean="0"/>
              <a:t>keer</a:t>
            </a:r>
            <a:r>
              <a:rPr lang="en-US" dirty="0" smtClean="0"/>
              <a:t> met completed </a:t>
            </a:r>
            <a:r>
              <a:rPr lang="en-US" dirty="0" err="1" smtClean="0"/>
              <a:t>Todos</a:t>
            </a:r>
            <a:r>
              <a:rPr lang="en-US" dirty="0" smtClean="0"/>
              <a:t> </a:t>
            </a:r>
            <a:r>
              <a:rPr lang="en-US" dirty="0" err="1" smtClean="0"/>
              <a:t>en</a:t>
            </a:r>
            <a:r>
              <a:rPr lang="en-US" dirty="0" smtClean="0"/>
              <a:t> </a:t>
            </a:r>
            <a:r>
              <a:rPr lang="en-US" dirty="0" err="1" smtClean="0"/>
              <a:t>een</a:t>
            </a:r>
            <a:r>
              <a:rPr lang="en-US" dirty="0" smtClean="0"/>
              <a:t> </a:t>
            </a:r>
            <a:r>
              <a:rPr lang="en-US" dirty="0" err="1" smtClean="0"/>
              <a:t>keer</a:t>
            </a:r>
            <a:r>
              <a:rPr lang="en-US" dirty="0" smtClean="0"/>
              <a:t> met uncompleted </a:t>
            </a:r>
            <a:r>
              <a:rPr lang="en-US" dirty="0" err="1" smtClean="0"/>
              <a:t>Todos</a:t>
            </a:r>
            <a:endParaRPr lang="en-US" dirty="0" smtClean="0"/>
          </a:p>
          <a:p>
            <a:r>
              <a:rPr lang="en-US" dirty="0" err="1" smtClean="0"/>
              <a:t>Zorg</a:t>
            </a:r>
            <a:r>
              <a:rPr lang="en-US" dirty="0" smtClean="0"/>
              <a:t> </a:t>
            </a:r>
            <a:r>
              <a:rPr lang="en-US" dirty="0" err="1" smtClean="0"/>
              <a:t>ervoor</a:t>
            </a:r>
            <a:r>
              <a:rPr lang="en-US" dirty="0" smtClean="0"/>
              <a:t> </a:t>
            </a:r>
            <a:r>
              <a:rPr lang="en-US" dirty="0" err="1" smtClean="0"/>
              <a:t>dat</a:t>
            </a:r>
            <a:r>
              <a:rPr lang="en-US" dirty="0" smtClean="0"/>
              <a:t> je op het </a:t>
            </a:r>
            <a:r>
              <a:rPr lang="en-US" dirty="0" err="1" smtClean="0"/>
              <a:t>Todo</a:t>
            </a:r>
            <a:r>
              <a:rPr lang="en-US" dirty="0" err="1" smtClean="0"/>
              <a:t>OverviewComponent</a:t>
            </a:r>
            <a:r>
              <a:rPr lang="en-US" dirty="0" smtClean="0"/>
              <a:t> </a:t>
            </a:r>
            <a:r>
              <a:rPr lang="en-US" dirty="0" err="1" smtClean="0"/>
              <a:t>kan</a:t>
            </a:r>
            <a:r>
              <a:rPr lang="en-US" dirty="0" smtClean="0"/>
              <a:t> </a:t>
            </a:r>
            <a:r>
              <a:rPr lang="en-US" dirty="0" err="1" smtClean="0"/>
              <a:t>aangeven</a:t>
            </a:r>
            <a:r>
              <a:rPr lang="en-US" dirty="0" smtClean="0"/>
              <a:t> </a:t>
            </a:r>
            <a:r>
              <a:rPr lang="en-US" dirty="0" err="1" smtClean="0"/>
              <a:t>welke</a:t>
            </a:r>
            <a:r>
              <a:rPr lang="en-US" dirty="0" smtClean="0"/>
              <a:t> variant het is</a:t>
            </a:r>
          </a:p>
          <a:p>
            <a:r>
              <a:rPr lang="en-US" dirty="0" err="1" smtClean="0"/>
              <a:t>Zorg</a:t>
            </a:r>
            <a:r>
              <a:rPr lang="en-US" dirty="0" smtClean="0"/>
              <a:t> </a:t>
            </a:r>
            <a:r>
              <a:rPr lang="en-US" dirty="0" err="1" smtClean="0"/>
              <a:t>ervoor</a:t>
            </a:r>
            <a:r>
              <a:rPr lang="en-US" dirty="0" smtClean="0"/>
              <a:t> </a:t>
            </a:r>
            <a:r>
              <a:rPr lang="en-US" dirty="0" err="1" smtClean="0"/>
              <a:t>dat</a:t>
            </a:r>
            <a:r>
              <a:rPr lang="en-US" dirty="0" smtClean="0"/>
              <a:t> het </a:t>
            </a:r>
            <a:r>
              <a:rPr lang="en-US" dirty="0" err="1" smtClean="0"/>
              <a:t>HomeComponent</a:t>
            </a:r>
            <a:r>
              <a:rPr lang="en-US" dirty="0" smtClean="0"/>
              <a:t> de </a:t>
            </a:r>
            <a:r>
              <a:rPr lang="en-US" dirty="0" err="1" smtClean="0"/>
              <a:t>startpagina</a:t>
            </a:r>
            <a:r>
              <a:rPr lang="en-US" dirty="0" smtClean="0"/>
              <a:t> is</a:t>
            </a:r>
          </a:p>
          <a:p>
            <a:r>
              <a:rPr lang="en-US" dirty="0" smtClean="0"/>
              <a:t>De </a:t>
            </a:r>
            <a:r>
              <a:rPr lang="en-US" dirty="0" err="1" smtClean="0"/>
              <a:t>oude</a:t>
            </a:r>
            <a:r>
              <a:rPr lang="en-US" dirty="0" smtClean="0"/>
              <a:t> </a:t>
            </a:r>
            <a:r>
              <a:rPr lang="en-US" dirty="0" err="1" smtClean="0"/>
              <a:t>TodoOverviewComponent</a:t>
            </a:r>
            <a:r>
              <a:rPr lang="en-US" dirty="0" smtClean="0"/>
              <a:t> </a:t>
            </a:r>
            <a:r>
              <a:rPr lang="en-US" dirty="0" err="1" smtClean="0"/>
              <a:t>moet</a:t>
            </a:r>
            <a:r>
              <a:rPr lang="en-US" dirty="0" smtClean="0"/>
              <a:t> </a:t>
            </a:r>
            <a:r>
              <a:rPr lang="en-US" dirty="0" err="1" smtClean="0"/>
              <a:t>blijven</a:t>
            </a:r>
            <a:r>
              <a:rPr lang="en-US" dirty="0" smtClean="0"/>
              <a:t> </a:t>
            </a:r>
            <a:r>
              <a:rPr lang="en-US" dirty="0" err="1" smtClean="0"/>
              <a:t>werken</a:t>
            </a:r>
            <a:r>
              <a:rPr lang="en-US" dirty="0" smtClean="0"/>
              <a:t> op </a:t>
            </a:r>
            <a:r>
              <a:rPr lang="en-US" dirty="0" err="1" smtClean="0"/>
              <a:t>dezelfde</a:t>
            </a:r>
            <a:r>
              <a:rPr lang="en-US" dirty="0" smtClean="0"/>
              <a:t> </a:t>
            </a:r>
            <a:r>
              <a:rPr lang="en-US" dirty="0" err="1" smtClean="0"/>
              <a:t>manier</a:t>
            </a:r>
            <a:endParaRPr lang="aa-ET" dirty="0"/>
          </a:p>
        </p:txBody>
      </p:sp>
    </p:spTree>
    <p:extLst>
      <p:ext uri="{BB962C8B-B14F-4D97-AF65-F5344CB8AC3E}">
        <p14:creationId xmlns:p14="http://schemas.microsoft.com/office/powerpoint/2010/main" val="13421141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82E92-06EC-4809-8179-43828597BB68}"/>
              </a:ext>
            </a:extLst>
          </p:cNvPr>
          <p:cNvSpPr>
            <a:spLocks noGrp="1"/>
          </p:cNvSpPr>
          <p:nvPr>
            <p:ph type="title"/>
          </p:nvPr>
        </p:nvSpPr>
        <p:spPr/>
        <p:txBody>
          <a:bodyPr/>
          <a:lstStyle/>
          <a:p>
            <a:r>
              <a:rPr lang="en-US" dirty="0" err="1"/>
              <a:t>cmd</a:t>
            </a:r>
            <a:endParaRPr lang="aa-ET" dirty="0"/>
          </a:p>
        </p:txBody>
      </p:sp>
      <p:sp>
        <p:nvSpPr>
          <p:cNvPr id="3" name="Content Placeholder 2">
            <a:extLst>
              <a:ext uri="{FF2B5EF4-FFF2-40B4-BE49-F238E27FC236}">
                <a16:creationId xmlns:a16="http://schemas.microsoft.com/office/drawing/2014/main" xmlns="" id="{D1C90A54-BF10-4871-86E3-A39093C29941}"/>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dirty="0"/>
              <a:t>&gt; ng g component home</a:t>
            </a:r>
            <a:endParaRPr lang="aa-ET" dirty="0"/>
          </a:p>
        </p:txBody>
      </p:sp>
    </p:spTree>
    <p:extLst>
      <p:ext uri="{BB962C8B-B14F-4D97-AF65-F5344CB8AC3E}">
        <p14:creationId xmlns:p14="http://schemas.microsoft.com/office/powerpoint/2010/main" val="1321668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D320D-A223-44FB-A14D-14D7AB2DBCF6}"/>
              </a:ext>
            </a:extLst>
          </p:cNvPr>
          <p:cNvSpPr>
            <a:spLocks noGrp="1"/>
          </p:cNvSpPr>
          <p:nvPr>
            <p:ph type="title"/>
          </p:nvPr>
        </p:nvSpPr>
        <p:spPr/>
        <p:txBody>
          <a:bodyPr/>
          <a:lstStyle/>
          <a:p>
            <a:r>
              <a:rPr lang="en-US" dirty="0" err="1"/>
              <a:t>app.routing.module.ts</a:t>
            </a:r>
            <a:endParaRPr lang="aa-ET" dirty="0"/>
          </a:p>
        </p:txBody>
      </p:sp>
      <p:sp>
        <p:nvSpPr>
          <p:cNvPr id="3" name="Content Placeholder 2">
            <a:extLst>
              <a:ext uri="{FF2B5EF4-FFF2-40B4-BE49-F238E27FC236}">
                <a16:creationId xmlns:a16="http://schemas.microsoft.com/office/drawing/2014/main" xmlns="" id="{FC525FEB-DD0E-49FB-AE1F-569BCC159736}"/>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Routes</a:t>
            </a:r>
            <a:r>
              <a:rPr lang="en-US" dirty="0">
                <a:solidFill>
                  <a:srgbClr val="D4D4D4"/>
                </a:solidFill>
                <a:latin typeface="Consolas" panose="020B0609020204030204" pitchFamily="49" charset="0"/>
              </a:rPr>
              <a:t> = [</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HomeComponent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'create'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CreateTodoComponent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'overview'</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TodoOverviewComponent</a:t>
            </a:r>
            <a:r>
              <a:rPr lang="en-US" dirty="0">
                <a:solidFill>
                  <a:srgbClr val="D4D4D4"/>
                </a:solidFill>
                <a:latin typeface="Consolas" panose="020B0609020204030204" pitchFamily="49" charset="0"/>
              </a:rPr>
              <a:t>},</a:t>
            </a:r>
          </a:p>
          <a:p>
            <a:pPr marL="457200" lvl="1" indent="0">
              <a:buNone/>
            </a:pP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HomeComponent</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1573746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10B52-12D6-4A02-95BA-DBA3C8D554FC}"/>
              </a:ext>
            </a:extLst>
          </p:cNvPr>
          <p:cNvSpPr>
            <a:spLocks noGrp="1"/>
          </p:cNvSpPr>
          <p:nvPr>
            <p:ph type="title"/>
          </p:nvPr>
        </p:nvSpPr>
        <p:spPr/>
        <p:txBody>
          <a:bodyPr/>
          <a:lstStyle/>
          <a:p>
            <a:r>
              <a:rPr lang="en-US" dirty="0"/>
              <a:t>app.component.html</a:t>
            </a:r>
            <a:endParaRPr lang="aa-ET" dirty="0"/>
          </a:p>
        </p:txBody>
      </p:sp>
      <p:sp>
        <p:nvSpPr>
          <p:cNvPr id="3" name="Content Placeholder 2">
            <a:extLst>
              <a:ext uri="{FF2B5EF4-FFF2-40B4-BE49-F238E27FC236}">
                <a16:creationId xmlns:a16="http://schemas.microsoft.com/office/drawing/2014/main" xmlns="" id="{8BECE808-0884-4F1F-893C-0DB29FE49B1C}"/>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	&lt;</a:t>
            </a:r>
            <a:r>
              <a:rPr lang="en-US" dirty="0">
                <a:solidFill>
                  <a:srgbClr val="569CD6"/>
                </a:solidFill>
                <a:latin typeface="Consolas" panose="020B0609020204030204" pitchFamily="49" charset="0"/>
              </a:rPr>
              <a:t>a</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routerLink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"/create"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New</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324597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511C3-1121-4AA1-9E1F-D814525AD2AE}"/>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FC96DA1F-1DBA-4558-AA40-131D5E84C02A}"/>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C586C0"/>
                </a:solidFill>
                <a:latin typeface="Consolas" panose="020B0609020204030204" pitchFamily="49" charset="0"/>
              </a:rPr>
              <a:t>export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TodoOverviewComponent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implements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OnInit</a:t>
            </a: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Input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boolean</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672679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75C22B-7274-4EA2-AF67-C84C41397022}"/>
              </a:ext>
            </a:extLst>
          </p:cNvPr>
          <p:cNvSpPr>
            <a:spLocks noGrp="1"/>
          </p:cNvSpPr>
          <p:nvPr>
            <p:ph type="title"/>
          </p:nvPr>
        </p:nvSpPr>
        <p:spPr/>
        <p:txBody>
          <a:bodyPr/>
          <a:lstStyle/>
          <a:p>
            <a:r>
              <a:rPr lang="en-US" dirty="0"/>
              <a:t>home.component.html</a:t>
            </a:r>
            <a:endParaRPr lang="aa-ET" dirty="0"/>
          </a:p>
        </p:txBody>
      </p:sp>
      <p:sp>
        <p:nvSpPr>
          <p:cNvPr id="3" name="Content Placeholder 2">
            <a:extLst>
              <a:ext uri="{FF2B5EF4-FFF2-40B4-BE49-F238E27FC236}">
                <a16:creationId xmlns:a16="http://schemas.microsoft.com/office/drawing/2014/main" xmlns="" id="{C8FEE144-F48C-42F8-87DC-371EC3ED3007}"/>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"container"</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completed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"false"</a:t>
            </a:r>
            <a:r>
              <a:rPr lang="en-US" sz="2800" dirty="0">
                <a:solidFill>
                  <a:srgbClr val="808080"/>
                </a:solidFill>
                <a:latin typeface="Consolas" panose="020B0609020204030204" pitchFamily="49" charset="0"/>
              </a:rPr>
              <a:t>&gt;</a:t>
            </a: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808080"/>
                </a:solidFill>
                <a:latin typeface="Consolas" panose="020B0609020204030204" pitchFamily="49" charset="0"/>
              </a:rPr>
              <a:t>&gt;</a:t>
            </a:r>
            <a:endParaRPr lang="en-US" sz="2800" dirty="0">
              <a:solidFill>
                <a:srgbClr val="D4D4D4"/>
              </a:solidFill>
              <a:latin typeface="Consolas" panose="020B0609020204030204" pitchFamily="49" charset="0"/>
            </a:endParaRP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completed</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"true"</a:t>
            </a:r>
            <a:r>
              <a:rPr lang="en-US" sz="2800" dirty="0">
                <a:solidFill>
                  <a:srgbClr val="808080"/>
                </a:solidFill>
                <a:latin typeface="Consolas" panose="020B0609020204030204" pitchFamily="49" charset="0"/>
              </a:rPr>
              <a:t>&gt;</a:t>
            </a:r>
          </a:p>
          <a:p>
            <a:pPr marL="457200" lvl="1" indent="0">
              <a:buNone/>
            </a:pPr>
            <a:r>
              <a:rPr lang="en-US" sz="2800" dirty="0">
                <a:solidFill>
                  <a:srgbClr val="808080"/>
                </a:solidFill>
                <a:latin typeface="Consolas" panose="020B0609020204030204" pitchFamily="49" charset="0"/>
              </a:rPr>
              <a:t>&lt;/</a:t>
            </a:r>
            <a:r>
              <a:rPr lang="en-US" sz="2800" dirty="0">
                <a:solidFill>
                  <a:srgbClr val="569CD6"/>
                </a:solidFill>
                <a:latin typeface="Consolas" panose="020B0609020204030204" pitchFamily="49" charset="0"/>
              </a:rPr>
              <a:t>app-</a:t>
            </a:r>
            <a:r>
              <a:rPr lang="en-US" sz="2800" dirty="0" err="1">
                <a:solidFill>
                  <a:srgbClr val="569CD6"/>
                </a:solidFill>
                <a:latin typeface="Consolas" panose="020B0609020204030204" pitchFamily="49" charset="0"/>
              </a:rPr>
              <a:t>todo</a:t>
            </a:r>
            <a:r>
              <a:rPr lang="en-US" sz="2800" dirty="0">
                <a:solidFill>
                  <a:srgbClr val="569CD6"/>
                </a:solidFill>
                <a:latin typeface="Consolas" panose="020B0609020204030204" pitchFamily="49" charset="0"/>
              </a:rPr>
              <a:t>-overview</a:t>
            </a:r>
            <a:r>
              <a:rPr lang="en-US" sz="2800" dirty="0">
                <a:solidFill>
                  <a:srgbClr val="808080"/>
                </a:solidFill>
                <a:latin typeface="Consolas" panose="020B0609020204030204" pitchFamily="49" charset="0"/>
              </a:rPr>
              <a:t>&gt;</a:t>
            </a:r>
            <a:endParaRPr lang="en-US" sz="2800"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7112522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A1484F-05C5-4070-9F61-49E4F5E1EA66}"/>
              </a:ext>
            </a:extLst>
          </p:cNvPr>
          <p:cNvSpPr>
            <a:spLocks noGrp="1"/>
          </p:cNvSpPr>
          <p:nvPr>
            <p:ph type="title"/>
          </p:nvPr>
        </p:nvSpPr>
        <p:spPr/>
        <p:txBody>
          <a:bodyPr/>
          <a:lstStyle/>
          <a:p>
            <a:r>
              <a:rPr lang="en-US" dirty="0" err="1"/>
              <a:t>todo.service.ts</a:t>
            </a:r>
            <a:endParaRPr lang="aa-ET" dirty="0"/>
          </a:p>
        </p:txBody>
      </p:sp>
      <p:sp>
        <p:nvSpPr>
          <p:cNvPr id="3" name="Content Placeholder 2">
            <a:extLst>
              <a:ext uri="{FF2B5EF4-FFF2-40B4-BE49-F238E27FC236}">
                <a16:creationId xmlns:a16="http://schemas.microsoft.com/office/drawing/2014/main" xmlns="" id="{5E7C1EE6-2EC7-428B-8E46-441F4EE2324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a:bodyPr>
          <a:lstStyle/>
          <a:p>
            <a:pPr marL="0" indent="0">
              <a:buNone/>
            </a:pP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p>
          <a:p>
            <a:pPr marL="457200" lvl="1" indent="0">
              <a:buNone/>
            </a:pP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/completed'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Observable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 {</a:t>
            </a:r>
          </a:p>
          <a:p>
            <a:pPr marL="457200" lvl="1" indent="0">
              <a:buNone/>
            </a:pP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http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Todo</a:t>
            </a:r>
            <a:r>
              <a:rPr lang="en-US" dirty="0">
                <a:solidFill>
                  <a:srgbClr val="D4D4D4"/>
                </a:solidFill>
                <a:latin typeface="Consolas" panose="020B0609020204030204" pitchFamily="49" charset="0"/>
              </a:rPr>
              <a:t>[]&gt;</a:t>
            </a:r>
          </a:p>
          <a:p>
            <a:pPr marL="457200" lvl="1" indent="0">
              <a:buNone/>
            </a:pP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'http://localhost:8080/</a:t>
            </a:r>
            <a:r>
              <a:rPr lang="en-US" dirty="0" err="1">
                <a:solidFill>
                  <a:srgbClr val="CE9178"/>
                </a:solidFill>
                <a:latin typeface="Consolas" panose="020B0609020204030204" pitchFamily="49" charset="0"/>
              </a:rPr>
              <a:t>api</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todo</a:t>
            </a:r>
            <a:r>
              <a:rPr lang="en-US" dirty="0">
                <a:solidFill>
                  <a:srgbClr val="CE9178"/>
                </a:solidFill>
                <a:latin typeface="Consolas" panose="020B0609020204030204" pitchFamily="49" charset="0"/>
              </a:rPr>
              <a:t>/uncompleted'</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a:t>
            </a:r>
          </a:p>
          <a:p>
            <a:pPr marL="0" indent="0">
              <a:buNone/>
            </a:pPr>
            <a:endParaRPr lang="aa-ET" dirty="0"/>
          </a:p>
        </p:txBody>
      </p:sp>
    </p:spTree>
    <p:extLst>
      <p:ext uri="{BB962C8B-B14F-4D97-AF65-F5344CB8AC3E}">
        <p14:creationId xmlns:p14="http://schemas.microsoft.com/office/powerpoint/2010/main" val="786961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B1956-6567-457D-8482-4F380EE2D2BC}"/>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8CB84D93-DBBC-4186-99D1-440345F949C3}"/>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85000" lnSpcReduction="20000"/>
          </a:bodyPr>
          <a:lstStyle/>
          <a:p>
            <a:pPr marL="0" indent="0">
              <a:buNone/>
            </a:pPr>
            <a:r>
              <a:rPr lang="en-US" dirty="0" err="1">
                <a:solidFill>
                  <a:srgbClr val="DCDCAA"/>
                </a:solidFill>
                <a:latin typeface="Consolas" panose="020B0609020204030204" pitchFamily="49" charset="0"/>
              </a:rPr>
              <a:t>ngOnInit</a:t>
            </a: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if</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false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else</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C586C0"/>
                </a:solidFill>
                <a:latin typeface="Consolas" panose="020B0609020204030204" pitchFamily="49" charset="0"/>
              </a:rPr>
              <a:t>	else</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getToDos</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a:p>
            <a:pPr marL="0" indent="0">
              <a:buNone/>
            </a:pPr>
            <a:endParaRPr lang="en-US" dirty="0">
              <a:solidFill>
                <a:srgbClr val="D4D4D4"/>
              </a:solidFill>
              <a:latin typeface="Consolas" panose="020B0609020204030204" pitchFamily="49" charset="0"/>
            </a:endParaRPr>
          </a:p>
          <a:p>
            <a:endParaRPr lang="aa-ET" dirty="0"/>
          </a:p>
        </p:txBody>
      </p:sp>
    </p:spTree>
    <p:extLst>
      <p:ext uri="{BB962C8B-B14F-4D97-AF65-F5344CB8AC3E}">
        <p14:creationId xmlns:p14="http://schemas.microsoft.com/office/powerpoint/2010/main" val="4475708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41EF72-0FE7-4202-BA84-CADAC9126036}"/>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1BAFEFF6-605D-4BAE-9EDB-D780BF2FCCF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92500" lnSpcReduction="20000"/>
          </a:bodyPr>
          <a:lstStyle/>
          <a:p>
            <a:pPr marL="0" indent="0">
              <a:buNone/>
            </a:pP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79379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Command Prompt – Create an App</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cd /</a:t>
            </a:r>
          </a:p>
          <a:p>
            <a:pPr marL="0" indent="0">
              <a:buNone/>
            </a:pPr>
            <a:r>
              <a:rPr lang="nl-NL" dirty="0"/>
              <a:t>&gt; </a:t>
            </a:r>
            <a:r>
              <a:rPr lang="nl-NL" dirty="0" err="1"/>
              <a:t>mkdir</a:t>
            </a:r>
            <a:r>
              <a:rPr lang="nl-NL" dirty="0"/>
              <a:t> workshop</a:t>
            </a:r>
          </a:p>
          <a:p>
            <a:pPr marL="0" indent="0">
              <a:buNone/>
            </a:pPr>
            <a:r>
              <a:rPr lang="nl-NL" dirty="0"/>
              <a:t>&gt; cd workshop</a:t>
            </a:r>
          </a:p>
          <a:p>
            <a:pPr marL="0" indent="0">
              <a:buNone/>
            </a:pPr>
            <a:r>
              <a:rPr lang="nl-NL" dirty="0"/>
              <a:t>&gt; </a:t>
            </a:r>
            <a:r>
              <a:rPr lang="nl-NL" dirty="0" err="1"/>
              <a:t>ng</a:t>
            </a:r>
            <a:r>
              <a:rPr lang="nl-NL" dirty="0"/>
              <a:t> new </a:t>
            </a:r>
            <a:r>
              <a:rPr lang="nl-NL" dirty="0" err="1"/>
              <a:t>todo</a:t>
            </a:r>
            <a:r>
              <a:rPr lang="nl-NL" dirty="0"/>
              <a:t>-app --routing </a:t>
            </a:r>
            <a:r>
              <a:rPr lang="nl-NL" dirty="0" err="1"/>
              <a:t>true</a:t>
            </a:r>
            <a:r>
              <a:rPr lang="nl-NL" dirty="0"/>
              <a:t> --skip-</a:t>
            </a:r>
            <a:r>
              <a:rPr lang="nl-NL" dirty="0" err="1"/>
              <a:t>install</a:t>
            </a:r>
            <a:r>
              <a:rPr lang="nl-NL" dirty="0"/>
              <a:t> </a:t>
            </a:r>
            <a:r>
              <a:rPr lang="nl-NL" dirty="0" err="1"/>
              <a:t>true</a:t>
            </a:r>
            <a:r>
              <a:rPr lang="nl-NL" dirty="0"/>
              <a:t> --skip-tests </a:t>
            </a:r>
            <a:r>
              <a:rPr lang="nl-NL" dirty="0" err="1"/>
              <a:t>true</a:t>
            </a:r>
            <a:r>
              <a:rPr lang="nl-NL" dirty="0"/>
              <a:t> </a:t>
            </a:r>
          </a:p>
          <a:p>
            <a:pPr marL="0" indent="0">
              <a:buNone/>
            </a:pPr>
            <a:r>
              <a:rPr lang="nl-NL" dirty="0"/>
              <a:t>   --</a:t>
            </a:r>
            <a:r>
              <a:rPr lang="nl-NL" dirty="0" err="1"/>
              <a:t>inline-style</a:t>
            </a:r>
            <a:r>
              <a:rPr lang="nl-NL" dirty="0"/>
              <a:t> </a:t>
            </a:r>
            <a:r>
              <a:rPr lang="nl-NL" dirty="0" err="1"/>
              <a:t>true</a:t>
            </a:r>
            <a:r>
              <a:rPr lang="nl-NL" dirty="0"/>
              <a:t> </a:t>
            </a:r>
            <a:endParaRPr lang="nl-NL" dirty="0" smtClean="0"/>
          </a:p>
          <a:p>
            <a:pPr marL="0" indent="0">
              <a:buNone/>
            </a:pPr>
            <a:r>
              <a:rPr lang="nl-NL" dirty="0" smtClean="0"/>
              <a:t>&gt; </a:t>
            </a:r>
            <a:r>
              <a:rPr lang="nl-NL" dirty="0"/>
              <a:t>cd </a:t>
            </a:r>
            <a:r>
              <a:rPr lang="nl-NL" dirty="0" err="1"/>
              <a:t>todo</a:t>
            </a:r>
            <a:r>
              <a:rPr lang="nl-NL" dirty="0"/>
              <a:t>-app</a:t>
            </a:r>
          </a:p>
          <a:p>
            <a:pPr marL="0" indent="0">
              <a:buNone/>
            </a:pPr>
            <a:r>
              <a:rPr lang="nl-NL" dirty="0"/>
              <a:t>&gt; code .</a:t>
            </a:r>
          </a:p>
        </p:txBody>
      </p:sp>
    </p:spTree>
    <p:extLst>
      <p:ext uri="{BB962C8B-B14F-4D97-AF65-F5344CB8AC3E}">
        <p14:creationId xmlns:p14="http://schemas.microsoft.com/office/powerpoint/2010/main" val="2814399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41EF72-0FE7-4202-BA84-CADAC9126036}"/>
              </a:ext>
            </a:extLst>
          </p:cNvPr>
          <p:cNvSpPr>
            <a:spLocks noGrp="1"/>
          </p:cNvSpPr>
          <p:nvPr>
            <p:ph type="title"/>
          </p:nvPr>
        </p:nvSpPr>
        <p:spPr/>
        <p:txBody>
          <a:bodyPr/>
          <a:lstStyle/>
          <a:p>
            <a:r>
              <a:rPr lang="en-US" dirty="0" err="1"/>
              <a:t>todo-overview.component.ts</a:t>
            </a:r>
            <a:endParaRPr lang="aa-ET" dirty="0"/>
          </a:p>
        </p:txBody>
      </p:sp>
      <p:sp>
        <p:nvSpPr>
          <p:cNvPr id="3" name="Content Placeholder 2">
            <a:extLst>
              <a:ext uri="{FF2B5EF4-FFF2-40B4-BE49-F238E27FC236}">
                <a16:creationId xmlns:a16="http://schemas.microsoft.com/office/drawing/2014/main" xmlns="" id="{1BAFEFF6-605D-4BAE-9EDB-D780BF2FCCF4}"/>
              </a:ext>
            </a:extLst>
          </p:cNvPr>
          <p:cNvSpPr>
            <a:spLocks noGrp="1"/>
          </p:cNvSpPr>
          <p:nvPr>
            <p:ph idx="1"/>
          </p:nvPr>
        </p:nvSpPr>
        <p:spPr/>
        <p:style>
          <a:lnRef idx="0">
            <a:scrgbClr r="0" g="0" b="0"/>
          </a:lnRef>
          <a:fillRef idx="1001">
            <a:schemeClr val="dk2"/>
          </a:fillRef>
          <a:effectRef idx="0">
            <a:scrgbClr r="0" g="0" b="0"/>
          </a:effectRef>
          <a:fontRef idx="major"/>
        </p:style>
        <p:txBody>
          <a:bodyPr>
            <a:normAutofit fontScale="92500" lnSpcReduction="20000"/>
          </a:bodyPr>
          <a:lstStyle/>
          <a:p>
            <a:pPr marL="0" indent="0">
              <a:buNone/>
            </a:pPr>
            <a:r>
              <a:rPr lang="en-US" dirty="0" err="1">
                <a:solidFill>
                  <a:srgbClr val="DCDCAA"/>
                </a:solidFill>
                <a:latin typeface="Consolas" panose="020B0609020204030204" pitchFamily="49" charset="0"/>
              </a:rPr>
              <a:t>getUncompletedToDos</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todoService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getCompletedToDos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subscribe</a:t>
            </a:r>
            <a:r>
              <a:rPr lang="en-US" dirty="0">
                <a:solidFill>
                  <a:srgbClr val="D4D4D4"/>
                </a:solidFill>
                <a:latin typeface="Consolas" panose="020B0609020204030204" pitchFamily="49" charset="0"/>
              </a:rPr>
              <a:t>(</a:t>
            </a:r>
          </a:p>
          <a:p>
            <a:pPr marL="0" indent="0">
              <a:buNone/>
            </a:pPr>
            <a:r>
              <a:rPr lang="en-US" dirty="0">
                <a:solidFill>
                  <a:srgbClr val="9CDCFE"/>
                </a:solidFill>
                <a:latin typeface="Consolas" panose="020B0609020204030204" pitchFamily="49" charset="0"/>
              </a:rPr>
              <a:t>		data</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todos</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data</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9CDCFE"/>
                </a:solidFill>
                <a:latin typeface="Consolas" panose="020B0609020204030204" pitchFamily="49" charset="0"/>
              </a:rPr>
              <a:t>		err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pPr marL="0" indent="0">
              <a:buNone/>
            </a:pPr>
            <a:r>
              <a:rPr lang="en-US" dirty="0">
                <a:solidFill>
                  <a:srgbClr val="DCDCAA"/>
                </a:solidFill>
                <a:latin typeface="Consolas" panose="020B0609020204030204" pitchFamily="49" charset="0"/>
              </a:rPr>
              <a:t>			alert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'Something went wrong!’</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	);</a:t>
            </a:r>
          </a:p>
          <a:p>
            <a:pPr marL="0" indent="0">
              <a:buNone/>
            </a:pP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8975415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02040-4BD4-4896-9E9F-012F6134EEA6}"/>
              </a:ext>
            </a:extLst>
          </p:cNvPr>
          <p:cNvSpPr>
            <a:spLocks noGrp="1"/>
          </p:cNvSpPr>
          <p:nvPr>
            <p:ph type="title"/>
          </p:nvPr>
        </p:nvSpPr>
        <p:spPr/>
        <p:txBody>
          <a:bodyPr/>
          <a:lstStyle/>
          <a:p>
            <a:r>
              <a:rPr lang="en-US" dirty="0"/>
              <a:t>todo-overview.component.html</a:t>
            </a:r>
            <a:endParaRPr lang="aa-ET" dirty="0"/>
          </a:p>
        </p:txBody>
      </p:sp>
      <p:sp>
        <p:nvSpPr>
          <p:cNvPr id="3" name="Content Placeholder 2">
            <a:extLst>
              <a:ext uri="{FF2B5EF4-FFF2-40B4-BE49-F238E27FC236}">
                <a16:creationId xmlns:a16="http://schemas.microsoft.com/office/drawing/2014/main" xmlns="" id="{88DCACBD-95E1-403E-951F-A8E9650D918B}"/>
              </a:ext>
            </a:extLst>
          </p:cNvPr>
          <p:cNvSpPr>
            <a:spLocks noGrp="1"/>
          </p:cNvSpPr>
          <p:nvPr>
            <p:ph idx="1"/>
          </p:nvPr>
        </p:nvSpPr>
        <p:spPr/>
        <p:style>
          <a:lnRef idx="0">
            <a:scrgbClr r="0" g="0" b="0"/>
          </a:lnRef>
          <a:fillRef idx="1001">
            <a:schemeClr val="dk2"/>
          </a:fillRef>
          <a:effectRef idx="0">
            <a:scrgbClr r="0" g="0" b="0"/>
          </a:effectRef>
          <a:fontRef idx="major"/>
        </p:style>
        <p:txBody>
          <a:bodyPr/>
          <a:lstStyle/>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{{header}}</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aa-ET" dirty="0"/>
          </a:p>
        </p:txBody>
      </p:sp>
    </p:spTree>
    <p:extLst>
      <p:ext uri="{BB962C8B-B14F-4D97-AF65-F5344CB8AC3E}">
        <p14:creationId xmlns:p14="http://schemas.microsoft.com/office/powerpoint/2010/main" val="42458968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todo-overview.component.ts</a:t>
            </a:r>
            <a:endParaRPr lang="nl-NL" dirty="0"/>
          </a:p>
        </p:txBody>
      </p:sp>
      <p:sp>
        <p:nvSpPr>
          <p:cNvPr id="3" name="Tijdelijke aanduiding voor inhoud 2"/>
          <p:cNvSpPr>
            <a:spLocks noGrp="1"/>
          </p:cNvSpPr>
          <p:nvPr>
            <p:ph idx="1"/>
          </p:nvPr>
        </p:nvSpPr>
        <p:spPr/>
        <p:style>
          <a:lnRef idx="0">
            <a:scrgbClr r="0" g="0" b="0"/>
          </a:lnRef>
          <a:fillRef idx="1001">
            <a:schemeClr val="dk2"/>
          </a:fillRef>
          <a:effectRef idx="0">
            <a:scrgbClr r="0" g="0" b="0"/>
          </a:effectRef>
          <a:fontRef idx="major"/>
        </p:style>
        <p:txBody>
          <a:bodyPr>
            <a:normAutofit fontScale="55000" lnSpcReduction="20000"/>
          </a:bodyPr>
          <a:lstStyle/>
          <a:p>
            <a:pPr marL="0" indent="0">
              <a:buNone/>
            </a:pPr>
            <a:r>
              <a:rPr lang="nl-NL" dirty="0" err="1">
                <a:solidFill>
                  <a:srgbClr val="DCDCAA"/>
                </a:solidFill>
                <a:latin typeface="Consolas" panose="020B0609020204030204" pitchFamily="49" charset="0"/>
              </a:rPr>
              <a:t>ngOnInit</a:t>
            </a:r>
            <a:r>
              <a:rPr lang="nl-NL" dirty="0">
                <a:solidFill>
                  <a:srgbClr val="D4D4D4"/>
                </a:solidFill>
                <a:latin typeface="Consolas" panose="020B0609020204030204" pitchFamily="49" charset="0"/>
              </a:rPr>
              <a:t>() {</a:t>
            </a: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if</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a:t>
            </a:r>
            <a:r>
              <a:rPr lang="nl-NL" dirty="0" err="1">
                <a:solidFill>
                  <a:srgbClr val="569CD6"/>
                </a:solidFill>
                <a:latin typeface="Consolas" panose="020B0609020204030204" pitchFamily="49" charset="0"/>
              </a:rPr>
              <a:t>this</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completed</a:t>
            </a:r>
            <a:r>
              <a:rPr lang="nl-NL" dirty="0">
                <a:solidFill>
                  <a:srgbClr val="D4D4D4"/>
                </a:solidFill>
                <a:latin typeface="Consolas" panose="020B0609020204030204" pitchFamily="49" charset="0"/>
              </a:rPr>
              <a:t> === </a:t>
            </a:r>
            <a:r>
              <a:rPr lang="nl-NL" dirty="0" err="1">
                <a:solidFill>
                  <a:srgbClr val="569CD6"/>
                </a:solidFill>
                <a:latin typeface="Consolas" panose="020B0609020204030204" pitchFamily="49" charset="0"/>
              </a:rPr>
              <a:t>false</a:t>
            </a:r>
            <a:r>
              <a:rPr lang="nl-NL" dirty="0">
                <a:solidFill>
                  <a:srgbClr val="D4D4D4"/>
                </a:solidFill>
                <a:latin typeface="Consolas" panose="020B0609020204030204" pitchFamily="49" charset="0"/>
              </a:rPr>
              <a:t>) {</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getUncompletedToDos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Uncompleted</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else</a:t>
            </a:r>
            <a:r>
              <a:rPr lang="nl-NL" dirty="0" smtClean="0">
                <a:solidFill>
                  <a:srgbClr val="D4D4D4"/>
                </a:solidFill>
                <a:latin typeface="Consolas" panose="020B0609020204030204" pitchFamily="49" charset="0"/>
              </a:rPr>
              <a:t> </a:t>
            </a:r>
            <a:r>
              <a:rPr lang="nl-NL" dirty="0" err="1">
                <a:solidFill>
                  <a:srgbClr val="C586C0"/>
                </a:solidFill>
                <a:latin typeface="Consolas" panose="020B0609020204030204" pitchFamily="49" charset="0"/>
              </a:rPr>
              <a:t>if</a:t>
            </a:r>
            <a:r>
              <a:rPr lang="nl-NL" dirty="0">
                <a:solidFill>
                  <a:srgbClr val="D4D4D4"/>
                </a:solidFill>
                <a:latin typeface="Consolas" panose="020B0609020204030204" pitchFamily="49" charset="0"/>
              </a:rPr>
              <a:t> (</a:t>
            </a:r>
            <a:r>
              <a:rPr lang="nl-NL" dirty="0" err="1">
                <a:solidFill>
                  <a:srgbClr val="569CD6"/>
                </a:solidFill>
                <a:latin typeface="Consolas" panose="020B0609020204030204" pitchFamily="49" charset="0"/>
              </a:rPr>
              <a:t>this</a:t>
            </a:r>
            <a:r>
              <a:rPr lang="nl-NL" dirty="0" err="1">
                <a:solidFill>
                  <a:srgbClr val="D4D4D4"/>
                </a:solidFill>
                <a:latin typeface="Consolas" panose="020B0609020204030204" pitchFamily="49" charset="0"/>
              </a:rPr>
              <a:t>.</a:t>
            </a:r>
            <a:r>
              <a:rPr lang="nl-NL" dirty="0" err="1">
                <a:solidFill>
                  <a:srgbClr val="9CDCFE"/>
                </a:solidFill>
                <a:latin typeface="Consolas" panose="020B0609020204030204" pitchFamily="49" charset="0"/>
              </a:rPr>
              <a:t>completed</a:t>
            </a:r>
            <a:r>
              <a:rPr lang="nl-NL" dirty="0">
                <a:solidFill>
                  <a:srgbClr val="D4D4D4"/>
                </a:solidFill>
                <a:latin typeface="Consolas" panose="020B0609020204030204" pitchFamily="49" charset="0"/>
              </a:rPr>
              <a:t> === </a:t>
            </a:r>
            <a:r>
              <a:rPr lang="nl-NL" dirty="0" err="1">
                <a:solidFill>
                  <a:srgbClr val="569CD6"/>
                </a:solidFill>
                <a:latin typeface="Consolas" panose="020B0609020204030204" pitchFamily="49" charset="0"/>
              </a:rPr>
              <a:t>true</a:t>
            </a:r>
            <a:r>
              <a:rPr lang="nl-NL" dirty="0">
                <a:solidFill>
                  <a:srgbClr val="D4D4D4"/>
                </a:solidFill>
                <a:latin typeface="Consolas" panose="020B0609020204030204" pitchFamily="49" charset="0"/>
              </a:rPr>
              <a:t>) {</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getCompletedToDos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Completed</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C586C0"/>
                </a:solidFill>
                <a:latin typeface="Consolas" panose="020B0609020204030204" pitchFamily="49" charset="0"/>
              </a:rPr>
              <a:t>	</a:t>
            </a:r>
            <a:r>
              <a:rPr lang="nl-NL" dirty="0" err="1" smtClean="0">
                <a:solidFill>
                  <a:srgbClr val="C586C0"/>
                </a:solidFill>
                <a:latin typeface="Consolas" panose="020B0609020204030204" pitchFamily="49" charset="0"/>
              </a:rPr>
              <a:t>else</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DCDCAA"/>
                </a:solidFill>
                <a:latin typeface="Consolas" panose="020B0609020204030204" pitchFamily="49" charset="0"/>
              </a:rPr>
              <a:t>getToDos</a:t>
            </a:r>
            <a:r>
              <a:rPr lang="nl-NL" dirty="0">
                <a:solidFill>
                  <a:srgbClr val="D4D4D4"/>
                </a:solidFill>
                <a:latin typeface="Consolas" panose="020B0609020204030204" pitchFamily="49" charset="0"/>
              </a:rPr>
              <a:t>();</a:t>
            </a:r>
          </a:p>
          <a:p>
            <a:pPr marL="0" indent="0">
              <a:buNone/>
            </a:pPr>
            <a:r>
              <a:rPr lang="nl-NL" dirty="0" smtClean="0">
                <a:solidFill>
                  <a:srgbClr val="569CD6"/>
                </a:solidFill>
                <a:latin typeface="Consolas" panose="020B0609020204030204" pitchFamily="49" charset="0"/>
              </a:rPr>
              <a:t>		</a:t>
            </a:r>
            <a:r>
              <a:rPr lang="nl-NL" dirty="0" err="1" smtClean="0">
                <a:solidFill>
                  <a:srgbClr val="569CD6"/>
                </a:solidFill>
                <a:latin typeface="Consolas" panose="020B0609020204030204" pitchFamily="49" charset="0"/>
              </a:rPr>
              <a:t>this</a:t>
            </a:r>
            <a:r>
              <a:rPr lang="nl-NL" dirty="0" err="1" smtClean="0">
                <a:solidFill>
                  <a:srgbClr val="D4D4D4"/>
                </a:solidFill>
                <a:latin typeface="Consolas" panose="020B0609020204030204" pitchFamily="49" charset="0"/>
              </a:rPr>
              <a:t>.</a:t>
            </a:r>
            <a:r>
              <a:rPr lang="nl-NL" dirty="0" err="1" smtClean="0">
                <a:solidFill>
                  <a:srgbClr val="9CDCFE"/>
                </a:solidFill>
                <a:latin typeface="Consolas" panose="020B0609020204030204" pitchFamily="49" charset="0"/>
              </a:rPr>
              <a:t>header</a:t>
            </a:r>
            <a:r>
              <a:rPr lang="nl-NL" dirty="0" smtClean="0">
                <a:solidFill>
                  <a:srgbClr val="D4D4D4"/>
                </a:solidFill>
                <a:latin typeface="Consolas" panose="020B0609020204030204" pitchFamily="49" charset="0"/>
              </a:rPr>
              <a:t> </a:t>
            </a:r>
            <a:r>
              <a:rPr lang="nl-NL" dirty="0">
                <a:solidFill>
                  <a:srgbClr val="D4D4D4"/>
                </a:solidFill>
                <a:latin typeface="Consolas" panose="020B0609020204030204" pitchFamily="49" charset="0"/>
              </a:rPr>
              <a:t>= </a:t>
            </a:r>
            <a:r>
              <a:rPr lang="nl-NL" dirty="0">
                <a:solidFill>
                  <a:srgbClr val="CE9178"/>
                </a:solidFill>
                <a:latin typeface="Consolas" panose="020B0609020204030204" pitchFamily="49" charset="0"/>
              </a:rPr>
              <a:t>'</a:t>
            </a:r>
            <a:r>
              <a:rPr lang="nl-NL" dirty="0" err="1">
                <a:solidFill>
                  <a:srgbClr val="CE9178"/>
                </a:solidFill>
                <a:latin typeface="Consolas" panose="020B0609020204030204" pitchFamily="49" charset="0"/>
              </a:rPr>
              <a:t>All</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ToDos</a:t>
            </a:r>
            <a:r>
              <a:rPr lang="nl-NL" dirty="0">
                <a:solidFill>
                  <a:srgbClr val="CE9178"/>
                </a:solidFill>
                <a:latin typeface="Consolas" panose="020B0609020204030204" pitchFamily="49" charset="0"/>
              </a:rPr>
              <a:t>'</a:t>
            </a:r>
            <a:r>
              <a:rPr lang="nl-NL" dirty="0">
                <a:solidFill>
                  <a:srgbClr val="D4D4D4"/>
                </a:solidFill>
                <a:latin typeface="Consolas" panose="020B0609020204030204" pitchFamily="49" charset="0"/>
              </a:rPr>
              <a:t>;</a:t>
            </a:r>
          </a:p>
          <a:p>
            <a:pPr marL="0" indent="0">
              <a:buNone/>
            </a:pPr>
            <a:r>
              <a:rPr lang="nl-NL" dirty="0" smtClean="0">
                <a:solidFill>
                  <a:srgbClr val="D4D4D4"/>
                </a:solidFill>
                <a:latin typeface="Consolas" panose="020B0609020204030204" pitchFamily="49" charset="0"/>
              </a:rPr>
              <a:t>	}</a:t>
            </a:r>
            <a:endParaRPr lang="nl-NL" dirty="0">
              <a:solidFill>
                <a:srgbClr val="D4D4D4"/>
              </a:solidFill>
              <a:latin typeface="Consolas" panose="020B0609020204030204" pitchFamily="49" charset="0"/>
            </a:endParaRPr>
          </a:p>
          <a:p>
            <a:pPr marL="0" indent="0">
              <a:buNone/>
            </a:pPr>
            <a:r>
              <a:rPr lang="nl-NL" dirty="0" smtClean="0">
                <a:solidFill>
                  <a:srgbClr val="D4D4D4"/>
                </a:solidFill>
                <a:latin typeface="Consolas" panose="020B0609020204030204" pitchFamily="49" charset="0"/>
              </a:rPr>
              <a:t>}</a:t>
            </a:r>
            <a:endParaRPr lang="nl-N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594340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c</a:t>
            </a:r>
            <a:r>
              <a:rPr lang="nl-NL" dirty="0" err="1" smtClean="0"/>
              <a:t>md</a:t>
            </a:r>
            <a:r>
              <a:rPr lang="nl-NL" dirty="0" smtClean="0"/>
              <a:t> - </a:t>
            </a:r>
            <a:r>
              <a:rPr lang="nl-NL" dirty="0" err="1" smtClean="0"/>
              <a:t>connect</a:t>
            </a:r>
            <a:r>
              <a:rPr lang="nl-NL" dirty="0" smtClean="0"/>
              <a:t> </a:t>
            </a:r>
            <a:r>
              <a:rPr lang="nl-NL" dirty="0" err="1"/>
              <a:t>to</a:t>
            </a:r>
            <a:r>
              <a:rPr lang="nl-NL" dirty="0"/>
              <a:t> a </a:t>
            </a:r>
            <a:r>
              <a:rPr lang="nl-NL" dirty="0" err="1"/>
              <a:t>repository</a:t>
            </a:r>
            <a:r>
              <a:rPr lang="nl-NL" dirty="0"/>
              <a:t> on GitHub</a:t>
            </a:r>
          </a:p>
        </p:txBody>
      </p:sp>
      <p:sp>
        <p:nvSpPr>
          <p:cNvPr id="3" name="Tijdelijke aanduiding voor inhoud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altLang="x-none" dirty="0"/>
              <a:t>&gt; git </a:t>
            </a:r>
            <a:r>
              <a:rPr lang="nl-NL" altLang="x-none" dirty="0" err="1"/>
              <a:t>add</a:t>
            </a:r>
            <a:r>
              <a:rPr lang="nl-NL" altLang="x-none" dirty="0"/>
              <a:t> .</a:t>
            </a:r>
          </a:p>
          <a:p>
            <a:pPr marL="0" indent="0">
              <a:buNone/>
            </a:pPr>
            <a:r>
              <a:rPr lang="nl-NL" altLang="x-none" dirty="0"/>
              <a:t>&gt; </a:t>
            </a:r>
            <a:r>
              <a:rPr lang="x-none" altLang="x-none" dirty="0"/>
              <a:t>git commit -m “</a:t>
            </a:r>
            <a:r>
              <a:rPr lang="nl-NL" altLang="x-none" dirty="0"/>
              <a:t>App </a:t>
            </a:r>
            <a:r>
              <a:rPr lang="nl-NL" altLang="x-none" dirty="0" err="1"/>
              <a:t>created</a:t>
            </a:r>
            <a:r>
              <a:rPr lang="x-none" altLang="x-none" dirty="0"/>
              <a:t>“</a:t>
            </a:r>
            <a:endParaRPr lang="en-US" altLang="x-none" dirty="0"/>
          </a:p>
          <a:p>
            <a:pPr marL="0" indent="0">
              <a:buNone/>
            </a:pPr>
            <a:r>
              <a:rPr lang="nl-NL" altLang="x-none" dirty="0"/>
              <a:t>&gt; </a:t>
            </a:r>
            <a:r>
              <a:rPr lang="x-none" altLang="x-none" dirty="0"/>
              <a:t>git remote add origin </a:t>
            </a:r>
            <a:endParaRPr lang="nl-NL" altLang="x-none" dirty="0"/>
          </a:p>
          <a:p>
            <a:pPr marL="0" indent="0">
              <a:buNone/>
            </a:pPr>
            <a:r>
              <a:rPr lang="nl-NL" altLang="x-none" dirty="0"/>
              <a:t>   </a:t>
            </a:r>
            <a:r>
              <a:rPr lang="x-none" altLang="x-none" dirty="0"/>
              <a:t>https://github.com/spirit-coding/</a:t>
            </a:r>
            <a:r>
              <a:rPr lang="en-US" altLang="x-none" dirty="0" err="1"/>
              <a:t>todo</a:t>
            </a:r>
            <a:r>
              <a:rPr lang="en-US" altLang="x-none" dirty="0"/>
              <a:t>-app-&lt;</a:t>
            </a:r>
            <a:r>
              <a:rPr lang="en-US" altLang="x-none" dirty="0" err="1"/>
              <a:t>gebruikersnaam-wifi</a:t>
            </a:r>
            <a:r>
              <a:rPr lang="en-US" altLang="x-none" dirty="0"/>
              <a:t>&gt;</a:t>
            </a:r>
            <a:r>
              <a:rPr lang="x-none" altLang="x-none" dirty="0"/>
              <a:t>.git </a:t>
            </a:r>
            <a:endParaRPr lang="nl-NL" altLang="x-none" dirty="0"/>
          </a:p>
          <a:p>
            <a:pPr marL="0" indent="0">
              <a:buNone/>
            </a:pPr>
            <a:r>
              <a:rPr lang="nl-NL" altLang="x-none" dirty="0"/>
              <a:t>&gt; </a:t>
            </a:r>
            <a:r>
              <a:rPr lang="x-none" altLang="x-none" dirty="0"/>
              <a:t>git push -u origin master </a:t>
            </a:r>
          </a:p>
          <a:p>
            <a:endParaRPr lang="nl-NL" dirty="0"/>
          </a:p>
        </p:txBody>
      </p:sp>
    </p:spTree>
    <p:extLst>
      <p:ext uri="{BB962C8B-B14F-4D97-AF65-F5344CB8AC3E}">
        <p14:creationId xmlns:p14="http://schemas.microsoft.com/office/powerpoint/2010/main" val="3511764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Evaluatie</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65349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5314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Visual Studio Code – Let’s start</a:t>
            </a:r>
            <a:endParaRPr lang="nl-NL" dirty="0"/>
          </a:p>
        </p:txBody>
      </p:sp>
      <p:sp>
        <p:nvSpPr>
          <p:cNvPr id="3" name="Tijdelijke aanduiding voor inhoud 2"/>
          <p:cNvSpPr>
            <a:spLocks noGrp="1"/>
          </p:cNvSpPr>
          <p:nvPr>
            <p:ph idx="1"/>
          </p:nvPr>
        </p:nvSpPr>
        <p:spPr>
          <a:xfrm>
            <a:off x="838200" y="1787525"/>
            <a:ext cx="10515600" cy="4351338"/>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nl-NL" dirty="0"/>
              <a:t>&gt; ctrl + `</a:t>
            </a:r>
          </a:p>
          <a:p>
            <a:pPr marL="0" indent="0">
              <a:buNone/>
            </a:pPr>
            <a:r>
              <a:rPr lang="nl-NL" dirty="0"/>
              <a:t>&gt; </a:t>
            </a:r>
            <a:r>
              <a:rPr lang="nl-NL" dirty="0" err="1"/>
              <a:t>npm</a:t>
            </a:r>
            <a:r>
              <a:rPr lang="nl-NL" dirty="0"/>
              <a:t> </a:t>
            </a:r>
            <a:r>
              <a:rPr lang="nl-NL" dirty="0" err="1"/>
              <a:t>install</a:t>
            </a:r>
            <a:endParaRPr lang="nl-NL" dirty="0"/>
          </a:p>
          <a:p>
            <a:pPr marL="0" indent="0">
              <a:buNone/>
            </a:pPr>
            <a:r>
              <a:rPr lang="nl-NL" dirty="0"/>
              <a:t>&gt; </a:t>
            </a:r>
            <a:r>
              <a:rPr lang="nl-NL" dirty="0" err="1"/>
              <a:t>npm</a:t>
            </a:r>
            <a:r>
              <a:rPr lang="nl-NL" dirty="0"/>
              <a:t> </a:t>
            </a:r>
            <a:r>
              <a:rPr lang="nl-NL" dirty="0" err="1"/>
              <a:t>install</a:t>
            </a:r>
            <a:r>
              <a:rPr lang="nl-NL" dirty="0"/>
              <a:t> </a:t>
            </a:r>
            <a:r>
              <a:rPr lang="nl-NL" dirty="0" err="1"/>
              <a:t>jquery</a:t>
            </a:r>
            <a:r>
              <a:rPr lang="nl-NL" dirty="0"/>
              <a:t> --save</a:t>
            </a:r>
          </a:p>
          <a:p>
            <a:pPr marL="0" indent="0">
              <a:buNone/>
            </a:pPr>
            <a:r>
              <a:rPr lang="nl-NL" dirty="0"/>
              <a:t>&gt; </a:t>
            </a:r>
            <a:r>
              <a:rPr lang="nl-NL" dirty="0" err="1"/>
              <a:t>npm</a:t>
            </a:r>
            <a:r>
              <a:rPr lang="nl-NL" dirty="0"/>
              <a:t> </a:t>
            </a:r>
            <a:r>
              <a:rPr lang="nl-NL" dirty="0" err="1"/>
              <a:t>install</a:t>
            </a:r>
            <a:r>
              <a:rPr lang="nl-NL" dirty="0"/>
              <a:t> bootstrap --save</a:t>
            </a:r>
          </a:p>
          <a:p>
            <a:endParaRPr lang="nl-NL" dirty="0"/>
          </a:p>
          <a:p>
            <a:endParaRPr lang="nl-NL" dirty="0"/>
          </a:p>
          <a:p>
            <a:endParaRPr lang="nl-NL" dirty="0"/>
          </a:p>
        </p:txBody>
      </p:sp>
    </p:spTree>
    <p:extLst>
      <p:ext uri="{BB962C8B-B14F-4D97-AF65-F5344CB8AC3E}">
        <p14:creationId xmlns:p14="http://schemas.microsoft.com/office/powerpoint/2010/main" val="1427705843"/>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2743</Words>
  <Application>Microsoft Office PowerPoint</Application>
  <PresentationFormat>Breedbeeld</PresentationFormat>
  <Paragraphs>611</Paragraphs>
  <Slides>74</Slides>
  <Notes>51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74</vt:i4>
      </vt:variant>
    </vt:vector>
  </HeadingPairs>
  <TitlesOfParts>
    <vt:vector size="79" baseType="lpstr">
      <vt:lpstr>Arial</vt:lpstr>
      <vt:lpstr>Calibri</vt:lpstr>
      <vt:lpstr>Calibri Light</vt:lpstr>
      <vt:lpstr>Consolas</vt:lpstr>
      <vt:lpstr>Kantoorthema</vt:lpstr>
      <vt:lpstr>PowerPoint-presentatie</vt:lpstr>
      <vt:lpstr>Agenda</vt:lpstr>
      <vt:lpstr>Angular 2? 4? 5? Wat is het nou?</vt:lpstr>
      <vt:lpstr>PowerPoint-presentatie</vt:lpstr>
      <vt:lpstr>PowerPoint-presentatie</vt:lpstr>
      <vt:lpstr>Command prompt – Getting the CLI</vt:lpstr>
      <vt:lpstr>Command Prompt – Create an App</vt:lpstr>
      <vt:lpstr>PowerPoint-presentatie</vt:lpstr>
      <vt:lpstr>Visual Studio Code – Let’s start</vt:lpstr>
      <vt:lpstr>cmd</vt:lpstr>
      <vt:lpstr>app.component.html</vt:lpstr>
      <vt:lpstr>app.component.ts</vt:lpstr>
      <vt:lpstr>cmd</vt:lpstr>
      <vt:lpstr>app.component.html</vt:lpstr>
      <vt:lpstr>app-routing.module.ts</vt:lpstr>
      <vt:lpstr>app.component.html</vt:lpstr>
      <vt:lpstr>Forms</vt:lpstr>
      <vt:lpstr>cmd</vt:lpstr>
      <vt:lpstr>todo.ts</vt:lpstr>
      <vt:lpstr>create-todo.component.ts</vt:lpstr>
      <vt:lpstr>.angular-cli.json</vt:lpstr>
      <vt:lpstr>create-todo.component.html</vt:lpstr>
      <vt:lpstr>create-todo.component.html</vt:lpstr>
      <vt:lpstr>app.module.ts</vt:lpstr>
      <vt:lpstr>Opdracht</vt:lpstr>
      <vt:lpstr>create-todo.component.html</vt:lpstr>
      <vt:lpstr>create-todo.component.html</vt:lpstr>
      <vt:lpstr>create-todo.component.ts</vt:lpstr>
      <vt:lpstr>TODO</vt:lpstr>
      <vt:lpstr>cmd</vt:lpstr>
      <vt:lpstr>services.module.ts</vt:lpstr>
      <vt:lpstr>app.module.ts</vt:lpstr>
      <vt:lpstr>todo.service.ts</vt:lpstr>
      <vt:lpstr>create-todo.component.ts</vt:lpstr>
      <vt:lpstr>app.module.ts</vt:lpstr>
      <vt:lpstr>todo.service.ts</vt:lpstr>
      <vt:lpstr>create-todo.component.ts</vt:lpstr>
      <vt:lpstr>Opdracht</vt:lpstr>
      <vt:lpstr>cmd</vt:lpstr>
      <vt:lpstr>app-routing.module.ts</vt:lpstr>
      <vt:lpstr>todo.service.ts</vt:lpstr>
      <vt:lpstr>todo-overview.component.ts</vt:lpstr>
      <vt:lpstr>todo-overview.component.html</vt:lpstr>
      <vt:lpstr>create-todo.component.ts</vt:lpstr>
      <vt:lpstr>Coffee!</vt:lpstr>
      <vt:lpstr>Opdracht</vt:lpstr>
      <vt:lpstr>todo.service.ts</vt:lpstr>
      <vt:lpstr>todo.overview.component.ts</vt:lpstr>
      <vt:lpstr>todo.overview.component.ts</vt:lpstr>
      <vt:lpstr>todo.overview.component.html</vt:lpstr>
      <vt:lpstr>app.component.html</vt:lpstr>
      <vt:lpstr>PowerPoint-presentatie</vt:lpstr>
      <vt:lpstr>cmd</vt:lpstr>
      <vt:lpstr>.angular.cli.json</vt:lpstr>
      <vt:lpstr>Opdracht</vt:lpstr>
      <vt:lpstr>app.module.ts</vt:lpstr>
      <vt:lpstr>todo.overview.component.html</vt:lpstr>
      <vt:lpstr>todo.service.ts</vt:lpstr>
      <vt:lpstr>todo-overview.component.ts</vt:lpstr>
      <vt:lpstr>todo-overview.component.ts</vt:lpstr>
      <vt:lpstr>Opdracht</vt:lpstr>
      <vt:lpstr>cmd</vt:lpstr>
      <vt:lpstr>app.routing.module.ts</vt:lpstr>
      <vt:lpstr>app.component.html</vt:lpstr>
      <vt:lpstr>todo-overview.component.ts</vt:lpstr>
      <vt:lpstr>home.component.html</vt:lpstr>
      <vt:lpstr>todo.service.ts</vt:lpstr>
      <vt:lpstr>todo-overview.component.ts</vt:lpstr>
      <vt:lpstr>todo-overview.component.ts</vt:lpstr>
      <vt:lpstr>todo-overview.component.ts</vt:lpstr>
      <vt:lpstr>todo-overview.component.html</vt:lpstr>
      <vt:lpstr>todo-overview.component.ts</vt:lpstr>
      <vt:lpstr>cmd - connect to a repository on GitHub</vt:lpstr>
      <vt:lpstr>Evaluatie</vt:lpstr>
    </vt:vector>
  </TitlesOfParts>
  <Company>Ministerie van Veiligheid en Justitie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Hoekstra, T. (spir-it)</dc:creator>
  <cp:lastModifiedBy>Media</cp:lastModifiedBy>
  <cp:revision>190</cp:revision>
  <dcterms:created xsi:type="dcterms:W3CDTF">2017-10-18T12:12:29Z</dcterms:created>
  <dcterms:modified xsi:type="dcterms:W3CDTF">2017-12-06T13:43:03Z</dcterms:modified>
</cp:coreProperties>
</file>