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35" r:id="rId3"/>
    <p:sldId id="267" r:id="rId4"/>
    <p:sldId id="336" r:id="rId5"/>
    <p:sldId id="337" r:id="rId6"/>
    <p:sldId id="257" r:id="rId7"/>
    <p:sldId id="266" r:id="rId8"/>
    <p:sldId id="263" r:id="rId9"/>
    <p:sldId id="262" r:id="rId10"/>
    <p:sldId id="258" r:id="rId11"/>
    <p:sldId id="329" r:id="rId12"/>
    <p:sldId id="330" r:id="rId13"/>
    <p:sldId id="331" r:id="rId14"/>
    <p:sldId id="332" r:id="rId15"/>
    <p:sldId id="333" r:id="rId16"/>
    <p:sldId id="334" r:id="rId17"/>
    <p:sldId id="272" r:id="rId18"/>
    <p:sldId id="273" r:id="rId19"/>
    <p:sldId id="274" r:id="rId20"/>
    <p:sldId id="275" r:id="rId21"/>
    <p:sldId id="276" r:id="rId22"/>
    <p:sldId id="277" r:id="rId23"/>
    <p:sldId id="279" r:id="rId24"/>
    <p:sldId id="278" r:id="rId25"/>
    <p:sldId id="280" r:id="rId26"/>
    <p:sldId id="281" r:id="rId27"/>
    <p:sldId id="282" r:id="rId28"/>
    <p:sldId id="289" r:id="rId29"/>
    <p:sldId id="284" r:id="rId30"/>
    <p:sldId id="283"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300"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3" r:id="rId60"/>
    <p:sldId id="315" r:id="rId61"/>
    <p:sldId id="316" r:id="rId62"/>
    <p:sldId id="319" r:id="rId63"/>
    <p:sldId id="320" r:id="rId64"/>
    <p:sldId id="321" r:id="rId65"/>
    <p:sldId id="322" r:id="rId66"/>
    <p:sldId id="318" r:id="rId67"/>
    <p:sldId id="323" r:id="rId68"/>
    <p:sldId id="317" r:id="rId69"/>
    <p:sldId id="324" r:id="rId70"/>
    <p:sldId id="325" r:id="rId71"/>
    <p:sldId id="326" r:id="rId72"/>
    <p:sldId id="327" r:id="rId73"/>
    <p:sldId id="328" r:id="rId74"/>
    <p:sldId id="270" r:id="rId75"/>
    <p:sldId id="338" r:id="rId7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46308" autoAdjust="0"/>
  </p:normalViewPr>
  <p:slideViewPr>
    <p:cSldViewPr snapToGrid="0">
      <p:cViewPr>
        <p:scale>
          <a:sx n="66" d="100"/>
          <a:sy n="66" d="100"/>
        </p:scale>
        <p:origin x="61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D425C-E4B6-4648-BE64-B54B84C425A3}" type="datetimeFigureOut">
              <a:rPr lang="nl-NL" smtClean="0"/>
              <a:t>5-12-2017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91A10-76C6-4472-BC2C-A71051CCBD90}" type="slidenum">
              <a:rPr lang="nl-NL" smtClean="0"/>
              <a:t>‹nr.›</a:t>
            </a:fld>
            <a:endParaRPr lang="nl-NL"/>
          </a:p>
        </p:txBody>
      </p:sp>
    </p:spTree>
    <p:extLst>
      <p:ext uri="{BB962C8B-B14F-4D97-AF65-F5344CB8AC3E}">
        <p14:creationId xmlns:p14="http://schemas.microsoft.com/office/powerpoint/2010/main" val="12932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a:t>
            </a:fld>
            <a:endParaRPr lang="nl-NL"/>
          </a:p>
        </p:txBody>
      </p:sp>
    </p:spTree>
    <p:extLst>
      <p:ext uri="{BB962C8B-B14F-4D97-AF65-F5344CB8AC3E}">
        <p14:creationId xmlns:p14="http://schemas.microsoft.com/office/powerpoint/2010/main" val="160315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11</a:t>
            </a:fld>
            <a:endParaRPr lang="nl-NL"/>
          </a:p>
        </p:txBody>
      </p:sp>
    </p:spTree>
    <p:extLst>
      <p:ext uri="{BB962C8B-B14F-4D97-AF65-F5344CB8AC3E}">
        <p14:creationId xmlns:p14="http://schemas.microsoft.com/office/powerpoint/2010/main" val="168876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Nu gaan we ons eerste eigen component </a:t>
            </a:r>
            <a:r>
              <a:rPr lang="nl-NL" dirty="0" err="1" smtClean="0"/>
              <a:t>creëeren</a:t>
            </a:r>
            <a:r>
              <a:rPr lang="nl-NL" dirty="0" smtClean="0"/>
              <a:t>.</a:t>
            </a:r>
            <a:r>
              <a:rPr lang="nl-NL" baseline="0" dirty="0" smtClean="0"/>
              <a:t> Een component is een stuk functionaliteit dat hergebruikt kan worden binnen de web app. Een keer gebruiken mag ook natuurlijk. Gebruik het volgende </a:t>
            </a:r>
            <a:r>
              <a:rPr lang="nl-NL" baseline="0" dirty="0" err="1" smtClean="0"/>
              <a:t>command</a:t>
            </a:r>
            <a:r>
              <a:rPr lang="nl-NL" baseline="0" dirty="0" smtClean="0"/>
              <a:t> om een </a:t>
            </a:r>
            <a:r>
              <a:rPr lang="nl-NL" baseline="0" dirty="0" err="1" smtClean="0"/>
              <a:t>create</a:t>
            </a:r>
            <a:r>
              <a:rPr lang="nl-NL" baseline="0" dirty="0" smtClean="0"/>
              <a:t> </a:t>
            </a:r>
            <a:r>
              <a:rPr lang="nl-NL" baseline="0" dirty="0" err="1" smtClean="0"/>
              <a:t>todo</a:t>
            </a:r>
            <a:r>
              <a:rPr lang="nl-NL" baseline="0" dirty="0" smtClean="0"/>
              <a:t> component te creëren. In de </a:t>
            </a:r>
            <a:r>
              <a:rPr lang="nl-NL" baseline="0" dirty="0" err="1" smtClean="0"/>
              <a:t>command</a:t>
            </a:r>
            <a:r>
              <a:rPr lang="nl-NL" baseline="0" dirty="0" smtClean="0"/>
              <a:t> line zie je welke bestanden zijn toegevoegd en welke zijn aangepast.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13</a:t>
            </a:fld>
            <a:endParaRPr lang="nl-NL"/>
          </a:p>
        </p:txBody>
      </p:sp>
    </p:spTree>
    <p:extLst>
      <p:ext uri="{BB962C8B-B14F-4D97-AF65-F5344CB8AC3E}">
        <p14:creationId xmlns:p14="http://schemas.microsoft.com/office/powerpoint/2010/main" val="42806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Om te laten zien dat ons component out</a:t>
            </a:r>
            <a:r>
              <a:rPr lang="nl-NL" baseline="0" dirty="0" smtClean="0"/>
              <a:t> of </a:t>
            </a:r>
            <a:r>
              <a:rPr lang="nl-NL" baseline="0" dirty="0" err="1" smtClean="0"/>
              <a:t>the</a:t>
            </a:r>
            <a:r>
              <a:rPr lang="nl-NL" baseline="0" dirty="0" smtClean="0"/>
              <a:t> box werkt voegen we hem toe aan ons app.component.html.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14</a:t>
            </a:fld>
            <a:endParaRPr lang="nl-NL"/>
          </a:p>
        </p:txBody>
      </p:sp>
    </p:spTree>
    <p:extLst>
      <p:ext uri="{BB962C8B-B14F-4D97-AF65-F5344CB8AC3E}">
        <p14:creationId xmlns:p14="http://schemas.microsoft.com/office/powerpoint/2010/main" val="339668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Is allemaal leuk en aardig, maar we willen</a:t>
            </a:r>
            <a:r>
              <a:rPr lang="nl-NL" baseline="0" dirty="0" smtClean="0"/>
              <a:t> nu een route </a:t>
            </a:r>
            <a:r>
              <a:rPr lang="nl-NL" baseline="0" dirty="0" err="1" smtClean="0"/>
              <a:t>creëeren</a:t>
            </a:r>
            <a:r>
              <a:rPr lang="nl-NL" baseline="0" dirty="0" smtClean="0"/>
              <a:t> ernaar toe. Pas de routes aan in de app-</a:t>
            </a:r>
            <a:r>
              <a:rPr lang="nl-NL" baseline="0" dirty="0" err="1" smtClean="0"/>
              <a:t>routing.module.ts</a:t>
            </a:r>
            <a:r>
              <a:rPr lang="nl-NL" baseline="0" dirty="0" smtClean="0"/>
              <a:t>. Als een route hierop aansluit, dus bijvoorbeeld </a:t>
            </a:r>
            <a:r>
              <a:rPr lang="nl-NL" baseline="0" dirty="0" err="1" smtClean="0"/>
              <a:t>localhost</a:t>
            </a:r>
            <a:r>
              <a:rPr lang="nl-NL" baseline="0" dirty="0" smtClean="0"/>
              <a:t>/ dan zal de applicatie routeren naar het </a:t>
            </a:r>
            <a:r>
              <a:rPr lang="nl-NL" baseline="0" dirty="0" err="1" smtClean="0"/>
              <a:t>CreateTodoComponent</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15</a:t>
            </a:fld>
            <a:endParaRPr lang="nl-NL"/>
          </a:p>
        </p:txBody>
      </p:sp>
    </p:spTree>
    <p:extLst>
      <p:ext uri="{BB962C8B-B14F-4D97-AF65-F5344CB8AC3E}">
        <p14:creationId xmlns:p14="http://schemas.microsoft.com/office/powerpoint/2010/main" val="39055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 zal verschijnen in de router outlet, dus verwijder weer de app-</a:t>
            </a:r>
            <a:r>
              <a:rPr lang="nl-NL" dirty="0" err="1" smtClean="0"/>
              <a:t>create</a:t>
            </a:r>
            <a:r>
              <a:rPr lang="nl-NL" dirty="0" smtClean="0"/>
              <a:t>-</a:t>
            </a:r>
            <a:r>
              <a:rPr lang="nl-NL" dirty="0" err="1" smtClean="0"/>
              <a:t>todo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16</a:t>
            </a:fld>
            <a:endParaRPr lang="nl-NL"/>
          </a:p>
        </p:txBody>
      </p:sp>
    </p:spTree>
    <p:extLst>
      <p:ext uri="{BB962C8B-B14F-4D97-AF65-F5344CB8AC3E}">
        <p14:creationId xmlns:p14="http://schemas.microsoft.com/office/powerpoint/2010/main" val="257147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Wij</a:t>
            </a:r>
            <a:r>
              <a:rPr lang="nl-NL" baseline="0" dirty="0" smtClean="0"/>
              <a:t> gebruiken Template </a:t>
            </a:r>
            <a:r>
              <a:rPr lang="nl-NL" baseline="0" dirty="0" err="1" smtClean="0"/>
              <a:t>Driven</a:t>
            </a:r>
            <a:r>
              <a:rPr lang="nl-NL" baseline="0" dirty="0" smtClean="0"/>
              <a:t> Forms, omdat deze makkelijker zijn in gebruik (tijd </a:t>
            </a:r>
            <a:r>
              <a:rPr lang="nl-NL" baseline="0" dirty="0" err="1" smtClean="0"/>
              <a:t>constraint</a:t>
            </a:r>
            <a:r>
              <a:rPr lang="nl-NL" baseline="0" dirty="0" smtClean="0"/>
              <a:t>) en meer lijken op de manier zoals in </a:t>
            </a:r>
            <a:r>
              <a:rPr lang="nl-NL" baseline="0" dirty="0" err="1" smtClean="0"/>
              <a:t>AngularJS</a:t>
            </a:r>
            <a:r>
              <a:rPr lang="nl-NL" baseline="0" dirty="0" smtClean="0"/>
              <a:t> gewerkt wordt. Ook hebben we geen unit testen en maken we alleen gebruik van de </a:t>
            </a:r>
            <a:r>
              <a:rPr lang="nl-NL" baseline="0" dirty="0" err="1" smtClean="0"/>
              <a:t>required</a:t>
            </a:r>
            <a:r>
              <a:rPr lang="nl-NL" baseline="0" dirty="0" smtClean="0"/>
              <a:t> </a:t>
            </a:r>
            <a:r>
              <a:rPr lang="nl-NL" baseline="0" dirty="0" err="1" smtClean="0"/>
              <a:t>validator</a:t>
            </a:r>
            <a:r>
              <a:rPr lang="nl-NL" baseline="0" dirty="0" smtClean="0"/>
              <a:t>. Daarom hebben we de extra functionaliteit die </a:t>
            </a:r>
            <a:r>
              <a:rPr lang="nl-NL" baseline="0" dirty="0" err="1" smtClean="0"/>
              <a:t>reactive</a:t>
            </a:r>
            <a:r>
              <a:rPr lang="nl-NL" baseline="0" dirty="0" smtClean="0"/>
              <a:t> </a:t>
            </a:r>
            <a:r>
              <a:rPr lang="nl-NL" baseline="0" dirty="0" err="1" smtClean="0"/>
              <a:t>forms</a:t>
            </a:r>
            <a:r>
              <a:rPr lang="nl-NL" baseline="0" dirty="0" smtClean="0"/>
              <a:t> bieden niet nodig. Daarnaast zijn onze ervaringen met </a:t>
            </a:r>
            <a:r>
              <a:rPr lang="nl-NL" baseline="0" dirty="0" err="1" smtClean="0"/>
              <a:t>reactive</a:t>
            </a:r>
            <a:r>
              <a:rPr lang="nl-NL" baseline="0" dirty="0" smtClean="0"/>
              <a:t> </a:t>
            </a:r>
            <a:r>
              <a:rPr lang="nl-NL" baseline="0" dirty="0" err="1" smtClean="0"/>
              <a:t>forms</a:t>
            </a:r>
            <a:r>
              <a:rPr lang="nl-NL" baseline="0" dirty="0" smtClean="0"/>
              <a:t> in straatnieuws nog niet heel goed. Je moet best veel werk verzetten in verhouding tot template </a:t>
            </a:r>
            <a:r>
              <a:rPr lang="nl-NL" baseline="0" dirty="0" err="1" smtClean="0"/>
              <a:t>driven</a:t>
            </a:r>
            <a:r>
              <a:rPr lang="nl-NL" baseline="0" dirty="0" smtClean="0"/>
              <a:t> </a:t>
            </a:r>
            <a:r>
              <a:rPr lang="nl-NL" baseline="0" dirty="0" err="1" smtClean="0"/>
              <a:t>forms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17</a:t>
            </a:fld>
            <a:endParaRPr lang="nl-NL"/>
          </a:p>
        </p:txBody>
      </p:sp>
    </p:spTree>
    <p:extLst>
      <p:ext uri="{BB962C8B-B14F-4D97-AF65-F5344CB8AC3E}">
        <p14:creationId xmlns:p14="http://schemas.microsoft.com/office/powerpoint/2010/main" val="278914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a:t>
            </a:r>
            <a:r>
              <a:rPr lang="nl-NL" dirty="0" err="1" smtClean="0"/>
              <a:t>ToDo</a:t>
            </a:r>
            <a:r>
              <a:rPr lang="nl-NL" dirty="0" smtClean="0"/>
              <a:t> class genereren. Dit is de </a:t>
            </a:r>
            <a:r>
              <a:rPr lang="nl-NL" dirty="0" err="1" smtClean="0"/>
              <a:t>ToDo</a:t>
            </a:r>
            <a:r>
              <a:rPr lang="nl-NL" dirty="0" smtClean="0"/>
              <a:t> zoals hij</a:t>
            </a:r>
            <a:r>
              <a:rPr lang="nl-NL" baseline="0" dirty="0" smtClean="0"/>
              <a:t> aan de achterkant wordt opgeslagen. We maken nu gebruik van </a:t>
            </a:r>
            <a:r>
              <a:rPr lang="nl-NL" baseline="0" dirty="0" err="1" smtClean="0"/>
              <a:t>ng</a:t>
            </a:r>
            <a:r>
              <a:rPr lang="nl-NL" baseline="0" dirty="0" smtClean="0"/>
              <a:t> g – g = </a:t>
            </a:r>
            <a:r>
              <a:rPr lang="nl-NL" baseline="0" dirty="0" err="1" smtClean="0"/>
              <a:t>generate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18</a:t>
            </a:fld>
            <a:endParaRPr lang="nl-NL"/>
          </a:p>
        </p:txBody>
      </p:sp>
    </p:spTree>
    <p:extLst>
      <p:ext uri="{BB962C8B-B14F-4D97-AF65-F5344CB8AC3E}">
        <p14:creationId xmlns:p14="http://schemas.microsoft.com/office/powerpoint/2010/main" val="205201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Constructor</a:t>
            </a:r>
            <a:r>
              <a:rPr lang="nl-NL" dirty="0" smtClean="0"/>
              <a:t> variabele</a:t>
            </a:r>
            <a:r>
              <a:rPr lang="nl-NL" baseline="0" dirty="0" smtClean="0"/>
              <a:t> zijn gelijk </a:t>
            </a:r>
            <a:r>
              <a:rPr lang="nl-NL" baseline="0" dirty="0" err="1" smtClean="0"/>
              <a:t>properties</a:t>
            </a:r>
            <a:r>
              <a:rPr lang="nl-NL" baseline="0" dirty="0" smtClean="0"/>
              <a:t>. </a:t>
            </a:r>
            <a:r>
              <a:rPr lang="nl-NL" baseline="0" dirty="0" err="1" smtClean="0"/>
              <a:t>Id</a:t>
            </a:r>
            <a:r>
              <a:rPr lang="nl-NL" baseline="0" dirty="0" smtClean="0"/>
              <a:t>, </a:t>
            </a:r>
            <a:r>
              <a:rPr lang="nl-NL" baseline="0" dirty="0" err="1" smtClean="0"/>
              <a:t>completedDate</a:t>
            </a:r>
            <a:r>
              <a:rPr lang="nl-NL" baseline="0" dirty="0" smtClean="0"/>
              <a:t> en </a:t>
            </a:r>
            <a:r>
              <a:rPr lang="nl-NL" baseline="0" dirty="0" err="1" smtClean="0"/>
              <a:t>createdDate</a:t>
            </a:r>
            <a:r>
              <a:rPr lang="nl-NL" baseline="0" dirty="0" smtClean="0"/>
              <a:t> zijn niet verplicht en worden server side gezet straks.</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19</a:t>
            </a:fld>
            <a:endParaRPr lang="nl-NL"/>
          </a:p>
        </p:txBody>
      </p:sp>
    </p:spTree>
    <p:extLst>
      <p:ext uri="{BB962C8B-B14F-4D97-AF65-F5344CB8AC3E}">
        <p14:creationId xmlns:p14="http://schemas.microsoft.com/office/powerpoint/2010/main" val="2767862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creëeren</a:t>
            </a:r>
            <a:r>
              <a:rPr lang="nl-NL" dirty="0" smtClean="0"/>
              <a:t> nu een nieuwe </a:t>
            </a:r>
            <a:r>
              <a:rPr lang="nl-NL" dirty="0" err="1" smtClean="0"/>
              <a:t>todo</a:t>
            </a:r>
            <a:r>
              <a:rPr lang="nl-NL" dirty="0" smtClean="0"/>
              <a:t> om als </a:t>
            </a:r>
            <a:r>
              <a:rPr lang="nl-NL" dirty="0" err="1" smtClean="0"/>
              <a:t>initiele</a:t>
            </a:r>
            <a:r>
              <a:rPr lang="nl-NL" dirty="0" smtClean="0"/>
              <a:t> waarde in het formulier te gebruiken.</a:t>
            </a:r>
          </a:p>
          <a:p>
            <a:r>
              <a:rPr lang="nl-NL" dirty="0" err="1" smtClean="0"/>
              <a:t>ngOnInit</a:t>
            </a:r>
            <a:r>
              <a:rPr lang="nl-NL" dirty="0" smtClean="0"/>
              <a:t> is een van de component</a:t>
            </a:r>
            <a:r>
              <a:rPr lang="nl-NL" baseline="0" dirty="0" smtClean="0"/>
              <a:t> life </a:t>
            </a:r>
            <a:r>
              <a:rPr lang="nl-NL" baseline="0" dirty="0" err="1" smtClean="0"/>
              <a:t>cycles</a:t>
            </a:r>
            <a:r>
              <a:rPr lang="nl-NL" baseline="0" dirty="0" smtClean="0"/>
              <a:t> van </a:t>
            </a:r>
            <a:r>
              <a:rPr lang="nl-NL" baseline="0" dirty="0" err="1" smtClean="0"/>
              <a:t>Angular</a:t>
            </a:r>
            <a:r>
              <a:rPr lang="nl-NL" baseline="0" dirty="0" smtClean="0"/>
              <a:t>. Deze wordt bij het </a:t>
            </a:r>
            <a:r>
              <a:rPr lang="nl-NL" baseline="0" dirty="0" err="1" smtClean="0"/>
              <a:t>initieren</a:t>
            </a:r>
            <a:r>
              <a:rPr lang="nl-NL" baseline="0" dirty="0" smtClean="0"/>
              <a:t> van een component aangeroepen zodra de </a:t>
            </a:r>
            <a:r>
              <a:rPr lang="nl-NL" baseline="0" dirty="0" err="1" smtClean="0"/>
              <a:t>OnInit</a:t>
            </a:r>
            <a:r>
              <a:rPr lang="nl-NL" baseline="0" dirty="0" smtClean="0"/>
              <a:t> </a:t>
            </a:r>
            <a:r>
              <a:rPr lang="nl-NL" baseline="0" dirty="0" err="1" smtClean="0"/>
              <a:t>geimplementeerd</a:t>
            </a:r>
            <a:r>
              <a:rPr lang="nl-NL" baseline="0" dirty="0" smtClean="0"/>
              <a:t> is.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20</a:t>
            </a:fld>
            <a:endParaRPr lang="nl-NL"/>
          </a:p>
        </p:txBody>
      </p:sp>
    </p:spTree>
    <p:extLst>
      <p:ext uri="{BB962C8B-B14F-4D97-AF65-F5344CB8AC3E}">
        <p14:creationId xmlns:p14="http://schemas.microsoft.com/office/powerpoint/2010/main" val="238386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Toevoegen aan </a:t>
            </a:r>
            <a:r>
              <a:rPr lang="nl-NL" dirty="0" err="1"/>
              <a:t>angular</a:t>
            </a:r>
            <a:r>
              <a:rPr lang="nl-NL" baseline="0" dirty="0"/>
              <a:t> cli </a:t>
            </a:r>
            <a:r>
              <a:rPr lang="nl-NL" baseline="0" dirty="0" smtClean="0"/>
              <a:t>. In de </a:t>
            </a:r>
            <a:r>
              <a:rPr lang="nl-NL" baseline="0" dirty="0" err="1" smtClean="0"/>
              <a:t>angular-cli.json</a:t>
            </a:r>
            <a:r>
              <a:rPr lang="nl-NL" baseline="0" dirty="0" smtClean="0"/>
              <a:t> staan allerlei informatie die de cli nodig heeft om het project te starten of te builden. Wij willen nu de styling van bootstrap gebruiken voegen daarom het volgende toe.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21</a:t>
            </a:fld>
            <a:endParaRPr lang="nl-NL"/>
          </a:p>
        </p:txBody>
      </p:sp>
    </p:spTree>
    <p:extLst>
      <p:ext uri="{BB962C8B-B14F-4D97-AF65-F5344CB8AC3E}">
        <p14:creationId xmlns:p14="http://schemas.microsoft.com/office/powerpoint/2010/main" val="22340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a:t>
            </a:fld>
            <a:endParaRPr lang="nl-NL"/>
          </a:p>
        </p:txBody>
      </p:sp>
    </p:spTree>
    <p:extLst>
      <p:ext uri="{BB962C8B-B14F-4D97-AF65-F5344CB8AC3E}">
        <p14:creationId xmlns:p14="http://schemas.microsoft.com/office/powerpoint/2010/main" val="11200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eerste maken we een basis html formulier.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22</a:t>
            </a:fld>
            <a:endParaRPr lang="nl-NL"/>
          </a:p>
        </p:txBody>
      </p:sp>
    </p:spTree>
    <p:extLst>
      <p:ext uri="{BB962C8B-B14F-4D97-AF65-F5344CB8AC3E}">
        <p14:creationId xmlns:p14="http://schemas.microsoft.com/office/powerpoint/2010/main" val="4052577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voegen nu wat </a:t>
            </a:r>
            <a:r>
              <a:rPr lang="nl-NL" dirty="0" err="1" smtClean="0"/>
              <a:t>angular</a:t>
            </a:r>
            <a:r>
              <a:rPr lang="nl-NL" dirty="0" smtClean="0"/>
              <a:t> 2 </a:t>
            </a:r>
            <a:r>
              <a:rPr lang="nl-NL" dirty="0" err="1" smtClean="0"/>
              <a:t>magic</a:t>
            </a:r>
            <a:r>
              <a:rPr lang="nl-NL" dirty="0" smtClean="0"/>
              <a:t> toe. Name </a:t>
            </a:r>
            <a:r>
              <a:rPr lang="nl-NL" dirty="0"/>
              <a:t>is nodig voor </a:t>
            </a:r>
            <a:r>
              <a:rPr lang="nl-NL" dirty="0" smtClean="0"/>
              <a:t>de binding met</a:t>
            </a:r>
            <a:r>
              <a:rPr lang="nl-NL" baseline="0" dirty="0" smtClean="0"/>
              <a:t> het formulier</a:t>
            </a:r>
            <a:r>
              <a:rPr lang="nl-NL" dirty="0" smtClean="0"/>
              <a:t>, </a:t>
            </a:r>
            <a:r>
              <a:rPr lang="nl-NL" dirty="0" err="1"/>
              <a:t>banana</a:t>
            </a:r>
            <a:r>
              <a:rPr lang="nl-NL" dirty="0"/>
              <a:t> in</a:t>
            </a:r>
            <a:r>
              <a:rPr lang="nl-NL" baseline="0" dirty="0"/>
              <a:t> </a:t>
            </a:r>
            <a:r>
              <a:rPr lang="nl-NL" baseline="0" dirty="0" err="1"/>
              <a:t>the</a:t>
            </a:r>
            <a:r>
              <a:rPr lang="nl-NL" baseline="0" dirty="0"/>
              <a:t> box genereert </a:t>
            </a:r>
            <a:r>
              <a:rPr lang="nl-NL" baseline="0" dirty="0" err="1"/>
              <a:t>two</a:t>
            </a:r>
            <a:r>
              <a:rPr lang="nl-NL" baseline="0" dirty="0"/>
              <a:t> way </a:t>
            </a:r>
            <a:r>
              <a:rPr lang="nl-NL" baseline="0" dirty="0" smtClean="0"/>
              <a:t>binding. Dus voorkant naar achterkant en terug. {{}} geeft de waarde weer in het scherm. Probeer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23</a:t>
            </a:fld>
            <a:endParaRPr lang="nl-NL"/>
          </a:p>
        </p:txBody>
      </p:sp>
    </p:spTree>
    <p:extLst>
      <p:ext uri="{BB962C8B-B14F-4D97-AF65-F5344CB8AC3E}">
        <p14:creationId xmlns:p14="http://schemas.microsoft.com/office/powerpoint/2010/main" val="189158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het goed is</a:t>
            </a:r>
            <a:r>
              <a:rPr lang="nl-NL" baseline="0" dirty="0" smtClean="0"/>
              <a:t> werkt het niet. </a:t>
            </a:r>
            <a:r>
              <a:rPr lang="nl-NL" dirty="0" smtClean="0"/>
              <a:t>Om sommige functionaliteit te gebruiken van </a:t>
            </a:r>
            <a:r>
              <a:rPr lang="nl-NL" dirty="0" err="1" smtClean="0"/>
              <a:t>Angular</a:t>
            </a:r>
            <a:r>
              <a:rPr lang="nl-NL" dirty="0" smtClean="0"/>
              <a:t> moet je modules importeren.</a:t>
            </a:r>
            <a:r>
              <a:rPr lang="nl-NL" baseline="0" dirty="0" smtClean="0"/>
              <a:t> Voor het gebruik van template </a:t>
            </a:r>
            <a:r>
              <a:rPr lang="nl-NL" baseline="0" dirty="0" err="1" smtClean="0"/>
              <a:t>driven</a:t>
            </a:r>
            <a:r>
              <a:rPr lang="nl-NL" baseline="0" dirty="0" smtClean="0"/>
              <a:t> </a:t>
            </a:r>
            <a:r>
              <a:rPr lang="nl-NL" baseline="0" dirty="0" err="1" smtClean="0"/>
              <a:t>forms</a:t>
            </a:r>
            <a:r>
              <a:rPr lang="nl-NL" baseline="0" dirty="0" smtClean="0"/>
              <a:t> moeten we gebruik maken van de </a:t>
            </a:r>
            <a:r>
              <a:rPr lang="nl-NL" baseline="0" dirty="0" err="1" smtClean="0"/>
              <a:t>FormsModule</a:t>
            </a:r>
            <a:r>
              <a:rPr lang="nl-NL" baseline="0" dirty="0" smtClean="0"/>
              <a:t>. Deze moet bij de </a:t>
            </a:r>
            <a:r>
              <a:rPr lang="nl-NL" baseline="0" dirty="0" err="1" smtClean="0"/>
              <a:t>imports</a:t>
            </a:r>
            <a:r>
              <a:rPr lang="nl-NL" baseline="0" dirty="0" smtClean="0"/>
              <a:t> staan in de </a:t>
            </a:r>
            <a:r>
              <a:rPr lang="nl-NL" baseline="0" dirty="0" err="1" smtClean="0"/>
              <a:t>app.module.ts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24</a:t>
            </a:fld>
            <a:endParaRPr lang="nl-NL"/>
          </a:p>
        </p:txBody>
      </p:sp>
    </p:spTree>
    <p:extLst>
      <p:ext uri="{BB962C8B-B14F-4D97-AF65-F5344CB8AC3E}">
        <p14:creationId xmlns:p14="http://schemas.microsoft.com/office/powerpoint/2010/main" val="207477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r>
              <a:rPr lang="nl-NL" baseline="0" dirty="0" smtClean="0"/>
              <a:t> </a:t>
            </a:r>
            <a:r>
              <a:rPr lang="nl-NL" baseline="0" dirty="0" err="1" smtClean="0"/>
              <a:t>Banana</a:t>
            </a:r>
            <a:r>
              <a:rPr lang="nl-NL" baseline="0" dirty="0" smtClean="0"/>
              <a:t> in </a:t>
            </a:r>
            <a:r>
              <a:rPr lang="nl-NL" baseline="0" dirty="0" err="1" smtClean="0"/>
              <a:t>the</a:t>
            </a:r>
            <a:r>
              <a:rPr lang="nl-NL" baseline="0" dirty="0" smtClean="0"/>
              <a:t> box en name!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26</a:t>
            </a:fld>
            <a:endParaRPr lang="nl-NL"/>
          </a:p>
        </p:txBody>
      </p:sp>
    </p:spTree>
    <p:extLst>
      <p:ext uri="{BB962C8B-B14F-4D97-AF65-F5344CB8AC3E}">
        <p14:creationId xmlns:p14="http://schemas.microsoft.com/office/powerpoint/2010/main" val="267002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solidFill>
                  <a:schemeClr val="accent6"/>
                </a:solidFill>
                <a:latin typeface="Consolas" panose="020B0609020204030204" pitchFamily="49" charset="0"/>
              </a:rPr>
              <a:t>ngNativeValidate</a:t>
            </a:r>
            <a:r>
              <a:rPr lang="nl-NL" dirty="0" smtClean="0">
                <a:solidFill>
                  <a:schemeClr val="accent6"/>
                </a:solidFill>
                <a:latin typeface="Consolas" panose="020B0609020204030204" pitchFamily="49" charset="0"/>
              </a:rPr>
              <a:t>  </a:t>
            </a:r>
            <a:r>
              <a:rPr lang="nl-NL" dirty="0">
                <a:solidFill>
                  <a:schemeClr val="accent6"/>
                </a:solidFill>
                <a:latin typeface="Consolas" panose="020B0609020204030204" pitchFamily="49" charset="0"/>
              </a:rPr>
              <a:t>zorgt voor native</a:t>
            </a:r>
            <a:r>
              <a:rPr lang="nl-NL" baseline="0" dirty="0">
                <a:solidFill>
                  <a:schemeClr val="accent6"/>
                </a:solidFill>
                <a:latin typeface="Consolas" panose="020B0609020204030204" pitchFamily="49" charset="0"/>
              </a:rPr>
              <a:t> html </a:t>
            </a:r>
            <a:r>
              <a:rPr lang="nl-NL" baseline="0" dirty="0" err="1" smtClean="0">
                <a:solidFill>
                  <a:schemeClr val="accent6"/>
                </a:solidFill>
                <a:latin typeface="Consolas" panose="020B0609020204030204" pitchFamily="49" charset="0"/>
              </a:rPr>
              <a:t>validation</a:t>
            </a:r>
            <a:r>
              <a:rPr lang="nl-NL" baseline="0" dirty="0" smtClean="0">
                <a:solidFill>
                  <a:schemeClr val="accent6"/>
                </a:solidFill>
                <a:latin typeface="Consolas" panose="020B0609020204030204" pitchFamily="49" charset="0"/>
              </a:rPr>
              <a:t> (We hebben niet meer nodig, normaal gebruik eigen validatie van </a:t>
            </a:r>
            <a:r>
              <a:rPr lang="nl-NL" baseline="0" dirty="0" err="1" smtClean="0">
                <a:solidFill>
                  <a:schemeClr val="accent6"/>
                </a:solidFill>
                <a:latin typeface="Consolas" panose="020B0609020204030204" pitchFamily="49" charset="0"/>
              </a:rPr>
              <a:t>forms</a:t>
            </a:r>
            <a:r>
              <a:rPr lang="nl-NL" baseline="0" dirty="0" smtClean="0">
                <a:solidFill>
                  <a:schemeClr val="accent6"/>
                </a:solidFill>
                <a:latin typeface="Consolas" panose="020B0609020204030204" pitchFamily="49" charset="0"/>
              </a:rPr>
              <a:t>),</a:t>
            </a:r>
          </a:p>
          <a:p>
            <a:r>
              <a:rPr lang="nl-NL" sz="1200" b="0" kern="1200" baseline="0" dirty="0" smtClean="0">
                <a:solidFill>
                  <a:schemeClr val="accent6"/>
                </a:solidFill>
                <a:effectLst/>
                <a:latin typeface="Consolas" panose="020B0609020204030204" pitchFamily="49" charset="0"/>
                <a:ea typeface="+mn-ea"/>
                <a:cs typeface="+mn-cs"/>
              </a:rPr>
              <a:t>#f=“</a:t>
            </a:r>
            <a:r>
              <a:rPr lang="nl-NL" sz="1200" b="0" kern="1200" baseline="0" dirty="0" err="1" smtClean="0">
                <a:solidFill>
                  <a:schemeClr val="accent6"/>
                </a:solidFill>
                <a:effectLst/>
                <a:latin typeface="Consolas" panose="020B0609020204030204" pitchFamily="49" charset="0"/>
                <a:ea typeface="+mn-ea"/>
                <a:cs typeface="+mn-cs"/>
              </a:rPr>
              <a:t>ngForm</a:t>
            </a:r>
            <a:r>
              <a:rPr lang="nl-NL" sz="1200" b="0" kern="1200" baseline="0" dirty="0" smtClean="0">
                <a:solidFill>
                  <a:schemeClr val="accent6"/>
                </a:solidFill>
                <a:effectLst/>
                <a:latin typeface="Consolas" panose="020B0609020204030204" pitchFamily="49" charset="0"/>
                <a:ea typeface="+mn-ea"/>
                <a:cs typeface="+mn-cs"/>
              </a:rPr>
              <a:t>” creëert een variabele die in het form te gebruiken is, probeert het door te gebruiker</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f.value</a:t>
            </a:r>
            <a:r>
              <a:rPr lang="nl-NL" sz="1200" b="0" kern="1200" dirty="0">
                <a:solidFill>
                  <a:schemeClr val="tx1"/>
                </a:solidFill>
                <a:effectLst/>
                <a:latin typeface="+mn-lt"/>
                <a:ea typeface="+mn-ea"/>
                <a:cs typeface="+mn-cs"/>
              </a:rPr>
              <a:t> | </a:t>
            </a:r>
            <a:r>
              <a:rPr lang="nl-NL" sz="1200" b="0" kern="1200" dirty="0" err="1">
                <a:solidFill>
                  <a:schemeClr val="tx1"/>
                </a:solidFill>
                <a:effectLst/>
                <a:latin typeface="+mn-lt"/>
                <a:ea typeface="+mn-ea"/>
                <a:cs typeface="+mn-cs"/>
              </a:rPr>
              <a:t>json</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waardes in het formulier op basis van name attribuut</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f.valid</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of</a:t>
            </a:r>
            <a:r>
              <a:rPr lang="nl-NL" sz="1200" b="0" kern="1200" baseline="0" dirty="0" smtClean="0">
                <a:solidFill>
                  <a:schemeClr val="tx1"/>
                </a:solidFill>
                <a:effectLst/>
                <a:latin typeface="+mn-lt"/>
                <a:ea typeface="+mn-ea"/>
                <a:cs typeface="+mn-cs"/>
              </a:rPr>
              <a:t> het formulier valide is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6"/>
                </a:solidFill>
                <a:latin typeface="Consolas" panose="020B0609020204030204" pitchFamily="49" charset="0"/>
              </a:rPr>
              <a:t>We</a:t>
            </a:r>
            <a:r>
              <a:rPr lang="nl-NL" baseline="0" dirty="0" smtClean="0">
                <a:solidFill>
                  <a:schemeClr val="accent6"/>
                </a:solidFill>
                <a:latin typeface="Consolas" panose="020B0609020204030204" pitchFamily="49" charset="0"/>
              </a:rPr>
              <a:t> willen ook het formulier </a:t>
            </a:r>
            <a:r>
              <a:rPr lang="nl-NL" baseline="0" dirty="0" err="1" smtClean="0">
                <a:solidFill>
                  <a:schemeClr val="accent6"/>
                </a:solidFill>
                <a:latin typeface="Consolas" panose="020B0609020204030204" pitchFamily="49" charset="0"/>
              </a:rPr>
              <a:t>submitten</a:t>
            </a:r>
            <a:r>
              <a:rPr lang="nl-NL" baseline="0" dirty="0" smtClean="0">
                <a:solidFill>
                  <a:schemeClr val="accent6"/>
                </a:solidFill>
                <a:latin typeface="Consolas" panose="020B0609020204030204" pitchFamily="49" charset="0"/>
              </a:rPr>
              <a:t> -&gt; () -&gt; betekent een binding naar de achterkant, dus een methode in de </a:t>
            </a:r>
            <a:r>
              <a:rPr lang="nl-NL" baseline="0" dirty="0" err="1" smtClean="0">
                <a:solidFill>
                  <a:schemeClr val="accent6"/>
                </a:solidFill>
                <a:latin typeface="Consolas" panose="020B0609020204030204" pitchFamily="49" charset="0"/>
              </a:rPr>
              <a:t>create-todo.component.ts</a:t>
            </a:r>
            <a:r>
              <a:rPr lang="nl-NL" baseline="0" dirty="0" smtClean="0">
                <a:solidFill>
                  <a:schemeClr val="accent6"/>
                </a:solidFill>
                <a:latin typeface="Consolas" panose="020B0609020204030204" pitchFamily="49" charset="0"/>
              </a:rPr>
              <a:t>, we sturen de formulier waardes mee</a:t>
            </a:r>
            <a:endParaRPr lang="nl-NL" dirty="0" smtClean="0">
              <a:solidFill>
                <a:schemeClr val="accent6"/>
              </a:solidFill>
              <a:latin typeface="Consolas" panose="020B0609020204030204" pitchFamily="49" charset="0"/>
            </a:endParaRPr>
          </a:p>
          <a:p>
            <a:endParaRPr lang="nl-NL" sz="1200" b="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27</a:t>
            </a:fld>
            <a:endParaRPr lang="nl-NL"/>
          </a:p>
        </p:txBody>
      </p:sp>
    </p:spTree>
    <p:extLst>
      <p:ext uri="{BB962C8B-B14F-4D97-AF65-F5344CB8AC3E}">
        <p14:creationId xmlns:p14="http://schemas.microsoft.com/office/powerpoint/2010/main" val="79666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 de achterkant een </a:t>
            </a:r>
            <a:r>
              <a:rPr lang="nl-NL" dirty="0" err="1" smtClean="0"/>
              <a:t>onSubmit</a:t>
            </a:r>
            <a:r>
              <a:rPr lang="nl-NL" dirty="0" smtClean="0"/>
              <a:t> methode</a:t>
            </a:r>
          </a:p>
          <a:p>
            <a:r>
              <a:rPr lang="nl-NL" dirty="0" smtClean="0"/>
              <a:t>We sturen het formulier mee, met de waardes </a:t>
            </a:r>
            <a:r>
              <a:rPr lang="nl-NL" dirty="0" err="1" smtClean="0"/>
              <a:t>value</a:t>
            </a:r>
            <a:r>
              <a:rPr lang="nl-NL" dirty="0" smtClean="0"/>
              <a:t> en </a:t>
            </a:r>
            <a:r>
              <a:rPr lang="nl-NL" dirty="0" err="1" smtClean="0"/>
              <a:t>valid</a:t>
            </a:r>
            <a:r>
              <a:rPr lang="nl-NL" dirty="0" smtClean="0"/>
              <a:t>. </a:t>
            </a:r>
          </a:p>
          <a:p>
            <a:r>
              <a:rPr lang="nl-NL" dirty="0" smtClean="0"/>
              <a:t>Dus</a:t>
            </a:r>
            <a:r>
              <a:rPr lang="nl-NL" baseline="0" dirty="0" smtClean="0"/>
              <a:t> we kijken nogmaals of het formulier valide is, doet de html validatie ook en we loggen in de console de </a:t>
            </a:r>
            <a:r>
              <a:rPr lang="nl-NL" baseline="0" dirty="0" err="1" smtClean="0"/>
              <a:t>todo</a:t>
            </a:r>
            <a:r>
              <a:rPr lang="nl-NL" baseline="0" dirty="0" smtClean="0"/>
              <a:t>.</a:t>
            </a:r>
          </a:p>
          <a:p>
            <a:r>
              <a:rPr lang="nl-NL" baseline="0" smtClean="0"/>
              <a:t>F12</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28</a:t>
            </a:fld>
            <a:endParaRPr lang="nl-NL"/>
          </a:p>
        </p:txBody>
      </p:sp>
    </p:spTree>
    <p:extLst>
      <p:ext uri="{BB962C8B-B14F-4D97-AF65-F5344CB8AC3E}">
        <p14:creationId xmlns:p14="http://schemas.microsoft.com/office/powerpoint/2010/main" val="406144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Now</a:t>
            </a:r>
            <a:r>
              <a:rPr lang="nl-NL" dirty="0"/>
              <a:t> we </a:t>
            </a:r>
            <a:r>
              <a:rPr lang="nl-NL" dirty="0" err="1"/>
              <a:t>can</a:t>
            </a:r>
            <a:r>
              <a:rPr lang="nl-NL" dirty="0"/>
              <a:t> </a:t>
            </a:r>
            <a:r>
              <a:rPr lang="nl-NL" dirty="0" err="1"/>
              <a:t>use</a:t>
            </a:r>
            <a:r>
              <a:rPr lang="nl-NL" dirty="0"/>
              <a:t> </a:t>
            </a:r>
            <a:r>
              <a:rPr lang="nl-NL" dirty="0" err="1"/>
              <a:t>the</a:t>
            </a:r>
            <a:r>
              <a:rPr lang="nl-NL" baseline="0" dirty="0"/>
              <a:t> </a:t>
            </a:r>
            <a:r>
              <a:rPr lang="nl-NL" baseline="0" dirty="0" err="1"/>
              <a:t>todoservice</a:t>
            </a:r>
            <a:r>
              <a:rPr lang="nl-NL" baseline="0" dirty="0"/>
              <a:t> </a:t>
            </a:r>
            <a:r>
              <a:rPr lang="nl-NL" baseline="0" dirty="0" err="1"/>
              <a:t>anywhere</a:t>
            </a:r>
            <a:r>
              <a:rPr lang="nl-NL" baseline="0" dirty="0"/>
              <a:t> in </a:t>
            </a:r>
            <a:r>
              <a:rPr lang="nl-NL" baseline="0" dirty="0" err="1"/>
              <a:t>the</a:t>
            </a:r>
            <a:r>
              <a:rPr lang="nl-NL" baseline="0"/>
              <a:t> app</a:t>
            </a:r>
            <a:endParaRPr lang="nl-NL"/>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32</a:t>
            </a:fld>
            <a:endParaRPr lang="nl-NL"/>
          </a:p>
        </p:txBody>
      </p:sp>
    </p:spTree>
    <p:extLst>
      <p:ext uri="{BB962C8B-B14F-4D97-AF65-F5344CB8AC3E}">
        <p14:creationId xmlns:p14="http://schemas.microsoft.com/office/powerpoint/2010/main" val="4066868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sturen </a:t>
            </a:r>
            <a:r>
              <a:rPr lang="nl-NL" dirty="0" err="1"/>
              <a:t>this.toDo</a:t>
            </a:r>
            <a:r>
              <a:rPr lang="nl-NL" baseline="0" dirty="0"/>
              <a:t> mee omdat de het form niet </a:t>
            </a:r>
            <a:r>
              <a:rPr lang="nl-NL" baseline="0" dirty="0" err="1"/>
              <a:t>completed</a:t>
            </a:r>
            <a:r>
              <a:rPr lang="nl-NL" baseline="0" dirty="0"/>
              <a:t> heeft en die wordt anders niet </a:t>
            </a:r>
            <a:r>
              <a:rPr lang="nl-NL" baseline="0" dirty="0" err="1"/>
              <a:t>meegesturd</a:t>
            </a:r>
            <a:r>
              <a:rPr lang="nl-NL" baseline="0" dirty="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34</a:t>
            </a:fld>
            <a:endParaRPr lang="nl-NL"/>
          </a:p>
        </p:txBody>
      </p:sp>
    </p:spTree>
    <p:extLst>
      <p:ext uri="{BB962C8B-B14F-4D97-AF65-F5344CB8AC3E}">
        <p14:creationId xmlns:p14="http://schemas.microsoft.com/office/powerpoint/2010/main" val="2458559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35</a:t>
            </a:fld>
            <a:endParaRPr lang="nl-NL"/>
          </a:p>
        </p:txBody>
      </p:sp>
    </p:spTree>
    <p:extLst>
      <p:ext uri="{BB962C8B-B14F-4D97-AF65-F5344CB8AC3E}">
        <p14:creationId xmlns:p14="http://schemas.microsoft.com/office/powerpoint/2010/main" val="356804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Een hele mooi omschrijving!</a:t>
            </a:r>
            <a:r>
              <a:rPr lang="nl-NL" baseline="0" dirty="0" smtClean="0"/>
              <a:t> </a:t>
            </a:r>
          </a:p>
          <a:p>
            <a:r>
              <a:rPr lang="nl-NL" baseline="0" dirty="0" smtClean="0"/>
              <a:t>Wat betekent het eigenlijk:</a:t>
            </a:r>
          </a:p>
          <a:p>
            <a:r>
              <a:rPr lang="nl-NL" baseline="0" dirty="0" smtClean="0"/>
              <a:t>In </a:t>
            </a:r>
            <a:r>
              <a:rPr lang="nl-NL" baseline="0" dirty="0" err="1" smtClean="0"/>
              <a:t>Angular</a:t>
            </a:r>
            <a:r>
              <a:rPr lang="nl-NL" baseline="0" dirty="0" smtClean="0"/>
              <a:t> kan je web applicaties bouwen die geschikt zijn voor zowel het web, mobile als de computer. Wat is er zo mooi aan? Het is heel erg gefocust op het </a:t>
            </a:r>
            <a:r>
              <a:rPr lang="nl-NL" baseline="0" dirty="0" err="1" smtClean="0"/>
              <a:t>herbruiken</a:t>
            </a:r>
            <a:r>
              <a:rPr lang="nl-NL" baseline="0" dirty="0" smtClean="0"/>
              <a:t> van component. </a:t>
            </a:r>
          </a:p>
          <a:p>
            <a:r>
              <a:rPr lang="nl-NL" baseline="0" dirty="0" smtClean="0"/>
              <a:t>Welke </a:t>
            </a:r>
            <a:r>
              <a:rPr lang="nl-NL" baseline="0" dirty="0" err="1" smtClean="0"/>
              <a:t>Angular</a:t>
            </a:r>
            <a:r>
              <a:rPr lang="nl-NL" baseline="0" dirty="0" smtClean="0"/>
              <a:t> gebruiken we nu eigenlijk?</a:t>
            </a:r>
          </a:p>
          <a:p>
            <a:r>
              <a:rPr lang="nl-NL" baseline="0" dirty="0" smtClean="0"/>
              <a:t>Vanaf nu noemen we het: </a:t>
            </a:r>
            <a:r>
              <a:rPr lang="nl-NL" baseline="0" dirty="0" err="1" smtClean="0"/>
              <a:t>Angular</a:t>
            </a:r>
            <a:r>
              <a:rPr lang="nl-NL" baseline="0" dirty="0" smtClean="0"/>
              <a:t>!</a:t>
            </a:r>
          </a:p>
          <a:p>
            <a:r>
              <a:rPr lang="nl-NL" baseline="0" dirty="0" smtClean="0"/>
              <a:t>2, 4 of 5 versie nummers</a:t>
            </a:r>
          </a:p>
          <a:p>
            <a:r>
              <a:rPr lang="nl-NL" baseline="0" dirty="0" smtClean="0"/>
              <a:t>3 bestaat niet, vanwege het gelijk trekken van versies</a:t>
            </a:r>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a:t>
            </a:fld>
            <a:endParaRPr lang="nl-NL"/>
          </a:p>
        </p:txBody>
      </p:sp>
    </p:spTree>
    <p:extLst>
      <p:ext uri="{BB962C8B-B14F-4D97-AF65-F5344CB8AC3E}">
        <p14:creationId xmlns:p14="http://schemas.microsoft.com/office/powerpoint/2010/main" val="413946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err="1" smtClean="0"/>
              <a:t>Angular</a:t>
            </a:r>
            <a:r>
              <a:rPr lang="nl-NL" dirty="0" smtClean="0"/>
              <a:t>:</a:t>
            </a:r>
            <a:r>
              <a:rPr lang="nl-NL" baseline="0" dirty="0" smtClean="0"/>
              <a:t> Zoals al uitgelegd</a:t>
            </a:r>
          </a:p>
          <a:p>
            <a:pPr marL="228600" indent="-228600">
              <a:buAutoNum type="arabicPeriod"/>
            </a:pPr>
            <a:r>
              <a:rPr lang="nl-NL" baseline="0" dirty="0" smtClean="0"/>
              <a:t>NPM: Node Package Manager: Zorgt ervoor dat </a:t>
            </a:r>
            <a:r>
              <a:rPr lang="nl-NL" baseline="0" dirty="0" err="1" smtClean="0"/>
              <a:t>JavaScript</a:t>
            </a:r>
            <a:r>
              <a:rPr lang="nl-NL" baseline="0" dirty="0" smtClean="0"/>
              <a:t> packages gedeeld kunnen worden over de gehele wereld. Herbruikbare componenten kunnen hier gedeeld worden.</a:t>
            </a:r>
          </a:p>
          <a:p>
            <a:pPr marL="228600" indent="-228600">
              <a:buAutoNum type="arabicPeriod"/>
            </a:pPr>
            <a:r>
              <a:rPr lang="nl-NL" baseline="0" dirty="0" err="1" smtClean="0"/>
              <a:t>TypeScript</a:t>
            </a:r>
            <a:r>
              <a:rPr lang="nl-NL" sz="1200" b="0" i="0" kern="1200" dirty="0" smtClean="0">
                <a:solidFill>
                  <a:schemeClr val="tx1"/>
                </a:solidFill>
                <a:effectLst/>
                <a:latin typeface="+mn-lt"/>
                <a:ea typeface="+mn-ea"/>
                <a:cs typeface="+mn-cs"/>
              </a:rPr>
              <a:t> is een gratis en open source programmeertaal ontwikkeld door Microsoft. Het is een strikte </a:t>
            </a:r>
            <a:r>
              <a:rPr lang="nl-NL" sz="1200" b="0" i="0" kern="1200" dirty="0" err="1" smtClean="0">
                <a:solidFill>
                  <a:schemeClr val="tx1"/>
                </a:solidFill>
                <a:effectLst/>
                <a:latin typeface="+mn-lt"/>
                <a:ea typeface="+mn-ea"/>
                <a:cs typeface="+mn-cs"/>
              </a:rPr>
              <a:t>superset</a:t>
            </a:r>
            <a:r>
              <a:rPr lang="nl-NL" sz="1200" b="0" i="0" kern="1200" dirty="0" smtClean="0">
                <a:solidFill>
                  <a:schemeClr val="tx1"/>
                </a:solidFill>
                <a:effectLst/>
                <a:latin typeface="+mn-lt"/>
                <a:ea typeface="+mn-ea"/>
                <a:cs typeface="+mn-cs"/>
              </a:rPr>
              <a:t> van </a:t>
            </a:r>
            <a:r>
              <a:rPr lang="nl-NL" sz="1200" b="0" i="0" kern="1200" dirty="0" err="1" smtClean="0">
                <a:solidFill>
                  <a:schemeClr val="tx1"/>
                </a:solidFill>
                <a:effectLst/>
                <a:latin typeface="+mn-lt"/>
                <a:ea typeface="+mn-ea"/>
                <a:cs typeface="+mn-cs"/>
              </a:rPr>
              <a:t>JavaScript</a:t>
            </a:r>
            <a:r>
              <a:rPr lang="nl-NL" sz="1200" b="0" i="0" kern="1200" dirty="0" smtClean="0">
                <a:solidFill>
                  <a:schemeClr val="tx1"/>
                </a:solidFill>
                <a:effectLst/>
                <a:latin typeface="+mn-lt"/>
                <a:ea typeface="+mn-ea"/>
                <a:cs typeface="+mn-cs"/>
              </a:rPr>
              <a:t>, en voegt </a:t>
            </a:r>
            <a:r>
              <a:rPr lang="nl-NL" sz="1200" b="0" i="0" kern="1200" dirty="0" err="1" smtClean="0">
                <a:solidFill>
                  <a:schemeClr val="tx1"/>
                </a:solidFill>
                <a:effectLst/>
                <a:latin typeface="+mn-lt"/>
                <a:ea typeface="+mn-ea"/>
                <a:cs typeface="+mn-cs"/>
              </a:rPr>
              <a:t>typing</a:t>
            </a:r>
            <a:r>
              <a:rPr lang="nl-NL" sz="1200" b="0" i="0" kern="1200" dirty="0" smtClean="0">
                <a:solidFill>
                  <a:schemeClr val="tx1"/>
                </a:solidFill>
                <a:effectLst/>
                <a:latin typeface="+mn-lt"/>
                <a:ea typeface="+mn-ea"/>
                <a:cs typeface="+mn-cs"/>
              </a:rPr>
              <a:t> en </a:t>
            </a:r>
            <a:r>
              <a:rPr lang="nl-NL" sz="1200" b="0" i="0" kern="1200" dirty="0" err="1" smtClean="0">
                <a:solidFill>
                  <a:schemeClr val="tx1"/>
                </a:solidFill>
                <a:effectLst/>
                <a:latin typeface="+mn-lt"/>
                <a:ea typeface="+mn-ea"/>
                <a:cs typeface="+mn-cs"/>
              </a:rPr>
              <a:t>objectgeoriënteerd</a:t>
            </a:r>
            <a:r>
              <a:rPr lang="nl-NL" sz="1200" b="0" i="0" kern="1200" dirty="0" smtClean="0">
                <a:solidFill>
                  <a:schemeClr val="tx1"/>
                </a:solidFill>
                <a:effectLst/>
                <a:latin typeface="+mn-lt"/>
                <a:ea typeface="+mn-ea"/>
                <a:cs typeface="+mn-cs"/>
              </a:rPr>
              <a:t> programmeren toe aan de taal.</a:t>
            </a:r>
          </a:p>
          <a:p>
            <a:pPr marL="228600" indent="-228600">
              <a:buAutoNum type="arabicPeriod"/>
            </a:pPr>
            <a:r>
              <a:rPr lang="nl-NL" sz="1200" b="0" i="0" kern="1200" dirty="0" smtClean="0">
                <a:solidFill>
                  <a:schemeClr val="tx1"/>
                </a:solidFill>
                <a:effectLst/>
                <a:latin typeface="+mn-lt"/>
                <a:ea typeface="+mn-ea"/>
                <a:cs typeface="+mn-cs"/>
              </a:rPr>
              <a:t>Visual Studio Code:</a:t>
            </a:r>
            <a:r>
              <a:rPr lang="nl-NL" sz="1200" b="0" i="0" kern="1200" baseline="0" dirty="0" smtClean="0">
                <a:solidFill>
                  <a:schemeClr val="tx1"/>
                </a:solidFill>
                <a:effectLst/>
                <a:latin typeface="+mn-lt"/>
                <a:ea typeface="+mn-ea"/>
                <a:cs typeface="+mn-cs"/>
              </a:rPr>
              <a:t> Gratis code editor van </a:t>
            </a:r>
            <a:r>
              <a:rPr lang="nl-NL" sz="1200" b="0" i="0" kern="1200" baseline="0" dirty="0" err="1" smtClean="0">
                <a:solidFill>
                  <a:schemeClr val="tx1"/>
                </a:solidFill>
                <a:effectLst/>
                <a:latin typeface="+mn-lt"/>
                <a:ea typeface="+mn-ea"/>
                <a:cs typeface="+mn-cs"/>
              </a:rPr>
              <a:t>microsoft</a:t>
            </a:r>
            <a:r>
              <a:rPr lang="nl-NL" sz="1200" b="0" i="0" kern="1200" baseline="0" dirty="0" smtClean="0">
                <a:solidFill>
                  <a:schemeClr val="tx1"/>
                </a:solidFill>
                <a:effectLst/>
                <a:latin typeface="+mn-lt"/>
                <a:ea typeface="+mn-ea"/>
                <a:cs typeface="+mn-cs"/>
              </a:rPr>
              <a:t>, vooral geschikt voor web development</a:t>
            </a:r>
          </a:p>
          <a:p>
            <a:pPr marL="228600" indent="-228600">
              <a:buAutoNum type="arabicPeriod"/>
            </a:pPr>
            <a:r>
              <a:rPr lang="nl-NL" sz="1200" b="0" i="0" kern="1200" baseline="0" dirty="0" smtClean="0">
                <a:solidFill>
                  <a:schemeClr val="tx1"/>
                </a:solidFill>
                <a:effectLst/>
                <a:latin typeface="+mn-lt"/>
                <a:ea typeface="+mn-ea"/>
                <a:cs typeface="+mn-cs"/>
              </a:rPr>
              <a:t>Postman: Een tool die je kan gebruiken om gemakkelijk web </a:t>
            </a:r>
            <a:r>
              <a:rPr lang="nl-NL" sz="1200" b="0" i="0" kern="1200" baseline="0" dirty="0" err="1" smtClean="0">
                <a:solidFill>
                  <a:schemeClr val="tx1"/>
                </a:solidFill>
                <a:effectLst/>
                <a:latin typeface="+mn-lt"/>
                <a:ea typeface="+mn-ea"/>
                <a:cs typeface="+mn-cs"/>
              </a:rPr>
              <a:t>api’s</a:t>
            </a:r>
            <a:r>
              <a:rPr lang="nl-NL" sz="1200" b="0" i="0" kern="1200" baseline="0" dirty="0" smtClean="0">
                <a:solidFill>
                  <a:schemeClr val="tx1"/>
                </a:solidFill>
                <a:effectLst/>
                <a:latin typeface="+mn-lt"/>
                <a:ea typeface="+mn-ea"/>
                <a:cs typeface="+mn-cs"/>
              </a:rPr>
              <a:t> aan te roepen.</a:t>
            </a:r>
          </a:p>
          <a:p>
            <a:pPr marL="0" indent="0">
              <a:buNone/>
            </a:pPr>
            <a:r>
              <a:rPr lang="nl-NL" sz="1200" b="0" i="0" kern="1200" baseline="0" dirty="0" smtClean="0">
                <a:solidFill>
                  <a:schemeClr val="tx1"/>
                </a:solidFill>
                <a:effectLst/>
                <a:latin typeface="+mn-lt"/>
                <a:ea typeface="+mn-ea"/>
                <a:cs typeface="+mn-cs"/>
              </a:rPr>
              <a:t>Wat is web </a:t>
            </a:r>
            <a:r>
              <a:rPr lang="nl-NL" sz="1200" b="0" i="0" kern="1200" baseline="0" dirty="0" err="1" smtClean="0">
                <a:solidFill>
                  <a:schemeClr val="tx1"/>
                </a:solidFill>
                <a:effectLst/>
                <a:latin typeface="+mn-lt"/>
                <a:ea typeface="+mn-ea"/>
                <a:cs typeface="+mn-cs"/>
              </a:rPr>
              <a:t>api</a:t>
            </a:r>
            <a:r>
              <a:rPr lang="nl-NL" sz="1200" b="0" i="0" kern="1200" baseline="0" dirty="0" smtClean="0">
                <a:solidFill>
                  <a:schemeClr val="tx1"/>
                </a:solidFill>
                <a:effectLst/>
                <a:latin typeface="+mn-lt"/>
                <a:ea typeface="+mn-ea"/>
                <a:cs typeface="+mn-cs"/>
              </a:rPr>
              <a:t>?</a:t>
            </a:r>
          </a:p>
          <a:p>
            <a:pPr marL="0" indent="0">
              <a:buNone/>
            </a:pPr>
            <a:r>
              <a:rPr lang="nl-NL" dirty="0" smtClean="0"/>
              <a:t>6. GitHub is een online versiebeheer</a:t>
            </a:r>
            <a:r>
              <a:rPr lang="nl-NL" baseline="0" dirty="0" smtClean="0"/>
              <a:t> systeem/</a:t>
            </a:r>
            <a:r>
              <a:rPr lang="nl-NL" baseline="0" dirty="0" err="1" smtClean="0"/>
              <a:t>repository</a:t>
            </a:r>
            <a:endParaRPr lang="nl-NL" baseline="0" dirty="0" smtClean="0"/>
          </a:p>
          <a:p>
            <a:pPr marL="0" indent="0">
              <a:buNone/>
            </a:pPr>
            <a:r>
              <a:rPr lang="nl-NL" baseline="0" dirty="0" smtClean="0"/>
              <a:t>7. </a:t>
            </a:r>
            <a:r>
              <a:rPr lang="nl-NL" baseline="0" dirty="0" err="1" smtClean="0"/>
              <a:t>PrimeNG</a:t>
            </a:r>
            <a:r>
              <a:rPr lang="nl-NL" baseline="0" dirty="0" smtClean="0"/>
              <a:t> is een UI-componenten </a:t>
            </a:r>
            <a:r>
              <a:rPr lang="nl-NL" baseline="0" dirty="0" err="1" smtClean="0"/>
              <a:t>library</a:t>
            </a:r>
            <a:r>
              <a:rPr lang="nl-NL" baseline="0" dirty="0" smtClean="0"/>
              <a:t> voor </a:t>
            </a:r>
            <a:r>
              <a:rPr lang="nl-NL" baseline="0" dirty="0" err="1" smtClean="0"/>
              <a:t>Angular</a:t>
            </a:r>
            <a:r>
              <a:rPr lang="nl-NL" baseline="0" dirty="0" smtClean="0"/>
              <a:t> die we later gaan gebruiken als de tijd het toe laat.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a:t>
            </a:fld>
            <a:endParaRPr lang="nl-NL"/>
          </a:p>
        </p:txBody>
      </p:sp>
    </p:spTree>
    <p:extLst>
      <p:ext uri="{BB962C8B-B14F-4D97-AF65-F5344CB8AC3E}">
        <p14:creationId xmlns:p14="http://schemas.microsoft.com/office/powerpoint/2010/main" val="167172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smtClean="0"/>
              <a:t>In</a:t>
            </a:r>
            <a:r>
              <a:rPr lang="nl-NL" baseline="0" dirty="0" smtClean="0"/>
              <a:t> een leuke en informele omgeving de eerste stappen met </a:t>
            </a:r>
            <a:r>
              <a:rPr lang="nl-NL" baseline="0" dirty="0" err="1" smtClean="0"/>
              <a:t>Angular</a:t>
            </a:r>
            <a:r>
              <a:rPr lang="nl-NL" baseline="0" dirty="0" smtClean="0"/>
              <a:t> maken</a:t>
            </a:r>
          </a:p>
          <a:p>
            <a:pPr marL="228600" indent="-228600">
              <a:buAutoNum type="arabicPeriod"/>
            </a:pPr>
            <a:r>
              <a:rPr lang="nl-NL" baseline="0" dirty="0" smtClean="0"/>
              <a:t>Kennisdelen met elkaar</a:t>
            </a:r>
          </a:p>
          <a:p>
            <a:pPr marL="228600" indent="-228600">
              <a:buAutoNum type="arabicPeriod"/>
            </a:pPr>
            <a:r>
              <a:rPr lang="nl-NL" baseline="0" dirty="0" smtClean="0"/>
              <a:t>Een leuke applicatie maken: DEMO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a:t>
            </a:fld>
            <a:endParaRPr lang="nl-NL"/>
          </a:p>
        </p:txBody>
      </p:sp>
    </p:spTree>
    <p:extLst>
      <p:ext uri="{BB962C8B-B14F-4D97-AF65-F5344CB8AC3E}">
        <p14:creationId xmlns:p14="http://schemas.microsoft.com/office/powerpoint/2010/main" val="333499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dirty="0" smtClean="0"/>
              <a:t> CLI – </a:t>
            </a:r>
            <a:r>
              <a:rPr lang="nl-NL" dirty="0" err="1" smtClean="0"/>
              <a:t>Command</a:t>
            </a:r>
            <a:r>
              <a:rPr lang="nl-NL" dirty="0" smtClean="0"/>
              <a:t> Line Interface</a:t>
            </a:r>
          </a:p>
          <a:p>
            <a:r>
              <a:rPr lang="nl-NL" dirty="0" smtClean="0"/>
              <a:t>Gebruiken we om </a:t>
            </a:r>
            <a:r>
              <a:rPr lang="nl-NL" dirty="0" err="1" smtClean="0"/>
              <a:t>Angular</a:t>
            </a:r>
            <a:r>
              <a:rPr lang="nl-NL" dirty="0" smtClean="0"/>
              <a:t> Applicaties</a:t>
            </a:r>
            <a:r>
              <a:rPr lang="nl-NL" baseline="0" dirty="0" smtClean="0"/>
              <a:t> te laten </a:t>
            </a:r>
            <a:r>
              <a:rPr lang="nl-NL" baseline="0" dirty="0" err="1" smtClean="0"/>
              <a:t>scaffolden</a:t>
            </a:r>
            <a:r>
              <a:rPr lang="nl-NL" baseline="0" dirty="0" smtClean="0"/>
              <a:t>/genereren</a:t>
            </a:r>
          </a:p>
          <a:p>
            <a:r>
              <a:rPr lang="nl-NL" baseline="0" dirty="0" smtClean="0"/>
              <a:t>We voeren dit </a:t>
            </a:r>
            <a:r>
              <a:rPr lang="nl-NL" baseline="0" dirty="0" err="1" smtClean="0"/>
              <a:t>command</a:t>
            </a:r>
            <a:r>
              <a:rPr lang="nl-NL" baseline="0" dirty="0" smtClean="0"/>
              <a:t> uit in </a:t>
            </a:r>
            <a:r>
              <a:rPr lang="nl-NL" baseline="0" dirty="0" err="1" smtClean="0"/>
              <a:t>command</a:t>
            </a:r>
            <a:r>
              <a:rPr lang="nl-NL" baseline="0" dirty="0" smtClean="0"/>
              <a:t> prompt</a:t>
            </a:r>
          </a:p>
          <a:p>
            <a:r>
              <a:rPr lang="nl-NL" baseline="0" dirty="0" smtClean="0"/>
              <a:t>-g betekent dat we het </a:t>
            </a:r>
            <a:r>
              <a:rPr lang="nl-NL" baseline="0" dirty="0" err="1" smtClean="0"/>
              <a:t>npm</a:t>
            </a:r>
            <a:r>
              <a:rPr lang="nl-NL" baseline="0" dirty="0" smtClean="0"/>
              <a:t> package globaal installeren, dit zorgt ervoor dat de </a:t>
            </a:r>
            <a:r>
              <a:rPr lang="nl-NL" baseline="0" dirty="0" err="1" smtClean="0"/>
              <a:t>commands</a:t>
            </a:r>
            <a:r>
              <a:rPr lang="nl-NL" baseline="0" dirty="0" smtClean="0"/>
              <a:t> vanuit overal aan te roepen zijn</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a:t>
            </a:fld>
            <a:endParaRPr lang="nl-NL"/>
          </a:p>
        </p:txBody>
      </p:sp>
    </p:spTree>
    <p:extLst>
      <p:ext uri="{BB962C8B-B14F-4D97-AF65-F5344CB8AC3E}">
        <p14:creationId xmlns:p14="http://schemas.microsoft.com/office/powerpoint/2010/main" val="280863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als eerste naar de root van de</a:t>
            </a:r>
            <a:r>
              <a:rPr lang="nl-NL" baseline="0" dirty="0" smtClean="0"/>
              <a:t> c-schijf</a:t>
            </a:r>
          </a:p>
          <a:p>
            <a:r>
              <a:rPr lang="nl-NL" baseline="0" dirty="0" smtClean="0"/>
              <a:t>Daarna maken we een directory aan workshop</a:t>
            </a:r>
          </a:p>
          <a:p>
            <a:r>
              <a:rPr lang="nl-NL" baseline="0" dirty="0" smtClean="0"/>
              <a:t>Vervolgens maken we een nieuwe applicatie aan,</a:t>
            </a:r>
          </a:p>
          <a:p>
            <a:r>
              <a:rPr lang="nl-NL" baseline="0" dirty="0" smtClean="0"/>
              <a:t>--routing </a:t>
            </a:r>
            <a:r>
              <a:rPr lang="nl-NL" baseline="0" dirty="0" err="1" smtClean="0"/>
              <a:t>true</a:t>
            </a:r>
            <a:r>
              <a:rPr lang="nl-NL" baseline="0" dirty="0" smtClean="0"/>
              <a:t> : we willen gratis een routering binnen onze applicatie</a:t>
            </a:r>
          </a:p>
          <a:p>
            <a:r>
              <a:rPr lang="nl-NL" baseline="0" dirty="0" smtClean="0"/>
              <a:t>--skip-</a:t>
            </a:r>
            <a:r>
              <a:rPr lang="nl-NL" baseline="0" dirty="0" err="1" smtClean="0"/>
              <a:t>install</a:t>
            </a:r>
            <a:r>
              <a:rPr lang="nl-NL" baseline="0" dirty="0" smtClean="0"/>
              <a:t>: we willen niet automatisch alle NPM packages geïnstalleerd hebben</a:t>
            </a:r>
          </a:p>
          <a:p>
            <a:r>
              <a:rPr lang="nl-NL" baseline="0" dirty="0" smtClean="0"/>
              <a:t>--skip-tests: we willen geen karma tests hebben</a:t>
            </a:r>
          </a:p>
          <a:p>
            <a:r>
              <a:rPr lang="nl-NL" baseline="0" dirty="0" smtClean="0"/>
              <a:t>--</a:t>
            </a:r>
            <a:r>
              <a:rPr lang="nl-NL" baseline="0" dirty="0" err="1" smtClean="0"/>
              <a:t>inline-style</a:t>
            </a:r>
            <a:r>
              <a:rPr lang="nl-NL" baseline="0" dirty="0" smtClean="0"/>
              <a:t>: we willen geen losse styling hebben per component dat we genereren</a:t>
            </a:r>
          </a:p>
          <a:p>
            <a:endParaRPr lang="nl-NL" baseline="0" dirty="0" smtClean="0"/>
          </a:p>
          <a:p>
            <a:r>
              <a:rPr lang="nl-NL" baseline="0" dirty="0" smtClean="0"/>
              <a:t>Tijdens het genereren: Er wordt nu een applicatie </a:t>
            </a:r>
            <a:r>
              <a:rPr lang="nl-NL" baseline="0" dirty="0" err="1" smtClean="0"/>
              <a:t>gegenereert</a:t>
            </a:r>
            <a:r>
              <a:rPr lang="nl-NL" baseline="0" dirty="0" smtClean="0"/>
              <a:t> die in een keer zal werken. Om de applicatie te openen in </a:t>
            </a:r>
            <a:r>
              <a:rPr lang="nl-NL" baseline="0" dirty="0" err="1" smtClean="0"/>
              <a:t>visual</a:t>
            </a:r>
            <a:r>
              <a:rPr lang="nl-NL" baseline="0" dirty="0" smtClean="0"/>
              <a:t> studio code ga in </a:t>
            </a:r>
            <a:r>
              <a:rPr lang="nl-NL" baseline="0" dirty="0" err="1" smtClean="0"/>
              <a:t>command</a:t>
            </a:r>
            <a:r>
              <a:rPr lang="nl-NL" baseline="0" dirty="0" smtClean="0"/>
              <a:t> prompt naar de </a:t>
            </a:r>
            <a:r>
              <a:rPr lang="nl-NL" baseline="0" dirty="0" err="1" smtClean="0"/>
              <a:t>todo</a:t>
            </a:r>
            <a:r>
              <a:rPr lang="nl-NL" baseline="0" dirty="0" smtClean="0"/>
              <a:t>-app folder en type vervolgens code . Om </a:t>
            </a:r>
            <a:r>
              <a:rPr lang="nl-NL" baseline="0" dirty="0" err="1" smtClean="0"/>
              <a:t>visual</a:t>
            </a:r>
            <a:r>
              <a:rPr lang="nl-NL" baseline="0" dirty="0" smtClean="0"/>
              <a:t> studio code te openen.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a:t>
            </a:fld>
            <a:endParaRPr lang="nl-NL"/>
          </a:p>
        </p:txBody>
      </p:sp>
    </p:spTree>
    <p:extLst>
      <p:ext uri="{BB962C8B-B14F-4D97-AF65-F5344CB8AC3E}">
        <p14:creationId xmlns:p14="http://schemas.microsoft.com/office/powerpoint/2010/main" val="295631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a:t>
            </a:r>
            <a:r>
              <a:rPr lang="nl-NL" baseline="0" dirty="0" smtClean="0"/>
              <a:t> applicatie zal nu nog niet werken, eerst moeten we alle </a:t>
            </a:r>
            <a:r>
              <a:rPr lang="nl-NL" baseline="0" dirty="0" err="1" smtClean="0"/>
              <a:t>npm</a:t>
            </a:r>
            <a:r>
              <a:rPr lang="nl-NL" baseline="0" dirty="0" smtClean="0"/>
              <a:t> packages installeren.</a:t>
            </a:r>
          </a:p>
          <a:p>
            <a:r>
              <a:rPr lang="nl-NL" baseline="0" dirty="0" smtClean="0"/>
              <a:t>Open de console door ctrl + ` (linksboven op het toetsenbord) te gebruiken</a:t>
            </a:r>
          </a:p>
          <a:p>
            <a:r>
              <a:rPr lang="nl-NL" baseline="0" dirty="0" smtClean="0"/>
              <a:t>Mogelijk staat er nu nog </a:t>
            </a:r>
            <a:r>
              <a:rPr lang="nl-NL" baseline="0" dirty="0" err="1" smtClean="0"/>
              <a:t>rechtsonderin</a:t>
            </a:r>
            <a:r>
              <a:rPr lang="nl-NL" baseline="0" dirty="0" smtClean="0"/>
              <a:t> in de </a:t>
            </a:r>
            <a:r>
              <a:rPr lang="nl-NL" baseline="0" dirty="0" err="1" smtClean="0"/>
              <a:t>cmd</a:t>
            </a:r>
            <a:r>
              <a:rPr lang="nl-NL" baseline="0" dirty="0" smtClean="0"/>
              <a:t> line dat het een powershell </a:t>
            </a:r>
            <a:r>
              <a:rPr lang="nl-NL" baseline="0" dirty="0" err="1" smtClean="0"/>
              <a:t>command</a:t>
            </a:r>
            <a:r>
              <a:rPr lang="nl-NL" baseline="0" dirty="0" smtClean="0"/>
              <a:t> line is. Dan krijg je een pop up bovenin dat je dit kan </a:t>
            </a:r>
            <a:r>
              <a:rPr lang="nl-NL" baseline="0" dirty="0" err="1" smtClean="0"/>
              <a:t>customizen</a:t>
            </a:r>
            <a:r>
              <a:rPr lang="nl-NL" baseline="0" dirty="0" smtClean="0"/>
              <a:t>. </a:t>
            </a:r>
          </a:p>
          <a:p>
            <a:r>
              <a:rPr lang="nl-NL" baseline="0" dirty="0" err="1" smtClean="0"/>
              <a:t>Customize</a:t>
            </a:r>
            <a:r>
              <a:rPr lang="nl-NL" baseline="0" dirty="0" smtClean="0"/>
              <a:t> naar </a:t>
            </a:r>
            <a:r>
              <a:rPr lang="nl-NL" baseline="0" dirty="0" err="1" smtClean="0"/>
              <a:t>cmd</a:t>
            </a:r>
            <a:r>
              <a:rPr lang="nl-NL" baseline="0" dirty="0" smtClean="0"/>
              <a:t>.</a:t>
            </a:r>
          </a:p>
          <a:p>
            <a:r>
              <a:rPr lang="nl-NL" baseline="0" dirty="0" smtClean="0"/>
              <a:t>Vervolgens </a:t>
            </a:r>
            <a:r>
              <a:rPr lang="nl-NL" baseline="0" dirty="0" err="1" smtClean="0"/>
              <a:t>npm</a:t>
            </a:r>
            <a:r>
              <a:rPr lang="nl-NL" baseline="0" dirty="0" smtClean="0"/>
              <a:t> </a:t>
            </a:r>
            <a:r>
              <a:rPr lang="nl-NL" baseline="0" dirty="0" err="1" smtClean="0"/>
              <a:t>install</a:t>
            </a:r>
            <a:r>
              <a:rPr lang="nl-NL" baseline="0" dirty="0" smtClean="0"/>
              <a:t> om alle </a:t>
            </a:r>
            <a:r>
              <a:rPr lang="nl-NL" baseline="0" dirty="0" err="1" smtClean="0"/>
              <a:t>npm</a:t>
            </a:r>
            <a:r>
              <a:rPr lang="nl-NL" baseline="0" dirty="0" smtClean="0"/>
              <a:t> packages te installeren. In de </a:t>
            </a:r>
            <a:r>
              <a:rPr lang="nl-NL" baseline="0" dirty="0" err="1" smtClean="0"/>
              <a:t>package.json</a:t>
            </a:r>
            <a:r>
              <a:rPr lang="nl-NL" baseline="0" dirty="0" smtClean="0"/>
              <a:t> kan je zien welke packages er geïnstalleerd worden.</a:t>
            </a:r>
          </a:p>
          <a:p>
            <a:r>
              <a:rPr lang="nl-NL" baseline="0" dirty="0" err="1" smtClean="0"/>
              <a:t>Daarnast</a:t>
            </a:r>
            <a:r>
              <a:rPr lang="nl-NL" baseline="0" dirty="0" smtClean="0"/>
              <a:t> installeren we ook </a:t>
            </a:r>
            <a:r>
              <a:rPr lang="nl-NL" baseline="0" dirty="0" err="1" smtClean="0"/>
              <a:t>jquery</a:t>
            </a:r>
            <a:r>
              <a:rPr lang="nl-NL" baseline="0" dirty="0" smtClean="0"/>
              <a:t> en bootstrap.</a:t>
            </a:r>
          </a:p>
          <a:p>
            <a:r>
              <a:rPr lang="nl-NL" baseline="0" dirty="0" smtClean="0"/>
              <a:t>Gebruikt –save om te op te slaan in de </a:t>
            </a:r>
            <a:r>
              <a:rPr lang="nl-NL" baseline="0" dirty="0" err="1" smtClean="0"/>
              <a:t>package.json</a:t>
            </a:r>
            <a:endParaRPr lang="aa-ET" dirty="0"/>
          </a:p>
        </p:txBody>
      </p:sp>
      <p:sp>
        <p:nvSpPr>
          <p:cNvPr id="4" name="Slide Number Placeholder 3"/>
          <p:cNvSpPr>
            <a:spLocks noGrp="1"/>
          </p:cNvSpPr>
          <p:nvPr>
            <p:ph type="sldNum" sz="quarter" idx="10"/>
          </p:nvPr>
        </p:nvSpPr>
        <p:spPr/>
        <p:txBody>
          <a:bodyPr/>
          <a:lstStyle/>
          <a:p>
            <a:fld id="{90591A10-76C6-4472-BC2C-A71051CCBD90}" type="slidenum">
              <a:rPr lang="nl-NL" smtClean="0"/>
              <a:t>9</a:t>
            </a:fld>
            <a:endParaRPr lang="nl-NL"/>
          </a:p>
        </p:txBody>
      </p:sp>
    </p:spTree>
    <p:extLst>
      <p:ext uri="{BB962C8B-B14F-4D97-AF65-F5344CB8AC3E}">
        <p14:creationId xmlns:p14="http://schemas.microsoft.com/office/powerpoint/2010/main" val="26983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Open nu</a:t>
            </a:r>
            <a:r>
              <a:rPr lang="nl-NL" baseline="0" dirty="0" smtClean="0"/>
              <a:t> de applicatie, door het bovenstaande </a:t>
            </a:r>
            <a:r>
              <a:rPr lang="nl-NL" baseline="0" dirty="0" err="1" smtClean="0"/>
              <a:t>cmd</a:t>
            </a:r>
            <a:endParaRPr lang="nl-NL" baseline="0" dirty="0" smtClean="0"/>
          </a:p>
          <a:p>
            <a:r>
              <a:rPr lang="nl-NL" baseline="0" dirty="0" smtClean="0"/>
              <a:t>--open betekent dat er gelijk een browser wordt geopend.</a:t>
            </a:r>
          </a:p>
          <a:p>
            <a:r>
              <a:rPr lang="nl-NL" baseline="0" dirty="0" smtClean="0"/>
              <a:t>Als je de applicatie opent dan krijg je een </a:t>
            </a:r>
            <a:r>
              <a:rPr lang="nl-NL" baseline="0" dirty="0" err="1" smtClean="0"/>
              <a:t>Angular</a:t>
            </a:r>
            <a:r>
              <a:rPr lang="nl-NL" baseline="0" dirty="0" smtClean="0"/>
              <a:t> eigen tutorial webpagina. Die gaan wij zo verwijderen, maar mocht je zelf eens aan de slag willen dan hebben ze ook uitstekende </a:t>
            </a:r>
            <a:r>
              <a:rPr lang="nl-NL" baseline="0" dirty="0" err="1" smtClean="0"/>
              <a:t>tutorials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10</a:t>
            </a:fld>
            <a:endParaRPr lang="nl-NL"/>
          </a:p>
        </p:txBody>
      </p:sp>
    </p:spTree>
    <p:extLst>
      <p:ext uri="{BB962C8B-B14F-4D97-AF65-F5344CB8AC3E}">
        <p14:creationId xmlns:p14="http://schemas.microsoft.com/office/powerpoint/2010/main" val="251343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94225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326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31402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6425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1153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5-12-2017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3204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A087890-2EB5-47B2-A2BC-F271793CA4F2}" type="datetimeFigureOut">
              <a:rPr lang="nl-NL" smtClean="0"/>
              <a:t>5-12-2017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09139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A087890-2EB5-47B2-A2BC-F271793CA4F2}" type="datetimeFigureOut">
              <a:rPr lang="nl-NL" smtClean="0"/>
              <a:t>5-12-2017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2570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A087890-2EB5-47B2-A2BC-F271793CA4F2}" type="datetimeFigureOut">
              <a:rPr lang="nl-NL" smtClean="0"/>
              <a:t>5-12-2017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73801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5-12-2017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86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5-12-2017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54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7890-2EB5-47B2-A2BC-F271793CA4F2}" type="datetimeFigureOut">
              <a:rPr lang="nl-NL" smtClean="0"/>
              <a:t>5-12-2017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8009-1A71-4D41-90FD-54BA6D9A3AF4}" type="slidenum">
              <a:rPr lang="nl-NL" smtClean="0"/>
              <a:t>‹nr.›</a:t>
            </a:fld>
            <a:endParaRPr lang="nl-NL"/>
          </a:p>
        </p:txBody>
      </p:sp>
    </p:spTree>
    <p:extLst>
      <p:ext uri="{BB962C8B-B14F-4D97-AF65-F5344CB8AC3E}">
        <p14:creationId xmlns:p14="http://schemas.microsoft.com/office/powerpoint/2010/main" val="406804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api/forms/FormsModul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42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serve </a:t>
            </a:r>
            <a:r>
              <a:rPr lang="nl-NL" dirty="0" smtClean="0"/>
              <a:t>--open </a:t>
            </a:r>
            <a:endParaRPr lang="nl-NL" dirty="0"/>
          </a:p>
        </p:txBody>
      </p:sp>
    </p:spTree>
    <p:extLst>
      <p:ext uri="{BB962C8B-B14F-4D97-AF65-F5344CB8AC3E}">
        <p14:creationId xmlns:p14="http://schemas.microsoft.com/office/powerpoint/2010/main" val="396028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txBody>
          <a:bodyPr/>
          <a:lstStyle/>
          <a:p>
            <a:r>
              <a:rPr lang="nl-NL" dirty="0" smtClean="0"/>
              <a:t>Verwijder alles behalve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337543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app.component.ts</a:t>
            </a:r>
            <a:endParaRPr lang="nl-NL" dirty="0"/>
          </a:p>
        </p:txBody>
      </p:sp>
      <p:sp>
        <p:nvSpPr>
          <p:cNvPr id="3" name="Tijdelijke aanduiding voor inhoud 2"/>
          <p:cNvSpPr>
            <a:spLocks noGrp="1"/>
          </p:cNvSpPr>
          <p:nvPr>
            <p:ph idx="1"/>
          </p:nvPr>
        </p:nvSpPr>
        <p:spPr/>
        <p:txBody>
          <a:bodyPr/>
          <a:lstStyle/>
          <a:p>
            <a:r>
              <a:rPr lang="nl-NL" dirty="0" smtClean="0"/>
              <a:t>Verwijder </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 = </a:t>
            </a:r>
            <a:r>
              <a:rPr lang="nl-NL" dirty="0">
                <a:solidFill>
                  <a:srgbClr val="CE9178"/>
                </a:solidFill>
                <a:latin typeface="Consolas" panose="020B0609020204030204" pitchFamily="49" charset="0"/>
              </a:rPr>
              <a:t>'app'</a:t>
            </a: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283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smtClean="0"/>
              <a:t>ng</a:t>
            </a:r>
            <a:r>
              <a:rPr lang="nl-NL" dirty="0" smtClean="0"/>
              <a:t> </a:t>
            </a:r>
            <a:r>
              <a:rPr lang="nl-NL" dirty="0" err="1" smtClean="0"/>
              <a:t>generate</a:t>
            </a:r>
            <a:r>
              <a:rPr lang="nl-NL" dirty="0" smtClean="0"/>
              <a:t> component </a:t>
            </a:r>
            <a:r>
              <a:rPr lang="nl-NL" dirty="0" err="1" smtClean="0"/>
              <a:t>createTodo</a:t>
            </a:r>
            <a:r>
              <a:rPr lang="nl-NL" dirty="0" smtClean="0"/>
              <a:t> </a:t>
            </a:r>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32444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00683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a:t>
            </a:r>
            <a:r>
              <a:rPr lang="nl-NL" dirty="0" err="1" smtClean="0"/>
              <a:t>routing.module.ts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569CD6"/>
                </a:solidFill>
                <a:latin typeface="Consolas" panose="020B0609020204030204" pitchFamily="49" charset="0"/>
              </a:rPr>
              <a:t>const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routes</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Routes</a:t>
            </a:r>
            <a:r>
              <a:rPr lang="nl-NL" dirty="0">
                <a:solidFill>
                  <a:srgbClr val="D4D4D4"/>
                </a:solidFill>
                <a:latin typeface="Consolas" panose="020B0609020204030204" pitchFamily="49" charset="0"/>
              </a:rPr>
              <a:t> = </a:t>
            </a:r>
            <a:r>
              <a:rPr lang="nl-NL" dirty="0" smtClean="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path</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r>
              <a:rPr lang="nl-NL" dirty="0" smtClean="0">
                <a:solidFill>
                  <a:srgbClr val="CE9178"/>
                </a:solidFill>
                <a:latin typeface="Consolas" panose="020B0609020204030204" pitchFamily="49" charset="0"/>
              </a:rPr>
              <a:t>''</a:t>
            </a:r>
            <a:r>
              <a:rPr lang="nl-NL" dirty="0" smtClean="0">
                <a:solidFill>
                  <a:srgbClr val="D4D4D4"/>
                </a:solidFill>
                <a:latin typeface="Consolas" panose="020B0609020204030204" pitchFamily="49" charset="0"/>
              </a:rPr>
              <a:t>, </a:t>
            </a:r>
            <a:r>
              <a:rPr lang="nl-NL" dirty="0">
                <a:solidFill>
                  <a:srgbClr val="9CDCFE"/>
                </a:solidFill>
                <a:latin typeface="Consolas" panose="020B0609020204030204" pitchFamily="49" charset="0"/>
              </a:rPr>
              <a:t>component: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CreateTodoComponent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endParaRPr lang="nl-NL" dirty="0"/>
          </a:p>
        </p:txBody>
      </p:sp>
    </p:spTree>
    <p:extLst>
      <p:ext uri="{BB962C8B-B14F-4D97-AF65-F5344CB8AC3E}">
        <p14:creationId xmlns:p14="http://schemas.microsoft.com/office/powerpoint/2010/main" val="352193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smtClean="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65983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Forms</a:t>
            </a:r>
            <a:endParaRPr lang="nl-NL"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NL" b="1" dirty="0" smtClean="0"/>
              <a:t>Template </a:t>
            </a:r>
            <a:r>
              <a:rPr lang="nl-NL" b="1" dirty="0" err="1" smtClean="0"/>
              <a:t>Driven</a:t>
            </a:r>
            <a:r>
              <a:rPr lang="nl-NL" b="1" dirty="0" smtClean="0"/>
              <a:t> Forms (html)</a:t>
            </a:r>
          </a:p>
          <a:p>
            <a:pPr>
              <a:buFontTx/>
              <a:buChar char="-"/>
            </a:pPr>
            <a:r>
              <a:rPr lang="nl-NL" dirty="0" smtClean="0"/>
              <a:t>Forms die gestuurd worden door de voorkant</a:t>
            </a:r>
          </a:p>
          <a:p>
            <a:pPr>
              <a:buFontTx/>
              <a:buChar char="-"/>
            </a:pPr>
            <a:r>
              <a:rPr lang="nl-NL" dirty="0" smtClean="0"/>
              <a:t>Hoe meer validatie, hoe meer in het template komt te staan</a:t>
            </a:r>
          </a:p>
          <a:p>
            <a:pPr>
              <a:buFontTx/>
              <a:buChar char="-"/>
            </a:pPr>
            <a:r>
              <a:rPr lang="nl-NL" dirty="0" smtClean="0"/>
              <a:t>Niet goed te testen door Unit </a:t>
            </a:r>
            <a:r>
              <a:rPr lang="nl-NL" dirty="0"/>
              <a:t>T</a:t>
            </a:r>
            <a:r>
              <a:rPr lang="nl-NL" dirty="0" smtClean="0"/>
              <a:t>esten, maar wel door End-</a:t>
            </a:r>
            <a:r>
              <a:rPr lang="nl-NL" dirty="0" err="1" smtClean="0"/>
              <a:t>to</a:t>
            </a:r>
            <a:r>
              <a:rPr lang="nl-NL" dirty="0" smtClean="0"/>
              <a:t>-</a:t>
            </a:r>
            <a:r>
              <a:rPr lang="nl-NL" dirty="0"/>
              <a:t>E</a:t>
            </a:r>
            <a:r>
              <a:rPr lang="nl-NL" dirty="0" smtClean="0"/>
              <a:t>nd testen</a:t>
            </a:r>
          </a:p>
          <a:p>
            <a:pPr>
              <a:buFontTx/>
              <a:buChar char="-"/>
            </a:pPr>
            <a:r>
              <a:rPr lang="nl-NL" dirty="0" smtClean="0"/>
              <a:t>Gestuurd door een model</a:t>
            </a:r>
          </a:p>
          <a:p>
            <a:pPr>
              <a:buFontTx/>
              <a:buChar char="-"/>
            </a:pPr>
            <a:r>
              <a:rPr lang="nl-NL" dirty="0" smtClean="0"/>
              <a:t>Simpel!</a:t>
            </a:r>
          </a:p>
          <a:p>
            <a:pPr marL="0" indent="0">
              <a:buNone/>
            </a:pPr>
            <a:r>
              <a:rPr lang="nl-NL" b="1" dirty="0" err="1" smtClean="0"/>
              <a:t>Reactive</a:t>
            </a:r>
            <a:r>
              <a:rPr lang="nl-NL" b="1" dirty="0" smtClean="0"/>
              <a:t> Forms</a:t>
            </a:r>
          </a:p>
          <a:p>
            <a:pPr marL="0" indent="0">
              <a:buNone/>
            </a:pPr>
            <a:r>
              <a:rPr lang="nl-NL" dirty="0" smtClean="0"/>
              <a:t>- Beter te testen met Unit Testen</a:t>
            </a:r>
            <a:endParaRPr lang="nl-NL" dirty="0"/>
          </a:p>
          <a:p>
            <a:pPr>
              <a:buFontTx/>
              <a:buChar char="-"/>
            </a:pPr>
            <a:r>
              <a:rPr lang="nl-NL" dirty="0" smtClean="0"/>
              <a:t>Lastiger in gebruik</a:t>
            </a:r>
          </a:p>
          <a:p>
            <a:pPr>
              <a:buFontTx/>
              <a:buChar char="-"/>
            </a:pPr>
            <a:r>
              <a:rPr lang="nl-NL" dirty="0" smtClean="0"/>
              <a:t>Meer en specifiekere validatie mogelijk</a:t>
            </a:r>
          </a:p>
          <a:p>
            <a:pPr marL="0" indent="0">
              <a:buNone/>
            </a:pPr>
            <a:endParaRPr lang="nl-NL" dirty="0"/>
          </a:p>
        </p:txBody>
      </p:sp>
    </p:spTree>
    <p:extLst>
      <p:ext uri="{BB962C8B-B14F-4D97-AF65-F5344CB8AC3E}">
        <p14:creationId xmlns:p14="http://schemas.microsoft.com/office/powerpoint/2010/main" val="184342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a:t>
            </a:r>
            <a:r>
              <a:rPr lang="nl-NL" dirty="0" err="1" smtClean="0"/>
              <a:t>ng</a:t>
            </a:r>
            <a:r>
              <a:rPr lang="nl-NL" dirty="0" smtClean="0"/>
              <a:t> </a:t>
            </a:r>
            <a:r>
              <a:rPr lang="nl-NL" dirty="0"/>
              <a:t>g class </a:t>
            </a:r>
            <a:r>
              <a:rPr lang="nl-NL" dirty="0" err="1"/>
              <a:t>models</a:t>
            </a:r>
            <a:r>
              <a:rPr lang="nl-NL" dirty="0"/>
              <a:t>/</a:t>
            </a:r>
            <a:r>
              <a:rPr lang="nl-NL" dirty="0" err="1"/>
              <a:t>todo</a:t>
            </a:r>
            <a:endParaRPr lang="nl-NL" dirty="0"/>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631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todo.ts</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_id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completedDate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createdDate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description</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197805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pPr marL="0" indent="0">
              <a:buNone/>
            </a:pPr>
            <a:r>
              <a:rPr lang="nl-NL" dirty="0" smtClean="0"/>
              <a:t>16:30 – 17:00 Pizza</a:t>
            </a:r>
          </a:p>
          <a:p>
            <a:pPr marL="0" indent="0">
              <a:buNone/>
            </a:pPr>
            <a:r>
              <a:rPr lang="nl-NL" dirty="0" smtClean="0"/>
              <a:t>17:00 – 19:30 Workshop</a:t>
            </a:r>
          </a:p>
          <a:p>
            <a:r>
              <a:rPr lang="nl-NL" dirty="0" smtClean="0"/>
              <a:t>Algemene </a:t>
            </a:r>
            <a:r>
              <a:rPr lang="nl-NL" dirty="0"/>
              <a:t>u</a:t>
            </a:r>
            <a:r>
              <a:rPr lang="nl-NL" dirty="0" smtClean="0"/>
              <a:t>itleg</a:t>
            </a:r>
          </a:p>
          <a:p>
            <a:r>
              <a:rPr lang="nl-NL" dirty="0" smtClean="0"/>
              <a:t>Klassikaal de basis opzetten</a:t>
            </a:r>
          </a:p>
          <a:p>
            <a:r>
              <a:rPr lang="nl-NL" dirty="0" smtClean="0"/>
              <a:t>Duo opdrachten</a:t>
            </a:r>
          </a:p>
          <a:p>
            <a:pPr marL="0" indent="0">
              <a:buNone/>
            </a:pPr>
            <a:r>
              <a:rPr lang="nl-NL" dirty="0" smtClean="0"/>
              <a:t>19:30 – 20:00 Evaluatie</a:t>
            </a:r>
            <a:endParaRPr lang="nl-NL" dirty="0"/>
          </a:p>
        </p:txBody>
      </p:sp>
    </p:spTree>
    <p:extLst>
      <p:ext uri="{BB962C8B-B14F-4D97-AF65-F5344CB8AC3E}">
        <p14:creationId xmlns:p14="http://schemas.microsoft.com/office/powerpoint/2010/main" val="28896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CreateTodoComponent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public</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 { }</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a:solidFill>
                  <a:srgbClr val="569CD6"/>
                </a:solidFill>
                <a:latin typeface="Consolas" panose="020B0609020204030204" pitchFamily="49" charset="0"/>
              </a:rPr>
              <a:t>new</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'Boodschappen doen'</a:t>
            </a:r>
            <a:r>
              <a:rPr lang="nl-NL" dirty="0">
                <a:solidFill>
                  <a:srgbClr val="D4D4D4"/>
                </a:solidFill>
                <a:latin typeface="Consolas" panose="020B0609020204030204" pitchFamily="49" charset="0"/>
              </a:rPr>
              <a:t>, 						</a:t>
            </a:r>
            <a:r>
              <a:rPr lang="nl-NL" dirty="0">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'Ik moet eten hebben'</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59823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t>
            </a:r>
            <a:r>
              <a:rPr lang="nl-NL" dirty="0" err="1" smtClean="0"/>
              <a:t>angular-cli.json</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9CDCFE"/>
                </a:solidFill>
                <a:latin typeface="Consolas" panose="020B0609020204030204" pitchFamily="49" charset="0"/>
              </a:rPr>
              <a:t>"</a:t>
            </a:r>
            <a:r>
              <a:rPr lang="nl-NL" dirty="0" err="1">
                <a:solidFill>
                  <a:srgbClr val="9CDCFE"/>
                </a:solidFill>
                <a:latin typeface="Consolas" panose="020B0609020204030204" pitchFamily="49" charset="0"/>
              </a:rPr>
              <a:t>styles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"styles.css"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css</a:t>
            </a:r>
            <a:r>
              <a:rPr lang="nl-NL" dirty="0">
                <a:solidFill>
                  <a:srgbClr val="CE9178"/>
                </a:solidFill>
                <a:latin typeface="Consolas" panose="020B0609020204030204" pitchFamily="49" charset="0"/>
              </a:rPr>
              <a:t>/bootstrap.min.css"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"scripts"</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jquery</a:t>
            </a:r>
            <a:r>
              <a:rPr lang="nl-NL" dirty="0">
                <a:solidFill>
                  <a:srgbClr val="CE9178"/>
                </a:solidFill>
                <a:latin typeface="Consolas" panose="020B0609020204030204" pitchFamily="49" charset="0"/>
              </a:rPr>
              <a:t>/dist/jquery.min.js"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js</a:t>
            </a:r>
            <a:r>
              <a:rPr lang="nl-NL" dirty="0">
                <a:solidFill>
                  <a:srgbClr val="CE9178"/>
                </a:solidFill>
                <a:latin typeface="Consolas" panose="020B0609020204030204" pitchFamily="49" charset="0"/>
              </a:rPr>
              <a:t>/bootstrap.min.js"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4930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"container"</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Create</a:t>
            </a:r>
            <a:r>
              <a:rPr lang="nl-NL" dirty="0">
                <a:solidFill>
                  <a:srgbClr val="D4D4D4"/>
                </a:solidFill>
                <a:latin typeface="Consolas" panose="020B0609020204030204" pitchFamily="49" charset="0"/>
              </a:rPr>
              <a:t> a </a:t>
            </a:r>
            <a:r>
              <a:rPr lang="nl-NL" dirty="0" err="1">
                <a:solidFill>
                  <a:srgbClr val="D4D4D4"/>
                </a:solidFill>
                <a:latin typeface="Consolas" panose="020B0609020204030204" pitchFamily="49" charset="0"/>
              </a:rPr>
              <a:t>ToDo</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text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required</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submit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btn</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btn-success</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p>
          <a:p>
            <a:pPr marL="0" indent="0">
              <a:buNone/>
            </a:pPr>
            <a:r>
              <a:rPr lang="nl-NL" dirty="0">
                <a:solidFill>
                  <a:srgbClr val="808080"/>
                </a:solidFill>
                <a:latin typeface="Consolas" panose="020B0609020204030204" pitchFamily="49" charset="0"/>
              </a:rPr>
              <a:t>			</a:t>
            </a:r>
            <a:r>
              <a:rPr lang="nl-NL" dirty="0" err="1">
                <a:solidFill>
                  <a:srgbClr val="D4D4D4"/>
                </a:solidFill>
                <a:latin typeface="Consolas" panose="020B0609020204030204" pitchFamily="49" charset="0"/>
              </a:rPr>
              <a:t>Submit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37156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a:ln>
            <a:solidFill>
              <a:schemeClr val="accent6"/>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"text"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"title"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 							</a:t>
            </a:r>
            <a:r>
              <a:rPr lang="nl-NL" b="1" dirty="0">
                <a:solidFill>
                  <a:schemeClr val="accent6"/>
                </a:solidFill>
                <a:latin typeface="Consolas" panose="020B0609020204030204" pitchFamily="49" charset="0"/>
              </a:rPr>
              <a:t>[(ngModel)]="todo.title" name="title"</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p>
          <a:p>
            <a:pPr marL="0" indent="0">
              <a:buNone/>
            </a:pPr>
            <a:r>
              <a:rPr lang="nl-NL" b="1" dirty="0">
                <a:solidFill>
                  <a:schemeClr val="accent6"/>
                </a:solidFill>
                <a:latin typeface="Consolas" panose="020B0609020204030204" pitchFamily="49" charset="0"/>
              </a:rPr>
              <a:t>{{todo.title}}</a:t>
            </a:r>
          </a:p>
          <a:p>
            <a:pPr marL="0" indent="0">
              <a:buNone/>
            </a:pP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5399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a:t>
            </a:r>
            <a:r>
              <a:rPr lang="nl-NL" dirty="0" err="1" smtClean="0"/>
              <a:t>pp.module.ts</a:t>
            </a:r>
            <a:endParaRPr lang="nl-NL" dirty="0"/>
          </a:p>
        </p:txBody>
      </p:sp>
      <p:sp>
        <p:nvSpPr>
          <p:cNvPr id="3" name="Tijdelijke aanduiding voor inhoud 2"/>
          <p:cNvSpPr>
            <a:spLocks noGrp="1"/>
          </p:cNvSpPr>
          <p:nvPr>
            <p:ph idx="1"/>
          </p:nvPr>
        </p:nvSpPr>
        <p:spPr/>
        <p:txBody>
          <a:bodyPr/>
          <a:lstStyle/>
          <a:p>
            <a:r>
              <a:rPr lang="nl-NL" dirty="0"/>
              <a:t>import { </a:t>
            </a:r>
            <a:r>
              <a:rPr lang="nl-NL" dirty="0" err="1">
                <a:hlinkClick r:id="rId3"/>
              </a:rPr>
              <a:t>FormsModule</a:t>
            </a:r>
            <a:r>
              <a:rPr lang="nl-NL" dirty="0"/>
              <a:t> } </a:t>
            </a:r>
            <a:r>
              <a:rPr lang="nl-NL" dirty="0" err="1"/>
              <a:t>from</a:t>
            </a:r>
            <a:r>
              <a:rPr lang="nl-NL" dirty="0"/>
              <a:t> '@</a:t>
            </a:r>
            <a:r>
              <a:rPr lang="nl-NL" dirty="0" err="1"/>
              <a:t>angular</a:t>
            </a:r>
            <a:r>
              <a:rPr lang="nl-NL" dirty="0"/>
              <a:t>/</a:t>
            </a:r>
            <a:r>
              <a:rPr lang="nl-NL" dirty="0" err="1"/>
              <a:t>forms</a:t>
            </a:r>
            <a:r>
              <a:rPr lang="nl-NL" dirty="0"/>
              <a:t>';</a:t>
            </a:r>
          </a:p>
          <a:p>
            <a:endParaRPr lang="nl-NL" dirty="0" smtClean="0"/>
          </a:p>
          <a:p>
            <a:r>
              <a:rPr lang="nl-NL" dirty="0" err="1" smtClean="0"/>
              <a:t>FormsModule</a:t>
            </a:r>
            <a:endParaRPr lang="nl-NL" dirty="0"/>
          </a:p>
          <a:p>
            <a:endParaRPr lang="nl-NL" dirty="0"/>
          </a:p>
        </p:txBody>
      </p:sp>
    </p:spTree>
    <p:extLst>
      <p:ext uri="{BB962C8B-B14F-4D97-AF65-F5344CB8AC3E}">
        <p14:creationId xmlns:p14="http://schemas.microsoft.com/office/powerpoint/2010/main" val="25479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
          </p:nvPr>
        </p:nvSpPr>
        <p:spPr/>
        <p:txBody>
          <a:bodyPr/>
          <a:lstStyle/>
          <a:p>
            <a:r>
              <a:rPr lang="nl-NL" dirty="0" smtClean="0"/>
              <a:t>Cre</a:t>
            </a:r>
            <a:r>
              <a:rPr lang="nl-NL" dirty="0" smtClean="0"/>
              <a:t>ëer nu een </a:t>
            </a:r>
            <a:r>
              <a:rPr lang="nl-NL" dirty="0" err="1" smtClean="0"/>
              <a:t>textarea</a:t>
            </a:r>
            <a:r>
              <a:rPr lang="nl-NL" dirty="0" smtClean="0"/>
              <a:t> voor het </a:t>
            </a:r>
            <a:r>
              <a:rPr lang="nl-NL" dirty="0" err="1" smtClean="0"/>
              <a:t>description</a:t>
            </a:r>
            <a:r>
              <a:rPr lang="nl-NL" dirty="0" smtClean="0"/>
              <a:t> veld van het </a:t>
            </a:r>
            <a:r>
              <a:rPr lang="nl-NL" dirty="0" err="1" smtClean="0"/>
              <a:t>ToDo</a:t>
            </a:r>
            <a:r>
              <a:rPr lang="nl-NL" dirty="0" smtClean="0"/>
              <a:t>-Item</a:t>
            </a:r>
          </a:p>
          <a:p>
            <a:endParaRPr lang="nl-NL" dirty="0"/>
          </a:p>
        </p:txBody>
      </p:sp>
    </p:spTree>
    <p:extLst>
      <p:ext uri="{BB962C8B-B14F-4D97-AF65-F5344CB8AC3E}">
        <p14:creationId xmlns:p14="http://schemas.microsoft.com/office/powerpoint/2010/main" val="348079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a:t>
            </a:r>
            <a:r>
              <a:rPr lang="en-US" dirty="0" smtClean="0"/>
              <a:t>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D4D4D4"/>
                </a:solidFill>
                <a:latin typeface="Consolas" panose="020B0609020204030204" pitchFamily="49" charset="0"/>
              </a:rPr>
              <a:t> </a:t>
            </a:r>
            <a:r>
              <a:rPr lang="nl-NL" sz="2400" dirty="0">
                <a:solidFill>
                  <a:srgbClr val="9CDCFE"/>
                </a:solidFill>
                <a:latin typeface="Consolas" panose="020B0609020204030204" pitchFamily="49" charset="0"/>
              </a:rPr>
              <a:t>class</a:t>
            </a:r>
            <a:r>
              <a:rPr lang="nl-NL" sz="2400" dirty="0">
                <a:solidFill>
                  <a:srgbClr val="D4D4D4"/>
                </a:solidFill>
                <a:latin typeface="Consolas" panose="020B0609020204030204" pitchFamily="49" charset="0"/>
              </a:rPr>
              <a:t>=</a:t>
            </a:r>
            <a:r>
              <a:rPr lang="nl-NL" sz="2400" dirty="0">
                <a:solidFill>
                  <a:srgbClr val="CE9178"/>
                </a:solidFill>
                <a:latin typeface="Consolas" panose="020B0609020204030204" pitchFamily="49" charset="0"/>
              </a:rPr>
              <a:t>"form-</a:t>
            </a:r>
            <a:r>
              <a:rPr lang="nl-NL" sz="2400" dirty="0" err="1">
                <a:solidFill>
                  <a:srgbClr val="CE9178"/>
                </a:solidFill>
                <a:latin typeface="Consolas" panose="020B0609020204030204" pitchFamily="49" charset="0"/>
              </a:rPr>
              <a:t>group</a:t>
            </a:r>
            <a:r>
              <a:rPr lang="nl-NL" sz="2400" dirty="0">
                <a:solidFill>
                  <a:srgbClr val="CE9178"/>
                </a:solidFill>
                <a:latin typeface="Consolas" panose="020B0609020204030204" pitchFamily="49" charset="0"/>
              </a:rPr>
              <a:t>"</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description</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Description</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textarea</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ngModel</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"todo.description"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name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textarea</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888605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form </a:t>
            </a:r>
            <a:r>
              <a:rPr lang="nl-NL" dirty="0" err="1">
                <a:solidFill>
                  <a:schemeClr val="accent6"/>
                </a:solidFill>
                <a:latin typeface="Consolas" panose="020B0609020204030204" pitchFamily="49" charset="0"/>
              </a:rPr>
              <a:t>ngNativeValidate</a:t>
            </a:r>
            <a:r>
              <a:rPr lang="nl-NL" dirty="0">
                <a:solidFill>
                  <a:schemeClr val="accent6"/>
                </a:solidFill>
                <a:latin typeface="Consolas" panose="020B0609020204030204" pitchFamily="49" charset="0"/>
              </a:rPr>
              <a:t>  #f="</a:t>
            </a:r>
            <a:r>
              <a:rPr lang="nl-NL" dirty="0" err="1">
                <a:solidFill>
                  <a:schemeClr val="accent6"/>
                </a:solidFill>
                <a:latin typeface="Consolas" panose="020B0609020204030204" pitchFamily="49" charset="0"/>
              </a:rPr>
              <a:t>ngForm</a:t>
            </a:r>
            <a:r>
              <a:rPr lang="nl-NL" dirty="0">
                <a:solidFill>
                  <a:schemeClr val="accent6"/>
                </a:solidFill>
                <a:latin typeface="Consolas" panose="020B0609020204030204" pitchFamily="49" charset="0"/>
              </a:rPr>
              <a:t>" 			(</a:t>
            </a:r>
            <a:r>
              <a:rPr lang="nl-NL" dirty="0" err="1">
                <a:solidFill>
                  <a:schemeClr val="accent6"/>
                </a:solidFill>
                <a:latin typeface="Consolas" panose="020B0609020204030204" pitchFamily="49" charset="0"/>
              </a:rPr>
              <a:t>ngSubmit</a:t>
            </a:r>
            <a:r>
              <a:rPr lang="nl-NL" dirty="0">
                <a:solidFill>
                  <a:schemeClr val="accent6"/>
                </a:solidFill>
                <a:latin typeface="Consolas" panose="020B0609020204030204" pitchFamily="49" charset="0"/>
              </a:rPr>
              <a:t>)="</a:t>
            </a:r>
            <a:r>
              <a:rPr lang="nl-NL" dirty="0" err="1">
                <a:solidFill>
                  <a:schemeClr val="accent6"/>
                </a:solidFill>
                <a:latin typeface="Consolas" panose="020B0609020204030204" pitchFamily="49" charset="0"/>
              </a:rPr>
              <a:t>onSubmit</a:t>
            </a:r>
            <a:r>
              <a:rPr lang="nl-NL" dirty="0">
                <a:solidFill>
                  <a:schemeClr val="accent6"/>
                </a:solidFill>
                <a:latin typeface="Consolas" panose="020B0609020204030204" pitchFamily="49" charset="0"/>
              </a:rPr>
              <a:t>(f</a:t>
            </a:r>
            <a:r>
              <a:rPr lang="nl-NL" dirty="0" smtClean="0">
                <a:solidFill>
                  <a:schemeClr val="accent6"/>
                </a:solidFill>
                <a:latin typeface="Consolas" panose="020B0609020204030204" pitchFamily="49" charset="0"/>
              </a:rPr>
              <a:t>)"</a:t>
            </a:r>
            <a:r>
              <a:rPr lang="nl-NL" dirty="0" smtClean="0">
                <a:solidFill>
                  <a:srgbClr val="808080"/>
                </a:solidFill>
                <a:latin typeface="Consolas" panose="020B0609020204030204" pitchFamily="49" charset="0"/>
              </a:rPr>
              <a:t>&gt;</a:t>
            </a:r>
          </a:p>
          <a:p>
            <a:pPr marL="0" indent="0">
              <a:buNone/>
            </a:pPr>
            <a:endParaRPr lang="nl-NL" dirty="0">
              <a:solidFill>
                <a:srgbClr val="808080"/>
              </a:solidFill>
              <a:latin typeface="Consolas" panose="020B0609020204030204" pitchFamily="49" charset="0"/>
            </a:endParaRP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f.value</a:t>
            </a:r>
            <a:r>
              <a:rPr lang="nl-NL" dirty="0" smtClean="0">
                <a:solidFill>
                  <a:schemeClr val="accent6"/>
                </a:solidFill>
                <a:latin typeface="Consolas" panose="020B0609020204030204" pitchFamily="49" charset="0"/>
              </a:rPr>
              <a:t> | </a:t>
            </a:r>
            <a:r>
              <a:rPr lang="nl-NL" dirty="0" err="1" smtClean="0">
                <a:solidFill>
                  <a:schemeClr val="accent6"/>
                </a:solidFill>
                <a:latin typeface="Consolas" panose="020B0609020204030204" pitchFamily="49" charset="0"/>
              </a:rPr>
              <a:t>json</a:t>
            </a:r>
            <a:r>
              <a:rPr lang="nl-NL" dirty="0" smtClean="0">
                <a:solidFill>
                  <a:schemeClr val="accent6"/>
                </a:solidFill>
                <a:latin typeface="Consolas" panose="020B0609020204030204" pitchFamily="49" charset="0"/>
              </a:rPr>
              <a:t>}} </a:t>
            </a: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f.valid</a:t>
            </a:r>
            <a:r>
              <a:rPr lang="nl-NL" dirty="0" smtClean="0">
                <a:solidFill>
                  <a:schemeClr val="accent6"/>
                </a:solidFill>
                <a:latin typeface="Consolas" panose="020B0609020204030204" pitchFamily="49" charset="0"/>
              </a:rPr>
              <a:t>}}</a:t>
            </a:r>
            <a:endParaRPr lang="nl-NL"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en-US"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049077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0" indent="0">
              <a:buNone/>
            </a:pPr>
            <a:r>
              <a:rPr lang="nl-NL" dirty="0">
                <a:solidFill>
                  <a:srgbClr val="4EC9B0"/>
                </a:solidFill>
                <a:latin typeface="Consolas" panose="020B0609020204030204" pitchFamily="49" charset="0"/>
              </a:rPr>
              <a:t>		console</a:t>
            </a:r>
            <a:r>
              <a:rPr lang="nl-NL" dirty="0">
                <a:solidFill>
                  <a:srgbClr val="D4D4D4"/>
                </a:solidFill>
                <a:latin typeface="Consolas" panose="020B0609020204030204" pitchFamily="49" charset="0"/>
              </a:rPr>
              <a:t>.</a:t>
            </a:r>
            <a:r>
              <a:rPr lang="nl-NL" dirty="0">
                <a:solidFill>
                  <a:srgbClr val="DCDCAA"/>
                </a:solidFill>
                <a:latin typeface="Consolas" panose="020B0609020204030204" pitchFamily="49" charset="0"/>
              </a:rPr>
              <a:t>log</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050798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3" name="Tijdelijke aanduiding voor inhoud 2"/>
          <p:cNvSpPr>
            <a:spLocks noGrp="1"/>
          </p:cNvSpPr>
          <p:nvPr>
            <p:ph idx="1"/>
          </p:nvPr>
        </p:nvSpPr>
        <p:spPr/>
        <p:txBody>
          <a:bodyPr/>
          <a:lstStyle/>
          <a:p>
            <a:r>
              <a:rPr lang="nl-NL" dirty="0"/>
              <a:t>Backend opstarten en postman tonen</a:t>
            </a:r>
          </a:p>
        </p:txBody>
      </p:sp>
    </p:spTree>
    <p:extLst>
      <p:ext uri="{BB962C8B-B14F-4D97-AF65-F5344CB8AC3E}">
        <p14:creationId xmlns:p14="http://schemas.microsoft.com/office/powerpoint/2010/main" val="30277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63DBC-81D9-48B1-8364-CA0161012A4A}"/>
              </a:ext>
            </a:extLst>
          </p:cNvPr>
          <p:cNvSpPr>
            <a:spLocks noGrp="1"/>
          </p:cNvSpPr>
          <p:nvPr>
            <p:ph type="title"/>
          </p:nvPr>
        </p:nvSpPr>
        <p:spPr/>
        <p:txBody>
          <a:bodyPr/>
          <a:lstStyle/>
          <a:p>
            <a:r>
              <a:rPr lang="en-US" dirty="0"/>
              <a:t>Angular 2? 4? </a:t>
            </a:r>
            <a:r>
              <a:rPr lang="en-US" dirty="0" smtClean="0"/>
              <a:t>5? Wat is het </a:t>
            </a:r>
            <a:r>
              <a:rPr lang="en-US" dirty="0" err="1" smtClean="0"/>
              <a:t>nou</a:t>
            </a:r>
            <a:r>
              <a:rPr lang="en-US" dirty="0" smtClean="0"/>
              <a:t>?</a:t>
            </a:r>
            <a:endParaRPr lang="x-none" dirty="0"/>
          </a:p>
        </p:txBody>
      </p:sp>
      <p:sp>
        <p:nvSpPr>
          <p:cNvPr id="7" name="Tijdelijke aanduiding voor inhoud 6"/>
          <p:cNvSpPr>
            <a:spLocks noGrp="1"/>
          </p:cNvSpPr>
          <p:nvPr>
            <p:ph idx="1"/>
          </p:nvPr>
        </p:nvSpPr>
        <p:spPr/>
        <p:txBody>
          <a:bodyPr/>
          <a:lstStyle/>
          <a:p>
            <a:pPr marL="0" indent="0">
              <a:buNone/>
            </a:pPr>
            <a:r>
              <a:rPr lang="en-US" i="1" dirty="0" smtClean="0"/>
              <a:t>“Angular </a:t>
            </a:r>
            <a:r>
              <a:rPr lang="en-US" i="1" dirty="0"/>
              <a:t>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a:t>
            </a:r>
            <a:r>
              <a:rPr lang="en-US" i="1" dirty="0" smtClean="0"/>
              <a:t>desktop” – Angular.io</a:t>
            </a:r>
            <a:endParaRPr lang="en-US" i="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292152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cmd</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g module services</a:t>
            </a:r>
          </a:p>
          <a:p>
            <a:pPr marL="0" indent="0">
              <a:buNone/>
            </a:pPr>
            <a:r>
              <a:rPr lang="nl-NL" dirty="0"/>
              <a:t>&gt; </a:t>
            </a:r>
            <a:r>
              <a:rPr lang="nl-NL" dirty="0" err="1"/>
              <a:t>ng</a:t>
            </a:r>
            <a:r>
              <a:rPr lang="nl-NL" dirty="0"/>
              <a:t> g service /services/</a:t>
            </a:r>
            <a:r>
              <a:rPr lang="nl-NL" dirty="0" err="1"/>
              <a:t>todo</a:t>
            </a:r>
            <a:endParaRPr lang="nl-NL" dirty="0"/>
          </a:p>
        </p:txBody>
      </p:sp>
    </p:spTree>
    <p:extLst>
      <p:ext uri="{BB962C8B-B14F-4D97-AF65-F5344CB8AC3E}">
        <p14:creationId xmlns:p14="http://schemas.microsoft.com/office/powerpoint/2010/main" val="59405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services.module.ts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NgModule</a:t>
            </a:r>
            <a:r>
              <a:rPr lang="en-US" dirty="0">
                <a:solidFill>
                  <a:srgbClr val="D4D4D4"/>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457200" lvl="1" indent="0">
              <a:buNone/>
            </a:pPr>
            <a:r>
              <a:rPr lang="en-US" dirty="0" err="1">
                <a:solidFill>
                  <a:srgbClr val="9CDCFE"/>
                </a:solidFill>
                <a:latin typeface="Consolas" panose="020B0609020204030204" pitchFamily="49" charset="0"/>
              </a:rPr>
              <a:t>CommonModule</a:t>
            </a:r>
            <a:endParaRPr lang="en-US" dirty="0">
              <a:solidFill>
                <a:srgbClr val="D4D4D4"/>
              </a:solidFill>
              <a:latin typeface="Consolas" panose="020B0609020204030204" pitchFamily="49" charset="0"/>
            </a:endParaRPr>
          </a:p>
          <a:p>
            <a:pPr marL="457200" lvl="1" indent="0">
              <a:buNone/>
            </a:pPr>
            <a:r>
              <a:rPr lang="en-US" dirty="0">
                <a:solidFill>
                  <a:srgbClr val="D4D4D4"/>
                </a:solidFill>
                <a:latin typeface="Consolas" panose="020B0609020204030204" pitchFamily="49" charset="0"/>
              </a:rPr>
              <a:t>],</a:t>
            </a:r>
          </a:p>
          <a:p>
            <a:pPr marL="457200" lvl="1" indent="0">
              <a:buNone/>
            </a:pPr>
            <a:r>
              <a:rPr lang="en-US" dirty="0">
                <a:solidFill>
                  <a:schemeClr val="accent6"/>
                </a:solidFill>
                <a:latin typeface="Consolas" panose="020B0609020204030204" pitchFamily="49" charset="0"/>
              </a:rPr>
              <a:t>providers: [</a:t>
            </a:r>
            <a:r>
              <a:rPr lang="en-US" dirty="0" err="1">
                <a:solidFill>
                  <a:schemeClr val="accent6"/>
                </a:solidFill>
                <a:latin typeface="Consolas" panose="020B0609020204030204" pitchFamily="49" charset="0"/>
              </a:rPr>
              <a:t>TodoService</a:t>
            </a:r>
            <a:r>
              <a:rPr lang="en-US" dirty="0">
                <a:solidFill>
                  <a:schemeClr val="accent6"/>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declarations:</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4066066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457200" lvl="1" indent="0">
              <a:buNone/>
            </a:pPr>
            <a:r>
              <a:rPr lang="nl-NL" dirty="0" err="1">
                <a:solidFill>
                  <a:schemeClr val="accent6"/>
                </a:solidFill>
                <a:latin typeface="Consolas" panose="020B0609020204030204" pitchFamily="49" charset="0"/>
              </a:rPr>
              <a:t>ServicesModule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603413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public</a:t>
            </a: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createToDo</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err="1">
                <a:solidFill>
                  <a:srgbClr val="4EC9B0"/>
                </a:solidFill>
                <a:latin typeface="Consolas" panose="020B0609020204030204" pitchFamily="49" charset="0"/>
              </a:rPr>
              <a:t>void</a:t>
            </a:r>
            <a:r>
              <a:rPr lang="nl-NL" dirty="0">
                <a:solidFill>
                  <a:srgbClr val="D4D4D4"/>
                </a:solidFill>
                <a:latin typeface="Consolas" panose="020B0609020204030204" pitchFamily="49" charset="0"/>
              </a:rPr>
              <a:t>{</a:t>
            </a:r>
          </a:p>
          <a:p>
            <a:pPr marL="0" indent="0">
              <a:buNone/>
            </a:pPr>
            <a:r>
              <a:rPr lang="nl-NL" dirty="0">
                <a:solidFill>
                  <a:srgbClr val="608B4E"/>
                </a:solidFill>
                <a:latin typeface="Consolas" panose="020B0609020204030204" pitchFamily="49" charset="0"/>
              </a:rPr>
              <a:t>	</a:t>
            </a:r>
            <a:r>
              <a:rPr lang="nl-NL" dirty="0">
                <a:solidFill>
                  <a:srgbClr val="DCDCAA"/>
                </a:solidFill>
                <a:latin typeface="Consolas" panose="020B0609020204030204" pitchFamily="49" charset="0"/>
              </a:rPr>
              <a:t>alert</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99074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todoService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TodoService</a:t>
            </a:r>
            <a:r>
              <a:rPr lang="nl-NL" dirty="0">
                <a:solidFill>
                  <a:srgbClr val="D4D4D4"/>
                </a:solidFill>
                <a:latin typeface="Consolas" panose="020B0609020204030204" pitchFamily="49" charset="0"/>
              </a:rPr>
              <a:t>) { }</a:t>
            </a:r>
          </a:p>
          <a:p>
            <a:endParaRPr lang="nl-NL" dirty="0">
              <a:solidFill>
                <a:srgbClr val="D4D4D4"/>
              </a:solidFill>
              <a:latin typeface="Consolas" panose="020B0609020204030204" pitchFamily="49" charset="0"/>
            </a:endParaRPr>
          </a:p>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457200" lvl="1" indent="0">
              <a:buNone/>
            </a:pPr>
            <a:r>
              <a:rPr lang="nl-NL" sz="2800" dirty="0">
                <a:solidFill>
                  <a:srgbClr val="569CD6"/>
                </a:solidFill>
                <a:latin typeface="Consolas" panose="020B0609020204030204" pitchFamily="49" charset="0"/>
              </a:rPr>
              <a:t>		this</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todoService</a:t>
            </a:r>
            <a:r>
              <a:rPr lang="nl-NL" sz="2800" dirty="0">
                <a:solidFill>
                  <a:srgbClr val="D4D4D4"/>
                </a:solidFill>
                <a:latin typeface="Consolas" panose="020B0609020204030204" pitchFamily="49" charset="0"/>
              </a:rPr>
              <a:t>.</a:t>
            </a:r>
            <a:r>
              <a:rPr lang="nl-NL" sz="2800" dirty="0">
                <a:solidFill>
                  <a:srgbClr val="DCDCAA"/>
                </a:solidFill>
                <a:latin typeface="Consolas" panose="020B0609020204030204" pitchFamily="49" charset="0"/>
              </a:rPr>
              <a:t>createToDo</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this.todo</a:t>
            </a:r>
            <a:r>
              <a:rPr lang="nl-NL" sz="2800"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22863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925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HttpClientModule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/common/http'</a:t>
            </a:r>
            <a:r>
              <a:rPr lang="nl-NL" dirty="0">
                <a:solidFill>
                  <a:srgbClr val="D4D4D4"/>
                </a:solidFill>
                <a:latin typeface="Consolas" panose="020B0609020204030204" pitchFamily="49" charset="0"/>
              </a:rPr>
              <a:t>;</a:t>
            </a:r>
          </a:p>
          <a:p>
            <a:pPr marL="0" indent="0">
              <a:buNone/>
            </a:pPr>
            <a:endParaRPr lang="nl-NL" dirty="0">
              <a:solidFill>
                <a:srgbClr val="9CDCFE"/>
              </a:solidFill>
              <a:latin typeface="Consolas" panose="020B0609020204030204" pitchFamily="49" charset="0"/>
            </a:endParaRPr>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ServicesModule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HttpClientModule</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70019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http</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HttpClient</a:t>
            </a:r>
            <a:r>
              <a:rPr lang="nl-NL" dirty="0">
                <a:solidFill>
                  <a:srgbClr val="D4D4D4"/>
                </a:solidFill>
                <a:latin typeface="Consolas" panose="020B0609020204030204" pitchFamily="49" charset="0"/>
              </a:rPr>
              <a:t>) { }</a:t>
            </a:r>
          </a:p>
          <a:p>
            <a:pPr marL="0" indent="0">
              <a:buNone/>
            </a:pPr>
            <a:endParaRPr lang="nl-NL" dirty="0">
              <a:solidFill>
                <a:srgbClr val="D4D4D4"/>
              </a:solidFill>
              <a:latin typeface="Consolas" panose="020B0609020204030204" pitchFamily="49" charset="0"/>
            </a:endParaRPr>
          </a:p>
          <a:p>
            <a:pPr marL="0" indent="0">
              <a:buNone/>
            </a:pPr>
            <a:r>
              <a:rPr lang="es-ES" dirty="0" err="1">
                <a:solidFill>
                  <a:srgbClr val="569CD6"/>
                </a:solidFill>
                <a:latin typeface="Consolas" panose="020B0609020204030204" pitchFamily="49" charset="0"/>
              </a:rPr>
              <a:t>public</a:t>
            </a:r>
            <a:r>
              <a:rPr lang="es-ES" dirty="0">
                <a:solidFill>
                  <a:srgbClr val="D4D4D4"/>
                </a:solidFill>
                <a:latin typeface="Consolas" panose="020B0609020204030204" pitchFamily="49" charset="0"/>
              </a:rPr>
              <a:t> </a:t>
            </a:r>
            <a:r>
              <a:rPr lang="es-ES" dirty="0" err="1">
                <a:solidFill>
                  <a:srgbClr val="DCDCAA"/>
                </a:solidFill>
                <a:latin typeface="Consolas" panose="020B0609020204030204" pitchFamily="49" charset="0"/>
              </a:rPr>
              <a:t>createToDo</a:t>
            </a:r>
            <a:r>
              <a:rPr lang="es-ES" dirty="0">
                <a:solidFill>
                  <a:srgbClr val="D4D4D4"/>
                </a:solidFill>
                <a:latin typeface="Consolas" panose="020B0609020204030204" pitchFamily="49" charset="0"/>
              </a:rPr>
              <a:t>(</a:t>
            </a:r>
            <a:r>
              <a:rPr lang="es-ES" dirty="0">
                <a:solidFill>
                  <a:srgbClr val="9CDCFE"/>
                </a:solidFill>
                <a:latin typeface="Consolas" panose="020B0609020204030204" pitchFamily="49" charset="0"/>
              </a:rPr>
              <a:t>todo</a:t>
            </a:r>
            <a:r>
              <a:rPr lang="es-ES" dirty="0">
                <a:solidFill>
                  <a:srgbClr val="D4D4D4"/>
                </a:solidFill>
                <a:latin typeface="Consolas" panose="020B0609020204030204" pitchFamily="49" charset="0"/>
              </a:rPr>
              <a:t>: </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 : </a:t>
            </a:r>
            <a:r>
              <a:rPr lang="es-ES" dirty="0">
                <a:solidFill>
                  <a:srgbClr val="4EC9B0"/>
                </a:solidFill>
                <a:latin typeface="Consolas" panose="020B0609020204030204" pitchFamily="49" charset="0"/>
              </a:rPr>
              <a:t>Observable</a:t>
            </a:r>
            <a:r>
              <a:rPr lang="es-ES" dirty="0">
                <a:solidFill>
                  <a:srgbClr val="D4D4D4"/>
                </a:solidFill>
                <a:latin typeface="Consolas" panose="020B0609020204030204" pitchFamily="49" charset="0"/>
              </a:rPr>
              <a:t>&lt;</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&gt;{</a:t>
            </a:r>
          </a:p>
          <a:p>
            <a:pPr marL="457200" lvl="1" indent="0">
              <a:buNone/>
            </a:pPr>
            <a:r>
              <a:rPr lang="es-ES" sz="2000" dirty="0" err="1">
                <a:solidFill>
                  <a:srgbClr val="C586C0"/>
                </a:solidFill>
                <a:latin typeface="Consolas" panose="020B0609020204030204" pitchFamily="49" charset="0"/>
              </a:rPr>
              <a:t>return</a:t>
            </a:r>
            <a:r>
              <a:rPr lang="es-ES" sz="2000" dirty="0">
                <a:solidFill>
                  <a:srgbClr val="D4D4D4"/>
                </a:solidFill>
                <a:latin typeface="Consolas" panose="020B0609020204030204" pitchFamily="49" charset="0"/>
              </a:rPr>
              <a:t> </a:t>
            </a:r>
            <a:r>
              <a:rPr lang="es-ES" sz="2000" dirty="0" err="1">
                <a:solidFill>
                  <a:srgbClr val="569CD6"/>
                </a:solidFill>
                <a:latin typeface="Consolas" panose="020B0609020204030204" pitchFamily="49" charset="0"/>
              </a:rPr>
              <a:t>this</a:t>
            </a:r>
            <a:r>
              <a:rPr lang="es-ES" sz="2000" dirty="0" err="1">
                <a:solidFill>
                  <a:srgbClr val="D4D4D4"/>
                </a:solidFill>
                <a:latin typeface="Consolas" panose="020B0609020204030204" pitchFamily="49" charset="0"/>
              </a:rPr>
              <a:t>.</a:t>
            </a:r>
            <a:r>
              <a:rPr lang="es-ES" sz="2000" dirty="0" err="1">
                <a:solidFill>
                  <a:srgbClr val="9CDCFE"/>
                </a:solidFill>
                <a:latin typeface="Consolas" panose="020B0609020204030204" pitchFamily="49" charset="0"/>
              </a:rPr>
              <a:t>http</a:t>
            </a:r>
            <a:r>
              <a:rPr lang="es-ES" sz="2000" dirty="0" err="1">
                <a:solidFill>
                  <a:srgbClr val="D4D4D4"/>
                </a:solidFill>
                <a:latin typeface="Consolas" panose="020B0609020204030204" pitchFamily="49" charset="0"/>
              </a:rPr>
              <a:t>.</a:t>
            </a:r>
            <a:r>
              <a:rPr lang="es-ES" sz="2000" dirty="0" err="1">
                <a:solidFill>
                  <a:srgbClr val="DCDCAA"/>
                </a:solidFill>
                <a:latin typeface="Consolas" panose="020B0609020204030204" pitchFamily="49" charset="0"/>
              </a:rPr>
              <a:t>post</a:t>
            </a:r>
            <a:r>
              <a:rPr lang="es-ES" sz="2000" dirty="0">
                <a:solidFill>
                  <a:srgbClr val="D4D4D4"/>
                </a:solidFill>
                <a:latin typeface="Consolas" panose="020B0609020204030204" pitchFamily="49" charset="0"/>
              </a:rPr>
              <a:t>&lt;</a:t>
            </a:r>
            <a:r>
              <a:rPr lang="es-ES" sz="2000" dirty="0">
                <a:solidFill>
                  <a:srgbClr val="4EC9B0"/>
                </a:solidFill>
                <a:latin typeface="Consolas" panose="020B0609020204030204" pitchFamily="49" charset="0"/>
              </a:rPr>
              <a:t>Todo</a:t>
            </a:r>
            <a:r>
              <a:rPr lang="es-ES" sz="2000" dirty="0">
                <a:solidFill>
                  <a:srgbClr val="D4D4D4"/>
                </a:solidFill>
                <a:latin typeface="Consolas" panose="020B0609020204030204" pitchFamily="49" charset="0"/>
              </a:rPr>
              <a:t>&gt;(</a:t>
            </a:r>
            <a:r>
              <a:rPr lang="es-ES" sz="2000" dirty="0">
                <a:solidFill>
                  <a:srgbClr val="CE9178"/>
                </a:solidFill>
                <a:latin typeface="Consolas" panose="020B0609020204030204" pitchFamily="49" charset="0"/>
              </a:rPr>
              <a:t>'http://localhost:8080/api/todo'</a:t>
            </a:r>
            <a:r>
              <a:rPr lang="es-ES" sz="2000" dirty="0">
                <a:solidFill>
                  <a:srgbClr val="D4D4D4"/>
                </a:solidFill>
                <a:latin typeface="Consolas" panose="020B0609020204030204" pitchFamily="49" charset="0"/>
              </a:rPr>
              <a:t>, </a:t>
            </a:r>
            <a:r>
              <a:rPr lang="es-ES" sz="2000" dirty="0">
                <a:solidFill>
                  <a:srgbClr val="9CDCFE"/>
                </a:solidFill>
                <a:latin typeface="Consolas" panose="020B0609020204030204" pitchFamily="49" charset="0"/>
              </a:rPr>
              <a:t>todo</a:t>
            </a:r>
            <a:r>
              <a:rPr lang="es-ES" sz="2000" dirty="0">
                <a:solidFill>
                  <a:srgbClr val="D4D4D4"/>
                </a:solidFill>
                <a:latin typeface="Consolas" panose="020B0609020204030204" pitchFamily="49" charset="0"/>
              </a:rPr>
              <a:t>);</a:t>
            </a:r>
          </a:p>
          <a:p>
            <a:pPr marL="0" indent="0">
              <a:buNone/>
            </a:pPr>
            <a:r>
              <a:rPr lang="es-ES"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481684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4390B-9EED-48CA-B4F3-AB33447399E5}"/>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 xmlns:a16="http://schemas.microsoft.com/office/drawing/2014/main" id="{1C58E9F7-2220-460E-836C-2B95541C3B5F}"/>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valid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createToDo</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"Saved!"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024400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F43BF-D200-4E6F-9BE6-19E35A751797}"/>
              </a:ext>
            </a:extLst>
          </p:cNvPr>
          <p:cNvSpPr>
            <a:spLocks noGrp="1"/>
          </p:cNvSpPr>
          <p:nvPr>
            <p:ph type="title"/>
          </p:nvPr>
        </p:nvSpPr>
        <p:spPr/>
        <p:txBody>
          <a:bodyPr/>
          <a:lstStyle/>
          <a:p>
            <a:r>
              <a:rPr lang="en-US" dirty="0"/>
              <a:t>Exercise</a:t>
            </a:r>
            <a:endParaRPr lang="aa-ET" dirty="0"/>
          </a:p>
        </p:txBody>
      </p:sp>
      <p:sp>
        <p:nvSpPr>
          <p:cNvPr id="3" name="Content Placeholder 2">
            <a:extLst>
              <a:ext uri="{FF2B5EF4-FFF2-40B4-BE49-F238E27FC236}">
                <a16:creationId xmlns="" xmlns:a16="http://schemas.microsoft.com/office/drawing/2014/main" id="{178B12D7-CCB6-42CB-9249-86B124AB0316}"/>
              </a:ext>
            </a:extLst>
          </p:cNvPr>
          <p:cNvSpPr>
            <a:spLocks noGrp="1"/>
          </p:cNvSpPr>
          <p:nvPr>
            <p:ph idx="1"/>
          </p:nvPr>
        </p:nvSpPr>
        <p:spPr/>
        <p:txBody>
          <a:bodyPr/>
          <a:lstStyle/>
          <a:p>
            <a:pPr marL="0" indent="0">
              <a:buNone/>
            </a:pPr>
            <a:r>
              <a:rPr lang="en-US" dirty="0"/>
              <a:t>Create a </a:t>
            </a:r>
            <a:r>
              <a:rPr lang="en-US" dirty="0" err="1"/>
              <a:t>TodoOverviewComponent</a:t>
            </a:r>
            <a:endParaRPr lang="en-US" dirty="0"/>
          </a:p>
          <a:p>
            <a:r>
              <a:rPr lang="en-US" dirty="0"/>
              <a:t>Generate a component</a:t>
            </a:r>
          </a:p>
          <a:p>
            <a:r>
              <a:rPr lang="en-US" dirty="0"/>
              <a:t>Create a route</a:t>
            </a:r>
          </a:p>
          <a:p>
            <a:r>
              <a:rPr lang="en-US" dirty="0"/>
              <a:t>Create a http get request</a:t>
            </a:r>
          </a:p>
          <a:p>
            <a:r>
              <a:rPr lang="en-US" dirty="0"/>
              <a:t>Display all </a:t>
            </a:r>
            <a:r>
              <a:rPr lang="en-US" dirty="0" err="1"/>
              <a:t>Todos</a:t>
            </a:r>
            <a:r>
              <a:rPr lang="en-US" dirty="0"/>
              <a:t> (Title and Description) in the component</a:t>
            </a:r>
          </a:p>
          <a:p>
            <a:r>
              <a:rPr lang="en-US" dirty="0"/>
              <a:t>After creating a new </a:t>
            </a:r>
            <a:r>
              <a:rPr lang="en-US" dirty="0" err="1"/>
              <a:t>Todo</a:t>
            </a:r>
            <a:r>
              <a:rPr lang="en-US" dirty="0"/>
              <a:t> navigate to the </a:t>
            </a:r>
            <a:r>
              <a:rPr lang="en-US" dirty="0" err="1"/>
              <a:t>TodoOverviewComponent</a:t>
            </a:r>
            <a:r>
              <a:rPr lang="en-US" dirty="0"/>
              <a:t> (routing)</a:t>
            </a:r>
          </a:p>
          <a:p>
            <a:pPr marL="0" indent="0">
              <a:buNone/>
            </a:pPr>
            <a:endParaRPr lang="en-US" dirty="0"/>
          </a:p>
          <a:p>
            <a:endParaRPr lang="aa-ET" dirty="0"/>
          </a:p>
        </p:txBody>
      </p:sp>
    </p:spTree>
    <p:extLst>
      <p:ext uri="{BB962C8B-B14F-4D97-AF65-F5344CB8AC3E}">
        <p14:creationId xmlns:p14="http://schemas.microsoft.com/office/powerpoint/2010/main" val="288072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 xmlns:a16="http://schemas.microsoft.com/office/drawing/2014/main"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a:t>
            </a:r>
            <a:r>
              <a:rPr lang="en-US" dirty="0" err="1"/>
              <a:t>todoOverview</a:t>
            </a:r>
            <a:endParaRPr lang="aa-ET" dirty="0"/>
          </a:p>
        </p:txBody>
      </p:sp>
    </p:spTree>
    <p:extLst>
      <p:ext uri="{BB962C8B-B14F-4D97-AF65-F5344CB8AC3E}">
        <p14:creationId xmlns:p14="http://schemas.microsoft.com/office/powerpoint/2010/main" val="134985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feross/standard/master/docs/logos/npm.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09713" y="1269269"/>
            <a:ext cx="2938670" cy="1142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w3schools.com/angular/pic_angul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212" y="2462315"/>
            <a:ext cx="2885910" cy="28859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itepen.com/blog/wp-content/uploads/2015/05/TypeScri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8110" y="924319"/>
            <a:ext cx="2727822" cy="14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bs.twimg.com/profile_images/922911523328081920/jEKFRPKV.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215" y="4126727"/>
            <a:ext cx="2442997" cy="24429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jqueryscript.net/images/collective/Prime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2075" y="4370887"/>
            <a:ext cx="4467833" cy="19546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26206" y="2168376"/>
            <a:ext cx="2202511" cy="2202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getpostman.com/img/v2/logo-glyph.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809" y="2727297"/>
            <a:ext cx="1886406" cy="188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6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CC4E3C-D624-43B0-9F0F-D5F6BFE2FB78}"/>
              </a:ext>
            </a:extLst>
          </p:cNvPr>
          <p:cNvSpPr>
            <a:spLocks noGrp="1"/>
          </p:cNvSpPr>
          <p:nvPr>
            <p:ph type="title"/>
          </p:nvPr>
        </p:nvSpPr>
        <p:spPr/>
        <p:txBody>
          <a:bodyPr/>
          <a:lstStyle/>
          <a:p>
            <a:r>
              <a:rPr lang="en-US" dirty="0"/>
              <a:t>app-</a:t>
            </a:r>
            <a:r>
              <a:rPr lang="en-US" dirty="0" err="1"/>
              <a:t>routing.module.ts</a:t>
            </a:r>
            <a:endParaRPr lang="aa-ET" dirty="0"/>
          </a:p>
        </p:txBody>
      </p:sp>
      <p:sp>
        <p:nvSpPr>
          <p:cNvPr id="3" name="Content Placeholder 2">
            <a:extLst>
              <a:ext uri="{FF2B5EF4-FFF2-40B4-BE49-F238E27FC236}">
                <a16:creationId xmlns="" xmlns:a16="http://schemas.microsoft.com/office/drawing/2014/main" id="{353F5CCC-7B07-41C6-863B-071F4113F74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610364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FD34C5-8B53-4ED2-AB1A-E5B7DB0583A2}"/>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 xmlns:a16="http://schemas.microsoft.com/office/drawing/2014/main" id="{FCB28D76-56AD-42AE-AA56-F5F00F084A0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914400" lvl="2" indent="0">
              <a:buNone/>
            </a:pPr>
            <a:r>
              <a:rPr lang="en-US" dirty="0">
                <a:solidFill>
                  <a:srgbClr val="C586C0"/>
                </a:solidFill>
                <a:latin typeface="Consolas" panose="020B0609020204030204" pitchFamily="49" charset="0"/>
              </a:rPr>
              <a:t>return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37228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75E12-E3FD-47A1-9410-BAFA7196668A}"/>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73912A70-CD92-49C5-BAB8-8B9120B7D4E2}"/>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58493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29988-07F2-4EFC-A447-3C0C388F98C9}"/>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 xmlns:a16="http://schemas.microsoft.com/office/drawing/2014/main" id="{3D401415-398D-48A1-BAFD-2B4334D4ECF9}"/>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class</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"container"</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All </a:t>
            </a:r>
            <a:r>
              <a:rPr lang="en-US" sz="2000" dirty="0" err="1">
                <a:solidFill>
                  <a:srgbClr val="D4D4D4"/>
                </a:solidFill>
                <a:latin typeface="Consolas" panose="020B0609020204030204" pitchFamily="49" charset="0"/>
              </a:rPr>
              <a:t>ToDos</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"row"</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"col-md-3"</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ngFor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"let </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 of </a:t>
            </a:r>
            <a:r>
              <a:rPr lang="en-US" dirty="0" err="1">
                <a:solidFill>
                  <a:srgbClr val="CE9178"/>
                </a:solidFill>
                <a:latin typeface="Consolas" panose="020B0609020204030204" pitchFamily="49" charset="0"/>
              </a:rPr>
              <a:t>todos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 panel-default"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"panel-heading"</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todo.title</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95412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92548D-B3C1-49E8-A1A1-88BDD127BBA7}"/>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 xmlns:a16="http://schemas.microsoft.com/office/drawing/2014/main" id="{BB0445FA-8579-4606-AD74-1E94F8B877E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Router</a:t>
            </a:r>
            <a:r>
              <a:rPr lang="en-US" dirty="0">
                <a:solidFill>
                  <a:srgbClr val="D4D4D4"/>
                </a:solidFill>
                <a:latin typeface="Consolas" panose="020B0609020204030204" pitchFamily="49" charset="0"/>
              </a:rPr>
              <a:t>) { }</a:t>
            </a:r>
          </a:p>
          <a:p>
            <a:pPr marL="0" indent="0">
              <a:buNone/>
            </a:pPr>
            <a:endParaRPr lang="en-US" dirty="0">
              <a:solidFill>
                <a:srgbClr val="D4D4D4"/>
              </a:solidFill>
              <a:latin typeface="Consolas" panose="020B0609020204030204" pitchFamily="49" charset="0"/>
            </a:endParaRPr>
          </a:p>
          <a:p>
            <a:pPr marL="0" indent="0">
              <a:buNone/>
            </a:pP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navigate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111231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C625A-C244-499D-8A60-7C4F3C2C7CFD}"/>
              </a:ext>
            </a:extLst>
          </p:cNvPr>
          <p:cNvSpPr>
            <a:spLocks noGrp="1"/>
          </p:cNvSpPr>
          <p:nvPr>
            <p:ph type="title"/>
          </p:nvPr>
        </p:nvSpPr>
        <p:spPr/>
        <p:txBody>
          <a:bodyPr/>
          <a:lstStyle/>
          <a:p>
            <a:r>
              <a:rPr lang="en-US" dirty="0"/>
              <a:t>Coffee!</a:t>
            </a:r>
            <a:endParaRPr lang="aa-ET" dirty="0"/>
          </a:p>
        </p:txBody>
      </p:sp>
      <p:pic>
        <p:nvPicPr>
          <p:cNvPr id="1026" name="Picture 2" descr="http://nationaldailyng.com/wp-content/uploads/2017/07/pp-hot-coffee-rf-istock.jpg">
            <a:extLst>
              <a:ext uri="{FF2B5EF4-FFF2-40B4-BE49-F238E27FC236}">
                <a16:creationId xmlns="" xmlns:a16="http://schemas.microsoft.com/office/drawing/2014/main" id="{5C565C4B-2AED-42E3-BAB7-2A4FAEBEE35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54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B4F5F-49B4-4EA7-80CF-B9576C0FC62F}"/>
              </a:ext>
            </a:extLst>
          </p:cNvPr>
          <p:cNvSpPr>
            <a:spLocks noGrp="1"/>
          </p:cNvSpPr>
          <p:nvPr>
            <p:ph type="title"/>
          </p:nvPr>
        </p:nvSpPr>
        <p:spPr/>
        <p:txBody>
          <a:bodyPr/>
          <a:lstStyle/>
          <a:p>
            <a:r>
              <a:rPr lang="en-US" dirty="0"/>
              <a:t>Exercise</a:t>
            </a:r>
            <a:endParaRPr lang="aa-ET" dirty="0"/>
          </a:p>
        </p:txBody>
      </p:sp>
      <p:sp>
        <p:nvSpPr>
          <p:cNvPr id="3" name="Content Placeholder 2">
            <a:extLst>
              <a:ext uri="{FF2B5EF4-FFF2-40B4-BE49-F238E27FC236}">
                <a16:creationId xmlns="" xmlns:a16="http://schemas.microsoft.com/office/drawing/2014/main" id="{7937DBB8-E253-443F-BCFC-CE7D9B99EC66}"/>
              </a:ext>
            </a:extLst>
          </p:cNvPr>
          <p:cNvSpPr>
            <a:spLocks noGrp="1"/>
          </p:cNvSpPr>
          <p:nvPr>
            <p:ph idx="1"/>
          </p:nvPr>
        </p:nvSpPr>
        <p:spPr/>
        <p:txBody>
          <a:bodyPr/>
          <a:lstStyle/>
          <a:p>
            <a:pPr marL="0" indent="0">
              <a:buNone/>
            </a:pPr>
            <a:r>
              <a:rPr lang="en-US" dirty="0"/>
              <a:t>Create the possibility to set </a:t>
            </a:r>
            <a:r>
              <a:rPr lang="en-US" dirty="0" err="1"/>
              <a:t>Todos</a:t>
            </a:r>
            <a:r>
              <a:rPr lang="en-US" dirty="0"/>
              <a:t> completed in the overview</a:t>
            </a:r>
          </a:p>
          <a:p>
            <a:r>
              <a:rPr lang="en-US" dirty="0"/>
              <a:t>Create a http get request</a:t>
            </a:r>
          </a:p>
          <a:p>
            <a:r>
              <a:rPr lang="en-US" dirty="0"/>
              <a:t>Create a “Completed”-button with ng-click</a:t>
            </a:r>
          </a:p>
          <a:p>
            <a:r>
              <a:rPr lang="en-US" dirty="0"/>
              <a:t>Only visible when a </a:t>
            </a:r>
            <a:r>
              <a:rPr lang="en-US" dirty="0" err="1"/>
              <a:t>ToDo</a:t>
            </a:r>
            <a:r>
              <a:rPr lang="en-US" dirty="0"/>
              <a:t> is not completed yet!</a:t>
            </a:r>
          </a:p>
          <a:p>
            <a:r>
              <a:rPr lang="en-US" dirty="0"/>
              <a:t>*</a:t>
            </a:r>
            <a:r>
              <a:rPr lang="en-US" dirty="0" err="1"/>
              <a:t>ngIf</a:t>
            </a:r>
            <a:r>
              <a:rPr lang="en-US" dirty="0"/>
              <a:t> </a:t>
            </a:r>
            <a:r>
              <a:rPr lang="en-US" dirty="0" err="1"/>
              <a:t>en</a:t>
            </a:r>
            <a:r>
              <a:rPr lang="en-US" dirty="0"/>
              <a:t> (click)</a:t>
            </a:r>
          </a:p>
          <a:p>
            <a:pPr marL="0" indent="0">
              <a:buNone/>
            </a:pPr>
            <a:endParaRPr lang="aa-ET" dirty="0"/>
          </a:p>
        </p:txBody>
      </p:sp>
    </p:spTree>
    <p:extLst>
      <p:ext uri="{BB962C8B-B14F-4D97-AF65-F5344CB8AC3E}">
        <p14:creationId xmlns:p14="http://schemas.microsoft.com/office/powerpoint/2010/main" val="1402262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FA176-2B14-4421-8067-570076397A21}"/>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 xmlns:a16="http://schemas.microsoft.com/office/drawing/2014/main" id="{25947835-32C2-4D44-8004-8E04F57FB21F}"/>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1371600" lvl="3" indent="0">
              <a:buNone/>
            </a:pPr>
            <a:r>
              <a:rPr lang="en-US" sz="2800" dirty="0">
                <a:solidFill>
                  <a:srgbClr val="C586C0"/>
                </a:solidFill>
                <a:latin typeface="Consolas" panose="020B0609020204030204" pitchFamily="49" charset="0"/>
              </a:rPr>
              <a:t>return </a:t>
            </a:r>
            <a:r>
              <a:rPr lang="en-US" sz="2800" dirty="0" err="1">
                <a:solidFill>
                  <a:srgbClr val="569CD6"/>
                </a:solidFill>
                <a:latin typeface="Consolas" panose="020B0609020204030204" pitchFamily="49" charset="0"/>
              </a:rPr>
              <a:t>this</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http</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put</a:t>
            </a:r>
            <a:r>
              <a:rPr lang="en-US" sz="2800" dirty="0">
                <a:solidFill>
                  <a:srgbClr val="D4D4D4"/>
                </a:solidFill>
                <a:latin typeface="Consolas" panose="020B0609020204030204" pitchFamily="49" charset="0"/>
              </a:rPr>
              <a:t>&lt;</a:t>
            </a:r>
            <a:r>
              <a:rPr lang="en-US" sz="2800" dirty="0" err="1">
                <a:solidFill>
                  <a:srgbClr val="4EC9B0"/>
                </a:solidFill>
                <a:latin typeface="Consolas" panose="020B0609020204030204" pitchFamily="49" charset="0"/>
              </a:rPr>
              <a:t>Todo</a:t>
            </a:r>
            <a:r>
              <a:rPr lang="en-US" sz="2800" dirty="0">
                <a:solidFill>
                  <a:srgbClr val="D4D4D4"/>
                </a:solidFill>
                <a:latin typeface="Consolas" panose="020B0609020204030204" pitchFamily="49" charset="0"/>
              </a:rPr>
              <a:t>&gt;(</a:t>
            </a:r>
            <a:r>
              <a:rPr lang="en-US" sz="2800" dirty="0">
                <a:solidFill>
                  <a:srgbClr val="CE9178"/>
                </a:solidFill>
                <a:latin typeface="Consolas" panose="020B0609020204030204" pitchFamily="49" charset="0"/>
              </a:rPr>
              <a:t>`http://localhost:8080/</a:t>
            </a:r>
            <a:r>
              <a:rPr lang="en-US" sz="2800" dirty="0" err="1">
                <a:solidFill>
                  <a:srgbClr val="CE9178"/>
                </a:solidFill>
                <a:latin typeface="Consolas" panose="020B0609020204030204" pitchFamily="49" charset="0"/>
              </a:rPr>
              <a:t>api</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todo</a:t>
            </a:r>
            <a:r>
              <a:rPr lang="en-US" sz="2800" dirty="0">
                <a:solidFill>
                  <a:srgbClr val="CE9178"/>
                </a:solidFill>
                <a:latin typeface="Consolas" panose="020B0609020204030204" pitchFamily="49" charset="0"/>
              </a:rPr>
              <a:t>/</a:t>
            </a:r>
            <a:r>
              <a:rPr lang="en-US" sz="2800" dirty="0">
                <a:solidFill>
                  <a:srgbClr val="569CD6"/>
                </a:solidFill>
                <a:latin typeface="Consolas" panose="020B0609020204030204" pitchFamily="49" charset="0"/>
              </a:rPr>
              <a:t>${</a:t>
            </a:r>
            <a:r>
              <a:rPr lang="en-US" sz="2800" dirty="0" err="1">
                <a:solidFill>
                  <a:srgbClr val="9CDCFE"/>
                </a:solidFill>
                <a:latin typeface="Consolas" panose="020B0609020204030204" pitchFamily="49" charset="0"/>
              </a:rPr>
              <a:t>todoId</a:t>
            </a:r>
            <a:r>
              <a:rPr lang="en-US" sz="2800" dirty="0">
                <a:solidFill>
                  <a:srgbClr val="569CD6"/>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todo</a:t>
            </a:r>
            <a:r>
              <a:rPr lang="en-US" sz="2800"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64758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6D7AE-1A08-40CE-B347-E1D8D24268A8}"/>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85EABC65-864B-4648-9FE0-3044C3454F7E}"/>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97247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7EB3F7-F0B4-4799-BB54-E30769D7BFE3}"/>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EA8238B3-2FAC-4FD7-9606-69BAE69474A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err="1">
                <a:solidFill>
                  <a:srgbClr val="DCDCAA"/>
                </a:solidFill>
                <a:latin typeface="Consolas" panose="020B0609020204030204" pitchFamily="49" charset="0"/>
              </a:rPr>
              <a:t>setCompleted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1675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2625" y="3054350"/>
            <a:ext cx="10515600" cy="1325563"/>
          </a:xfrm>
        </p:spPr>
        <p:txBody>
          <a:bodyPr/>
          <a:lstStyle/>
          <a:p>
            <a:endParaRPr lang="nl-NL" dirty="0"/>
          </a:p>
        </p:txBody>
      </p:sp>
      <p:sp>
        <p:nvSpPr>
          <p:cNvPr id="3" name="Tijdelijke aanduiding voor inhoud 2"/>
          <p:cNvSpPr>
            <a:spLocks noGrp="1"/>
          </p:cNvSpPr>
          <p:nvPr>
            <p:ph idx="1"/>
          </p:nvPr>
        </p:nvSpPr>
        <p:spPr/>
        <p:txBody>
          <a:bodyPr/>
          <a:lstStyle/>
          <a:p>
            <a:pPr marL="0" indent="0">
              <a:buNone/>
            </a:pPr>
            <a:endParaRPr lang="nl-NL" dirty="0"/>
          </a:p>
        </p:txBody>
      </p:sp>
      <p:pic>
        <p:nvPicPr>
          <p:cNvPr id="2050" name="Picture 2" descr="https://financialengines.com/education-center/wp-content/uploads/2016/07/Short-term-Goa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97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21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641F5-641F-44C9-9D24-3C9A97316BAD}"/>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 xmlns:a16="http://schemas.microsoft.com/office/drawing/2014/main" id="{BE6C843F-6C80-4791-A2EC-51D184BC5D8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&lt;div class="panel-footer" *</a:t>
            </a:r>
            <a:r>
              <a:rPr lang="en-US" dirty="0" err="1">
                <a:solidFill>
                  <a:schemeClr val="accent6"/>
                </a:solidFill>
                <a:latin typeface="Consolas" panose="020B0609020204030204" pitchFamily="49" charset="0"/>
              </a:rPr>
              <a:t>ngIf</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todo.completed</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-success" 	(click)="</a:t>
            </a:r>
            <a:r>
              <a:rPr lang="en-US" dirty="0" err="1">
                <a:solidFill>
                  <a:schemeClr val="accent6"/>
                </a:solidFill>
                <a:latin typeface="Consolas" panose="020B0609020204030204" pitchFamily="49" charset="0"/>
              </a:rPr>
              <a:t>setCompleted</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Complete</a:t>
            </a:r>
          </a:p>
          <a:p>
            <a:pPr marL="0" indent="0">
              <a:buNone/>
            </a:pPr>
            <a:r>
              <a:rPr lang="en-US" dirty="0">
                <a:solidFill>
                  <a:schemeClr val="accent6"/>
                </a:solidFill>
                <a:latin typeface="Consolas" panose="020B0609020204030204" pitchFamily="49" charset="0"/>
              </a:rPr>
              <a:t>	&lt;/button&gt;</a:t>
            </a:r>
          </a:p>
          <a:p>
            <a:pPr marL="0" indent="0">
              <a:buNone/>
            </a:pPr>
            <a:r>
              <a:rPr lang="en-US" dirty="0">
                <a:solidFill>
                  <a:schemeClr val="accent6"/>
                </a:solidFill>
                <a:latin typeface="Consolas" panose="020B0609020204030204" pitchFamily="49" charset="0"/>
              </a:rPr>
              <a:t>&lt;/div&gt;</a:t>
            </a:r>
          </a:p>
          <a:p>
            <a:pPr marL="0" indent="0">
              <a:buNone/>
            </a:pPr>
            <a:endParaRPr lang="aa-ET" dirty="0"/>
          </a:p>
        </p:txBody>
      </p:sp>
    </p:spTree>
    <p:extLst>
      <p:ext uri="{BB962C8B-B14F-4D97-AF65-F5344CB8AC3E}">
        <p14:creationId xmlns:p14="http://schemas.microsoft.com/office/powerpoint/2010/main" val="2361345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FA36FD-8E3E-4EDE-9077-D41DFB424ACF}"/>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 xmlns:a16="http://schemas.microsoft.com/office/drawing/2014/main" id="{6A8FFD3B-47E9-4044-B945-FE7534442D2D}"/>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"navbar navbar-default"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"container-fluid"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navbar-left"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Home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Overview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83060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D0089-D0DC-4415-B422-CAFB8E209994}"/>
              </a:ext>
            </a:extLst>
          </p:cNvPr>
          <p:cNvSpPr>
            <a:spLocks noGrp="1"/>
          </p:cNvSpPr>
          <p:nvPr>
            <p:ph type="title"/>
          </p:nvPr>
        </p:nvSpPr>
        <p:spPr/>
        <p:txBody>
          <a:bodyPr/>
          <a:lstStyle/>
          <a:p>
            <a:endParaRPr lang="aa-ET"/>
          </a:p>
        </p:txBody>
      </p:sp>
      <p:pic>
        <p:nvPicPr>
          <p:cNvPr id="2050" name="Picture 2" descr="http://primefaces.org/wp-content/uploads/2016/08/primeng-2.png">
            <a:extLst>
              <a:ext uri="{FF2B5EF4-FFF2-40B4-BE49-F238E27FC236}">
                <a16:creationId xmlns="" xmlns:a16="http://schemas.microsoft.com/office/drawing/2014/main" id="{0EEA43C1-DE8F-4A15-9CB5-3B5F9ECA74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7092" y="867266"/>
            <a:ext cx="9737816" cy="44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0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5E5416-FD2D-404F-A271-A52D0DCD2119}"/>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 xmlns:a16="http://schemas.microsoft.com/office/drawing/2014/main" id="{D65ADE30-412A-4E8B-ACF3-B3662BEB30E0}"/>
              </a:ext>
            </a:extLst>
          </p:cNvPr>
          <p:cNvSpPr>
            <a:spLocks noGrp="1"/>
          </p:cNvSpPr>
          <p:nvPr>
            <p:ph idx="1"/>
          </p:nvPr>
        </p:nvSpPr>
        <p:spPr>
          <a:xfrm>
            <a:off x="838200" y="1834503"/>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a:t>
            </a:r>
            <a:r>
              <a:rPr lang="en-US" dirty="0" err="1"/>
              <a:t>npm</a:t>
            </a:r>
            <a:r>
              <a:rPr lang="en-US" dirty="0"/>
              <a:t> install </a:t>
            </a:r>
            <a:r>
              <a:rPr lang="en-US" dirty="0" err="1"/>
              <a:t>primeng</a:t>
            </a:r>
            <a:r>
              <a:rPr lang="en-US" dirty="0"/>
              <a:t> --save</a:t>
            </a:r>
          </a:p>
          <a:p>
            <a:pPr marL="0" indent="0">
              <a:buNone/>
            </a:pPr>
            <a:r>
              <a:rPr lang="en-US" dirty="0"/>
              <a:t>&gt; </a:t>
            </a:r>
            <a:r>
              <a:rPr lang="en-US" dirty="0" err="1"/>
              <a:t>npm</a:t>
            </a:r>
            <a:r>
              <a:rPr lang="en-US" dirty="0"/>
              <a:t> install font-awesome --save</a:t>
            </a:r>
            <a:endParaRPr lang="aa-ET" dirty="0"/>
          </a:p>
        </p:txBody>
      </p:sp>
    </p:spTree>
    <p:extLst>
      <p:ext uri="{BB962C8B-B14F-4D97-AF65-F5344CB8AC3E}">
        <p14:creationId xmlns:p14="http://schemas.microsoft.com/office/powerpoint/2010/main" val="1713178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315FB-9D2D-4557-91C5-0801EF74F12D}"/>
              </a:ext>
            </a:extLst>
          </p:cNvPr>
          <p:cNvSpPr>
            <a:spLocks noGrp="1"/>
          </p:cNvSpPr>
          <p:nvPr>
            <p:ph type="title"/>
          </p:nvPr>
        </p:nvSpPr>
        <p:spPr/>
        <p:txBody>
          <a:bodyPr/>
          <a:lstStyle/>
          <a:p>
            <a:r>
              <a:rPr lang="en-US" dirty="0"/>
              <a:t>.</a:t>
            </a:r>
            <a:r>
              <a:rPr lang="en-US" dirty="0" err="1"/>
              <a:t>angular.cli.json</a:t>
            </a:r>
            <a:endParaRPr lang="aa-ET" dirty="0"/>
          </a:p>
        </p:txBody>
      </p:sp>
      <p:sp>
        <p:nvSpPr>
          <p:cNvPr id="3" name="Content Placeholder 2">
            <a:extLst>
              <a:ext uri="{FF2B5EF4-FFF2-40B4-BE49-F238E27FC236}">
                <a16:creationId xmlns="" xmlns:a16="http://schemas.microsoft.com/office/drawing/2014/main" id="{34FCC356-FB8F-4A6B-A32B-1A6B296ECDF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9CDCFE"/>
                </a:solidFill>
                <a:latin typeface="Consolas" panose="020B0609020204030204" pitchFamily="49" charset="0"/>
              </a:rPr>
              <a:t>"styles"</a:t>
            </a:r>
            <a:r>
              <a:rPr lang="en-US" dirty="0">
                <a:solidFill>
                  <a:srgbClr val="D4D4D4"/>
                </a:solidFill>
                <a:latin typeface="Consolas" panose="020B0609020204030204" pitchFamily="49" charset="0"/>
              </a:rPr>
              <a:t>: [</a:t>
            </a:r>
          </a:p>
          <a:p>
            <a:pPr marL="914400" lvl="2" indent="0">
              <a:buNone/>
            </a:pPr>
            <a:r>
              <a:rPr lang="en-US" dirty="0">
                <a:solidFill>
                  <a:srgbClr val="CE9178"/>
                </a:solidFill>
                <a:latin typeface="Consolas" panose="020B0609020204030204" pitchFamily="49" charset="0"/>
              </a:rPr>
              <a:t>"styles.css"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/bootstrap/</a:t>
            </a:r>
            <a:r>
              <a:rPr lang="en-US" dirty="0" err="1">
                <a:solidFill>
                  <a:srgbClr val="CE9178"/>
                </a:solidFill>
                <a:latin typeface="Consolas" panose="020B0609020204030204" pitchFamily="49" charset="0"/>
              </a:rPr>
              <a:t>dist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/bootstrap.min.css"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/font-awesome/</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/font-awesome.min.css"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/resources/themes/omega/theme.css”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/resources/primeng.min.css"</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586204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0A07B8-76C8-4278-B020-8BE648DC07B0}"/>
              </a:ext>
            </a:extLst>
          </p:cNvPr>
          <p:cNvSpPr>
            <a:spLocks noGrp="1"/>
          </p:cNvSpPr>
          <p:nvPr>
            <p:ph type="title"/>
          </p:nvPr>
        </p:nvSpPr>
        <p:spPr/>
        <p:txBody>
          <a:bodyPr/>
          <a:lstStyle/>
          <a:p>
            <a:r>
              <a:rPr lang="en-US" dirty="0"/>
              <a:t>Exercise</a:t>
            </a:r>
            <a:endParaRPr lang="aa-ET" dirty="0"/>
          </a:p>
        </p:txBody>
      </p:sp>
      <p:sp>
        <p:nvSpPr>
          <p:cNvPr id="3" name="Content Placeholder 2">
            <a:extLst>
              <a:ext uri="{FF2B5EF4-FFF2-40B4-BE49-F238E27FC236}">
                <a16:creationId xmlns="" xmlns:a16="http://schemas.microsoft.com/office/drawing/2014/main" id="{19680D70-F1B3-4F5C-9732-FAD6F3AC56D3}"/>
              </a:ext>
            </a:extLst>
          </p:cNvPr>
          <p:cNvSpPr>
            <a:spLocks noGrp="1"/>
          </p:cNvSpPr>
          <p:nvPr>
            <p:ph idx="1"/>
          </p:nvPr>
        </p:nvSpPr>
        <p:spPr/>
        <p:txBody>
          <a:bodyPr/>
          <a:lstStyle/>
          <a:p>
            <a:pPr marL="0" indent="0">
              <a:buNone/>
            </a:pPr>
            <a:r>
              <a:rPr lang="en-US" dirty="0"/>
              <a:t>Create the possibility to delete </a:t>
            </a:r>
            <a:r>
              <a:rPr lang="en-US" dirty="0" err="1"/>
              <a:t>Todos</a:t>
            </a:r>
            <a:r>
              <a:rPr lang="en-US" dirty="0"/>
              <a:t> in the overview component</a:t>
            </a:r>
          </a:p>
          <a:p>
            <a:r>
              <a:rPr lang="en-US" dirty="0"/>
              <a:t>Use the </a:t>
            </a:r>
            <a:r>
              <a:rPr lang="en-US" dirty="0" err="1"/>
              <a:t>ConfirmDialog</a:t>
            </a:r>
            <a:r>
              <a:rPr lang="en-US" dirty="0"/>
              <a:t> from </a:t>
            </a:r>
            <a:r>
              <a:rPr lang="en-US" dirty="0" err="1"/>
              <a:t>PrimeNG</a:t>
            </a:r>
            <a:r>
              <a:rPr lang="en-US" dirty="0"/>
              <a:t> to make sure nobody accidentally deletes a </a:t>
            </a:r>
            <a:r>
              <a:rPr lang="en-US" dirty="0" err="1"/>
              <a:t>Todo</a:t>
            </a:r>
            <a:endParaRPr lang="en-US" dirty="0"/>
          </a:p>
          <a:p>
            <a:r>
              <a:rPr lang="en-US" dirty="0"/>
              <a:t>Create a http delete</a:t>
            </a:r>
          </a:p>
          <a:p>
            <a:r>
              <a:rPr lang="en-US" dirty="0"/>
              <a:t>Create a delete button</a:t>
            </a:r>
          </a:p>
          <a:p>
            <a:pPr marL="0" indent="0">
              <a:buNone/>
            </a:pPr>
            <a:endParaRPr lang="en-US" dirty="0"/>
          </a:p>
          <a:p>
            <a:pPr marL="0" indent="0">
              <a:buNone/>
            </a:pPr>
            <a:endParaRPr lang="aa-ET" dirty="0"/>
          </a:p>
        </p:txBody>
      </p:sp>
    </p:spTree>
    <p:extLst>
      <p:ext uri="{BB962C8B-B14F-4D97-AF65-F5344CB8AC3E}">
        <p14:creationId xmlns:p14="http://schemas.microsoft.com/office/powerpoint/2010/main" val="3972271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2E55CF-D3FB-4936-962A-0E093A92F2A3}"/>
              </a:ext>
            </a:extLst>
          </p:cNvPr>
          <p:cNvSpPr>
            <a:spLocks noGrp="1"/>
          </p:cNvSpPr>
          <p:nvPr>
            <p:ph type="title"/>
          </p:nvPr>
        </p:nvSpPr>
        <p:spPr/>
        <p:txBody>
          <a:bodyPr/>
          <a:lstStyle/>
          <a:p>
            <a:r>
              <a:rPr lang="en-US" dirty="0" err="1"/>
              <a:t>app.module.ts</a:t>
            </a:r>
            <a:endParaRPr lang="aa-ET" dirty="0"/>
          </a:p>
        </p:txBody>
      </p:sp>
      <p:sp>
        <p:nvSpPr>
          <p:cNvPr id="3" name="Content Placeholder 2">
            <a:extLst>
              <a:ext uri="{FF2B5EF4-FFF2-40B4-BE49-F238E27FC236}">
                <a16:creationId xmlns="" xmlns:a16="http://schemas.microsoft.com/office/drawing/2014/main" id="{6E789B52-025C-49D5-884C-6181D65C817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BrowserModule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AppRoutingModule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FormsModule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HttpClientModule</a:t>
            </a:r>
            <a:r>
              <a:rPr lang="en-US" dirty="0">
                <a:solidFill>
                  <a:srgbClr val="D4D4D4"/>
                </a:solidFill>
                <a:latin typeface="Consolas" panose="020B0609020204030204" pitchFamily="49" charset="0"/>
              </a:rPr>
              <a:t>,</a:t>
            </a:r>
          </a:p>
          <a:p>
            <a:pPr marL="0" indent="0">
              <a:buNone/>
            </a:pP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ConfirmDialogModule</a:t>
            </a:r>
            <a:r>
              <a:rPr lang="en-US" dirty="0">
                <a:solidFill>
                  <a:schemeClr val="accent6"/>
                </a:solidFill>
                <a:latin typeface="Consolas" panose="020B0609020204030204" pitchFamily="49" charset="0"/>
              </a:rPr>
              <a:t>,</a:t>
            </a:r>
          </a:p>
          <a:p>
            <a:pPr marL="0" indent="0">
              <a:buNone/>
            </a:pPr>
            <a:r>
              <a:rPr lang="en-US" sz="2400" dirty="0">
                <a:solidFill>
                  <a:srgbClr val="9CDCFE"/>
                </a:solidFill>
                <a:latin typeface="Consolas" panose="020B0609020204030204" pitchFamily="49" charset="0"/>
              </a:rPr>
              <a:t>	</a:t>
            </a:r>
            <a:r>
              <a:rPr lang="en-US" dirty="0" err="1">
                <a:solidFill>
                  <a:schemeClr val="accent6"/>
                </a:solidFill>
                <a:latin typeface="Consolas" panose="020B0609020204030204" pitchFamily="49" charset="0"/>
              </a:rPr>
              <a:t>BrowserAnimationsModule</a:t>
            </a:r>
            <a:endParaRPr lang="en-US" dirty="0">
              <a:solidFill>
                <a:schemeClr val="accent6"/>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providers:</a:t>
            </a:r>
            <a:r>
              <a:rPr lang="en-US" dirty="0">
                <a:solidFill>
                  <a:srgbClr val="D4D4D4"/>
                </a:solidFill>
                <a:latin typeface="Consolas" panose="020B0609020204030204" pitchFamily="49" charset="0"/>
              </a:rPr>
              <a:t> [</a:t>
            </a:r>
            <a:r>
              <a:rPr lang="en-US" dirty="0" err="1">
                <a:solidFill>
                  <a:schemeClr val="accent6"/>
                </a:solidFill>
                <a:latin typeface="Consolas" panose="020B0609020204030204" pitchFamily="49" charset="0"/>
              </a:rPr>
              <a:t>ConfirmationService</a:t>
            </a: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675717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FB106-8CE7-4AF9-B54C-8611CF12757F}"/>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 xmlns:a16="http://schemas.microsoft.com/office/drawing/2014/main" id="{C6559DEA-2B80-4A4A-A2DC-1673DD6EB0D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"panel-footer"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ngIf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todo.completed</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-success"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click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setCompleted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Complete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chemeClr val="accent6"/>
                </a:solidFill>
                <a:latin typeface="Consolas" panose="020B0609020204030204" pitchFamily="49" charset="0"/>
              </a:rPr>
              <a:t>&lt;button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a:solidFill>
                  <a:schemeClr val="accent6"/>
                </a:solidFill>
                <a:latin typeface="Consolas" panose="020B0609020204030204" pitchFamily="49" charset="0"/>
              </a:rPr>
              <a:t>-danger" </a:t>
            </a:r>
            <a:r>
              <a:rPr lang="en-US" dirty="0">
                <a:solidFill>
                  <a:schemeClr val="accent6"/>
                </a:solidFill>
                <a:latin typeface="Consolas" panose="020B0609020204030204" pitchFamily="49" charset="0"/>
              </a:rPr>
              <a:t>(click)="delete(</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)"&gt;Delete&lt;/button&gt;</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p>
          <a:p>
            <a:pPr marL="0" indent="0">
              <a:buNone/>
            </a:pPr>
            <a:endParaRPr lang="en-US" dirty="0">
              <a:solidFill>
                <a:srgbClr val="808080"/>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 header="Confirmation" icon="fa fa-question-circle" width="425"&gt;&lt;/p-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&gt;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83716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53E1A-4F8D-4693-98E6-703724B237F7}"/>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 xmlns:a16="http://schemas.microsoft.com/office/drawing/2014/main" id="{4B65350D-0410-4643-A16D-9278DD1FD0B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234320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B9F81-B0DE-4296-9CEE-2B3958A4B9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84155345-71D8-4EC5-83C6-F0AA6D3E5351}"/>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confirmationService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ConfirmationService</a:t>
            </a:r>
            <a:r>
              <a:rPr lang="en-US" dirty="0">
                <a:solidFill>
                  <a:srgbClr val="D4D4D4"/>
                </a:solidFill>
                <a:latin typeface="Consolas" panose="020B0609020204030204" pitchFamily="49" charset="0"/>
              </a:rPr>
              <a:t>){}</a:t>
            </a:r>
          </a:p>
          <a:p>
            <a:pPr marL="0" indent="0">
              <a:buNone/>
            </a:pPr>
            <a:endParaRPr lang="en-US" dirty="0"/>
          </a:p>
          <a:p>
            <a:pPr marL="0" indent="0">
              <a:buNone/>
            </a:pPr>
            <a:endParaRPr lang="aa-ET" dirty="0"/>
          </a:p>
        </p:txBody>
      </p:sp>
    </p:spTree>
    <p:extLst>
      <p:ext uri="{BB962C8B-B14F-4D97-AF65-F5344CB8AC3E}">
        <p14:creationId xmlns:p14="http://schemas.microsoft.com/office/powerpoint/2010/main" val="250825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Command</a:t>
            </a:r>
            <a:r>
              <a:rPr lang="nl-NL" dirty="0" smtClean="0"/>
              <a:t> prompt – </a:t>
            </a:r>
            <a:r>
              <a:rPr lang="nl-NL" dirty="0" err="1" smtClean="0"/>
              <a:t>Getting</a:t>
            </a:r>
            <a:r>
              <a:rPr lang="nl-NL" dirty="0" smtClean="0"/>
              <a:t> </a:t>
            </a:r>
            <a:r>
              <a:rPr lang="nl-NL" dirty="0" err="1" smtClean="0"/>
              <a:t>the</a:t>
            </a:r>
            <a:r>
              <a:rPr lang="nl-NL" dirty="0" smtClean="0"/>
              <a:t> CLI</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npm</a:t>
            </a:r>
            <a:r>
              <a:rPr lang="nl-NL" dirty="0"/>
              <a:t> </a:t>
            </a:r>
            <a:r>
              <a:rPr lang="nl-NL" dirty="0" err="1"/>
              <a:t>install</a:t>
            </a:r>
            <a:r>
              <a:rPr lang="nl-NL" dirty="0"/>
              <a:t> -g @</a:t>
            </a:r>
            <a:r>
              <a:rPr lang="nl-NL" dirty="0" err="1"/>
              <a:t>angular</a:t>
            </a:r>
            <a:r>
              <a:rPr lang="nl-NL" dirty="0"/>
              <a:t>/cli</a:t>
            </a:r>
          </a:p>
          <a:p>
            <a:endParaRPr lang="nl-NL" dirty="0"/>
          </a:p>
        </p:txBody>
      </p:sp>
    </p:spTree>
    <p:extLst>
      <p:ext uri="{BB962C8B-B14F-4D97-AF65-F5344CB8AC3E}">
        <p14:creationId xmlns:p14="http://schemas.microsoft.com/office/powerpoint/2010/main" val="372839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95C71-A5AF-4D00-BE56-25F9053A7C41}"/>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AE2AD222-E4A1-4C13-9CE5-68ABEFA5D648}"/>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confirmationService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confirm</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message: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'Are you sure that you want to perform this action?’</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accept: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312767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FD8C3-2932-4348-B980-3FA578B379A7}"/>
              </a:ext>
            </a:extLst>
          </p:cNvPr>
          <p:cNvSpPr>
            <a:spLocks noGrp="1"/>
          </p:cNvSpPr>
          <p:nvPr>
            <p:ph type="title"/>
          </p:nvPr>
        </p:nvSpPr>
        <p:spPr/>
        <p:txBody>
          <a:bodyPr/>
          <a:lstStyle/>
          <a:p>
            <a:r>
              <a:rPr lang="en-US" dirty="0"/>
              <a:t>BLA </a:t>
            </a:r>
            <a:r>
              <a:rPr lang="en-US" dirty="0" err="1"/>
              <a:t>BLA</a:t>
            </a:r>
            <a:r>
              <a:rPr lang="en-US" dirty="0"/>
              <a:t>	</a:t>
            </a:r>
            <a:endParaRPr lang="aa-ET" dirty="0"/>
          </a:p>
        </p:txBody>
      </p:sp>
      <p:sp>
        <p:nvSpPr>
          <p:cNvPr id="3" name="Content Placeholder 2">
            <a:extLst>
              <a:ext uri="{FF2B5EF4-FFF2-40B4-BE49-F238E27FC236}">
                <a16:creationId xmlns="" xmlns:a16="http://schemas.microsoft.com/office/drawing/2014/main" id="{0DE9D5BB-2491-4C6C-9B59-766A9FDF574D}"/>
              </a:ext>
            </a:extLst>
          </p:cNvPr>
          <p:cNvSpPr>
            <a:spLocks noGrp="1"/>
          </p:cNvSpPr>
          <p:nvPr>
            <p:ph idx="1"/>
          </p:nvPr>
        </p:nvSpPr>
        <p:spPr/>
        <p:txBody>
          <a:bodyPr/>
          <a:lstStyle/>
          <a:p>
            <a:r>
              <a:rPr lang="en-US" dirty="0"/>
              <a:t>Create </a:t>
            </a:r>
            <a:r>
              <a:rPr lang="en-US" dirty="0" err="1"/>
              <a:t>homecomponent</a:t>
            </a:r>
            <a:endParaRPr lang="aa-ET" dirty="0"/>
          </a:p>
        </p:txBody>
      </p:sp>
    </p:spTree>
    <p:extLst>
      <p:ext uri="{BB962C8B-B14F-4D97-AF65-F5344CB8AC3E}">
        <p14:creationId xmlns:p14="http://schemas.microsoft.com/office/powerpoint/2010/main" val="1342114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64E705-BDA7-4BB6-9694-05EDEF6B8B3E}"/>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40AE36F2-7DFA-4E50-9DE2-BE9A4E6E12ED}"/>
              </a:ext>
            </a:extLst>
          </p:cNvPr>
          <p:cNvSpPr>
            <a:spLocks noGrp="1"/>
          </p:cNvSpPr>
          <p:nvPr>
            <p:ph idx="1"/>
          </p:nvPr>
        </p:nvSpPr>
        <p:spPr/>
        <p:txBody>
          <a:bodyPr/>
          <a:lstStyle/>
          <a:p>
            <a:pPr marL="0" indent="0">
              <a:buNone/>
            </a:pPr>
            <a:endParaRPr lang="aa-ET" dirty="0"/>
          </a:p>
        </p:txBody>
      </p:sp>
    </p:spTree>
    <p:extLst>
      <p:ext uri="{BB962C8B-B14F-4D97-AF65-F5344CB8AC3E}">
        <p14:creationId xmlns:p14="http://schemas.microsoft.com/office/powerpoint/2010/main" val="1259476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 xmlns:a16="http://schemas.microsoft.com/office/drawing/2014/main"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home</a:t>
            </a:r>
            <a:endParaRPr lang="aa-ET" dirty="0"/>
          </a:p>
        </p:txBody>
      </p:sp>
    </p:spTree>
    <p:extLst>
      <p:ext uri="{BB962C8B-B14F-4D97-AF65-F5344CB8AC3E}">
        <p14:creationId xmlns:p14="http://schemas.microsoft.com/office/powerpoint/2010/main" val="1321668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D320D-A223-44FB-A14D-14D7AB2DBCF6}"/>
              </a:ext>
            </a:extLst>
          </p:cNvPr>
          <p:cNvSpPr>
            <a:spLocks noGrp="1"/>
          </p:cNvSpPr>
          <p:nvPr>
            <p:ph type="title"/>
          </p:nvPr>
        </p:nvSpPr>
        <p:spPr/>
        <p:txBody>
          <a:bodyPr/>
          <a:lstStyle/>
          <a:p>
            <a:r>
              <a:rPr lang="en-US" dirty="0" err="1"/>
              <a:t>app.routing.module.ts</a:t>
            </a:r>
            <a:endParaRPr lang="aa-ET" dirty="0"/>
          </a:p>
        </p:txBody>
      </p:sp>
      <p:sp>
        <p:nvSpPr>
          <p:cNvPr id="3" name="Content Placeholder 2">
            <a:extLst>
              <a:ext uri="{FF2B5EF4-FFF2-40B4-BE49-F238E27FC236}">
                <a16:creationId xmlns="" xmlns:a16="http://schemas.microsoft.com/office/drawing/2014/main" id="{FC525FEB-DD0E-49FB-AE1F-569BCC159736}"/>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57374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210B52-12D6-4A02-95BA-DBA3C8D554FC}"/>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 xmlns:a16="http://schemas.microsoft.com/office/drawing/2014/main" id="{8BECE808-0884-4F1F-893C-0DB29FE49B1C}"/>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324597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511C3-1121-4AA1-9E1F-D814525AD2AE}"/>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FC96DA1F-1DBA-4558-AA40-131D5E84C02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Input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boolean</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67267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75C22B-7274-4EA2-AF67-C84C41397022}"/>
              </a:ext>
            </a:extLst>
          </p:cNvPr>
          <p:cNvSpPr>
            <a:spLocks noGrp="1"/>
          </p:cNvSpPr>
          <p:nvPr>
            <p:ph type="title"/>
          </p:nvPr>
        </p:nvSpPr>
        <p:spPr/>
        <p:txBody>
          <a:bodyPr/>
          <a:lstStyle/>
          <a:p>
            <a:r>
              <a:rPr lang="en-US" dirty="0"/>
              <a:t>home.component.html</a:t>
            </a:r>
            <a:endParaRPr lang="aa-ET" dirty="0"/>
          </a:p>
        </p:txBody>
      </p:sp>
      <p:sp>
        <p:nvSpPr>
          <p:cNvPr id="3" name="Content Placeholder 2">
            <a:extLst>
              <a:ext uri="{FF2B5EF4-FFF2-40B4-BE49-F238E27FC236}">
                <a16:creationId xmlns="" xmlns:a16="http://schemas.microsoft.com/office/drawing/2014/main" id="{C8FEE144-F48C-42F8-87DC-371EC3ED300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"false"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"true"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711252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A1484F-05C5-4070-9F61-49E4F5E1EA66}"/>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 xmlns:a16="http://schemas.microsoft.com/office/drawing/2014/main" id="{5E7C1EE6-2EC7-428B-8E46-441F4EE2324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/uncompleted'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8696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B1956-6567-457D-8482-4F380EE2D2BC}"/>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8CB84D93-DBBC-4186-99D1-440345F949C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endParaRPr lang="aa-ET" dirty="0"/>
          </a:p>
        </p:txBody>
      </p:sp>
    </p:spTree>
    <p:extLst>
      <p:ext uri="{BB962C8B-B14F-4D97-AF65-F5344CB8AC3E}">
        <p14:creationId xmlns:p14="http://schemas.microsoft.com/office/powerpoint/2010/main" val="44757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Command Prompt – Create an App</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cd /</a:t>
            </a:r>
          </a:p>
          <a:p>
            <a:pPr marL="0" indent="0">
              <a:buNone/>
            </a:pPr>
            <a:r>
              <a:rPr lang="nl-NL" dirty="0"/>
              <a:t>&gt; </a:t>
            </a:r>
            <a:r>
              <a:rPr lang="nl-NL" dirty="0" err="1"/>
              <a:t>mkdir</a:t>
            </a:r>
            <a:r>
              <a:rPr lang="nl-NL" dirty="0"/>
              <a:t> workshop</a:t>
            </a:r>
          </a:p>
          <a:p>
            <a:pPr marL="0" indent="0">
              <a:buNone/>
            </a:pPr>
            <a:r>
              <a:rPr lang="nl-NL" dirty="0"/>
              <a:t>&gt; cd workshop</a:t>
            </a:r>
          </a:p>
          <a:p>
            <a:pPr marL="0" indent="0">
              <a:buNone/>
            </a:pPr>
            <a:r>
              <a:rPr lang="nl-NL" dirty="0"/>
              <a:t>&gt; </a:t>
            </a:r>
            <a:r>
              <a:rPr lang="nl-NL" dirty="0" err="1"/>
              <a:t>ng</a:t>
            </a:r>
            <a:r>
              <a:rPr lang="nl-NL" dirty="0"/>
              <a:t> new </a:t>
            </a:r>
            <a:r>
              <a:rPr lang="nl-NL" dirty="0" err="1"/>
              <a:t>todo</a:t>
            </a:r>
            <a:r>
              <a:rPr lang="nl-NL" dirty="0"/>
              <a:t>-app --routing </a:t>
            </a:r>
            <a:r>
              <a:rPr lang="nl-NL" dirty="0" err="1"/>
              <a:t>true</a:t>
            </a:r>
            <a:r>
              <a:rPr lang="nl-NL" dirty="0"/>
              <a:t> --skip-</a:t>
            </a:r>
            <a:r>
              <a:rPr lang="nl-NL" dirty="0" err="1"/>
              <a:t>install</a:t>
            </a:r>
            <a:r>
              <a:rPr lang="nl-NL" dirty="0"/>
              <a:t> </a:t>
            </a:r>
            <a:r>
              <a:rPr lang="nl-NL" dirty="0" err="1"/>
              <a:t>true</a:t>
            </a:r>
            <a:r>
              <a:rPr lang="nl-NL" dirty="0"/>
              <a:t> --skip-tests </a:t>
            </a:r>
            <a:r>
              <a:rPr lang="nl-NL" dirty="0" err="1"/>
              <a:t>true</a:t>
            </a:r>
            <a:r>
              <a:rPr lang="nl-NL" dirty="0"/>
              <a:t> </a:t>
            </a:r>
          </a:p>
          <a:p>
            <a:pPr marL="0" indent="0">
              <a:buNone/>
            </a:pPr>
            <a:r>
              <a:rPr lang="nl-NL" dirty="0"/>
              <a:t>   --</a:t>
            </a:r>
            <a:r>
              <a:rPr lang="nl-NL" dirty="0" err="1"/>
              <a:t>inline-style</a:t>
            </a:r>
            <a:r>
              <a:rPr lang="nl-NL" dirty="0"/>
              <a:t> </a:t>
            </a:r>
            <a:r>
              <a:rPr lang="nl-NL" dirty="0" err="1"/>
              <a:t>true</a:t>
            </a:r>
            <a:r>
              <a:rPr lang="nl-NL" dirty="0"/>
              <a:t> </a:t>
            </a:r>
            <a:endParaRPr lang="nl-NL" dirty="0" smtClean="0"/>
          </a:p>
          <a:p>
            <a:pPr marL="0" indent="0">
              <a:buNone/>
            </a:pPr>
            <a:r>
              <a:rPr lang="nl-NL" dirty="0" smtClean="0"/>
              <a:t>&gt; </a:t>
            </a:r>
            <a:r>
              <a:rPr lang="nl-NL" dirty="0"/>
              <a:t>cd </a:t>
            </a:r>
            <a:r>
              <a:rPr lang="nl-NL" dirty="0" err="1"/>
              <a:t>todo</a:t>
            </a:r>
            <a:r>
              <a:rPr lang="nl-NL" dirty="0"/>
              <a:t>-app</a:t>
            </a:r>
          </a:p>
          <a:p>
            <a:pPr marL="0" indent="0">
              <a:buNone/>
            </a:pPr>
            <a:r>
              <a:rPr lang="nl-NL" dirty="0"/>
              <a:t>&gt; code .</a:t>
            </a:r>
          </a:p>
        </p:txBody>
      </p:sp>
    </p:spTree>
    <p:extLst>
      <p:ext uri="{BB962C8B-B14F-4D97-AF65-F5344CB8AC3E}">
        <p14:creationId xmlns:p14="http://schemas.microsoft.com/office/powerpoint/2010/main" val="2814399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793791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 xmlns:a16="http://schemas.microsoft.com/office/drawing/2014/main"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97541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502040-4BD4-4896-9E9F-012F6134EEA6}"/>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 xmlns:a16="http://schemas.microsoft.com/office/drawing/2014/main" id="{88DCACBD-95E1-403E-951F-A8E9650D918B}"/>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245896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todo-overview.component.ts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if</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getUncompletedToDos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Uncompleted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true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All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9434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a:t>
            </a:r>
            <a:r>
              <a:rPr lang="nl-NL" dirty="0" err="1" smtClean="0"/>
              <a:t>md</a:t>
            </a:r>
            <a:r>
              <a:rPr lang="nl-NL" dirty="0" smtClean="0"/>
              <a:t> - </a:t>
            </a:r>
            <a:r>
              <a:rPr lang="nl-NL" dirty="0" err="1" smtClean="0"/>
              <a:t>connect</a:t>
            </a:r>
            <a:r>
              <a:rPr lang="nl-NL" dirty="0" smtClean="0"/>
              <a:t> </a:t>
            </a:r>
            <a:r>
              <a:rPr lang="nl-NL" dirty="0" err="1"/>
              <a:t>to</a:t>
            </a:r>
            <a:r>
              <a:rPr lang="nl-NL" dirty="0"/>
              <a:t> a </a:t>
            </a:r>
            <a:r>
              <a:rPr lang="nl-NL" dirty="0" err="1"/>
              <a:t>repository</a:t>
            </a:r>
            <a:r>
              <a:rPr lang="nl-NL" dirty="0"/>
              <a:t> on GitHub</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altLang="x-none" dirty="0"/>
              <a:t>&gt; git </a:t>
            </a:r>
            <a:r>
              <a:rPr lang="nl-NL" altLang="x-none" dirty="0" err="1"/>
              <a:t>add</a:t>
            </a:r>
            <a:r>
              <a:rPr lang="nl-NL" altLang="x-none" dirty="0"/>
              <a:t> .</a:t>
            </a:r>
          </a:p>
          <a:p>
            <a:pPr marL="0" indent="0">
              <a:buNone/>
            </a:pPr>
            <a:r>
              <a:rPr lang="nl-NL" altLang="x-none" dirty="0"/>
              <a:t>&gt; </a:t>
            </a:r>
            <a:r>
              <a:rPr lang="x-none" altLang="x-none" dirty="0"/>
              <a:t>git commit -m “</a:t>
            </a:r>
            <a:r>
              <a:rPr lang="nl-NL" altLang="x-none" dirty="0"/>
              <a:t>App </a:t>
            </a:r>
            <a:r>
              <a:rPr lang="nl-NL" altLang="x-none" dirty="0" err="1"/>
              <a:t>created</a:t>
            </a:r>
            <a:r>
              <a:rPr lang="x-none" altLang="x-none" dirty="0"/>
              <a:t>“</a:t>
            </a:r>
            <a:endParaRPr lang="en-US" altLang="x-none" dirty="0"/>
          </a:p>
          <a:p>
            <a:pPr marL="0" indent="0">
              <a:buNone/>
            </a:pPr>
            <a:r>
              <a:rPr lang="nl-NL" altLang="x-none" dirty="0"/>
              <a:t>&gt; </a:t>
            </a:r>
            <a:r>
              <a:rPr lang="x-none" altLang="x-none" dirty="0"/>
              <a:t>git remote add origin </a:t>
            </a:r>
            <a:endParaRPr lang="nl-NL" altLang="x-none" dirty="0"/>
          </a:p>
          <a:p>
            <a:pPr marL="0" indent="0">
              <a:buNone/>
            </a:pPr>
            <a:r>
              <a:rPr lang="nl-NL" altLang="x-none" dirty="0"/>
              <a:t>   </a:t>
            </a:r>
            <a:r>
              <a:rPr lang="x-none" altLang="x-none" dirty="0"/>
              <a:t>https://github.com/spirit-coding/</a:t>
            </a:r>
            <a:r>
              <a:rPr lang="en-US" altLang="x-none" dirty="0" err="1"/>
              <a:t>todo</a:t>
            </a:r>
            <a:r>
              <a:rPr lang="en-US" altLang="x-none" dirty="0"/>
              <a:t>-app-&lt;</a:t>
            </a:r>
            <a:r>
              <a:rPr lang="en-US" altLang="x-none" dirty="0" err="1"/>
              <a:t>gebruikersnaam-wifi</a:t>
            </a:r>
            <a:r>
              <a:rPr lang="en-US" altLang="x-none" dirty="0"/>
              <a:t>&gt;</a:t>
            </a:r>
            <a:r>
              <a:rPr lang="x-none" altLang="x-none" dirty="0"/>
              <a:t>.git </a:t>
            </a:r>
            <a:endParaRPr lang="nl-NL" altLang="x-none" dirty="0"/>
          </a:p>
          <a:p>
            <a:pPr marL="0" indent="0">
              <a:buNone/>
            </a:pPr>
            <a:r>
              <a:rPr lang="nl-NL" altLang="x-none" dirty="0"/>
              <a:t>&gt; </a:t>
            </a:r>
            <a:r>
              <a:rPr lang="x-none" altLang="x-none" dirty="0"/>
              <a:t>git push -u origin master </a:t>
            </a:r>
          </a:p>
          <a:p>
            <a:endParaRPr lang="nl-NL" dirty="0"/>
          </a:p>
        </p:txBody>
      </p:sp>
    </p:spTree>
    <p:extLst>
      <p:ext uri="{BB962C8B-B14F-4D97-AF65-F5344CB8AC3E}">
        <p14:creationId xmlns:p14="http://schemas.microsoft.com/office/powerpoint/2010/main" val="35117648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Evaluatie</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65349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5314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Visual Studio Code – Let’s start</a:t>
            </a:r>
            <a:endParaRPr lang="nl-NL" dirty="0"/>
          </a:p>
        </p:txBody>
      </p:sp>
      <p:sp>
        <p:nvSpPr>
          <p:cNvPr id="3" name="Tijdelijke aanduiding voor inhoud 2"/>
          <p:cNvSpPr>
            <a:spLocks noGrp="1"/>
          </p:cNvSpPr>
          <p:nvPr>
            <p:ph idx="1"/>
          </p:nvPr>
        </p:nvSpPr>
        <p:spPr>
          <a:xfrm>
            <a:off x="838200" y="1787525"/>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ctrl + `</a:t>
            </a:r>
          </a:p>
          <a:p>
            <a:pPr marL="0" indent="0">
              <a:buNone/>
            </a:pPr>
            <a:r>
              <a:rPr lang="nl-NL" dirty="0"/>
              <a:t>&gt; </a:t>
            </a:r>
            <a:r>
              <a:rPr lang="nl-NL" dirty="0" err="1"/>
              <a:t>npm</a:t>
            </a:r>
            <a:r>
              <a:rPr lang="nl-NL" dirty="0"/>
              <a:t> </a:t>
            </a:r>
            <a:r>
              <a:rPr lang="nl-NL" dirty="0" err="1"/>
              <a:t>install</a:t>
            </a:r>
            <a:endParaRPr lang="nl-NL" dirty="0"/>
          </a:p>
          <a:p>
            <a:pPr marL="0" indent="0">
              <a:buNone/>
            </a:pPr>
            <a:r>
              <a:rPr lang="nl-NL" dirty="0"/>
              <a:t>&gt; </a:t>
            </a:r>
            <a:r>
              <a:rPr lang="nl-NL" dirty="0" err="1"/>
              <a:t>npm</a:t>
            </a:r>
            <a:r>
              <a:rPr lang="nl-NL" dirty="0"/>
              <a:t> </a:t>
            </a:r>
            <a:r>
              <a:rPr lang="nl-NL" dirty="0" err="1"/>
              <a:t>install</a:t>
            </a:r>
            <a:r>
              <a:rPr lang="nl-NL" dirty="0"/>
              <a:t> </a:t>
            </a:r>
            <a:r>
              <a:rPr lang="nl-NL" dirty="0" err="1"/>
              <a:t>jquery</a:t>
            </a:r>
            <a:r>
              <a:rPr lang="nl-NL" dirty="0"/>
              <a:t> --save</a:t>
            </a:r>
          </a:p>
          <a:p>
            <a:pPr marL="0" indent="0">
              <a:buNone/>
            </a:pPr>
            <a:r>
              <a:rPr lang="nl-NL" dirty="0"/>
              <a:t>&gt; </a:t>
            </a:r>
            <a:r>
              <a:rPr lang="nl-NL" dirty="0" err="1"/>
              <a:t>npm</a:t>
            </a:r>
            <a:r>
              <a:rPr lang="nl-NL" dirty="0"/>
              <a:t> </a:t>
            </a:r>
            <a:r>
              <a:rPr lang="nl-NL" dirty="0" err="1"/>
              <a:t>install</a:t>
            </a:r>
            <a:r>
              <a:rPr lang="nl-NL" dirty="0"/>
              <a:t> bootstrap --save</a:t>
            </a:r>
          </a:p>
          <a:p>
            <a:endParaRPr lang="nl-NL" dirty="0"/>
          </a:p>
          <a:p>
            <a:endParaRPr lang="nl-NL" dirty="0"/>
          </a:p>
          <a:p>
            <a:endParaRPr lang="nl-NL" dirty="0"/>
          </a:p>
        </p:txBody>
      </p:sp>
    </p:spTree>
    <p:extLst>
      <p:ext uri="{BB962C8B-B14F-4D97-AF65-F5344CB8AC3E}">
        <p14:creationId xmlns:p14="http://schemas.microsoft.com/office/powerpoint/2010/main" val="142770584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2213</Words>
  <Application>Microsoft Office PowerPoint</Application>
  <PresentationFormat>Breedbeeld</PresentationFormat>
  <Paragraphs>536</Paragraphs>
  <Slides>75</Slides>
  <Notes>28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75</vt:i4>
      </vt:variant>
    </vt:vector>
  </HeadingPairs>
  <TitlesOfParts>
    <vt:vector size="80" baseType="lpstr">
      <vt:lpstr>Arial</vt:lpstr>
      <vt:lpstr>Calibri</vt:lpstr>
      <vt:lpstr>Calibri Light</vt:lpstr>
      <vt:lpstr>Consolas</vt:lpstr>
      <vt:lpstr>Kantoorthema</vt:lpstr>
      <vt:lpstr>PowerPoint-presentatie</vt:lpstr>
      <vt:lpstr>Agenda</vt:lpstr>
      <vt:lpstr>Angular 2? 4? 5? Wat is het nou?</vt:lpstr>
      <vt:lpstr>PowerPoint-presentatie</vt:lpstr>
      <vt:lpstr>PowerPoint-presentatie</vt:lpstr>
      <vt:lpstr>Command prompt – Getting the CLI</vt:lpstr>
      <vt:lpstr>Command Prompt – Create an App</vt:lpstr>
      <vt:lpstr>PowerPoint-presentatie</vt:lpstr>
      <vt:lpstr>Visual Studio Code – Let’s start</vt:lpstr>
      <vt:lpstr>cmd</vt:lpstr>
      <vt:lpstr>app.component.html</vt:lpstr>
      <vt:lpstr>app.component.ts</vt:lpstr>
      <vt:lpstr>cmd</vt:lpstr>
      <vt:lpstr>app.component.html</vt:lpstr>
      <vt:lpstr>app-routing.module.ts</vt:lpstr>
      <vt:lpstr>app.component.html</vt:lpstr>
      <vt:lpstr>Forms</vt:lpstr>
      <vt:lpstr>cmd</vt:lpstr>
      <vt:lpstr>todo.ts</vt:lpstr>
      <vt:lpstr>create-todo.component.ts</vt:lpstr>
      <vt:lpstr>.angular-cli.json</vt:lpstr>
      <vt:lpstr>create-todo.component.html</vt:lpstr>
      <vt:lpstr>create-todo.component.html</vt:lpstr>
      <vt:lpstr>app.module.ts</vt:lpstr>
      <vt:lpstr>Opdracht</vt:lpstr>
      <vt:lpstr>create-todo.component.html</vt:lpstr>
      <vt:lpstr>create-todo.component.html</vt:lpstr>
      <vt:lpstr>create-todo.component.ts</vt:lpstr>
      <vt:lpstr>PowerPoint-presentatie</vt:lpstr>
      <vt:lpstr>cmd</vt:lpstr>
      <vt:lpstr>services.module.ts</vt:lpstr>
      <vt:lpstr>app.module.ts</vt:lpstr>
      <vt:lpstr>todo.service.ts</vt:lpstr>
      <vt:lpstr>create-todo.component.ts</vt:lpstr>
      <vt:lpstr>app.module.ts</vt:lpstr>
      <vt:lpstr>todo.service.ts</vt:lpstr>
      <vt:lpstr>create-todo.component.ts</vt:lpstr>
      <vt:lpstr>Exercise</vt:lpstr>
      <vt:lpstr>cmd</vt:lpstr>
      <vt:lpstr>app-routing.module.ts</vt:lpstr>
      <vt:lpstr>todo.service.ts</vt:lpstr>
      <vt:lpstr>todo-overview.component.ts</vt:lpstr>
      <vt:lpstr>todo-overview.component.html</vt:lpstr>
      <vt:lpstr>create-todo.component.ts</vt:lpstr>
      <vt:lpstr>Coffee!</vt:lpstr>
      <vt:lpstr>Exercise</vt:lpstr>
      <vt:lpstr>todo.service.ts</vt:lpstr>
      <vt:lpstr>todo.overview.component.ts</vt:lpstr>
      <vt:lpstr>todo.overview.component.ts</vt:lpstr>
      <vt:lpstr>todo.overview.component.html</vt:lpstr>
      <vt:lpstr>app.component.html</vt:lpstr>
      <vt:lpstr>PowerPoint-presentatie</vt:lpstr>
      <vt:lpstr>cmd</vt:lpstr>
      <vt:lpstr>.angular.cli.json</vt:lpstr>
      <vt:lpstr>Exercise</vt:lpstr>
      <vt:lpstr>app.module.ts</vt:lpstr>
      <vt:lpstr>todo.overview.component.html</vt:lpstr>
      <vt:lpstr>todo.service.ts</vt:lpstr>
      <vt:lpstr>todo-overview.component.ts</vt:lpstr>
      <vt:lpstr>todo-overview.component.ts</vt:lpstr>
      <vt:lpstr>BLA BLA </vt:lpstr>
      <vt:lpstr>PowerPoint-presentatie</vt:lpstr>
      <vt:lpstr>cmd</vt:lpstr>
      <vt:lpstr>app.routing.module.ts</vt:lpstr>
      <vt:lpstr>app.component.html</vt:lpstr>
      <vt:lpstr>todo-overview.component.ts</vt:lpstr>
      <vt:lpstr>home.component.html</vt:lpstr>
      <vt:lpstr>todo.service.ts</vt:lpstr>
      <vt:lpstr>todo-overview.component.ts</vt:lpstr>
      <vt:lpstr>todo-overview.component.ts</vt:lpstr>
      <vt:lpstr>todo-overview.component.ts</vt:lpstr>
      <vt:lpstr>todo-overview.component.html</vt:lpstr>
      <vt:lpstr>todo-overview.component.ts</vt:lpstr>
      <vt:lpstr>cmd - connect to a repository on GitHub</vt:lpstr>
      <vt:lpstr>Evaluatie</vt:lpstr>
    </vt:vector>
  </TitlesOfParts>
  <Company>Ministerie van Veiligheid en Justitie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Hoekstra, T. (spir-it)</dc:creator>
  <cp:lastModifiedBy>Media</cp:lastModifiedBy>
  <cp:revision>155</cp:revision>
  <dcterms:created xsi:type="dcterms:W3CDTF">2017-10-18T12:12:29Z</dcterms:created>
  <dcterms:modified xsi:type="dcterms:W3CDTF">2017-12-05T18:53:02Z</dcterms:modified>
</cp:coreProperties>
</file>