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5" autoAdjust="0"/>
  </p:normalViewPr>
  <p:slideViewPr>
    <p:cSldViewPr snapToGrid="0">
      <p:cViewPr varScale="1">
        <p:scale>
          <a:sx n="103" d="100"/>
          <a:sy n="103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8D-4310-ADEC-33072B1A4795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8D-4310-ADEC-33072B1A4795}"/>
              </c:ext>
            </c:extLst>
          </c:dPt>
          <c:dPt>
            <c:idx val="2"/>
            <c:bubble3D val="0"/>
            <c:explosion val="14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8D-4310-ADEC-33072B1A4795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8D-4310-ADEC-33072B1A479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8D-4310-ADEC-33072B1A4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30AA-BF3A-4BE0-94D2-6D82414E85B0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BC76B-B5FD-4F17-B8AF-907B333DA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4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大学生群体大多玩过（这里可以互动）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BC76B-B5FD-4F17-B8AF-907B333DA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BC76B-B5FD-4F17-B8AF-907B333DAE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0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749E-1A23-7DD5-9E63-B4749EF9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5AC86-42D2-731D-4064-BFFFBC8B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C3C80-BE5F-0649-37E3-49D8A15F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AF7E1-C305-67F8-4BA4-B1E4310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42127-064A-6A9A-8E39-406CE48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7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14743-A067-2F8B-173C-EA4D41A0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4275D-C95C-3FED-5EDB-3450D5A5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94D9E-1E57-58E6-F23B-B650C44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465E-0519-062B-26A7-5231983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4DA9A-48B7-1E7F-421F-FFFB73A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15C289-C562-757B-B37D-B5CA4D1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CAC9A-747A-0782-3C09-2F1555EF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A58C-BD05-4B27-0623-76B4390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A4DFD-6E7D-842E-815F-F848E948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65A3D-2042-DF5E-014D-29904664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62BA-793B-441C-BCC3-6D5E74B7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6949F-3CCA-FFF9-C959-D953556F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59F69-B755-0709-92E9-2982B3A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E0828-F4FB-C7DA-00CD-210A4A4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7B3E6-8872-3D66-7C8E-0891A7A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FBBA3-D692-C2B7-D25F-9E1B135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0AAC6-3802-46EC-DF9C-D6EC7F54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6D040-82F9-3BFF-415C-4AD5C773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DCC6-4B6C-E7A1-32B0-15B6137C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4CA17-1BEB-9ECE-5BCE-6DA86753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5298-48D7-E9CC-4F53-820EDE95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D21D7-4FB5-0687-DD85-0D8475412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1DB2-6369-BD79-05F2-F1B6A087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B16A8-2A41-E7EA-EEE3-052E66D4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20A47-9F90-5988-223A-5283683F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5AB8B-082A-B1F2-ACE4-DFE891AD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D357C-CBE0-2B93-795C-FB9E845F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62FD-287E-62AA-78E7-E3305DFF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52904-8FF9-4947-7A9E-F18E5069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E7C025-2775-54F5-22DB-4D9503B8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C8832-7643-5C54-944B-F816EC3C4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F826C-17CA-5578-D5C3-2BACAB16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2EF09-6C7D-E267-C18C-8937F2F8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E10E7-D850-E667-60BC-D891B79A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3BEE1-48E3-1BF9-62D5-8655FD14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F8108-ECE8-607A-2691-2611371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2B47E-CCCA-8AE5-A474-F34E2934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F454F-1E57-989E-92DF-69A959A8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15426-2881-2542-8431-5AE55D2C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98879-DAD9-D3FD-422A-7A32DCF9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E65D1-64E9-D6D1-8812-CBBFA6F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EBC8A-91A4-6BF8-62A2-B5B662F9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5F5A0-81B0-8F2C-8DF4-CE79A796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25BF2-87DE-7488-6D56-94BC7702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05DD-0905-9EDA-991B-4509B18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1300D-4A53-23F7-211F-8F2E144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91EBE-207F-77BD-E8A4-0AE0ABEE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3EDE-5A6F-6838-0983-AC439F79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331E3-CE7B-46D5-FADE-3E541973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898C9-5CCD-99E9-5E6C-B4F42A93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27DB1-270B-98A7-CCB3-A1C9ECAF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43FF6-D708-439C-D454-04F33C29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A9F30-F8AA-A373-7CE3-B072873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2331E-02E9-9141-1EF8-3817907D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FCC41-078E-E97A-83EC-062163AC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7563E-935A-B43B-2A45-6512F799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4664-9F4C-41AF-8C2E-ABA9BACDEFE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D5E3E-B4CC-0929-E004-3FDE582C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FB371-303A-77FE-D305-39581DE57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A4F3-147F-48E1-872C-1C364C0BD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6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373BF16-39F1-B44B-8687-D4CE0570A2A4}"/>
              </a:ext>
            </a:extLst>
          </p:cNvPr>
          <p:cNvSpPr/>
          <p:nvPr/>
        </p:nvSpPr>
        <p:spPr>
          <a:xfrm>
            <a:off x="-116006" y="4088948"/>
            <a:ext cx="12501349" cy="17890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168589-F87A-D2E4-68BE-9F519339634B}"/>
              </a:ext>
            </a:extLst>
          </p:cNvPr>
          <p:cNvSpPr/>
          <p:nvPr/>
        </p:nvSpPr>
        <p:spPr>
          <a:xfrm>
            <a:off x="-116006" y="1527711"/>
            <a:ext cx="12446758" cy="22420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Research on College Students’ Characteristics of </a:t>
            </a:r>
          </a:p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in Playing Online Games</a:t>
            </a:r>
          </a:p>
          <a:p>
            <a:pPr algn="ctr"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zh-CN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学生网络游戏行为特征研究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Course Paper –Topic Selection Report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8F0106A-F090-1DAA-0319-5FE0FBE32456}"/>
              </a:ext>
            </a:extLst>
          </p:cNvPr>
          <p:cNvSpPr txBox="1"/>
          <p:nvPr/>
        </p:nvSpPr>
        <p:spPr>
          <a:xfrm>
            <a:off x="4540155" y="4088948"/>
            <a:ext cx="31116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Student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Huang Hao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Supervisor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Zhang Mei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Assistant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Zeng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Yuting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Sept. 28, 2022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Content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6D020D-13E3-B328-8333-7DE18839CEE1}"/>
              </a:ext>
            </a:extLst>
          </p:cNvPr>
          <p:cNvGrpSpPr/>
          <p:nvPr/>
        </p:nvGrpSpPr>
        <p:grpSpPr>
          <a:xfrm>
            <a:off x="2020956" y="2097155"/>
            <a:ext cx="8150088" cy="2663689"/>
            <a:chOff x="2087216" y="2826027"/>
            <a:chExt cx="8150088" cy="26636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2AE974D-B15C-15E3-CDB0-1BFE1741974F}"/>
                </a:ext>
              </a:extLst>
            </p:cNvPr>
            <p:cNvGrpSpPr/>
            <p:nvPr/>
          </p:nvGrpSpPr>
          <p:grpSpPr>
            <a:xfrm>
              <a:off x="2087216" y="2826027"/>
              <a:ext cx="8150088" cy="602973"/>
              <a:chOff x="2087216" y="2826028"/>
              <a:chExt cx="8150088" cy="60297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3EDCA2-74AA-A995-15A7-39799490177D}"/>
                  </a:ext>
                </a:extLst>
              </p:cNvPr>
              <p:cNvSpPr/>
              <p:nvPr/>
            </p:nvSpPr>
            <p:spPr>
              <a:xfrm>
                <a:off x="2087216" y="2826028"/>
                <a:ext cx="636105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44A2F5A-CA77-B15B-795A-C9D336661062}"/>
                  </a:ext>
                </a:extLst>
              </p:cNvPr>
              <p:cNvSpPr/>
              <p:nvPr/>
            </p:nvSpPr>
            <p:spPr>
              <a:xfrm>
                <a:off x="3041372" y="2826028"/>
                <a:ext cx="7195932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Reasons for the Research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27333B7-72A7-8D8D-1472-1428BE4A317F}"/>
                </a:ext>
              </a:extLst>
            </p:cNvPr>
            <p:cNvGrpSpPr/>
            <p:nvPr/>
          </p:nvGrpSpPr>
          <p:grpSpPr>
            <a:xfrm>
              <a:off x="2087216" y="3856385"/>
              <a:ext cx="8150088" cy="602973"/>
              <a:chOff x="2087216" y="1795670"/>
              <a:chExt cx="8150088" cy="602973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F03B024-BC1D-F329-5EBC-F07A1299B346}"/>
                  </a:ext>
                </a:extLst>
              </p:cNvPr>
              <p:cNvSpPr/>
              <p:nvPr/>
            </p:nvSpPr>
            <p:spPr>
              <a:xfrm>
                <a:off x="2087216" y="1795670"/>
                <a:ext cx="636105" cy="6029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1809CB5-A48D-89D2-611E-DEF18CD8D9C8}"/>
                  </a:ext>
                </a:extLst>
              </p:cNvPr>
              <p:cNvSpPr/>
              <p:nvPr/>
            </p:nvSpPr>
            <p:spPr>
              <a:xfrm>
                <a:off x="3041372" y="1795670"/>
                <a:ext cx="7195932" cy="6029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of Research Method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7AACA75-4AF7-9E20-AD99-FC05C2D88F6B}"/>
                </a:ext>
              </a:extLst>
            </p:cNvPr>
            <p:cNvGrpSpPr/>
            <p:nvPr/>
          </p:nvGrpSpPr>
          <p:grpSpPr>
            <a:xfrm>
              <a:off x="2087216" y="4886743"/>
              <a:ext cx="8150088" cy="602973"/>
              <a:chOff x="2087216" y="1795670"/>
              <a:chExt cx="8150088" cy="60297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B595B2-66EF-B73D-90D5-CBC7FF9097E0}"/>
                  </a:ext>
                </a:extLst>
              </p:cNvPr>
              <p:cNvSpPr/>
              <p:nvPr/>
            </p:nvSpPr>
            <p:spPr>
              <a:xfrm>
                <a:off x="2087216" y="1795670"/>
                <a:ext cx="636105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88446B-F1FD-68C7-46C1-705655783338}"/>
                  </a:ext>
                </a:extLst>
              </p:cNvPr>
              <p:cNvSpPr/>
              <p:nvPr/>
            </p:nvSpPr>
            <p:spPr>
              <a:xfrm>
                <a:off x="3041372" y="1795670"/>
                <a:ext cx="7195932" cy="6029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of the Research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0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21574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Research</a:t>
            </a:r>
          </a:p>
        </p:txBody>
      </p:sp>
    </p:spTree>
    <p:extLst>
      <p:ext uri="{BB962C8B-B14F-4D97-AF65-F5344CB8AC3E}">
        <p14:creationId xmlns:p14="http://schemas.microsoft.com/office/powerpoint/2010/main" val="19296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Reasons for the Research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2D3481-E4ED-0A70-258E-19D82413BCB7}"/>
              </a:ext>
            </a:extLst>
          </p:cNvPr>
          <p:cNvSpPr txBox="1"/>
          <p:nvPr/>
        </p:nvSpPr>
        <p:spPr>
          <a:xfrm>
            <a:off x="904698" y="2183074"/>
            <a:ext cx="282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online games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college students play online games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56F979-D7B7-ECD5-C0C3-4F0629095412}"/>
              </a:ext>
            </a:extLst>
          </p:cNvPr>
          <p:cNvSpPr txBox="1"/>
          <p:nvPr/>
        </p:nvSpPr>
        <p:spPr>
          <a:xfrm>
            <a:off x="4498272" y="2183074"/>
            <a:ext cx="3002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Indulgence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online games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Controversy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online games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FB5463-567B-C2CF-695A-4D555D440C30}"/>
              </a:ext>
            </a:extLst>
          </p:cNvPr>
          <p:cNvGrpSpPr/>
          <p:nvPr/>
        </p:nvGrpSpPr>
        <p:grpSpPr>
          <a:xfrm>
            <a:off x="904698" y="1430938"/>
            <a:ext cx="10382604" cy="516837"/>
            <a:chOff x="696589" y="1416070"/>
            <a:chExt cx="10382604" cy="51683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0CB26B7-B96A-BA63-A131-85FC353B8F39}"/>
                </a:ext>
              </a:extLst>
            </p:cNvPr>
            <p:cNvGrpSpPr/>
            <p:nvPr/>
          </p:nvGrpSpPr>
          <p:grpSpPr>
            <a:xfrm>
              <a:off x="696589" y="1416070"/>
              <a:ext cx="6516253" cy="503260"/>
              <a:chOff x="696589" y="1416070"/>
              <a:chExt cx="10798822" cy="50326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40B4968-A7B6-0D29-0217-08EC8AE6D666}"/>
                  </a:ext>
                </a:extLst>
              </p:cNvPr>
              <p:cNvSpPr/>
              <p:nvPr/>
            </p:nvSpPr>
            <p:spPr>
              <a:xfrm>
                <a:off x="696589" y="1416070"/>
                <a:ext cx="4688900" cy="48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6E82A9-FEA4-4D4D-B047-51F1FA09B02A}"/>
                  </a:ext>
                </a:extLst>
              </p:cNvPr>
              <p:cNvSpPr/>
              <p:nvPr/>
            </p:nvSpPr>
            <p:spPr>
              <a:xfrm>
                <a:off x="6668586" y="1430452"/>
                <a:ext cx="4826825" cy="4888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E136D7-C5F1-7B28-1A3A-905D0478EF34}"/>
                  </a:ext>
                </a:extLst>
              </p:cNvPr>
              <p:cNvSpPr txBox="1"/>
              <p:nvPr/>
            </p:nvSpPr>
            <p:spPr>
              <a:xfrm>
                <a:off x="828876" y="1430451"/>
                <a:ext cx="442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DB21AF-2D6D-D140-5C54-45FA4EE5BF30}"/>
                  </a:ext>
                </a:extLst>
              </p:cNvPr>
              <p:cNvSpPr txBox="1"/>
              <p:nvPr/>
            </p:nvSpPr>
            <p:spPr>
              <a:xfrm>
                <a:off x="6869835" y="1430451"/>
                <a:ext cx="442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Necessity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E33D986-C681-6190-CF19-E804AF8A6D13}"/>
                </a:ext>
              </a:extLst>
            </p:cNvPr>
            <p:cNvGrpSpPr/>
            <p:nvPr/>
          </p:nvGrpSpPr>
          <p:grpSpPr>
            <a:xfrm>
              <a:off x="8108530" y="1444029"/>
              <a:ext cx="2970663" cy="488878"/>
              <a:chOff x="696589" y="1416070"/>
              <a:chExt cx="4688900" cy="488878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E9D6DF-43A1-F39A-969E-7DC038FCFD44}"/>
                  </a:ext>
                </a:extLst>
              </p:cNvPr>
              <p:cNvSpPr/>
              <p:nvPr/>
            </p:nvSpPr>
            <p:spPr>
              <a:xfrm>
                <a:off x="696589" y="1416070"/>
                <a:ext cx="4688900" cy="48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39E1BD3-A7C1-BA88-E7B1-CB27AD490CBE}"/>
                  </a:ext>
                </a:extLst>
              </p:cNvPr>
              <p:cNvSpPr txBox="1"/>
              <p:nvPr/>
            </p:nvSpPr>
            <p:spPr>
              <a:xfrm>
                <a:off x="828877" y="1430451"/>
                <a:ext cx="4424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C2034CC-BF70-2C38-FE79-B6113E9FAE40}"/>
              </a:ext>
            </a:extLst>
          </p:cNvPr>
          <p:cNvSpPr txBox="1"/>
          <p:nvPr/>
        </p:nvSpPr>
        <p:spPr>
          <a:xfrm>
            <a:off x="8423536" y="2183074"/>
            <a:ext cx="27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characterization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playing online games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4BFA4F72-1293-D0BC-BB8B-BBD5A2C20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02" b="17675"/>
          <a:stretch/>
        </p:blipFill>
        <p:spPr bwMode="auto">
          <a:xfrm>
            <a:off x="4498272" y="4310033"/>
            <a:ext cx="2912615" cy="16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2D9ECE5-6F8B-8CC9-B62D-72FD8D374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281299"/>
              </p:ext>
            </p:extLst>
          </p:nvPr>
        </p:nvGraphicFramePr>
        <p:xfrm>
          <a:off x="8527873" y="4308211"/>
          <a:ext cx="2675619" cy="162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505C9E3F-C1B5-CDBE-C3B7-33F31AE6C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953"/>
          <a:stretch/>
        </p:blipFill>
        <p:spPr bwMode="auto">
          <a:xfrm>
            <a:off x="904699" y="4308211"/>
            <a:ext cx="2829388" cy="16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19501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23033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Introduction of Research Method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EEEB7AC-5082-B60D-4D40-120A28E1388D}"/>
              </a:ext>
            </a:extLst>
          </p:cNvPr>
          <p:cNvGrpSpPr/>
          <p:nvPr/>
        </p:nvGrpSpPr>
        <p:grpSpPr>
          <a:xfrm>
            <a:off x="1137425" y="1448534"/>
            <a:ext cx="2389050" cy="4409572"/>
            <a:chOff x="704717" y="1581757"/>
            <a:chExt cx="2389050" cy="4083255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914904A9-0877-5814-6E05-7CB25FE3A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17" y="1581757"/>
              <a:ext cx="2389050" cy="159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查看源图像">
              <a:extLst>
                <a:ext uri="{FF2B5EF4-FFF2-40B4-BE49-F238E27FC236}">
                  <a16:creationId xmlns:a16="http://schemas.microsoft.com/office/drawing/2014/main" id="{C2ABD4BA-7A60-22F0-7A48-58A0CAC1E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17" y="4207423"/>
              <a:ext cx="2389050" cy="145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49393E-A997-70E0-D4B2-90ED947DDB29}"/>
              </a:ext>
            </a:extLst>
          </p:cNvPr>
          <p:cNvGrpSpPr/>
          <p:nvPr/>
        </p:nvGrpSpPr>
        <p:grpSpPr>
          <a:xfrm>
            <a:off x="4322794" y="1695632"/>
            <a:ext cx="6283419" cy="3851078"/>
            <a:chOff x="4553253" y="1807340"/>
            <a:chExt cx="6283419" cy="385107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532B02-F2AC-016E-5B2E-52843ADA8FC2}"/>
                </a:ext>
              </a:extLst>
            </p:cNvPr>
            <p:cNvSpPr txBox="1"/>
            <p:nvPr/>
          </p:nvSpPr>
          <p:spPr>
            <a:xfrm>
              <a:off x="4553253" y="1807340"/>
              <a:ext cx="58662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ethods: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uestionnaire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urvey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Participants: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college students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steps: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F641442-1B67-2CFB-CF1C-F458A2883CAD}"/>
                </a:ext>
              </a:extLst>
            </p:cNvPr>
            <p:cNvGrpSpPr/>
            <p:nvPr/>
          </p:nvGrpSpPr>
          <p:grpSpPr>
            <a:xfrm>
              <a:off x="4741417" y="3177163"/>
              <a:ext cx="6095255" cy="2481255"/>
              <a:chOff x="5119154" y="2726934"/>
              <a:chExt cx="6095255" cy="2902362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6C0CA263-7E5E-90B8-9740-93EF47E50E1F}"/>
                  </a:ext>
                </a:extLst>
              </p:cNvPr>
              <p:cNvGrpSpPr/>
              <p:nvPr/>
            </p:nvGrpSpPr>
            <p:grpSpPr>
              <a:xfrm>
                <a:off x="5190946" y="2726934"/>
                <a:ext cx="6023463" cy="2902362"/>
                <a:chOff x="4339736" y="2749236"/>
                <a:chExt cx="6023463" cy="2902362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5FF42C52-0D0F-4ABA-2416-DBDA1E1997AE}"/>
                    </a:ext>
                  </a:extLst>
                </p:cNvPr>
                <p:cNvGrpSpPr/>
                <p:nvPr/>
              </p:nvGrpSpPr>
              <p:grpSpPr>
                <a:xfrm>
                  <a:off x="4339736" y="2749236"/>
                  <a:ext cx="6023463" cy="2282262"/>
                  <a:chOff x="4287697" y="2719499"/>
                  <a:chExt cx="6023463" cy="2282262"/>
                </a:xfrm>
              </p:grpSpPr>
              <p:sp>
                <p:nvSpPr>
                  <p:cNvPr id="31" name="箭头: 手杖形 30">
                    <a:extLst>
                      <a:ext uri="{FF2B5EF4-FFF2-40B4-BE49-F238E27FC236}">
                        <a16:creationId xmlns:a16="http://schemas.microsoft.com/office/drawing/2014/main" id="{1CD96713-1C4A-83DC-68C7-961CEE4916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03975" y="1194575"/>
                    <a:ext cx="1590908" cy="6023463"/>
                  </a:xfrm>
                  <a:prstGeom prst="uturnArrow">
                    <a:avLst>
                      <a:gd name="adj1" fmla="val 8243"/>
                      <a:gd name="adj2" fmla="val 10005"/>
                      <a:gd name="adj3" fmla="val 23517"/>
                      <a:gd name="adj4" fmla="val 47642"/>
                      <a:gd name="adj5" fmla="val 100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  <a:effectLst>
                    <a:outerShdw blurRad="50800" dist="76200" dir="2700000" algn="tl" rotWithShape="0">
                      <a:prstClr val="black">
                        <a:alpha val="41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F914119-A30F-52BD-5A52-7CB5D9194C22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403" y="2723327"/>
                    <a:ext cx="97719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List the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outline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1BA1A44-D2AF-5E49-B662-F0E3CF954D0D}"/>
                      </a:ext>
                    </a:extLst>
                  </p:cNvPr>
                  <p:cNvSpPr txBox="1"/>
                  <p:nvPr/>
                </p:nvSpPr>
                <p:spPr>
                  <a:xfrm>
                    <a:off x="6507606" y="2719499"/>
                    <a:ext cx="901337" cy="7560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Write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drafts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B1C0D61-7EE7-86F7-62D6-F6BD47DF8675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335" y="2741043"/>
                    <a:ext cx="72115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r>
                      <a:rPr lang="en-US" altLang="zh-CN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rial </a:t>
                    </a:r>
                    <a:r>
                      <a:rPr lang="en-US" altLang="zh-CN" b="1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test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310C8131-8DAB-BF0F-C0BC-0EB6C0488421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079" y="2741044"/>
                    <a:ext cx="82511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Revise </a:t>
                    </a:r>
                    <a:r>
                      <a:rPr lang="en-US" altLang="zh-CN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drafts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9BD2CEA-59CF-C1AB-92DF-162FEBA05573}"/>
                    </a:ext>
                  </a:extLst>
                </p:cNvPr>
                <p:cNvSpPr txBox="1"/>
                <p:nvPr/>
              </p:nvSpPr>
              <p:spPr>
                <a:xfrm>
                  <a:off x="8870241" y="4982968"/>
                  <a:ext cx="96198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Formal </a:t>
                  </a:r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survey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5A35263-90AE-4D32-153B-266DDAF778EB}"/>
                    </a:ext>
                  </a:extLst>
                </p:cNvPr>
                <p:cNvSpPr txBox="1"/>
                <p:nvPr/>
              </p:nvSpPr>
              <p:spPr>
                <a:xfrm>
                  <a:off x="7604602" y="5005267"/>
                  <a:ext cx="120582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Organize </a:t>
                  </a:r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094982F-8AF1-2496-884B-EA92BDAFB5E5}"/>
                    </a:ext>
                  </a:extLst>
                </p:cNvPr>
                <p:cNvSpPr txBox="1"/>
                <p:nvPr/>
              </p:nvSpPr>
              <p:spPr>
                <a:xfrm>
                  <a:off x="6338963" y="4988984"/>
                  <a:ext cx="120582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analysis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39DBD9-11CD-3AE7-3515-4C87D10E1905}"/>
                    </a:ext>
                  </a:extLst>
                </p:cNvPr>
                <p:cNvSpPr txBox="1"/>
                <p:nvPr/>
              </p:nvSpPr>
              <p:spPr>
                <a:xfrm>
                  <a:off x="4889080" y="4982969"/>
                  <a:ext cx="138503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Draw </a:t>
                  </a:r>
                  <a:r>
                    <a:rPr lang="en-US" altLang="zh-CN" b="1" i="0" dirty="0">
                      <a:solidFill>
                        <a:srgbClr val="333333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conclusions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04D98A1-3ED1-B704-B340-5F2672DAB231}"/>
                  </a:ext>
                </a:extLst>
              </p:cNvPr>
              <p:cNvSpPr/>
              <p:nvPr/>
            </p:nvSpPr>
            <p:spPr>
              <a:xfrm>
                <a:off x="5119154" y="3182753"/>
                <a:ext cx="522912" cy="646332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6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2525F-5C0B-6795-DCA1-9ABA7938F454}"/>
              </a:ext>
            </a:extLst>
          </p:cNvPr>
          <p:cNvSpPr txBox="1"/>
          <p:nvPr/>
        </p:nvSpPr>
        <p:spPr>
          <a:xfrm>
            <a:off x="4119501" y="0"/>
            <a:ext cx="394885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zh-CN" altLang="en-US" sz="413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20591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CF38F-F081-2980-3254-7B1423051134}"/>
              </a:ext>
            </a:extLst>
          </p:cNvPr>
          <p:cNvSpPr txBox="1"/>
          <p:nvPr/>
        </p:nvSpPr>
        <p:spPr>
          <a:xfrm>
            <a:off x="558664" y="186171"/>
            <a:ext cx="67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Results of the Research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34" name="Line 25">
            <a:extLst>
              <a:ext uri="{FF2B5EF4-FFF2-40B4-BE49-F238E27FC236}">
                <a16:creationId xmlns:a16="http://schemas.microsoft.com/office/drawing/2014/main" id="{4F3D4332-5C00-FF12-D310-11A383AFFFF5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8005814" y="-260195"/>
            <a:ext cx="6780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A4E6B9-2FEC-ECE7-F263-F1AFE12284E4}"/>
              </a:ext>
            </a:extLst>
          </p:cNvPr>
          <p:cNvGrpSpPr/>
          <p:nvPr/>
        </p:nvGrpSpPr>
        <p:grpSpPr>
          <a:xfrm>
            <a:off x="2316956" y="1265849"/>
            <a:ext cx="7558088" cy="5022040"/>
            <a:chOff x="2316956" y="1040936"/>
            <a:chExt cx="7558088" cy="5022040"/>
          </a:xfrm>
        </p:grpSpPr>
        <p:grpSp>
          <p:nvGrpSpPr>
            <p:cNvPr id="42" name="组合 7">
              <a:extLst>
                <a:ext uri="{FF2B5EF4-FFF2-40B4-BE49-F238E27FC236}">
                  <a16:creationId xmlns:a16="http://schemas.microsoft.com/office/drawing/2014/main" id="{6FACBD1A-F78D-6AF2-6994-7E0617EB581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8597" y="1172838"/>
              <a:ext cx="1909763" cy="1645960"/>
              <a:chOff x="2447764" y="1124744"/>
              <a:chExt cx="2232248" cy="1924352"/>
            </a:xfrm>
          </p:grpSpPr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2908CE5D-EC89-1A25-3879-0EA7775F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宋体"/>
                </a:endParaRPr>
              </a:p>
            </p:txBody>
          </p:sp>
          <p:sp>
            <p:nvSpPr>
              <p:cNvPr id="46" name="椭圆​​ 40">
                <a:extLst>
                  <a:ext uri="{FF2B5EF4-FFF2-40B4-BE49-F238E27FC236}">
                    <a16:creationId xmlns:a16="http://schemas.microsoft.com/office/drawing/2014/main" id="{426633BA-AF19-C328-9AC9-63AB5BD1D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307" y="1220341"/>
                <a:ext cx="1733158" cy="17331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宋体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A4B3BF4-233D-A1D9-B0E5-F17DDDDCA580}"/>
                </a:ext>
              </a:extLst>
            </p:cNvPr>
            <p:cNvGrpSpPr/>
            <p:nvPr/>
          </p:nvGrpSpPr>
          <p:grpSpPr>
            <a:xfrm>
              <a:off x="2316956" y="1167807"/>
              <a:ext cx="7558088" cy="4895169"/>
              <a:chOff x="2316956" y="1167807"/>
              <a:chExt cx="7558088" cy="4895169"/>
            </a:xfrm>
          </p:grpSpPr>
          <p:cxnSp>
            <p:nvCxnSpPr>
              <p:cNvPr id="41" name="直接连接符​​ 6">
                <a:extLst>
                  <a:ext uri="{FF2B5EF4-FFF2-40B4-BE49-F238E27FC236}">
                    <a16:creationId xmlns:a16="http://schemas.microsoft.com/office/drawing/2014/main" id="{851E8903-0A85-6C16-AD98-A11ACBD36DCB}"/>
                  </a:ext>
                </a:extLst>
              </p:cNvPr>
              <p:cNvCxnSpPr/>
              <p:nvPr/>
            </p:nvCxnSpPr>
            <p:spPr bwMode="auto">
              <a:xfrm flipV="1">
                <a:off x="5146984" y="1532236"/>
                <a:ext cx="3043238" cy="3175"/>
              </a:xfrm>
              <a:prstGeom prst="line">
                <a:avLst/>
              </a:prstGeom>
              <a:solidFill>
                <a:srgbClr val="0070C0"/>
              </a:solidFill>
              <a:ln w="5715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9EE95B4-7598-209B-2440-699EE1ECE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3900" y="1487986"/>
                <a:ext cx="65915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4" name="矩形​​ 9">
                <a:extLst>
                  <a:ext uri="{FF2B5EF4-FFF2-40B4-BE49-F238E27FC236}">
                    <a16:creationId xmlns:a16="http://schemas.microsoft.com/office/drawing/2014/main" id="{C45B2A36-1D83-760F-D153-098014BBE4CF}"/>
                  </a:ext>
                </a:extLst>
              </p:cNvPr>
              <p:cNvSpPr/>
              <p:nvPr/>
            </p:nvSpPr>
            <p:spPr bwMode="auto">
              <a:xfrm>
                <a:off x="3842059" y="1167807"/>
                <a:ext cx="2232025" cy="393830"/>
              </a:xfrm>
              <a:prstGeom prst="rect">
                <a:avLst/>
              </a:prstGeom>
              <a:solidFill>
                <a:srgbClr val="0070C0"/>
              </a:solidFill>
              <a:ln w="571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Data</a:t>
                </a:r>
                <a:endParaRPr kumimoji="0" lang="zh-CN" altLang="en-US" sz="2000" b="1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711956-3EB0-14D8-BCEA-19BA3734D6D3}"/>
                  </a:ext>
                </a:extLst>
              </p:cNvPr>
              <p:cNvGrpSpPr/>
              <p:nvPr/>
            </p:nvGrpSpPr>
            <p:grpSpPr>
              <a:xfrm>
                <a:off x="2316956" y="2561652"/>
                <a:ext cx="5873404" cy="1909763"/>
                <a:chOff x="972691" y="3732960"/>
                <a:chExt cx="5873404" cy="1909763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BEE79A2-CC22-6D98-5403-66E7E09FD261}"/>
                    </a:ext>
                  </a:extLst>
                </p:cNvPr>
                <p:cNvGrpSpPr/>
                <p:nvPr/>
              </p:nvGrpSpPr>
              <p:grpSpPr>
                <a:xfrm>
                  <a:off x="972691" y="3732960"/>
                  <a:ext cx="1646239" cy="1909763"/>
                  <a:chOff x="8882511" y="2820941"/>
                  <a:chExt cx="1646239" cy="1909763"/>
                </a:xfrm>
              </p:grpSpPr>
              <p:sp>
                <p:nvSpPr>
                  <p:cNvPr id="39" name="六边形 38">
                    <a:extLst>
                      <a:ext uri="{FF2B5EF4-FFF2-40B4-BE49-F238E27FC236}">
                        <a16:creationId xmlns:a16="http://schemas.microsoft.com/office/drawing/2014/main" id="{7FE2A8F6-FBD6-9222-2E89-A2454CC7673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8750749" y="2952703"/>
                    <a:ext cx="1909763" cy="1646239"/>
                  </a:xfrm>
                  <a:prstGeom prst="hexagon">
                    <a:avLst>
                      <a:gd name="adj" fmla="val 28044"/>
                      <a:gd name="vf" fmla="val 11547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40" name="椭圆​​ 38">
                    <a:extLst>
                      <a:ext uri="{FF2B5EF4-FFF2-40B4-BE49-F238E27FC236}">
                        <a16:creationId xmlns:a16="http://schemas.microsoft.com/office/drawing/2014/main" id="{C323081B-B2F6-7264-CEE0-8CD7D8C9C64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8963473" y="3035252"/>
                    <a:ext cx="1484313" cy="148113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8100" cap="flat" cmpd="sng" algn="ctr">
                    <a:solidFill>
                      <a:sysClr val="window" lastClr="FFFFFF"/>
                    </a:solidFill>
                    <a:prstDash val="solid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  <a:cs typeface="+mn-cs"/>
                    </a:endParaRPr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4BC672A0-D8EF-3895-62D8-35BBE85B058A}"/>
                    </a:ext>
                  </a:extLst>
                </p:cNvPr>
                <p:cNvGrpSpPr/>
                <p:nvPr/>
              </p:nvGrpSpPr>
              <p:grpSpPr>
                <a:xfrm>
                  <a:off x="2618930" y="3885287"/>
                  <a:ext cx="4227165" cy="376419"/>
                  <a:chOff x="2618930" y="3885287"/>
                  <a:chExt cx="4227165" cy="376419"/>
                </a:xfrm>
              </p:grpSpPr>
              <p:cxnSp>
                <p:nvCxnSpPr>
                  <p:cNvPr id="35" name="直接连接符​​ 10">
                    <a:extLst>
                      <a:ext uri="{FF2B5EF4-FFF2-40B4-BE49-F238E27FC236}">
                        <a16:creationId xmlns:a16="http://schemas.microsoft.com/office/drawing/2014/main" id="{AE9336E6-18B6-4955-EE93-3B17D7E287A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618930" y="4241069"/>
                    <a:ext cx="4227165" cy="20637"/>
                  </a:xfrm>
                  <a:prstGeom prst="line">
                    <a:avLst/>
                  </a:prstGeom>
                  <a:solidFill>
                    <a:srgbClr val="0070C0"/>
                  </a:solidFill>
                  <a:ln w="57150" cap="flat" cmpd="sng" algn="ctr">
                    <a:solidFill>
                      <a:srgbClr val="0070C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矩形​​ 13">
                    <a:extLst>
                      <a:ext uri="{FF2B5EF4-FFF2-40B4-BE49-F238E27FC236}">
                        <a16:creationId xmlns:a16="http://schemas.microsoft.com/office/drawing/2014/main" id="{5834A782-ED5D-50CD-6952-08FD9BA168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14070" y="3885287"/>
                    <a:ext cx="2232025" cy="355782"/>
                  </a:xfrm>
                  <a:prstGeom prst="rect">
                    <a:avLst/>
                  </a:prstGeom>
                  <a:solidFill>
                    <a:srgbClr val="0070C0"/>
                  </a:solidFill>
                  <a:ln w="571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a:t>Analysis</a:t>
                    </a:r>
                  </a:p>
                </p:txBody>
              </p:sp>
            </p:grpSp>
          </p:grp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id="{8026E750-2C84-2DFA-44F7-98F2C345AFDC}"/>
                  </a:ext>
                </a:extLst>
              </p:cNvPr>
              <p:cNvSpPr txBox="1"/>
              <p:nvPr/>
            </p:nvSpPr>
            <p:spPr>
              <a:xfrm>
                <a:off x="3842059" y="1612828"/>
                <a:ext cx="4305169" cy="77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Original data </a:t>
                </a:r>
                <a:r>
                  <a:rPr lang="en-US" altLang="zh-CN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of college students about playing </a:t>
                </a: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online games</a:t>
                </a:r>
                <a:endParaRPr kumimoji="0" lang="en-US" altLang="zh-CN" b="1" i="0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45">
                <a:extLst>
                  <a:ext uri="{FF2B5EF4-FFF2-40B4-BE49-F238E27FC236}">
                    <a16:creationId xmlns:a16="http://schemas.microsoft.com/office/drawing/2014/main" id="{D0264418-9312-D08E-EB5A-D410AD02B0B8}"/>
                  </a:ext>
                </a:extLst>
              </p:cNvPr>
              <p:cNvSpPr txBox="1"/>
              <p:nvPr/>
            </p:nvSpPr>
            <p:spPr>
              <a:xfrm>
                <a:off x="3923405" y="3200544"/>
                <a:ext cx="4227167" cy="416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Data analysis </a:t>
                </a:r>
                <a:r>
                  <a:rPr lang="en-US" altLang="zh-CN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about the data collected</a:t>
                </a:r>
                <a:endPara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95AD753-4A4A-23F1-BE8E-CE0FF75E1682}"/>
                  </a:ext>
                </a:extLst>
              </p:cNvPr>
              <p:cNvGrpSpPr/>
              <p:nvPr/>
            </p:nvGrpSpPr>
            <p:grpSpPr>
              <a:xfrm>
                <a:off x="3880644" y="4153213"/>
                <a:ext cx="5994400" cy="1909763"/>
                <a:chOff x="3903766" y="4768573"/>
                <a:chExt cx="5994400" cy="1909763"/>
              </a:xfrm>
            </p:grpSpPr>
            <p:cxnSp>
              <p:nvCxnSpPr>
                <p:cNvPr id="51" name="直接连接符​​ 6">
                  <a:extLst>
                    <a:ext uri="{FF2B5EF4-FFF2-40B4-BE49-F238E27FC236}">
                      <a16:creationId xmlns:a16="http://schemas.microsoft.com/office/drawing/2014/main" id="{C381C8A3-7E02-5744-3B76-DC6BFE523A4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08691" y="5259873"/>
                  <a:ext cx="3043238" cy="3175"/>
                </a:xfrm>
                <a:prstGeom prst="line">
                  <a:avLst/>
                </a:prstGeom>
                <a:solidFill>
                  <a:srgbClr val="0070C0"/>
                </a:solidFill>
                <a:ln w="5715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  <p:grpSp>
              <p:nvGrpSpPr>
                <p:cNvPr id="52" name="组合 7">
                  <a:extLst>
                    <a:ext uri="{FF2B5EF4-FFF2-40B4-BE49-F238E27FC236}">
                      <a16:creationId xmlns:a16="http://schemas.microsoft.com/office/drawing/2014/main" id="{ABE9B595-0A53-2E54-350B-DCB63F117A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120304" y="4900475"/>
                  <a:ext cx="1909763" cy="1645960"/>
                  <a:chOff x="2447764" y="1124744"/>
                  <a:chExt cx="2232248" cy="1924352"/>
                </a:xfrm>
              </p:grpSpPr>
              <p:sp>
                <p:nvSpPr>
                  <p:cNvPr id="53" name="六边形 52">
                    <a:extLst>
                      <a:ext uri="{FF2B5EF4-FFF2-40B4-BE49-F238E27FC236}">
                        <a16:creationId xmlns:a16="http://schemas.microsoft.com/office/drawing/2014/main" id="{00853941-1B72-419C-B4DD-08F0523A9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7764" y="1124744"/>
                    <a:ext cx="2232248" cy="1924352"/>
                  </a:xfrm>
                  <a:prstGeom prst="hexagon">
                    <a:avLst>
                      <a:gd name="adj" fmla="val 28044"/>
                      <a:gd name="vf" fmla="val 11547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rgbClr val="000000">
                        <a:alpha val="39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</a:endParaRPr>
                  </a:p>
                </p:txBody>
              </p:sp>
              <p:sp>
                <p:nvSpPr>
                  <p:cNvPr id="54" name="椭圆​​ 40">
                    <a:extLst>
                      <a:ext uri="{FF2B5EF4-FFF2-40B4-BE49-F238E27FC236}">
                        <a16:creationId xmlns:a16="http://schemas.microsoft.com/office/drawing/2014/main" id="{AFC5BF19-9E4B-84E8-BF7A-D1D352595C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97307" y="1220341"/>
                    <a:ext cx="1733158" cy="173315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8100" algn="ctr">
                    <a:solidFill>
                      <a:sysClr val="window" lastClr="FFFFFF"/>
                    </a:solidFill>
                    <a:round/>
                    <a:headEnd/>
                    <a:tailEnd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vert="eaVert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宋体"/>
                    </a:endParaRPr>
                  </a:p>
                </p:txBody>
              </p:sp>
            </p:grpSp>
            <p:sp>
              <p:nvSpPr>
                <p:cNvPr id="55" name="TextBox 8">
                  <a:extLst>
                    <a:ext uri="{FF2B5EF4-FFF2-40B4-BE49-F238E27FC236}">
                      <a16:creationId xmlns:a16="http://schemas.microsoft.com/office/drawing/2014/main" id="{7FE8891A-587F-DEC4-0919-47F8432BAA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45607" y="5215623"/>
                  <a:ext cx="659156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3</a:t>
                  </a:r>
                </a:p>
              </p:txBody>
            </p:sp>
            <p:sp>
              <p:nvSpPr>
                <p:cNvPr id="56" name="矩形​​ 9">
                  <a:extLst>
                    <a:ext uri="{FF2B5EF4-FFF2-40B4-BE49-F238E27FC236}">
                      <a16:creationId xmlns:a16="http://schemas.microsoft.com/office/drawing/2014/main" id="{90CEF4FF-C872-1F8A-98F6-059DE85BECF0}"/>
                    </a:ext>
                  </a:extLst>
                </p:cNvPr>
                <p:cNvSpPr/>
                <p:nvPr/>
              </p:nvSpPr>
              <p:spPr bwMode="auto">
                <a:xfrm>
                  <a:off x="3903766" y="4895444"/>
                  <a:ext cx="2232025" cy="393830"/>
                </a:xfrm>
                <a:prstGeom prst="rect">
                  <a:avLst/>
                </a:prstGeom>
                <a:solidFill>
                  <a:srgbClr val="0070C0"/>
                </a:solidFill>
                <a:ln w="571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Advice</a:t>
                  </a:r>
                  <a:endParaRPr kumimoji="0" lang="zh-CN" altLang="en-US" sz="2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Box 44">
                  <a:extLst>
                    <a:ext uri="{FF2B5EF4-FFF2-40B4-BE49-F238E27FC236}">
                      <a16:creationId xmlns:a16="http://schemas.microsoft.com/office/drawing/2014/main" id="{9FB3C647-C518-51A4-6BB2-11BF04E88867}"/>
                    </a:ext>
                  </a:extLst>
                </p:cNvPr>
                <p:cNvSpPr txBox="1"/>
                <p:nvPr/>
              </p:nvSpPr>
              <p:spPr>
                <a:xfrm>
                  <a:off x="3903766" y="5340465"/>
                  <a:ext cx="4305169" cy="776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fontAlgn="base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Advice</a:t>
                  </a:r>
                  <a:r>
                    <a:rPr lang="en-US" altLang="zh-CN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 towards college students about playing online games</a:t>
                  </a:r>
                  <a:endParaRPr kumimoji="0" lang="en-US" altLang="zh-CN" b="0" i="0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TextBox 8">
                <a:extLst>
                  <a:ext uri="{FF2B5EF4-FFF2-40B4-BE49-F238E27FC236}">
                    <a16:creationId xmlns:a16="http://schemas.microsoft.com/office/drawing/2014/main" id="{EC903393-69A2-B6B2-5B54-E6F85D196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496" y="3013107"/>
                <a:ext cx="65915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60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6DA55-E1CE-E04F-5CEF-FAEDEDAE0385}"/>
              </a:ext>
            </a:extLst>
          </p:cNvPr>
          <p:cNvSpPr/>
          <p:nvPr/>
        </p:nvSpPr>
        <p:spPr>
          <a:xfrm>
            <a:off x="0" y="-1"/>
            <a:ext cx="12192000" cy="854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F6E927-17E0-19D8-BD2E-F939F0F33607}"/>
              </a:ext>
            </a:extLst>
          </p:cNvPr>
          <p:cNvSpPr/>
          <p:nvPr/>
        </p:nvSpPr>
        <p:spPr>
          <a:xfrm>
            <a:off x="0" y="6698974"/>
            <a:ext cx="12192000" cy="159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A9B7-20B0-082F-B2CA-92C0B117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62" y="-1"/>
            <a:ext cx="854765" cy="854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BCFEC71-3832-FD47-BE5A-2262E0051420}"/>
              </a:ext>
            </a:extLst>
          </p:cNvPr>
          <p:cNvSpPr/>
          <p:nvPr/>
        </p:nvSpPr>
        <p:spPr>
          <a:xfrm>
            <a:off x="-2073" y="2064026"/>
            <a:ext cx="12192000" cy="2729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29C8E9-0B18-DF61-51CD-A90C8B44C35A}"/>
              </a:ext>
            </a:extLst>
          </p:cNvPr>
          <p:cNvSpPr txBox="1"/>
          <p:nvPr/>
        </p:nvSpPr>
        <p:spPr>
          <a:xfrm>
            <a:off x="-2073" y="296733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86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76200" dir="2700000" algn="tl" rotWithShape="0">
            <a:prstClr val="black">
              <a:alpha val="41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189</Words>
  <Application>Microsoft Office PowerPoint</Application>
  <PresentationFormat>宽屏</PresentationFormat>
  <Paragraphs>62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88</cp:revision>
  <dcterms:created xsi:type="dcterms:W3CDTF">2022-09-24T14:45:04Z</dcterms:created>
  <dcterms:modified xsi:type="dcterms:W3CDTF">2022-10-12T05:44:35Z</dcterms:modified>
</cp:coreProperties>
</file>