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325" r:id="rId3"/>
    <p:sldId id="344" r:id="rId4"/>
    <p:sldId id="328" r:id="rId5"/>
    <p:sldId id="345" r:id="rId6"/>
    <p:sldId id="346" r:id="rId7"/>
    <p:sldId id="348" r:id="rId8"/>
    <p:sldId id="349" r:id="rId9"/>
    <p:sldId id="350" r:id="rId10"/>
    <p:sldId id="351" r:id="rId11"/>
    <p:sldId id="35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899"/>
    <a:srgbClr val="1D5696"/>
    <a:srgbClr val="487C9C"/>
    <a:srgbClr val="004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 showGuides="1">
      <p:cViewPr varScale="1">
        <p:scale>
          <a:sx n="89" d="100"/>
          <a:sy n="89" d="100"/>
        </p:scale>
        <p:origin x="1026" y="84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我们这节课要制作的网线就是双绞线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ip</a:t>
            </a:r>
            <a:r>
              <a:rPr lang="zh-CN" altLang="en-US" dirty="0"/>
              <a:t>和子网掩码</a:t>
            </a:r>
            <a:endParaRPr lang="en-US" altLang="zh-CN" dirty="0"/>
          </a:p>
          <a:p>
            <a:r>
              <a:rPr lang="zh-CN" altLang="en-US" dirty="0"/>
              <a:t>解释同一网段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8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ip</a:t>
            </a:r>
            <a:r>
              <a:rPr lang="zh-CN" altLang="en-US" dirty="0"/>
              <a:t>和子网掩码</a:t>
            </a:r>
            <a:endParaRPr lang="en-US" altLang="zh-CN" dirty="0"/>
          </a:p>
          <a:p>
            <a:r>
              <a:rPr lang="zh-CN" altLang="en-US" dirty="0"/>
              <a:t>解释同一网段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3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子网掩码</a:t>
            </a:r>
            <a:r>
              <a:rPr lang="en-US" altLang="zh-CN" dirty="0"/>
              <a:t>24</a:t>
            </a:r>
            <a:r>
              <a:rPr lang="zh-CN" altLang="en-US" dirty="0"/>
              <a:t>位即</a:t>
            </a:r>
            <a:r>
              <a:rPr lang="en-US" altLang="zh-CN" dirty="0"/>
              <a:t>255.255.255.0</a:t>
            </a:r>
          </a:p>
          <a:p>
            <a:r>
              <a:rPr lang="zh-CN" altLang="en-US" dirty="0"/>
              <a:t>网关可以自定义</a:t>
            </a:r>
            <a:endParaRPr lang="en-US" altLang="zh-CN" dirty="0"/>
          </a:p>
          <a:p>
            <a:r>
              <a:rPr lang="zh-CN" altLang="en-US" dirty="0"/>
              <a:t>自定义</a:t>
            </a:r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6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9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4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2021/9/22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实验一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简单组网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28289" y="1321501"/>
            <a:ext cx="7787061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验证网络连通性：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ping/tracert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64899"/>
                </a:solidFill>
                <a:latin typeface="+mn-ea"/>
              </a:rPr>
              <a:t>网络中的各个设备能否相互</a:t>
            </a:r>
            <a:r>
              <a:rPr lang="en-US" altLang="zh-CN" sz="2000" b="1" dirty="0">
                <a:solidFill>
                  <a:srgbClr val="064899"/>
                </a:solidFill>
                <a:latin typeface="+mn-ea"/>
              </a:rPr>
              <a:t>ping</a:t>
            </a:r>
            <a:r>
              <a:rPr lang="zh-CN" altLang="en-US" sz="2000" b="1" dirty="0">
                <a:solidFill>
                  <a:srgbClr val="064899"/>
                </a:solidFill>
                <a:latin typeface="+mn-ea"/>
              </a:rPr>
              <a:t>通？</a:t>
            </a:r>
            <a:endParaRPr lang="en-US" altLang="zh-CN" sz="20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90F7EC-FC79-4118-A181-1F510AFF7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1" y="2580896"/>
            <a:ext cx="4212425" cy="29556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6323D6-3E07-4CA4-890E-B49F6DEA4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538" y="3429000"/>
            <a:ext cx="3609812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了解计算机网络组网的层次化原则。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掌握局域网组网中从物理层到网络层所应完成的一般任务。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ipconfig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等命令的使用。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学会简单组网，培养初步的协同工作能力。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按要求进行网络拓扑连接和配置。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ping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ipconfig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实用网络工具进行网络连通测试。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04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同一交换机组建的局域网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搭建拓扑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配置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和子网掩码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互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ping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，禁止本地连接？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局域网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  <a:ea typeface="+mn-ea"/>
              </a:rPr>
              <a:t>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44119D-FB3D-41EB-8A58-A55DF5126BE3}"/>
              </a:ext>
            </a:extLst>
          </p:cNvPr>
          <p:cNvGrpSpPr/>
          <p:nvPr/>
        </p:nvGrpSpPr>
        <p:grpSpPr>
          <a:xfrm>
            <a:off x="3485361" y="1926698"/>
            <a:ext cx="5090749" cy="3367232"/>
            <a:chOff x="2415558" y="1626199"/>
            <a:chExt cx="5090749" cy="3367232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731F1133-32AC-489F-9882-27ADE6B3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495" y="1980258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57528C71-AA81-46A9-8233-10A412D6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753" y="313749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7ABEBB87-8A7E-4EAA-93F0-0149AA683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378" y="1626199"/>
              <a:ext cx="13716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LS-5130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2EEDB423-A1B2-435C-A10A-E3F7BBFD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5558" y="3491564"/>
              <a:ext cx="51249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A1</a:t>
              </a: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5177AD6-C6C2-4673-A57F-CE8300AD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108" y="313749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90BC5979-5A59-4DAB-96D0-56C1F8010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3098" y="3514424"/>
              <a:ext cx="5646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Ａ</a:t>
              </a:r>
              <a:r>
                <a:rPr lang="en-US" altLang="zh-CN" sz="2000" dirty="0"/>
                <a:t>4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DFD9A3C-D9E2-4AD6-940D-B7757A198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5491" y="2507979"/>
              <a:ext cx="838199" cy="63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77A4CEE7-3E03-4F83-BC4E-0978CD05A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353" y="2481028"/>
              <a:ext cx="741450" cy="656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E9442C7A-160D-4A97-808D-6D3346CE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653" y="3354986"/>
              <a:ext cx="720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…</a:t>
              </a:r>
            </a:p>
          </p:txBody>
        </p:sp>
        <p:sp>
          <p:nvSpPr>
            <p:cNvPr id="27" name="矩形 1">
              <a:extLst>
                <a:ext uri="{FF2B5EF4-FFF2-40B4-BE49-F238E27FC236}">
                  <a16:creationId xmlns:a16="http://schemas.microsoft.com/office/drawing/2014/main" id="{84B0F166-D35D-46F2-A11C-2B778483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743" y="4131657"/>
              <a:ext cx="2438398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IP: 192.0.0.xx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掩码：</a:t>
              </a:r>
              <a:r>
                <a:rPr lang="en-US" altLang="zh-CN" sz="2000" dirty="0"/>
                <a:t>255.255.255.0</a:t>
              </a:r>
            </a:p>
          </p:txBody>
        </p:sp>
        <p:sp>
          <p:nvSpPr>
            <p:cNvPr id="30" name="矩形 1">
              <a:extLst>
                <a:ext uri="{FF2B5EF4-FFF2-40B4-BE49-F238E27FC236}">
                  <a16:creationId xmlns:a16="http://schemas.microsoft.com/office/drawing/2014/main" id="{5B0C6EA7-B03E-4D4A-8377-1A608C2D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909" y="4131657"/>
              <a:ext cx="2438398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IP: 192.0.0.xx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掩码：</a:t>
              </a:r>
              <a:r>
                <a:rPr lang="en-US" altLang="zh-CN" sz="2000" dirty="0"/>
                <a:t>255.255.255.0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55A71D0-FFDE-44DF-87E1-A65543403022}"/>
              </a:ext>
            </a:extLst>
          </p:cNvPr>
          <p:cNvSpPr/>
          <p:nvPr/>
        </p:nvSpPr>
        <p:spPr>
          <a:xfrm>
            <a:off x="875416" y="5555887"/>
            <a:ext cx="7639933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同一网段的主机，可以通过交换机实现互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16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多个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交换机组建的局域网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局域网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2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23677A-F965-432C-B8E8-D5B31D9EFF48}"/>
              </a:ext>
            </a:extLst>
          </p:cNvPr>
          <p:cNvGrpSpPr/>
          <p:nvPr/>
        </p:nvGrpSpPr>
        <p:grpSpPr>
          <a:xfrm>
            <a:off x="1850612" y="1901625"/>
            <a:ext cx="5442777" cy="2063511"/>
            <a:chOff x="1803125" y="3309906"/>
            <a:chExt cx="5442777" cy="2063511"/>
          </a:xfrm>
        </p:grpSpPr>
        <p:sp>
          <p:nvSpPr>
            <p:cNvPr id="41" name="Oval 3">
              <a:extLst>
                <a:ext uri="{FF2B5EF4-FFF2-40B4-BE49-F238E27FC236}">
                  <a16:creationId xmlns:a16="http://schemas.microsoft.com/office/drawing/2014/main" id="{36873E7D-6B39-41F1-8F2F-52CE482E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043" y="3325673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2473840A-BDF8-4CDE-A523-51E23D49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125" y="457767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9962AE7F-0C83-42C7-8434-0C16F4406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702" y="458510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4857D5C5-2A06-462A-B6BC-A786C1D53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2861" y="3893466"/>
              <a:ext cx="913755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BF73BA93-9814-47EB-B8A3-D0541538F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2" y="3856079"/>
              <a:ext cx="836844" cy="7290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BD9160A3-D441-4E7E-90E9-C8BE4BFB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6846" y="33099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B2212923-26F5-45F3-8060-9C13FBFF9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844" y="3699598"/>
              <a:ext cx="16350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050384FC-58EA-4905-B267-648CC696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773" y="4607094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40AFB68D-0C3C-44FB-9618-9DA399325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594" y="4611417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id="{1B794925-2AD7-4685-A6CE-82B3C616D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352" y="3948777"/>
              <a:ext cx="287037" cy="658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D0482AFD-1BCE-4AE6-8906-3FC8F835E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6843" y="3948777"/>
              <a:ext cx="209193" cy="658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BFEC56E-AB21-4A62-A3ED-296C783E09D8}"/>
              </a:ext>
            </a:extLst>
          </p:cNvPr>
          <p:cNvSpPr/>
          <p:nvPr/>
        </p:nvSpPr>
        <p:spPr>
          <a:xfrm>
            <a:off x="677409" y="4199902"/>
            <a:ext cx="7810556" cy="204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二层交换机工作在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OSI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下面两层，由二层交换机组成的简单局域网不需为每一主机指定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地址（三层），依靠主机名即可相互访问。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当然为每一主机指定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地址，依靠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地址也可相互访问。这时的所有主机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地址应具有相同的网络地址。</a:t>
            </a:r>
          </a:p>
        </p:txBody>
      </p:sp>
    </p:spTree>
    <p:extLst>
      <p:ext uri="{BB962C8B-B14F-4D97-AF65-F5344CB8AC3E}">
        <p14:creationId xmlns:p14="http://schemas.microsoft.com/office/powerpoint/2010/main" val="25295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0C6118-8222-4258-AA61-EC5A3F7DF7CE}"/>
              </a:ext>
            </a:extLst>
          </p:cNvPr>
          <p:cNvGrpSpPr/>
          <p:nvPr/>
        </p:nvGrpSpPr>
        <p:grpSpPr>
          <a:xfrm>
            <a:off x="726949" y="1606252"/>
            <a:ext cx="7875714" cy="4651745"/>
            <a:chOff x="726949" y="2019299"/>
            <a:chExt cx="7875714" cy="4651745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2BAE6A9-2DB7-4398-BD02-75AFE387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47925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58B0268-BB98-4DAF-A2D4-E439FABB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733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5E8646EC-12D5-43C6-A99E-E5E60671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52" y="36568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2DC798CB-CC2C-48F6-8BCB-BB26A44D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98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E4C1810-7414-4241-8874-98A4D377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05400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86115D5-FCF6-46FF-A9DC-45379879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890" y="2019299"/>
              <a:ext cx="192087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RT-MSR2630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C8087B76-08A3-4256-95C9-718C4995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5353" y="3713162"/>
              <a:ext cx="1371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LS-5130</a:t>
              </a:r>
            </a:p>
          </p:txBody>
        </p: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105676C6-92A7-4057-9BB4-43209BB2A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378" y="3697584"/>
              <a:ext cx="13716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LS-5130</a:t>
              </a: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EB6DA1A2-996E-42B0-ABA4-8FA2A447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541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A1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B7762E2A-3F2F-4E1B-B065-06827F996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995" y="5226889"/>
              <a:ext cx="5762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A3</a:t>
              </a: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647A1957-E229-47A7-A7B2-7FF04104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216" y="2919488"/>
              <a:ext cx="1035839" cy="7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1B632BE-24D4-436F-AD7A-58FDAA44F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9862" y="4250033"/>
              <a:ext cx="288927" cy="86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B1A012F9-10EB-4CDA-91E2-2F5951CB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438400"/>
              <a:ext cx="3124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" name="Text Box 22">
              <a:extLst>
                <a:ext uri="{FF2B5EF4-FFF2-40B4-BE49-F238E27FC236}">
                  <a16:creationId xmlns:a16="http://schemas.microsoft.com/office/drawing/2014/main" id="{906C2C92-007C-4566-A789-62461414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769" y="2446011"/>
              <a:ext cx="273526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PORT:G1-0/0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0</a:t>
              </a:r>
              <a:r>
                <a:rPr lang="en-US" altLang="zh-CN" sz="1800" dirty="0"/>
                <a:t>.1/24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9FB83C2A-E053-4500-9FA9-57322622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661" y="2447012"/>
              <a:ext cx="1829990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PORT:G2-0/1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</a:t>
              </a:r>
              <a:r>
                <a:rPr lang="en-US" altLang="zh-CN" sz="1800" dirty="0"/>
                <a:t>.1/24</a:t>
              </a: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CA164C34-2C58-4E7A-B091-8B6E76FE2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997" y="2935584"/>
              <a:ext cx="1323183" cy="79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F183772C-A704-4415-8B12-ECC0FE63B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49" y="5886214"/>
              <a:ext cx="1996797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</a:t>
              </a:r>
              <a:r>
                <a:rPr lang="en-US" altLang="zh-CN" sz="1800" dirty="0"/>
                <a:t>.xx/24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49" name="Text Box 28">
              <a:extLst>
                <a:ext uri="{FF2B5EF4-FFF2-40B4-BE49-F238E27FC236}">
                  <a16:creationId xmlns:a16="http://schemas.microsoft.com/office/drawing/2014/main" id="{99733B8E-8F51-451B-BA41-0A7A0C5B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474" y="5874601"/>
              <a:ext cx="195658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0</a:t>
              </a:r>
              <a:r>
                <a:rPr lang="en-US" altLang="zh-CN" sz="1800" dirty="0"/>
                <a:t>.xx/24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0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5B1A49E4-14D1-4504-9747-F990B9EF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5091113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60" name="Text Box 30">
              <a:extLst>
                <a:ext uri="{FF2B5EF4-FFF2-40B4-BE49-F238E27FC236}">
                  <a16:creationId xmlns:a16="http://schemas.microsoft.com/office/drawing/2014/main" id="{1BC0476C-97D5-437D-8AA5-A0A74D01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413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A2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AB4198F9-D51E-4D08-90DB-01B49479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696" y="5880821"/>
              <a:ext cx="195658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</a:t>
              </a:r>
              <a:r>
                <a:rPr lang="en-US" altLang="zh-CN" sz="1800" dirty="0"/>
                <a:t>.xx/24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1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B60E0E39-EFA0-4203-AD95-1A53E430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66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DA24F8F0-F4F3-430B-B91A-0FF10AAA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729" y="5220991"/>
              <a:ext cx="615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A4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20D2DDAE-FC22-40DA-9F76-FBB2D7ED3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2387" y="5873399"/>
              <a:ext cx="197088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IP: 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0</a:t>
              </a:r>
              <a:r>
                <a:rPr lang="en-US" altLang="zh-CN" sz="1800" dirty="0"/>
                <a:t>.xx/24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GW:192.0.</a:t>
              </a:r>
              <a:r>
                <a:rPr lang="en-US" altLang="zh-CN" sz="1800" dirty="0">
                  <a:highlight>
                    <a:srgbClr val="FF0000"/>
                  </a:highlight>
                </a:rPr>
                <a:t>0</a:t>
              </a:r>
              <a:r>
                <a:rPr lang="en-US" altLang="zh-CN" sz="1800" dirty="0"/>
                <a:t>.1</a:t>
              </a:r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C2C547B9-6496-46C2-93CB-BA5A4F039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688" y="4221162"/>
              <a:ext cx="666282" cy="890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3C01D271-73CF-4624-82AC-2B7CE7B0A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6159" y="4235747"/>
              <a:ext cx="838201" cy="855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229872A1-A33E-4F60-B0CC-BB0E0F969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3451" y="4196059"/>
              <a:ext cx="942574" cy="894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6ED3872F-FFFE-4898-BAC3-BEA7DB93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2146300"/>
              <a:ext cx="12604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highlight>
                    <a:srgbClr val="FFFF00"/>
                  </a:highlight>
                </a:rPr>
                <a:t>G3-2/0</a:t>
              </a: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实验拓扑设计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5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0C6118-8222-4258-AA61-EC5A3F7DF7CE}"/>
              </a:ext>
            </a:extLst>
          </p:cNvPr>
          <p:cNvGrpSpPr/>
          <p:nvPr/>
        </p:nvGrpSpPr>
        <p:grpSpPr>
          <a:xfrm>
            <a:off x="944041" y="1996777"/>
            <a:ext cx="7254138" cy="3848101"/>
            <a:chOff x="753541" y="2019299"/>
            <a:chExt cx="7254138" cy="3848101"/>
          </a:xfrm>
        </p:grpSpPr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2BAE6A9-2DB7-4398-BD02-75AFE387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47925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58B0268-BB98-4DAF-A2D4-E439FABB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733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5E8646EC-12D5-43C6-A99E-E5E60671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52" y="3656806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2DC798CB-CC2C-48F6-8BCB-BB26A44D3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98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6E4C1810-7414-4241-8874-98A4D377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05400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3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86115D5-FCF6-46FF-A9DC-45379879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890" y="2019299"/>
              <a:ext cx="192087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RT-MSR2630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C8087B76-08A3-4256-95C9-718C4995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5353" y="3713162"/>
              <a:ext cx="1371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LS-5130</a:t>
              </a:r>
            </a:p>
          </p:txBody>
        </p: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105676C6-92A7-4057-9BB4-43209BB2A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378" y="3697584"/>
              <a:ext cx="13716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1"/>
                  </a:solidFill>
                </a:rPr>
                <a:t>LS-5130</a:t>
              </a: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EB6DA1A2-996E-42B0-ABA4-8FA2A447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541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A1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B7762E2A-3F2F-4E1B-B065-06827F996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995" y="5226889"/>
              <a:ext cx="5762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A3</a:t>
              </a: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647A1957-E229-47A7-A7B2-7FF04104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216" y="2919488"/>
              <a:ext cx="1035839" cy="7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1B632BE-24D4-436F-AD7A-58FDAA44F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9862" y="4250033"/>
              <a:ext cx="288927" cy="86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22">
              <a:extLst>
                <a:ext uri="{FF2B5EF4-FFF2-40B4-BE49-F238E27FC236}">
                  <a16:creationId xmlns:a16="http://schemas.microsoft.com/office/drawing/2014/main" id="{906C2C92-007C-4566-A789-62461414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510" y="2572690"/>
              <a:ext cx="16544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PORT:G1-0/0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9FB83C2A-E053-4500-9FA9-57322622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825" y="2554199"/>
              <a:ext cx="152776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PORT:G2-0/1 </a:t>
              </a: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CA164C34-2C58-4E7A-B091-8B6E76FE2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997" y="2935584"/>
              <a:ext cx="1323183" cy="798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5B1A49E4-14D1-4504-9747-F990B9EF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5091113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2</a:t>
              </a:r>
            </a:p>
          </p:txBody>
        </p:sp>
        <p:sp>
          <p:nvSpPr>
            <p:cNvPr id="60" name="Text Box 30">
              <a:extLst>
                <a:ext uri="{FF2B5EF4-FFF2-40B4-BE49-F238E27FC236}">
                  <a16:creationId xmlns:a16="http://schemas.microsoft.com/office/drawing/2014/main" id="{1BC0476C-97D5-437D-8AA5-A0A74D01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413" y="5220991"/>
              <a:ext cx="6032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A2</a:t>
              </a:r>
              <a:r>
                <a:rPr lang="zh-CN" altLang="en-US" sz="2400" dirty="0"/>
                <a:t>　</a:t>
              </a:r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B60E0E39-EFA0-4203-AD95-1A53E430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166" y="5068591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DA24F8F0-F4F3-430B-B91A-0FF10AAA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729" y="5220991"/>
              <a:ext cx="615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A4</a:t>
              </a:r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C2C547B9-6496-46C2-93CB-BA5A4F039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688" y="4221162"/>
              <a:ext cx="666282" cy="890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3C01D271-73CF-4624-82AC-2B7CE7B0A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6159" y="4235747"/>
              <a:ext cx="838201" cy="855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229872A1-A33E-4F60-B0CC-BB0E0F969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3451" y="4196059"/>
              <a:ext cx="942574" cy="894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物理连接：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跳线连接 ，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形成网络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10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打开工具，配置路由器，设置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 Box 1029">
            <a:extLst>
              <a:ext uri="{FF2B5EF4-FFF2-40B4-BE49-F238E27FC236}">
                <a16:creationId xmlns:a16="http://schemas.microsoft.com/office/drawing/2014/main" id="{75E2EB44-E77C-47EA-A538-5AE1C414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625" y="1774572"/>
            <a:ext cx="6629400" cy="4093428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Dis </a:t>
            </a:r>
            <a:r>
              <a:rPr lang="en-US" altLang="zh-CN" sz="2000" dirty="0" err="1">
                <a:solidFill>
                  <a:schemeClr val="bg1"/>
                </a:solidFill>
              </a:rPr>
              <a:t>ver</a:t>
            </a: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>
                <a:solidFill>
                  <a:schemeClr val="bg1"/>
                </a:solidFill>
              </a:rPr>
              <a:t>显示版本信息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Sys		</a:t>
            </a:r>
            <a:r>
              <a:rPr lang="zh-CN" altLang="en-US" sz="2000" dirty="0">
                <a:solidFill>
                  <a:schemeClr val="bg1"/>
                </a:solidFill>
              </a:rPr>
              <a:t>进入系统视图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 err="1">
                <a:solidFill>
                  <a:schemeClr val="bg1"/>
                </a:solidFill>
              </a:rPr>
              <a:t>Sysname</a:t>
            </a:r>
            <a:r>
              <a:rPr lang="en-US" altLang="zh-CN" sz="2000" dirty="0">
                <a:solidFill>
                  <a:schemeClr val="bg1"/>
                </a:solidFill>
              </a:rPr>
              <a:t> RT		</a:t>
            </a:r>
            <a:r>
              <a:rPr lang="zh-CN" altLang="en-US" sz="2000" dirty="0">
                <a:solidFill>
                  <a:schemeClr val="bg1"/>
                </a:solidFill>
              </a:rPr>
              <a:t>命名为</a:t>
            </a:r>
            <a:r>
              <a:rPr lang="en-US" altLang="zh-CN" sz="2000" dirty="0">
                <a:solidFill>
                  <a:schemeClr val="bg1"/>
                </a:solidFill>
              </a:rPr>
              <a:t>AR2811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Dis cu	</a:t>
            </a:r>
            <a:r>
              <a:rPr lang="zh-CN" altLang="en-US" sz="2000" dirty="0">
                <a:solidFill>
                  <a:schemeClr val="bg1"/>
                </a:solidFill>
              </a:rPr>
              <a:t>显示当前系统配置信息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Interface g 0/0	</a:t>
            </a:r>
            <a:r>
              <a:rPr lang="zh-CN" altLang="en-US" sz="2000" dirty="0">
                <a:solidFill>
                  <a:schemeClr val="bg1"/>
                </a:solidFill>
              </a:rPr>
              <a:t>进入</a:t>
            </a:r>
            <a:r>
              <a:rPr lang="en-US" altLang="zh-CN" sz="2000" dirty="0">
                <a:solidFill>
                  <a:schemeClr val="bg1"/>
                </a:solidFill>
              </a:rPr>
              <a:t>GE0/0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Ip address 192.0.0.1 24	</a:t>
            </a:r>
            <a:r>
              <a:rPr lang="zh-CN" altLang="en-US" sz="2000" dirty="0">
                <a:solidFill>
                  <a:schemeClr val="bg1"/>
                </a:solidFill>
              </a:rPr>
              <a:t>设置</a:t>
            </a:r>
            <a:r>
              <a:rPr lang="en-US" altLang="zh-CN" sz="2000" dirty="0">
                <a:solidFill>
                  <a:schemeClr val="bg1"/>
                </a:solidFill>
              </a:rPr>
              <a:t>GE0/0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，掩码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Quit	</a:t>
            </a:r>
            <a:r>
              <a:rPr lang="zh-CN" altLang="en-US" sz="2000" dirty="0">
                <a:solidFill>
                  <a:schemeClr val="bg1"/>
                </a:solidFill>
              </a:rPr>
              <a:t>退出当前视图（</a:t>
            </a:r>
            <a:r>
              <a:rPr lang="en-US" altLang="zh-CN" sz="2000" dirty="0">
                <a:solidFill>
                  <a:schemeClr val="bg1"/>
                </a:solidFill>
              </a:rPr>
              <a:t>CTRL+Z）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Interface g 0/1	</a:t>
            </a:r>
            <a:r>
              <a:rPr lang="zh-CN" altLang="en-US" sz="2000" dirty="0">
                <a:solidFill>
                  <a:schemeClr val="bg1"/>
                </a:solidFill>
              </a:rPr>
              <a:t>进入</a:t>
            </a:r>
            <a:r>
              <a:rPr lang="en-US" altLang="zh-CN" sz="2000" dirty="0">
                <a:solidFill>
                  <a:schemeClr val="bg1"/>
                </a:solidFill>
              </a:rPr>
              <a:t>GE0/1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</a:rPr>
              <a:t>Ip address 192.0.1.1 24	</a:t>
            </a:r>
            <a:r>
              <a:rPr lang="zh-CN" altLang="en-US" sz="2000" dirty="0">
                <a:solidFill>
                  <a:schemeClr val="bg1"/>
                </a:solidFill>
              </a:rPr>
              <a:t>设置</a:t>
            </a:r>
            <a:r>
              <a:rPr lang="en-US" altLang="zh-CN" sz="2000" dirty="0">
                <a:solidFill>
                  <a:schemeClr val="bg1"/>
                </a:solidFill>
              </a:rPr>
              <a:t>GE0/1</a:t>
            </a:r>
            <a:r>
              <a:rPr lang="zh-CN" altLang="en-US" sz="2000" dirty="0">
                <a:solidFill>
                  <a:schemeClr val="bg1"/>
                </a:solidFill>
              </a:rPr>
              <a:t>口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，掩码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1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673522" y="12202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设置主机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12CDE-B13C-4FED-893A-AC25A2D6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11" y="1742783"/>
            <a:ext cx="4236452" cy="3960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E94FF1-E1E7-4AB7-8E48-36D40841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873" y="1661644"/>
            <a:ext cx="3202796" cy="41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6EA250D-AC41-4576-A04C-4319069A3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" t="2855" r="2290" b="7243"/>
          <a:stretch/>
        </p:blipFill>
        <p:spPr>
          <a:xfrm>
            <a:off x="718542" y="2676053"/>
            <a:ext cx="2972760" cy="1603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7C6FE3-CD11-4AE8-8C8E-4CFEB10A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76" y="2045909"/>
            <a:ext cx="4668133" cy="286614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981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550</Words>
  <Application>Microsoft Office PowerPoint</Application>
  <PresentationFormat>全屏显示(4:3)</PresentationFormat>
  <Paragraphs>148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txf</cp:lastModifiedBy>
  <cp:revision>284</cp:revision>
  <dcterms:created xsi:type="dcterms:W3CDTF">2019-01-14T10:57:14Z</dcterms:created>
  <dcterms:modified xsi:type="dcterms:W3CDTF">2021-09-22T05:28:41Z</dcterms:modified>
</cp:coreProperties>
</file>