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1" r:id="rId3"/>
    <p:sldId id="410" r:id="rId4"/>
    <p:sldId id="412" r:id="rId5"/>
    <p:sldId id="413" r:id="rId6"/>
    <p:sldId id="415" r:id="rId7"/>
    <p:sldId id="419" r:id="rId8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000751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1C497D-BAAF-4663-94BD-869D41A91B61}" type="slidenum">
              <a:rPr lang="en-US"/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44F83D-A788-465D-8F6C-62F60A745528}" type="slidenum">
              <a:rPr lang="en-US"/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D32D8E-8CD6-4B81-97F7-5F8D03F2A0A0}" type="slidenum">
              <a:rPr lang="en-US"/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F58592-DAED-4876-A72F-034A0267A593}" type="slidenum">
              <a:rPr lang="en-US"/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AC8A15-5C55-4C19-A80A-2C645E237EC7}" type="slidenum">
              <a:rPr lang="en-US"/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BB637E-3FF7-41F8-95B0-D3B7E8B88F14}" type="slidenum">
              <a:rPr lang="en-US"/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4D39D0-D4B0-4B8C-A8B4-DE8BCCF45BB8}" type="slidenum">
              <a:rPr lang="en-US"/>
            </a:fld>
            <a:endParaRPr lang="en-US"/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43F203-F709-4960-A969-872A2BAAFE69}" type="slidenum">
              <a:rPr lang="en-US"/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39A9FA-A004-47EE-B412-8DE89CB4D3B3}" type="slidenum">
              <a:rPr lang="en-US"/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5B29BC-53BE-4854-9FA4-43C191B99F90}" type="slidenum">
              <a:rPr lang="en-US"/>
            </a:fld>
            <a:endParaRPr lang="en-US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65A5EB-E028-4EAE-92E1-035091BEBA5E}" type="slidenum">
              <a:rPr lang="en-US"/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4C6BCA3-1859-43AB-8F11-EED879A75AE8}" type="slidenum">
              <a:rPr lang="en-US"/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2C5325-BD0A-4DE7-8C01-F5B129B4F7C0}" type="slidenum">
              <a:rPr lang="en-US"/>
            </a:fld>
            <a:endParaRPr lang="en-US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5B29BC-53BE-4854-9FA4-43C191B99F90}" type="slidenum">
              <a:rPr lang="en-US"/>
            </a:fld>
            <a:endParaRPr lang="en-US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C1E2FF9-E030-419D-B53F-CD75372687CF}" type="slidenum">
              <a:rPr lang="en-US"/>
            </a:fld>
            <a:endParaRPr lang="en-US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566E8A-C797-4C9B-9D3A-7827445D777A}" type="slidenum">
              <a:rPr lang="en-US"/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F4D43F-D11A-439E-A2E3-AE659895A2EF}" type="slidenum">
              <a:rPr lang="en-US"/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C3316F-328F-418C-A7E2-87315872C0A5}" type="slidenum">
              <a:rPr lang="en-US"/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BD0BD1-CD86-4E00-AFFB-63A734364820}" type="slidenum">
              <a:rPr lang="en-US"/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0AA0542-134F-4852-BDAD-DE7B33690EED}" type="slidenum">
              <a:rPr lang="en-US"/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BD2598-CECF-4725-8E73-E6498698778A}" type="slidenum">
              <a:rPr lang="en-US"/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" y="0"/>
            <a:ext cx="109728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518400" y="6474023"/>
            <a:ext cx="2641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3425585" y="2870780"/>
            <a:ext cx="78790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0" Type="http://schemas.openxmlformats.org/officeDocument/2006/relationships/notesSlide" Target="../notesSlides/notesSlide7.xml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0" Type="http://schemas.openxmlformats.org/officeDocument/2006/relationships/notesSlide" Target="../notesSlides/notesSlide10.xml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1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0" Type="http://schemas.openxmlformats.org/officeDocument/2006/relationships/notesSlide" Target="../notesSlides/notesSlide15.xml"/><Relationship Id="rId1" Type="http://schemas.openxmlformats.org/officeDocument/2006/relationships/tags" Target="../tags/tag12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0" Type="http://schemas.openxmlformats.org/officeDocument/2006/relationships/notesSlide" Target="../notesSlides/notesSlide16.xml"/><Relationship Id="rId1" Type="http://schemas.openxmlformats.org/officeDocument/2006/relationships/tags" Target="../tags/tag13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0" Type="http://schemas.openxmlformats.org/officeDocument/2006/relationships/notesSlide" Target="../notesSlides/notesSlide17.xml"/><Relationship Id="rId1" Type="http://schemas.openxmlformats.org/officeDocument/2006/relationships/tags" Target="../tags/tag13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0" Type="http://schemas.openxmlformats.org/officeDocument/2006/relationships/notesSlide" Target="../notesSlides/notesSlide18.xml"/><Relationship Id="rId1" Type="http://schemas.openxmlformats.org/officeDocument/2006/relationships/tags" Target="../tags/tag14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0" Type="http://schemas.openxmlformats.org/officeDocument/2006/relationships/notesSlide" Target="../notesSlides/notesSlide21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hyperlink" Target="A03_&#8220;&#31995;&#32479;&#33021;&#21147;&#22521;&#20859;&#22823;&#36187;&#8221;MIPS&#25351;&#20196;&#31995;&#32479;&#35268;&#33539;_v1.01.pdf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l="412"/>
          <a:stretch>
            <a:fillRect/>
          </a:stretch>
        </p:blipFill>
        <p:spPr>
          <a:xfrm>
            <a:off x="7389495" y="645160"/>
            <a:ext cx="5298440" cy="5298440"/>
          </a:xfrm>
          <a:prstGeom prst="ellipse">
            <a:avLst/>
          </a:prstGeom>
          <a:effectLst>
            <a:softEdge rad="711200"/>
          </a:effectLst>
        </p:spPr>
      </p:pic>
      <p:sp>
        <p:nvSpPr>
          <p:cNvPr id="2" name="文本框 1"/>
          <p:cNvSpPr txBox="1"/>
          <p:nvPr/>
        </p:nvSpPr>
        <p:spPr>
          <a:xfrm>
            <a:off x="598805" y="120523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串讲计组 </a:t>
            </a:r>
            <a:r>
              <a:rPr lang="en-US" altLang="zh-CN"/>
              <a:t>-- </a:t>
            </a:r>
            <a:r>
              <a:rPr lang="zh-CN" altLang="en-US"/>
              <a:t>体系结构分支预测实验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8805" y="2173605"/>
            <a:ext cx="782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此次实验的主题：在计组实验</a:t>
            </a:r>
            <a:r>
              <a:rPr lang="en-US" altLang="zh-CN"/>
              <a:t>4</a:t>
            </a:r>
            <a:r>
              <a:rPr lang="zh-CN" altLang="en-US"/>
              <a:t>中，</a:t>
            </a:r>
            <a:r>
              <a:rPr lang="en-US" altLang="zh-CN"/>
              <a:t>beq</a:t>
            </a:r>
            <a:r>
              <a:rPr lang="zh-CN" altLang="en-US"/>
              <a:t>指令的实现方式是缩短延迟法，此次体系结构实验的内容就是用动态分支预测来实现beq指令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4045" y="3486785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此次实验基础：计算机组成原理四次实验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8805" y="463677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此次实验内容</a:t>
            </a:r>
            <a:r>
              <a:rPr lang="zh-CN" altLang="en-US"/>
              <a:t>：动态分支预测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00">
        <p159:morph option="byObject"/>
      </p:transition>
    </mc:Choice>
    <mc:Fallback>
      <p:transition spd="slow" advTm="108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87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667000" y="1371600"/>
          <a:ext cx="77724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VISIO" r:id="rId2" imgW="4948555" imgH="1751330" progId="Visio.Drawing.6">
                  <p:embed/>
                </p:oleObj>
              </mc:Choice>
              <mc:Fallback>
                <p:oleObj name="VISIO" r:id="rId2" imgW="4948555" imgH="1751330" progId="Visio.Drawing.6">
                  <p:embed/>
                  <p:pic>
                    <p:nvPicPr>
                      <p:cNvPr id="0" name="图片 213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7772400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686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Hazard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438400" y="1295400"/>
            <a:ext cx="8229600" cy="4525963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 err="1">
                <a:latin typeface="Courier New" panose="02070309020205020404" pitchFamily="49" charset="0"/>
              </a:rPr>
              <a:t>nop</a:t>
            </a:r>
            <a:r>
              <a:rPr lang="en-US" dirty="0" err="1"/>
              <a:t>s</a:t>
            </a:r>
            <a:r>
              <a:rPr lang="en-US" dirty="0"/>
              <a:t> in code at compile time</a:t>
            </a:r>
            <a:endParaRPr lang="en-US" dirty="0"/>
          </a:p>
          <a:p>
            <a:r>
              <a:rPr lang="en-US" dirty="0"/>
              <a:t>Rearrange code at compile time</a:t>
            </a:r>
            <a:endParaRPr lang="en-US" dirty="0"/>
          </a:p>
          <a:p>
            <a:r>
              <a:rPr lang="en-US" dirty="0"/>
              <a:t>Forward data at run time</a:t>
            </a:r>
            <a:endParaRPr lang="en-US" dirty="0"/>
          </a:p>
          <a:p>
            <a:r>
              <a:rPr lang="en-US" dirty="0"/>
              <a:t>Stall the processor at run time</a:t>
            </a:r>
            <a:endParaRPr lang="en-US" dirty="0"/>
          </a:p>
        </p:txBody>
      </p:sp>
      <p:sp>
        <p:nvSpPr>
          <p:cNvPr id="13209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209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0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840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90800" y="2362200"/>
          <a:ext cx="77724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5" name="VISIO" r:id="rId2" imgW="5778500" imgH="2439035" progId="Visio.Drawing.6">
                  <p:embed/>
                </p:oleObj>
              </mc:Choice>
              <mc:Fallback>
                <p:oleObj name="VISIO" r:id="rId2" imgW="5778500" imgH="2439035" progId="Visio.Drawing.6">
                  <p:embed/>
                  <p:pic>
                    <p:nvPicPr>
                      <p:cNvPr id="0" name="图片 214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777240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883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3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42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384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Insert enough </a:t>
            </a:r>
            <a:r>
              <a:rPr lang="en-US" sz="3000" dirty="0" err="1">
                <a:latin typeface="Courier New" panose="02070309020205020404" pitchFamily="49" charset="0"/>
                <a:cs typeface="Arial" panose="020B0604020202020204" pitchFamily="34" charset="0"/>
              </a:rPr>
              <a:t>nop</a:t>
            </a:r>
            <a:r>
              <a:rPr lang="en-US" sz="3000" dirty="0" err="1"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 for result to be ready</a:t>
            </a:r>
            <a:endParaRPr lang="en-US" sz="30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Or move independent useful instructions forward</a:t>
            </a:r>
            <a:endParaRPr lang="en-US" sz="3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Compile-Time Hazard Elimination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1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600200"/>
          <a:ext cx="82296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9" name="VISIO" r:id="rId2" imgW="4948555" imgH="1751330" progId="Visio.Drawing.6">
                  <p:embed/>
                </p:oleObj>
              </mc:Choice>
              <mc:Fallback>
                <p:oleObj name="VISIO" r:id="rId2" imgW="4948555" imgH="1751330" progId="Visio.Drawing.6">
                  <p:embed/>
                  <p:pic>
                    <p:nvPicPr>
                      <p:cNvPr id="0" name="图片 215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82296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150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2535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362200" y="1147763"/>
          <a:ext cx="815340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3" name="VISIO" r:id="rId2" imgW="6909435" imgH="4215130" progId="Visio.Drawing.6">
                  <p:embed/>
                </p:oleObj>
              </mc:Choice>
              <mc:Fallback>
                <p:oleObj name="VISIO" r:id="rId2" imgW="6909435" imgH="4215130" progId="Visio.Drawing.6">
                  <p:embed/>
                  <p:pic>
                    <p:nvPicPr>
                      <p:cNvPr id="0" name="图片 216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7763"/>
                        <a:ext cx="8153400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3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253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253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9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600200"/>
          <a:ext cx="8229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6" name="VISIO" r:id="rId2" imgW="4948555" imgH="1751330" progId="Visio.Drawing.6">
                  <p:embed/>
                </p:oleObj>
              </mc:Choice>
              <mc:Fallback>
                <p:oleObj name="VISIO" r:id="rId2" imgW="4948555" imgH="1751330" progId="Visio.Drawing.6">
                  <p:embed/>
                  <p:pic>
                    <p:nvPicPr>
                      <p:cNvPr id="0" name="图片 217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82296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8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4583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676400"/>
          <a:ext cx="81534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1" name="VISIO" r:id="rId2" imgW="5230495" imgH="1751330" progId="Visio.Drawing.6">
                  <p:embed/>
                </p:oleObj>
              </mc:Choice>
              <mc:Fallback>
                <p:oleObj name="VISIO" r:id="rId2" imgW="5230495" imgH="1751330" progId="Visio.Drawing.6">
                  <p:embed/>
                  <p:pic>
                    <p:nvPicPr>
                      <p:cNvPr id="0" name="图片 218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8153400" cy="273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457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608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295400"/>
          <a:ext cx="8001000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5" name="VISIO" r:id="rId2" imgW="6967855" imgH="4148455" progId="Visio.Drawing.6">
                  <p:embed/>
                </p:oleObj>
              </mc:Choice>
              <mc:Fallback>
                <p:oleObj name="VISIO" r:id="rId2" imgW="6967855" imgH="4148455" progId="Visio.Drawing.6">
                  <p:embed/>
                  <p:pic>
                    <p:nvPicPr>
                      <p:cNvPr id="0" name="图片 219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8001000" cy="477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560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20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667000" y="1219200"/>
            <a:ext cx="80010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i="1" dirty="0" err="1" smtClean="0">
                <a:latin typeface="Courier New" panose="02070309020205020404" pitchFamily="49" charset="0"/>
              </a:rPr>
              <a:t>lwstall</a:t>
            </a:r>
            <a:r>
              <a:rPr lang="en-US" sz="2400" b="1" i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=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 ((</a:t>
            </a:r>
            <a:r>
              <a:rPr lang="en-US" sz="2400" b="1" i="1" dirty="0" err="1" smtClean="0">
                <a:latin typeface="Courier New" panose="02070309020205020404" pitchFamily="49" charset="0"/>
              </a:rPr>
              <a:t>rsD</a:t>
            </a:r>
            <a:r>
              <a:rPr lang="en-US" sz="2400" b="1" dirty="0" smtClean="0">
                <a:latin typeface="Courier New" panose="02070309020205020404" pitchFamily="49" charset="0"/>
              </a:rPr>
              <a:t>==</a:t>
            </a:r>
            <a:r>
              <a:rPr lang="en-US" sz="2400" b="1" i="1" dirty="0" err="1" smtClean="0">
                <a:latin typeface="Courier New" panose="02070309020205020404" pitchFamily="49" charset="0"/>
              </a:rPr>
              <a:t>rtE</a:t>
            </a:r>
            <a:r>
              <a:rPr lang="en-US" sz="2400" b="1" dirty="0">
                <a:latin typeface="Courier New" panose="02070309020205020404" pitchFamily="49" charset="0"/>
              </a:rPr>
              <a:t>) OR (</a:t>
            </a:r>
            <a:r>
              <a:rPr lang="en-US" sz="2400" b="1" i="1" dirty="0" err="1" smtClean="0">
                <a:latin typeface="Courier New" panose="02070309020205020404" pitchFamily="49" charset="0"/>
              </a:rPr>
              <a:t>rtD</a:t>
            </a:r>
            <a:r>
              <a:rPr lang="en-US" sz="2400" b="1" dirty="0" smtClean="0">
                <a:latin typeface="Courier New" panose="02070309020205020404" pitchFamily="49" charset="0"/>
              </a:rPr>
              <a:t>==</a:t>
            </a:r>
            <a:r>
              <a:rPr lang="en-US" sz="2400" b="1" i="1" dirty="0" err="1" smtClean="0">
                <a:latin typeface="Courier New" panose="02070309020205020404" pitchFamily="49" charset="0"/>
              </a:rPr>
              <a:t>rtE</a:t>
            </a:r>
            <a:r>
              <a:rPr lang="en-US" sz="2400" b="1" dirty="0" smtClean="0">
                <a:latin typeface="Courier New" panose="02070309020205020404" pitchFamily="49" charset="0"/>
              </a:rPr>
              <a:t>)) AND </a:t>
            </a:r>
            <a:r>
              <a:rPr lang="en-US" sz="2400" b="1" i="1" dirty="0" err="1">
                <a:latin typeface="Courier New" panose="02070309020205020404" pitchFamily="49" charset="0"/>
              </a:rPr>
              <a:t>MemtoRegE</a:t>
            </a:r>
            <a:endParaRPr lang="en-US" sz="2400" b="1" i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400" b="1" i="1" dirty="0" err="1" smtClean="0">
                <a:latin typeface="Courier New" panose="02070309020205020404" pitchFamily="49" charset="0"/>
              </a:rPr>
              <a:t>StallF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= </a:t>
            </a:r>
            <a:r>
              <a:rPr lang="en-US" sz="2400" b="1" i="1" dirty="0" err="1">
                <a:latin typeface="Courier New" panose="02070309020205020404" pitchFamily="49" charset="0"/>
              </a:rPr>
              <a:t>StallD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i="1" dirty="0" err="1">
                <a:latin typeface="Courier New" panose="02070309020205020404" pitchFamily="49" charset="0"/>
              </a:rPr>
              <a:t>FlushE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i="1" dirty="0" err="1">
                <a:latin typeface="Courier New" panose="02070309020205020404" pitchFamily="49" charset="0"/>
              </a:rPr>
              <a:t>lwstall</a:t>
            </a:r>
            <a:endParaRPr lang="en-US" sz="2400" b="1" i="1" dirty="0"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13189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89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2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409825" y="784860"/>
            <a:ext cx="8229600" cy="496062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</a:rPr>
              <a:t>beq</a:t>
            </a:r>
            <a:r>
              <a:rPr lang="en-US" b="1" dirty="0" smtClean="0"/>
              <a:t>: </a:t>
            </a:r>
            <a:endParaRPr lang="en-US" b="1" dirty="0"/>
          </a:p>
          <a:p>
            <a:pPr lvl="1"/>
            <a:r>
              <a:rPr lang="en-US" sz="2600" dirty="0"/>
              <a:t>branch </a:t>
            </a:r>
            <a:r>
              <a:rPr lang="en-US" sz="2600" dirty="0" smtClean="0"/>
              <a:t>not </a:t>
            </a:r>
            <a:r>
              <a:rPr lang="en-US" sz="2600" dirty="0"/>
              <a:t>determined until </a:t>
            </a:r>
            <a:r>
              <a:rPr lang="en-US" sz="2600" dirty="0" smtClean="0"/>
              <a:t>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stage </a:t>
            </a:r>
            <a:r>
              <a:rPr lang="en-US" sz="2600" dirty="0"/>
              <a:t>of </a:t>
            </a:r>
            <a:r>
              <a:rPr lang="en-US" sz="2600" dirty="0" smtClean="0"/>
              <a:t>pipeline</a:t>
            </a:r>
            <a:endParaRPr lang="en-US" sz="2600" dirty="0"/>
          </a:p>
          <a:p>
            <a:pPr lvl="1"/>
            <a:r>
              <a:rPr lang="en-US" sz="2600" dirty="0"/>
              <a:t>Instructions after </a:t>
            </a:r>
            <a:r>
              <a:rPr lang="en-US" sz="2600" dirty="0" smtClean="0"/>
              <a:t>branch fetched </a:t>
            </a:r>
            <a:r>
              <a:rPr lang="en-US" sz="2600" dirty="0"/>
              <a:t>before branch occurs</a:t>
            </a:r>
            <a:endParaRPr lang="en-US" sz="2600" dirty="0"/>
          </a:p>
          <a:p>
            <a:pPr lvl="1"/>
            <a:r>
              <a:rPr lang="en-US" sz="2600" dirty="0"/>
              <a:t>These instructions must be flushed if </a:t>
            </a:r>
            <a:r>
              <a:rPr lang="en-US" sz="2600" dirty="0" smtClean="0"/>
              <a:t>branch </a:t>
            </a:r>
            <a:r>
              <a:rPr lang="en-US" sz="2600" dirty="0"/>
              <a:t>happens</a:t>
            </a:r>
            <a:endParaRPr lang="en-US" sz="2600" dirty="0"/>
          </a:p>
          <a:p>
            <a:r>
              <a:rPr lang="en-US" b="1" dirty="0"/>
              <a:t>Branch </a:t>
            </a:r>
            <a:r>
              <a:rPr lang="en-US" b="1" dirty="0" err="1"/>
              <a:t>misprediction</a:t>
            </a:r>
            <a:r>
              <a:rPr lang="en-US" b="1" dirty="0"/>
              <a:t> penalty</a:t>
            </a:r>
            <a:endParaRPr lang="en-US" b="1" dirty="0"/>
          </a:p>
          <a:p>
            <a:pPr lvl="1"/>
            <a:r>
              <a:rPr lang="en-US" sz="2600" dirty="0"/>
              <a:t>number of instruction flushed when branch is taken</a:t>
            </a:r>
            <a:endParaRPr lang="en-US" sz="2600" dirty="0"/>
          </a:p>
          <a:p>
            <a:pPr lvl="1"/>
            <a:r>
              <a:rPr lang="en-US" sz="2600" dirty="0"/>
              <a:t>May be reduced by determining branch earlier</a:t>
            </a:r>
            <a:endParaRPr lang="en-US" sz="2600" dirty="0"/>
          </a:p>
        </p:txBody>
      </p:sp>
      <p:sp>
        <p:nvSpPr>
          <p:cNvPr id="1306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l="412"/>
          <a:stretch>
            <a:fillRect/>
          </a:stretch>
        </p:blipFill>
        <p:spPr>
          <a:xfrm>
            <a:off x="7389495" y="645160"/>
            <a:ext cx="5298440" cy="5298440"/>
          </a:xfrm>
          <a:prstGeom prst="ellipse">
            <a:avLst/>
          </a:prstGeom>
          <a:effectLst>
            <a:softEdge rad="711200"/>
          </a:effectLst>
        </p:spPr>
      </p:pic>
      <p:sp>
        <p:nvSpPr>
          <p:cNvPr id="2" name="文本框 1"/>
          <p:cNvSpPr txBox="1"/>
          <p:nvPr/>
        </p:nvSpPr>
        <p:spPr>
          <a:xfrm>
            <a:off x="459740" y="46609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计算机组成原理实验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4530" y="1879600"/>
            <a:ext cx="782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目的是实现一个</a:t>
            </a:r>
            <a:r>
              <a:rPr lang="en-US" altLang="zh-CN"/>
              <a:t>CPU</a:t>
            </a:r>
            <a:r>
              <a:rPr lang="zh-CN" altLang="en-US"/>
              <a:t>。内容就是添加了十几条比较基础的指令，然后采用的是五级流水结构，要求通过简单的测试。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260" y="2945765"/>
            <a:ext cx="7004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什么是CPU: center process unit; 由计算单元，存储单元以及控制单元</a:t>
            </a:r>
            <a:r>
              <a:rPr lang="zh-CN"/>
              <a:t>组成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684530" y="3818255"/>
            <a:ext cx="7736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为什么是这三个单元呢？因为计算机最大的需求就是计算数据，然后由此衍生出来的存储</a:t>
            </a:r>
            <a:r>
              <a:rPr lang="zh-CN"/>
              <a:t>计算的</a:t>
            </a:r>
            <a:r>
              <a:t>数据跟控制</a:t>
            </a:r>
            <a:r>
              <a:rPr lang="zh-CN"/>
              <a:t>如何</a:t>
            </a:r>
            <a:r>
              <a:t>计算。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00">
        <p159:morph option="byObject"/>
      </p:transition>
    </mc:Choice>
    <mc:Fallback>
      <p:transition spd="slow" advTm="108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943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345541" y="1143000"/>
          <a:ext cx="8322459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9" name="VISIO" r:id="rId2" imgW="6909435" imgH="4215130" progId="Visio.Drawing.6">
                  <p:embed/>
                </p:oleObj>
              </mc:Choice>
              <mc:Fallback>
                <p:oleObj name="VISIO" r:id="rId2" imgW="6909435" imgH="4215130" progId="Visio.Drawing.6">
                  <p:embed/>
                  <p:pic>
                    <p:nvPicPr>
                      <p:cNvPr id="0" name="图片 220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541" y="1143000"/>
                        <a:ext cx="8322459" cy="496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3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994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2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Hazards: Original Pipeline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7655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90800" y="1181100"/>
          <a:ext cx="8001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VISIO" r:id="rId2" imgW="5634355" imgH="2435225" progId="Visio.Drawing.6">
                  <p:embed/>
                </p:oleObj>
              </mc:Choice>
              <mc:Fallback>
                <p:oleObj name="VISIO" r:id="rId2" imgW="5634355" imgH="2435225" progId="Visio.Drawing.6">
                  <p:embed/>
                  <p:pic>
                    <p:nvPicPr>
                      <p:cNvPr id="0" name="图片 221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81100"/>
                        <a:ext cx="800100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9703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514600" y="1295400"/>
          <a:ext cx="78486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" name="VISIO" r:id="rId2" imgW="5634355" imgH="2435225" progId="Visio.Drawing.6">
                  <p:embed/>
                </p:oleObj>
              </mc:Choice>
              <mc:Fallback>
                <p:oleObj name="VISIO" r:id="rId2" imgW="5634355" imgH="2435225" progId="Visio.Drawing.6">
                  <p:embed/>
                  <p:pic>
                    <p:nvPicPr>
                      <p:cNvPr id="0" name="图片 223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78486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69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Early Branch Resolution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7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442095" y="1031875"/>
          <a:ext cx="822590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VISIO" r:id="rId2" imgW="6960870" imgH="4152265" progId="Visio.Drawing.6">
                  <p:embed/>
                </p:oleObj>
              </mc:Choice>
              <mc:Fallback>
                <p:oleObj name="VISIO" r:id="rId2" imgW="6960870" imgH="4152265" progId="Visio.Drawing.6">
                  <p:embed/>
                  <p:pic>
                    <p:nvPicPr>
                      <p:cNvPr id="0" name="图片 224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095" y="1031875"/>
                        <a:ext cx="822590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&amp; 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91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438400" y="1066800"/>
            <a:ext cx="8001000" cy="4953000"/>
          </a:xfrm>
        </p:spPr>
        <p:txBody>
          <a:bodyPr>
            <a:normAutofit fontScale="90000" lnSpcReduction="10000"/>
          </a:bodyPr>
          <a:lstStyle/>
          <a:p>
            <a:r>
              <a:rPr lang="en-US" b="1" dirty="0"/>
              <a:t>Forwarding logic:</a:t>
            </a:r>
            <a:endParaRPr lang="en-US" b="1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</a:rPr>
              <a:t>ForwardAD</a:t>
            </a:r>
            <a:r>
              <a:rPr lang="en-US" sz="1600" dirty="0">
                <a:latin typeface="Courier New" panose="02070309020205020404" pitchFamily="49" charset="0"/>
              </a:rPr>
              <a:t> = (</a:t>
            </a:r>
            <a:r>
              <a:rPr lang="en-US" sz="1600" i="1" dirty="0" err="1">
                <a:latin typeface="Courier New" panose="02070309020205020404" pitchFamily="49" charset="0"/>
              </a:rPr>
              <a:t>rsD</a:t>
            </a:r>
            <a:r>
              <a:rPr lang="en-US" sz="1600" dirty="0">
                <a:latin typeface="Courier New" panose="02070309020205020404" pitchFamily="49" charset="0"/>
              </a:rPr>
              <a:t> !=0) AND (</a:t>
            </a:r>
            <a:r>
              <a:rPr lang="en-US" sz="1600" i="1" dirty="0" err="1">
                <a:latin typeface="Courier New" panose="02070309020205020404" pitchFamily="49" charset="0"/>
              </a:rPr>
              <a:t>rsD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i="1" dirty="0" err="1">
                <a:latin typeface="Courier New" panose="02070309020205020404" pitchFamily="49" charset="0"/>
              </a:rPr>
              <a:t>WriteRegM</a:t>
            </a:r>
            <a:r>
              <a:rPr lang="en-US" sz="1600" dirty="0">
                <a:latin typeface="Courier New" panose="02070309020205020404" pitchFamily="49" charset="0"/>
              </a:rPr>
              <a:t>) AND </a:t>
            </a:r>
            <a:r>
              <a:rPr lang="en-US" sz="1600" i="1" dirty="0" err="1">
                <a:latin typeface="Courier New" panose="02070309020205020404" pitchFamily="49" charset="0"/>
              </a:rPr>
              <a:t>RegWriteM</a:t>
            </a:r>
            <a:endParaRPr lang="en-US" sz="1600" i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</a:rPr>
              <a:t>ForwardBD</a:t>
            </a:r>
            <a:r>
              <a:rPr lang="en-US" sz="1600" dirty="0">
                <a:latin typeface="Courier New" panose="02070309020205020404" pitchFamily="49" charset="0"/>
              </a:rPr>
              <a:t> = (</a:t>
            </a:r>
            <a:r>
              <a:rPr lang="en-US" sz="1600" i="1" dirty="0" err="1">
                <a:latin typeface="Courier New" panose="02070309020205020404" pitchFamily="49" charset="0"/>
              </a:rPr>
              <a:t>rtD</a:t>
            </a:r>
            <a:r>
              <a:rPr lang="en-US" sz="1600" dirty="0">
                <a:latin typeface="Courier New" panose="02070309020205020404" pitchFamily="49" charset="0"/>
              </a:rPr>
              <a:t> !=0) AND (</a:t>
            </a:r>
            <a:r>
              <a:rPr lang="en-US" sz="1600" i="1" dirty="0" err="1">
                <a:latin typeface="Courier New" panose="02070309020205020404" pitchFamily="49" charset="0"/>
              </a:rPr>
              <a:t>rtD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dirty="0" err="1">
                <a:latin typeface="Courier New" panose="02070309020205020404" pitchFamily="49" charset="0"/>
              </a:rPr>
              <a:t>WriteRegM</a:t>
            </a:r>
            <a:r>
              <a:rPr lang="en-US" sz="1600" dirty="0">
                <a:latin typeface="Courier New" panose="02070309020205020404" pitchFamily="49" charset="0"/>
              </a:rPr>
              <a:t>) AND </a:t>
            </a:r>
            <a:r>
              <a:rPr lang="en-US" sz="1600" i="1" dirty="0" err="1">
                <a:latin typeface="Courier New" panose="02070309020205020404" pitchFamily="49" charset="0"/>
              </a:rPr>
              <a:t>RegWriteM</a:t>
            </a:r>
            <a:endParaRPr lang="en-US" sz="1600" i="1" dirty="0"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sz="1800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b="1" dirty="0"/>
              <a:t>Stalling logic:</a:t>
            </a:r>
            <a:endParaRPr lang="en-US" sz="2400" b="1" i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>
                <a:solidFill>
                  <a:schemeClr val="accent2"/>
                </a:solidFill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</a:rPr>
              <a:t>branchstall</a:t>
            </a: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</a:rPr>
              <a:t>= </a:t>
            </a:r>
            <a:r>
              <a:rPr lang="en-US" sz="1600" i="1" dirty="0" err="1">
                <a:latin typeface="Courier New" panose="02070309020205020404" pitchFamily="49" charset="0"/>
              </a:rPr>
              <a:t>BranchD</a:t>
            </a:r>
            <a:r>
              <a:rPr lang="en-US" sz="1600" dirty="0">
                <a:latin typeface="Courier New" panose="02070309020205020404" pitchFamily="49" charset="0"/>
              </a:rPr>
              <a:t> AND </a:t>
            </a:r>
            <a:r>
              <a:rPr lang="en-US" sz="1600" i="1" dirty="0" err="1">
                <a:latin typeface="Courier New" panose="02070309020205020404" pitchFamily="49" charset="0"/>
              </a:rPr>
              <a:t>RegWriteE</a:t>
            </a:r>
            <a:r>
              <a:rPr lang="en-US" sz="1600" dirty="0">
                <a:latin typeface="Courier New" panose="02070309020205020404" pitchFamily="49" charset="0"/>
              </a:rPr>
              <a:t> AND 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   (</a:t>
            </a:r>
            <a:r>
              <a:rPr lang="en-US" sz="1600" i="1" dirty="0" err="1">
                <a:latin typeface="Courier New" panose="02070309020205020404" pitchFamily="49" charset="0"/>
              </a:rPr>
              <a:t>WriteRegE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i="1" dirty="0" err="1">
                <a:latin typeface="Courier New" panose="02070309020205020404" pitchFamily="49" charset="0"/>
              </a:rPr>
              <a:t>rsD</a:t>
            </a:r>
            <a:r>
              <a:rPr lang="en-US" sz="1600" dirty="0">
                <a:latin typeface="Courier New" panose="02070309020205020404" pitchFamily="49" charset="0"/>
              </a:rPr>
              <a:t> OR </a:t>
            </a:r>
            <a:r>
              <a:rPr lang="en-US" sz="1600" i="1" dirty="0" err="1">
                <a:latin typeface="Courier New" panose="02070309020205020404" pitchFamily="49" charset="0"/>
              </a:rPr>
              <a:t>WriteRegE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i="1" dirty="0" err="1">
                <a:latin typeface="Courier New" panose="02070309020205020404" pitchFamily="49" charset="0"/>
              </a:rPr>
              <a:t>rtD</a:t>
            </a:r>
            <a:r>
              <a:rPr lang="en-US" sz="1600" dirty="0">
                <a:latin typeface="Courier New" panose="02070309020205020404" pitchFamily="49" charset="0"/>
              </a:rPr>
              <a:t>) 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 OR 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		  </a:t>
            </a:r>
            <a:r>
              <a:rPr lang="en-US" sz="1600" i="1" dirty="0" err="1">
                <a:latin typeface="Courier New" panose="02070309020205020404" pitchFamily="49" charset="0"/>
              </a:rPr>
              <a:t>BranchD</a:t>
            </a:r>
            <a:r>
              <a:rPr lang="en-US" sz="1600" dirty="0">
                <a:latin typeface="Courier New" panose="02070309020205020404" pitchFamily="49" charset="0"/>
              </a:rPr>
              <a:t> AND </a:t>
            </a:r>
            <a:r>
              <a:rPr lang="en-US" sz="1600" i="1" dirty="0" err="1">
                <a:latin typeface="Courier New" panose="02070309020205020404" pitchFamily="49" charset="0"/>
              </a:rPr>
              <a:t>MemtoRegM</a:t>
            </a:r>
            <a:r>
              <a:rPr lang="en-US" sz="1600" dirty="0">
                <a:latin typeface="Courier New" panose="02070309020205020404" pitchFamily="49" charset="0"/>
              </a:rPr>
              <a:t> AND </a:t>
            </a:r>
            <a:endParaRPr 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   (</a:t>
            </a:r>
            <a:r>
              <a:rPr lang="en-US" sz="1600" i="1" dirty="0" err="1">
                <a:latin typeface="Courier New" panose="02070309020205020404" pitchFamily="49" charset="0"/>
              </a:rPr>
              <a:t>WriteRegM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i="1" dirty="0" err="1">
                <a:latin typeface="Courier New" panose="02070309020205020404" pitchFamily="49" charset="0"/>
              </a:rPr>
              <a:t>rsD</a:t>
            </a:r>
            <a:r>
              <a:rPr lang="en-US" sz="1600" dirty="0">
                <a:latin typeface="Courier New" panose="02070309020205020404" pitchFamily="49" charset="0"/>
              </a:rPr>
              <a:t> OR </a:t>
            </a:r>
            <a:r>
              <a:rPr lang="en-US" sz="1600" i="1" dirty="0" err="1">
                <a:latin typeface="Courier New" panose="02070309020205020404" pitchFamily="49" charset="0"/>
              </a:rPr>
              <a:t>WriteRegM</a:t>
            </a:r>
            <a:r>
              <a:rPr lang="en-US" sz="1600" dirty="0">
                <a:latin typeface="Courier New" panose="02070309020205020404" pitchFamily="49" charset="0"/>
              </a:rPr>
              <a:t> == </a:t>
            </a:r>
            <a:r>
              <a:rPr lang="en-US" sz="1600" i="1" dirty="0" err="1">
                <a:latin typeface="Courier New" panose="02070309020205020404" pitchFamily="49" charset="0"/>
              </a:rPr>
              <a:t>rtD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anose="02070309020205020404" pitchFamily="49" charset="0"/>
              </a:rPr>
              <a:t>	</a:t>
            </a:r>
            <a:r>
              <a:rPr lang="en-US" sz="1600" i="1" dirty="0" err="1">
                <a:latin typeface="Courier New" panose="02070309020205020404" pitchFamily="49" charset="0"/>
              </a:rPr>
              <a:t>StallF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i="1" dirty="0" err="1">
                <a:latin typeface="Courier New" panose="02070309020205020404" pitchFamily="49" charset="0"/>
              </a:rPr>
              <a:t>StallD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i="1" dirty="0" err="1">
                <a:latin typeface="Courier New" panose="02070309020205020404" pitchFamily="49" charset="0"/>
              </a:rPr>
              <a:t>FlushE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i="1" dirty="0" err="1">
                <a:latin typeface="Courier New" panose="02070309020205020404" pitchFamily="49" charset="0"/>
              </a:rPr>
              <a:t>lwstall</a:t>
            </a:r>
            <a:r>
              <a:rPr lang="en-US" sz="1600" dirty="0">
                <a:latin typeface="Courier New" panose="02070309020205020404" pitchFamily="49" charset="0"/>
              </a:rPr>
              <a:t> OR </a:t>
            </a:r>
            <a:r>
              <a:rPr lang="en-US" sz="1600" i="1" dirty="0" err="1">
                <a:latin typeface="Courier New" panose="02070309020205020404" pitchFamily="49" charset="0"/>
              </a:rPr>
              <a:t>branchstall</a:t>
            </a:r>
            <a:endParaRPr lang="en-US" sz="1600" i="1" dirty="0">
              <a:latin typeface="Courier New" panose="02070309020205020404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219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68759"/>
            <a:ext cx="7924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Control Forwarding &amp; Stalling Logic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2438400" y="1143000"/>
            <a:ext cx="8229600" cy="4525963"/>
          </a:xfrm>
        </p:spPr>
        <p:txBody>
          <a:bodyPr/>
          <a:lstStyle/>
          <a:p>
            <a:r>
              <a:rPr lang="en-US" dirty="0"/>
              <a:t>Guess whether branch will be taken</a:t>
            </a:r>
            <a:endParaRPr lang="en-US" dirty="0"/>
          </a:p>
          <a:p>
            <a:pPr lvl="1"/>
            <a:r>
              <a:rPr lang="en-US" dirty="0"/>
              <a:t>Backward branches are usually taken (loops)</a:t>
            </a:r>
            <a:endParaRPr lang="en-US" dirty="0"/>
          </a:p>
          <a:p>
            <a:pPr lvl="1"/>
            <a:r>
              <a:rPr lang="en-US" dirty="0" smtClean="0"/>
              <a:t>Consider </a:t>
            </a:r>
            <a:r>
              <a:rPr lang="en-US" dirty="0"/>
              <a:t>history </a:t>
            </a:r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guess</a:t>
            </a:r>
            <a:endParaRPr lang="en-US" dirty="0"/>
          </a:p>
          <a:p>
            <a:r>
              <a:rPr lang="en-US" dirty="0"/>
              <a:t>Good prediction reduces </a:t>
            </a:r>
            <a:r>
              <a:rPr lang="en-US" dirty="0" smtClean="0"/>
              <a:t>fraction </a:t>
            </a:r>
            <a:r>
              <a:rPr lang="en-US" dirty="0"/>
              <a:t>of branches requiring a flush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7" name="Object 7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442095" y="1031875"/>
          <a:ext cx="822590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VISIO" r:id="rId2" imgW="6960870" imgH="4152265" progId="Visio.Drawing.6">
                  <p:embed/>
                </p:oleObj>
              </mc:Choice>
              <mc:Fallback>
                <p:oleObj name="VISIO" r:id="rId2" imgW="6960870" imgH="4152265" progId="Visio.Drawing.6">
                  <p:embed/>
                  <p:pic>
                    <p:nvPicPr>
                      <p:cNvPr id="0" name="图片 224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095" y="1031875"/>
                        <a:ext cx="822590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3930651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6120" y="484505"/>
            <a:ext cx="224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总体框架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l="412"/>
          <a:stretch>
            <a:fillRect/>
          </a:stretch>
        </p:blipFill>
        <p:spPr>
          <a:xfrm>
            <a:off x="7389495" y="645160"/>
            <a:ext cx="5298440" cy="5298440"/>
          </a:xfrm>
          <a:prstGeom prst="ellipse">
            <a:avLst/>
          </a:prstGeom>
          <a:effectLst>
            <a:softEdge rad="711200"/>
          </a:effectLst>
        </p:spPr>
      </p:pic>
      <p:sp>
        <p:nvSpPr>
          <p:cNvPr id="2" name="文本框 1"/>
          <p:cNvSpPr txBox="1"/>
          <p:nvPr/>
        </p:nvSpPr>
        <p:spPr>
          <a:xfrm>
            <a:off x="459740" y="46609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计算机组成原理实验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4530" y="1854200"/>
            <a:ext cx="782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的结构</a:t>
            </a:r>
            <a:r>
              <a:rPr lang="zh-CN" altLang="en-US"/>
              <a:t>依托于指令集架构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30" y="2512060"/>
            <a:ext cx="751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指令的概念：为了控制CPU计算数据跟存储数据，我们通过（汇编）指令来控制CPU，也就是机器语言。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727710" y="3442335"/>
            <a:ext cx="7736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这儿有不同的机器语言，例如公司代表：</a:t>
            </a:r>
            <a:r>
              <a:rPr lang="en-US" altLang="zh-CN"/>
              <a:t>intel</a:t>
            </a:r>
            <a:r>
              <a:rPr lang="zh-CN" altLang="en-US"/>
              <a:t>，</a:t>
            </a:r>
            <a:r>
              <a:rPr lang="en-US" altLang="zh-CN"/>
              <a:t>arm</a:t>
            </a:r>
            <a:r>
              <a:rPr lang="zh-CN" altLang="en-US"/>
              <a:t>。我们根据不同的机器语言来设计对应的</a:t>
            </a:r>
            <a:r>
              <a:rPr lang="en-US" altLang="zh-CN"/>
              <a:t>CPU</a:t>
            </a:r>
            <a:r>
              <a:rPr lang="zh-CN" altLang="en-US"/>
              <a:t>。比如我们的手机用的就是arm架构，arm这种机器语言，对应的就是什么高通晓龙处理器。电脑的话一般就是x86机器语言，对应的就是intel或者amd处理器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4530" y="1343025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7075" y="5370195"/>
            <a:ext cx="982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然后我们实验使用的就是mips指令集架构，所以我们的实验要做的就是设计对应的CPU。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00">
        <p159:morph option="byObject"/>
      </p:transition>
    </mc:Choice>
    <mc:Fallback>
      <p:transition spd="slow" advTm="108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l="412"/>
          <a:stretch>
            <a:fillRect/>
          </a:stretch>
        </p:blipFill>
        <p:spPr>
          <a:xfrm>
            <a:off x="7389495" y="645160"/>
            <a:ext cx="5298440" cy="5298440"/>
          </a:xfrm>
          <a:prstGeom prst="ellipse">
            <a:avLst/>
          </a:prstGeom>
          <a:effectLst>
            <a:softEdge rad="711200"/>
          </a:effectLst>
        </p:spPr>
      </p:pic>
      <p:sp>
        <p:nvSpPr>
          <p:cNvPr id="2" name="文本框 1"/>
          <p:cNvSpPr txBox="1"/>
          <p:nvPr/>
        </p:nvSpPr>
        <p:spPr>
          <a:xfrm>
            <a:off x="459740" y="46609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计算机组成原理实验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7075" y="1239520"/>
            <a:ext cx="474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MIPS</a:t>
            </a:r>
            <a:r>
              <a:rPr lang="zh-CN" altLang="en-US"/>
              <a:t>指令集架构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1882775"/>
            <a:ext cx="6735445" cy="3092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1340" y="1239520"/>
            <a:ext cx="1673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3" action="ppaction://hlinkfile"/>
              </a:rPr>
              <a:t>mips</a:t>
            </a:r>
            <a:r>
              <a:rPr lang="zh-CN" altLang="en-US">
                <a:hlinkClick r:id="rId3" action="ppaction://hlinkfile"/>
              </a:rPr>
              <a:t>指令系统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7075" y="5234305"/>
            <a:ext cx="794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我们计算机组成原理实验的内容就是根据</a:t>
            </a:r>
            <a:r>
              <a:rPr lang="en-US" altLang="zh-CN"/>
              <a:t>MIPS</a:t>
            </a:r>
            <a:r>
              <a:rPr lang="zh-CN" altLang="en-US"/>
              <a:t>指令来设计一个</a:t>
            </a:r>
            <a:r>
              <a:rPr lang="en-US" altLang="zh-CN"/>
              <a:t>CPU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00">
        <p159:morph option="byObject"/>
      </p:transition>
    </mc:Choice>
    <mc:Fallback>
      <p:transition spd="slow" advTm="108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 l="412"/>
          <a:stretch>
            <a:fillRect/>
          </a:stretch>
        </p:blipFill>
        <p:spPr>
          <a:xfrm>
            <a:off x="7389495" y="645160"/>
            <a:ext cx="5298440" cy="5298440"/>
          </a:xfrm>
          <a:prstGeom prst="ellipse">
            <a:avLst/>
          </a:prstGeom>
          <a:effectLst>
            <a:softEdge rad="711200"/>
          </a:effectLst>
        </p:spPr>
      </p:pic>
      <p:sp>
        <p:nvSpPr>
          <p:cNvPr id="2" name="文本框 1"/>
          <p:cNvSpPr txBox="1"/>
          <p:nvPr/>
        </p:nvSpPr>
        <p:spPr>
          <a:xfrm>
            <a:off x="617220" y="276860"/>
            <a:ext cx="2302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实验基础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315335" y="316865"/>
            <a:ext cx="7769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我们可以将</a:t>
            </a:r>
            <a:r>
              <a:rPr lang="en-US" altLang="zh-CN"/>
              <a:t>CPU</a:t>
            </a:r>
            <a:r>
              <a:rPr lang="zh-CN" altLang="en-US"/>
              <a:t>执行指令分解为</a:t>
            </a:r>
            <a:r>
              <a:rPr lang="en-US" altLang="zh-CN"/>
              <a:t>5</a:t>
            </a:r>
            <a:r>
              <a:rPr lang="zh-CN" altLang="en-US"/>
              <a:t>个动作：取指，译码，执行，访存，写回；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lw</a:t>
            </a:r>
            <a:r>
              <a:rPr lang="zh-CN" altLang="en-US"/>
              <a:t>指令为例进行讲解；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942340"/>
            <a:ext cx="10584180" cy="5798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00">
        <p159:morph option="byObject"/>
      </p:transition>
    </mc:Choice>
    <mc:Fallback>
      <p:transition spd="slow" advTm="108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6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343680" y="1219200"/>
          <a:ext cx="832432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VISIO" r:id="rId2" imgW="4966970" imgH="2764790" progId="Visio.Drawing.6">
                  <p:embed/>
                </p:oleObj>
              </mc:Choice>
              <mc:Fallback>
                <p:oleObj name="VISIO" r:id="rId2" imgW="4966970" imgH="2764790" progId="Visio.Drawing.6">
                  <p:embed/>
                  <p:pic>
                    <p:nvPicPr>
                      <p:cNvPr id="0" name="图片 207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680" y="1219200"/>
                        <a:ext cx="8324320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vs. Pipelined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365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438400" y="1295400"/>
          <a:ext cx="80772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5" name="VISIO" r:id="rId2" imgW="5688965" imgH="2435225" progId="Visio.Drawing.6">
                  <p:embed/>
                </p:oleObj>
              </mc:Choice>
              <mc:Fallback>
                <p:oleObj name="VISIO" r:id="rId2" imgW="5688965" imgH="2435225" progId="Visio.Drawing.6">
                  <p:embed/>
                  <p:pic>
                    <p:nvPicPr>
                      <p:cNvPr id="0" name="图片 208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80772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9536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68759"/>
            <a:ext cx="7924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Processor Abstraction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90800" y="1066800"/>
          <a:ext cx="6824663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VISIO" r:id="rId2" imgW="5577840" imgH="4351020" progId="Visio.Drawing.6">
                  <p:embed/>
                </p:oleObj>
              </mc:Choice>
              <mc:Fallback>
                <p:oleObj name="VISIO" r:id="rId2" imgW="5577840" imgH="4351020" progId="Visio.Drawing.6">
                  <p:embed/>
                  <p:pic>
                    <p:nvPicPr>
                      <p:cNvPr id="0" name="图片 209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6824663" cy="533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9638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68759"/>
            <a:ext cx="79248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&amp; Pipelined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7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438400" y="1219200"/>
            <a:ext cx="8229600" cy="45259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an instruction </a:t>
            </a:r>
            <a:r>
              <a:rPr lang="en-US" dirty="0"/>
              <a:t>depends on </a:t>
            </a:r>
            <a:r>
              <a:rPr lang="en-US" dirty="0" smtClean="0"/>
              <a:t>result </a:t>
            </a:r>
            <a:r>
              <a:rPr lang="en-US" dirty="0"/>
              <a:t>from </a:t>
            </a:r>
            <a:r>
              <a:rPr lang="en-US" dirty="0" smtClean="0"/>
              <a:t>instruction </a:t>
            </a:r>
            <a:r>
              <a:rPr lang="en-US" dirty="0"/>
              <a:t>that hasn’t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Data hazard:</a:t>
            </a:r>
            <a:r>
              <a:rPr lang="en-US" dirty="0"/>
              <a:t> register value not </a:t>
            </a:r>
            <a:r>
              <a:rPr lang="en-US" dirty="0" smtClean="0"/>
              <a:t>yet written </a:t>
            </a:r>
            <a:r>
              <a:rPr lang="en-US" dirty="0"/>
              <a:t>back to register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Control hazard: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next instruction not decided yet (caused by branches)</a:t>
            </a:r>
            <a:endParaRPr lang="en-US" dirty="0"/>
          </a:p>
        </p:txBody>
      </p:sp>
      <p:sp>
        <p:nvSpPr>
          <p:cNvPr id="13004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00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123031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4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67310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68759"/>
            <a:ext cx="7924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_INSTRUCTOR VIEW19C14C36-AC8E-43BC-9DB6-C2AAF774C7DC|PANE__TAG" val="_"/>
</p:tagLst>
</file>

<file path=ppt/tags/tag101.xml><?xml version="1.0" encoding="utf-8"?>
<p:tagLst xmlns:p="http://schemas.openxmlformats.org/presentationml/2006/main">
  <p:tag name="_INSTRUCTOR VIEW19C14C36-AC8E-43BC-9DB6-C2AAF774C7DC|PANE__TAG" val="_"/>
</p:tagLst>
</file>

<file path=ppt/tags/tag102.xml><?xml version="1.0" encoding="utf-8"?>
<p:tagLst xmlns:p="http://schemas.openxmlformats.org/presentationml/2006/main">
  <p:tag name="_INSTRUCTOR VIEW19C14C36-AC8E-43BC-9DB6-C2AAF774C7DC|PANE__TAG" val="_"/>
</p:tagLst>
</file>

<file path=ppt/tags/tag103.xml><?xml version="1.0" encoding="utf-8"?>
<p:tagLst xmlns:p="http://schemas.openxmlformats.org/presentationml/2006/main">
  <p:tag name="_INSTRUCTOR VIEW19C14C36-AC8E-43BC-9DB6-C2AAF774C7DC|PANE__TAG" val="_"/>
</p:tagLst>
</file>

<file path=ppt/tags/tag104.xml><?xml version="1.0" encoding="utf-8"?>
<p:tagLst xmlns:p="http://schemas.openxmlformats.org/presentationml/2006/main">
  <p:tag name="_INSTRUCTOR VIEW19C14C36-AC8E-43BC-9DB6-C2AAF774C7DC|PANE__TAG" val="_"/>
</p:tagLst>
</file>

<file path=ppt/tags/tag105.xml><?xml version="1.0" encoding="utf-8"?>
<p:tagLst xmlns:p="http://schemas.openxmlformats.org/presentationml/2006/main">
  <p:tag name="_INSTRUCTOR VIEW19C14C36-AC8E-43BC-9DB6-C2AAF774C7DC|PANE__TAG" val="_"/>
</p:tagLst>
</file>

<file path=ppt/tags/tag106.xml><?xml version="1.0" encoding="utf-8"?>
<p:tagLst xmlns:p="http://schemas.openxmlformats.org/presentationml/2006/main">
  <p:tag name="_INSTRUCTOR VIEW19C14C36-AC8E-43BC-9DB6-C2AAF774C7DC|PANE__TAG" val="_"/>
</p:tagLst>
</file>

<file path=ppt/tags/tag107.xml><?xml version="1.0" encoding="utf-8"?>
<p:tagLst xmlns:p="http://schemas.openxmlformats.org/presentationml/2006/main">
  <p:tag name="_INSTRUCTOR VIEW19C14C36-AC8E-43BC-9DB6-C2AAF774C7DC|PANE__TAG" val="_"/>
</p:tagLst>
</file>

<file path=ppt/tags/tag108.xml><?xml version="1.0" encoding="utf-8"?>
<p:tagLst xmlns:p="http://schemas.openxmlformats.org/presentationml/2006/main">
  <p:tag name="_INSTRUCTOR VIEW19C14C36-AC8E-43BC-9DB6-C2AAF774C7DC|PANE__TAG" val="_"/>
</p:tagLst>
</file>

<file path=ppt/tags/tag109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_INSTRUCTOR VIEW19C14C36-AC8E-43BC-9DB6-C2AAF774C7DC|PANE__TAG" val="_"/>
</p:tagLst>
</file>

<file path=ppt/tags/tag111.xml><?xml version="1.0" encoding="utf-8"?>
<p:tagLst xmlns:p="http://schemas.openxmlformats.org/presentationml/2006/main">
  <p:tag name="_INSTRUCTOR VIEW19C14C36-AC8E-43BC-9DB6-C2AAF774C7DC|PANE__TAG" val="_"/>
</p:tagLst>
</file>

<file path=ppt/tags/tag112.xml><?xml version="1.0" encoding="utf-8"?>
<p:tagLst xmlns:p="http://schemas.openxmlformats.org/presentationml/2006/main">
  <p:tag name="_INSTRUCTOR VIEW19C14C36-AC8E-43BC-9DB6-C2AAF774C7DC|PANE__TAG" val="_"/>
</p:tagLst>
</file>

<file path=ppt/tags/tag113.xml><?xml version="1.0" encoding="utf-8"?>
<p:tagLst xmlns:p="http://schemas.openxmlformats.org/presentationml/2006/main">
  <p:tag name="_INSTRUCTOR VIEW19C14C36-AC8E-43BC-9DB6-C2AAF774C7DC|PANE__TAG" val="_"/>
</p:tagLst>
</file>

<file path=ppt/tags/tag114.xml><?xml version="1.0" encoding="utf-8"?>
<p:tagLst xmlns:p="http://schemas.openxmlformats.org/presentationml/2006/main">
  <p:tag name="_INSTRUCTOR VIEW19C14C36-AC8E-43BC-9DB6-C2AAF774C7DC|PANE__TAG" val="_"/>
</p:tagLst>
</file>

<file path=ppt/tags/tag115.xml><?xml version="1.0" encoding="utf-8"?>
<p:tagLst xmlns:p="http://schemas.openxmlformats.org/presentationml/2006/main">
  <p:tag name="_INSTRUCTOR VIEW19C14C36-AC8E-43BC-9DB6-C2AAF774C7DC|PANE__TAG" val="_"/>
</p:tagLst>
</file>

<file path=ppt/tags/tag116.xml><?xml version="1.0" encoding="utf-8"?>
<p:tagLst xmlns:p="http://schemas.openxmlformats.org/presentationml/2006/main">
  <p:tag name="_INSTRUCTOR VIEW19C14C36-AC8E-43BC-9DB6-C2AAF774C7DC|PANE__TAG" val="_"/>
</p:tagLst>
</file>

<file path=ppt/tags/tag117.xml><?xml version="1.0" encoding="utf-8"?>
<p:tagLst xmlns:p="http://schemas.openxmlformats.org/presentationml/2006/main">
  <p:tag name="_INSTRUCTOR VIEW19C14C36-AC8E-43BC-9DB6-C2AAF774C7DC|PANE__TAG" val="_"/>
</p:tagLst>
</file>

<file path=ppt/tags/tag118.xml><?xml version="1.0" encoding="utf-8"?>
<p:tagLst xmlns:p="http://schemas.openxmlformats.org/presentationml/2006/main">
  <p:tag name="_INSTRUCTOR VIEW19C14C36-AC8E-43BC-9DB6-C2AAF774C7DC|PANE__TAG" val="_"/>
</p:tagLst>
</file>

<file path=ppt/tags/tag119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_INSTRUCTOR VIEW19C14C36-AC8E-43BC-9DB6-C2AAF774C7DC|PANE__TAG" val="_"/>
</p:tagLst>
</file>

<file path=ppt/tags/tag121.xml><?xml version="1.0" encoding="utf-8"?>
<p:tagLst xmlns:p="http://schemas.openxmlformats.org/presentationml/2006/main">
  <p:tag name="_INSTRUCTOR VIEW19C14C36-AC8E-43BC-9DB6-C2AAF774C7DC|PANE__TAG" val="_"/>
</p:tagLst>
</file>

<file path=ppt/tags/tag122.xml><?xml version="1.0" encoding="utf-8"?>
<p:tagLst xmlns:p="http://schemas.openxmlformats.org/presentationml/2006/main">
  <p:tag name="_INSTRUCTOR VIEW19C14C36-AC8E-43BC-9DB6-C2AAF774C7DC|PANE__TAG" val="_"/>
</p:tagLst>
</file>

<file path=ppt/tags/tag123.xml><?xml version="1.0" encoding="utf-8"?>
<p:tagLst xmlns:p="http://schemas.openxmlformats.org/presentationml/2006/main">
  <p:tag name="_INSTRUCTOR VIEW19C14C36-AC8E-43BC-9DB6-C2AAF774C7DC|PANE__TAG" val="_"/>
</p:tagLst>
</file>

<file path=ppt/tags/tag124.xml><?xml version="1.0" encoding="utf-8"?>
<p:tagLst xmlns:p="http://schemas.openxmlformats.org/presentationml/2006/main">
  <p:tag name="_INSTRUCTOR VIEW19C14C36-AC8E-43BC-9DB6-C2AAF774C7DC|PANE__TAG" val="_"/>
</p:tagLst>
</file>

<file path=ppt/tags/tag125.xml><?xml version="1.0" encoding="utf-8"?>
<p:tagLst xmlns:p="http://schemas.openxmlformats.org/presentationml/2006/main">
  <p:tag name="_INSTRUCTOR VIEW19C14C36-AC8E-43BC-9DB6-C2AAF774C7DC|PANE__TAG" val="_"/>
</p:tagLst>
</file>

<file path=ppt/tags/tag126.xml><?xml version="1.0" encoding="utf-8"?>
<p:tagLst xmlns:p="http://schemas.openxmlformats.org/presentationml/2006/main">
  <p:tag name="_INSTRUCTOR VIEW19C14C36-AC8E-43BC-9DB6-C2AAF774C7DC|PANE__TAG" val="_"/>
</p:tagLst>
</file>

<file path=ppt/tags/tag127.xml><?xml version="1.0" encoding="utf-8"?>
<p:tagLst xmlns:p="http://schemas.openxmlformats.org/presentationml/2006/main">
  <p:tag name="_INSTRUCTOR VIEW19C14C36-AC8E-43BC-9DB6-C2AAF774C7DC|PANE__TAG" val="_"/>
</p:tagLst>
</file>

<file path=ppt/tags/tag128.xml><?xml version="1.0" encoding="utf-8"?>
<p:tagLst xmlns:p="http://schemas.openxmlformats.org/presentationml/2006/main">
  <p:tag name="_INSTRUCTOR VIEW19C14C36-AC8E-43BC-9DB6-C2AAF774C7DC|PANE__TAG" val="_"/>
</p:tagLst>
</file>

<file path=ppt/tags/tag129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_INSTRUCTOR VIEW19C14C36-AC8E-43BC-9DB6-C2AAF774C7DC|PANE__TAG" val="_"/>
</p:tagLst>
</file>

<file path=ppt/tags/tag131.xml><?xml version="1.0" encoding="utf-8"?>
<p:tagLst xmlns:p="http://schemas.openxmlformats.org/presentationml/2006/main">
  <p:tag name="_INSTRUCTOR VIEW19C14C36-AC8E-43BC-9DB6-C2AAF774C7DC|PANE__TAG" val="_"/>
</p:tagLst>
</file>

<file path=ppt/tags/tag132.xml><?xml version="1.0" encoding="utf-8"?>
<p:tagLst xmlns:p="http://schemas.openxmlformats.org/presentationml/2006/main">
  <p:tag name="_INSTRUCTOR VIEW19C14C36-AC8E-43BC-9DB6-C2AAF774C7DC|PANE__TAG" val="_"/>
</p:tagLst>
</file>

<file path=ppt/tags/tag133.xml><?xml version="1.0" encoding="utf-8"?>
<p:tagLst xmlns:p="http://schemas.openxmlformats.org/presentationml/2006/main">
  <p:tag name="_INSTRUCTOR VIEW19C14C36-AC8E-43BC-9DB6-C2AAF774C7DC|PANE__TAG" val="_"/>
</p:tagLst>
</file>

<file path=ppt/tags/tag134.xml><?xml version="1.0" encoding="utf-8"?>
<p:tagLst xmlns:p="http://schemas.openxmlformats.org/presentationml/2006/main">
  <p:tag name="_INSTRUCTOR VIEW19C14C36-AC8E-43BC-9DB6-C2AAF774C7DC|PANE__TAG" val="_"/>
</p:tagLst>
</file>

<file path=ppt/tags/tag135.xml><?xml version="1.0" encoding="utf-8"?>
<p:tagLst xmlns:p="http://schemas.openxmlformats.org/presentationml/2006/main">
  <p:tag name="_INSTRUCTOR VIEW19C14C36-AC8E-43BC-9DB6-C2AAF774C7DC|PANE__TAG" val="_"/>
</p:tagLst>
</file>

<file path=ppt/tags/tag136.xml><?xml version="1.0" encoding="utf-8"?>
<p:tagLst xmlns:p="http://schemas.openxmlformats.org/presentationml/2006/main">
  <p:tag name="_INSTRUCTOR VIEW19C14C36-AC8E-43BC-9DB6-C2AAF774C7DC|PANE__TAG" val="_"/>
</p:tagLst>
</file>

<file path=ppt/tags/tag137.xml><?xml version="1.0" encoding="utf-8"?>
<p:tagLst xmlns:p="http://schemas.openxmlformats.org/presentationml/2006/main">
  <p:tag name="_INSTRUCTOR VIEW19C14C36-AC8E-43BC-9DB6-C2AAF774C7DC|PANE__TAG" val="_"/>
</p:tagLst>
</file>

<file path=ppt/tags/tag138.xml><?xml version="1.0" encoding="utf-8"?>
<p:tagLst xmlns:p="http://schemas.openxmlformats.org/presentationml/2006/main">
  <p:tag name="_INSTRUCTOR VIEW19C14C36-AC8E-43BC-9DB6-C2AAF774C7DC|PANE__TAG" val="_"/>
</p:tagLst>
</file>

<file path=ppt/tags/tag139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_INSTRUCTOR VIEW19C14C36-AC8E-43BC-9DB6-C2AAF774C7DC|PANE__TAG" val="_"/>
</p:tagLst>
</file>

<file path=ppt/tags/tag141.xml><?xml version="1.0" encoding="utf-8"?>
<p:tagLst xmlns:p="http://schemas.openxmlformats.org/presentationml/2006/main">
  <p:tag name="_INSTRUCTOR VIEW19C14C36-AC8E-43BC-9DB6-C2AAF774C7DC|PANE__TAG" val="_"/>
</p:tagLst>
</file>

<file path=ppt/tags/tag142.xml><?xml version="1.0" encoding="utf-8"?>
<p:tagLst xmlns:p="http://schemas.openxmlformats.org/presentationml/2006/main">
  <p:tag name="_INSTRUCTOR VIEW19C14C36-AC8E-43BC-9DB6-C2AAF774C7DC|PANE__TAG" val="_"/>
</p:tagLst>
</file>

<file path=ppt/tags/tag143.xml><?xml version="1.0" encoding="utf-8"?>
<p:tagLst xmlns:p="http://schemas.openxmlformats.org/presentationml/2006/main">
  <p:tag name="_INSTRUCTOR VIEW19C14C36-AC8E-43BC-9DB6-C2AAF774C7DC|PANE__TAG" val="_"/>
</p:tagLst>
</file>

<file path=ppt/tags/tag144.xml><?xml version="1.0" encoding="utf-8"?>
<p:tagLst xmlns:p="http://schemas.openxmlformats.org/presentationml/2006/main">
  <p:tag name="_INSTRUCTOR VIEW19C14C36-AC8E-43BC-9DB6-C2AAF774C7DC|PANE__TAG" val="_"/>
</p:tagLst>
</file>

<file path=ppt/tags/tag145.xml><?xml version="1.0" encoding="utf-8"?>
<p:tagLst xmlns:p="http://schemas.openxmlformats.org/presentationml/2006/main">
  <p:tag name="_INSTRUCTOR VIEW19C14C36-AC8E-43BC-9DB6-C2AAF774C7DC|PANE__TAG" val="_"/>
</p:tagLst>
</file>

<file path=ppt/tags/tag146.xml><?xml version="1.0" encoding="utf-8"?>
<p:tagLst xmlns:p="http://schemas.openxmlformats.org/presentationml/2006/main">
  <p:tag name="_INSTRUCTOR VIEW19C14C36-AC8E-43BC-9DB6-C2AAF774C7DC|PANE__TAG" val="_"/>
</p:tagLst>
</file>

<file path=ppt/tags/tag147.xml><?xml version="1.0" encoding="utf-8"?>
<p:tagLst xmlns:p="http://schemas.openxmlformats.org/presentationml/2006/main">
  <p:tag name="_INSTRUCTOR VIEW19C14C36-AC8E-43BC-9DB6-C2AAF774C7DC|PANE__TAG" val="_"/>
</p:tagLst>
</file>

<file path=ppt/tags/tag148.xml><?xml version="1.0" encoding="utf-8"?>
<p:tagLst xmlns:p="http://schemas.openxmlformats.org/presentationml/2006/main">
  <p:tag name="_INSTRUCTOR VIEW19C14C36-AC8E-43BC-9DB6-C2AAF774C7DC|PANE__TAG" val="_"/>
</p:tagLst>
</file>

<file path=ppt/tags/tag149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_INSTRUCTOR VIEW19C14C36-AC8E-43BC-9DB6-C2AAF774C7DC|PANE__TAG" val="_"/>
</p:tagLst>
</file>

<file path=ppt/tags/tag151.xml><?xml version="1.0" encoding="utf-8"?>
<p:tagLst xmlns:p="http://schemas.openxmlformats.org/presentationml/2006/main">
  <p:tag name="_INSTRUCTOR VIEW19C14C36-AC8E-43BC-9DB6-C2AAF774C7DC|PANE__TAG" val="_"/>
</p:tagLst>
</file>

<file path=ppt/tags/tag152.xml><?xml version="1.0" encoding="utf-8"?>
<p:tagLst xmlns:p="http://schemas.openxmlformats.org/presentationml/2006/main">
  <p:tag name="_INSTRUCTOR VIEW19C14C36-AC8E-43BC-9DB6-C2AAF774C7DC|PANE__TAG" val="_"/>
</p:tagLst>
</file>

<file path=ppt/tags/tag153.xml><?xml version="1.0" encoding="utf-8"?>
<p:tagLst xmlns:p="http://schemas.openxmlformats.org/presentationml/2006/main">
  <p:tag name="_INSTRUCTOR VIEW19C14C36-AC8E-43BC-9DB6-C2AAF774C7DC|PANE__TAG" val="_"/>
</p:tagLst>
</file>

<file path=ppt/tags/tag154.xml><?xml version="1.0" encoding="utf-8"?>
<p:tagLst xmlns:p="http://schemas.openxmlformats.org/presentationml/2006/main">
  <p:tag name="_INSTRUCTOR VIEW19C14C36-AC8E-43BC-9DB6-C2AAF774C7DC|PANE__TAG" val="_"/>
</p:tagLst>
</file>

<file path=ppt/tags/tag155.xml><?xml version="1.0" encoding="utf-8"?>
<p:tagLst xmlns:p="http://schemas.openxmlformats.org/presentationml/2006/main">
  <p:tag name="_INSTRUCTOR VIEW19C14C36-AC8E-43BC-9DB6-C2AAF774C7DC|PANE__TAG" val="_"/>
</p:tagLst>
</file>

<file path=ppt/tags/tag156.xml><?xml version="1.0" encoding="utf-8"?>
<p:tagLst xmlns:p="http://schemas.openxmlformats.org/presentationml/2006/main">
  <p:tag name="_INSTRUCTOR VIEW19C14C36-AC8E-43BC-9DB6-C2AAF774C7DC|PANE__TAG" val="_"/>
</p:tagLst>
</file>

<file path=ppt/tags/tag157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_INSTRUCTOR VIEW19C14C36-AC8E-43BC-9DB6-C2AAF774C7DC|PANE__TAG" val="_"/>
</p:tagLst>
</file>

<file path=ppt/tags/tag71.xml><?xml version="1.0" encoding="utf-8"?>
<p:tagLst xmlns:p="http://schemas.openxmlformats.org/presentationml/2006/main">
  <p:tag name="_INSTRUCTOR VIEW19C14C36-AC8E-43BC-9DB6-C2AAF774C7DC|PANE__TAG" val="_"/>
</p:tagLst>
</file>

<file path=ppt/tags/tag72.xml><?xml version="1.0" encoding="utf-8"?>
<p:tagLst xmlns:p="http://schemas.openxmlformats.org/presentationml/2006/main">
  <p:tag name="_INSTRUCTOR VIEW19C14C36-AC8E-43BC-9DB6-C2AAF774C7DC|PANE__TAG" val="_"/>
</p:tagLst>
</file>

<file path=ppt/tags/tag73.xml><?xml version="1.0" encoding="utf-8"?>
<p:tagLst xmlns:p="http://schemas.openxmlformats.org/presentationml/2006/main">
  <p:tag name="_INSTRUCTOR VIEW19C14C36-AC8E-43BC-9DB6-C2AAF774C7DC|PANE__TAG" val="_"/>
</p:tagLst>
</file>

<file path=ppt/tags/tag74.xml><?xml version="1.0" encoding="utf-8"?>
<p:tagLst xmlns:p="http://schemas.openxmlformats.org/presentationml/2006/main">
  <p:tag name="_INSTRUCTOR VIEW19C14C36-AC8E-43BC-9DB6-C2AAF774C7DC|PANE__TAG" val="_"/>
</p:tagLst>
</file>

<file path=ppt/tags/tag75.xml><?xml version="1.0" encoding="utf-8"?>
<p:tagLst xmlns:p="http://schemas.openxmlformats.org/presentationml/2006/main">
  <p:tag name="_INSTRUCTOR VIEW19C14C36-AC8E-43BC-9DB6-C2AAF774C7DC|PANE__TAG" val="_"/>
</p:tagLst>
</file>

<file path=ppt/tags/tag76.xml><?xml version="1.0" encoding="utf-8"?>
<p:tagLst xmlns:p="http://schemas.openxmlformats.org/presentationml/2006/main">
  <p:tag name="_INSTRUCTOR VIEW19C14C36-AC8E-43BC-9DB6-C2AAF774C7DC|PANE__TAG" val="_"/>
</p:tagLst>
</file>

<file path=ppt/tags/tag77.xml><?xml version="1.0" encoding="utf-8"?>
<p:tagLst xmlns:p="http://schemas.openxmlformats.org/presentationml/2006/main">
  <p:tag name="_INSTRUCTOR VIEW19C14C36-AC8E-43BC-9DB6-C2AAF774C7DC|PANE__TAG" val="_"/>
</p:tagLst>
</file>

<file path=ppt/tags/tag78.xml><?xml version="1.0" encoding="utf-8"?>
<p:tagLst xmlns:p="http://schemas.openxmlformats.org/presentationml/2006/main">
  <p:tag name="_INSTRUCTOR VIEW19C14C36-AC8E-43BC-9DB6-C2AAF774C7DC|PANE__TAG" val="_"/>
</p:tagLst>
</file>

<file path=ppt/tags/tag79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_INSTRUCTOR VIEW19C14C36-AC8E-43BC-9DB6-C2AAF774C7DC|PANE__TAG" val="_"/>
</p:tagLst>
</file>

<file path=ppt/tags/tag81.xml><?xml version="1.0" encoding="utf-8"?>
<p:tagLst xmlns:p="http://schemas.openxmlformats.org/presentationml/2006/main">
  <p:tag name="_INSTRUCTOR VIEW19C14C36-AC8E-43BC-9DB6-C2AAF774C7DC|PANE__TAG" val="_"/>
</p:tagLst>
</file>

<file path=ppt/tags/tag82.xml><?xml version="1.0" encoding="utf-8"?>
<p:tagLst xmlns:p="http://schemas.openxmlformats.org/presentationml/2006/main">
  <p:tag name="_INSTRUCTOR VIEW19C14C36-AC8E-43BC-9DB6-C2AAF774C7DC|PANE__TAG" val="_"/>
</p:tagLst>
</file>

<file path=ppt/tags/tag83.xml><?xml version="1.0" encoding="utf-8"?>
<p:tagLst xmlns:p="http://schemas.openxmlformats.org/presentationml/2006/main">
  <p:tag name="_INSTRUCTOR VIEW19C14C36-AC8E-43BC-9DB6-C2AAF774C7DC|PANE__TAG" val="_"/>
</p:tagLst>
</file>

<file path=ppt/tags/tag84.xml><?xml version="1.0" encoding="utf-8"?>
<p:tagLst xmlns:p="http://schemas.openxmlformats.org/presentationml/2006/main">
  <p:tag name="_INSTRUCTOR VIEW19C14C36-AC8E-43BC-9DB6-C2AAF774C7DC|PANE__TAG" val="_"/>
</p:tagLst>
</file>

<file path=ppt/tags/tag85.xml><?xml version="1.0" encoding="utf-8"?>
<p:tagLst xmlns:p="http://schemas.openxmlformats.org/presentationml/2006/main">
  <p:tag name="_INSTRUCTOR VIEW19C14C36-AC8E-43BC-9DB6-C2AAF774C7DC|PANE__TAG" val="_"/>
</p:tagLst>
</file>

<file path=ppt/tags/tag86.xml><?xml version="1.0" encoding="utf-8"?>
<p:tagLst xmlns:p="http://schemas.openxmlformats.org/presentationml/2006/main">
  <p:tag name="_INSTRUCTOR VIEW19C14C36-AC8E-43BC-9DB6-C2AAF774C7DC|PANE__TAG" val="_"/>
</p:tagLst>
</file>

<file path=ppt/tags/tag87.xml><?xml version="1.0" encoding="utf-8"?>
<p:tagLst xmlns:p="http://schemas.openxmlformats.org/presentationml/2006/main">
  <p:tag name="_INSTRUCTOR VIEW19C14C36-AC8E-43BC-9DB6-C2AAF774C7DC|PANE__TAG" val="_"/>
</p:tagLst>
</file>

<file path=ppt/tags/tag88.xml><?xml version="1.0" encoding="utf-8"?>
<p:tagLst xmlns:p="http://schemas.openxmlformats.org/presentationml/2006/main">
  <p:tag name="_INSTRUCTOR VIEW19C14C36-AC8E-43BC-9DB6-C2AAF774C7DC|PANE__TAG" val="_"/>
</p:tagLst>
</file>

<file path=ppt/tags/tag89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_INSTRUCTOR VIEW19C14C36-AC8E-43BC-9DB6-C2AAF774C7DC|PANE__TAG" val="_"/>
</p:tagLst>
</file>

<file path=ppt/tags/tag91.xml><?xml version="1.0" encoding="utf-8"?>
<p:tagLst xmlns:p="http://schemas.openxmlformats.org/presentationml/2006/main">
  <p:tag name="_INSTRUCTOR VIEW19C14C36-AC8E-43BC-9DB6-C2AAF774C7DC|PANE__TAG" val="_"/>
</p:tagLst>
</file>

<file path=ppt/tags/tag92.xml><?xml version="1.0" encoding="utf-8"?>
<p:tagLst xmlns:p="http://schemas.openxmlformats.org/presentationml/2006/main">
  <p:tag name="_INSTRUCTOR VIEW19C14C36-AC8E-43BC-9DB6-C2AAF774C7DC|PANE__TAG" val="_"/>
</p:tagLst>
</file>

<file path=ppt/tags/tag93.xml><?xml version="1.0" encoding="utf-8"?>
<p:tagLst xmlns:p="http://schemas.openxmlformats.org/presentationml/2006/main">
  <p:tag name="_INSTRUCTOR VIEW19C14C36-AC8E-43BC-9DB6-C2AAF774C7DC|PANE__TAG" val="_"/>
</p:tagLst>
</file>

<file path=ppt/tags/tag94.xml><?xml version="1.0" encoding="utf-8"?>
<p:tagLst xmlns:p="http://schemas.openxmlformats.org/presentationml/2006/main">
  <p:tag name="_INSTRUCTOR VIEW19C14C36-AC8E-43BC-9DB6-C2AAF774C7DC|PANE__TAG" val="_"/>
</p:tagLst>
</file>

<file path=ppt/tags/tag95.xml><?xml version="1.0" encoding="utf-8"?>
<p:tagLst xmlns:p="http://schemas.openxmlformats.org/presentationml/2006/main">
  <p:tag name="_INSTRUCTOR VIEW19C14C36-AC8E-43BC-9DB6-C2AAF774C7DC|PANE__TAG" val="_"/>
</p:tagLst>
</file>

<file path=ppt/tags/tag96.xml><?xml version="1.0" encoding="utf-8"?>
<p:tagLst xmlns:p="http://schemas.openxmlformats.org/presentationml/2006/main">
  <p:tag name="_INSTRUCTOR VIEW19C14C36-AC8E-43BC-9DB6-C2AAF774C7DC|PANE__TAG" val="_"/>
</p:tagLst>
</file>

<file path=ppt/tags/tag97.xml><?xml version="1.0" encoding="utf-8"?>
<p:tagLst xmlns:p="http://schemas.openxmlformats.org/presentationml/2006/main">
  <p:tag name="_INSTRUCTOR VIEW19C14C36-AC8E-43BC-9DB6-C2AAF774C7DC|PANE__TAG" val="_"/>
</p:tagLst>
</file>

<file path=ppt/tags/tag98.xml><?xml version="1.0" encoding="utf-8"?>
<p:tagLst xmlns:p="http://schemas.openxmlformats.org/presentationml/2006/main">
  <p:tag name="_INSTRUCTOR VIEW19C14C36-AC8E-43BC-9DB6-C2AAF774C7DC|PANE__TAG" val="_"/>
</p:tagLst>
</file>

<file path=ppt/tags/tag9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2440</Words>
  <Application>WPS 演示</Application>
  <PresentationFormat>宽屏</PresentationFormat>
  <Paragraphs>189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Courier New</vt:lpstr>
      <vt:lpstr>Office 主题​​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14010007517</cp:lastModifiedBy>
  <cp:revision>202</cp:revision>
  <dcterms:created xsi:type="dcterms:W3CDTF">2019-06-19T02:08:00Z</dcterms:created>
  <dcterms:modified xsi:type="dcterms:W3CDTF">2020-10-15T06:27:52Z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