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  <p:sldId id="273" r:id="rId19"/>
    <p:sldId id="275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10EA-C1ED-40AF-9058-45B07F2161F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4DA77-F59E-4667-B6D0-8AB48DD06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43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8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37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29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0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5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7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7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7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9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2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4DA77-F59E-4667-B6D0-8AB48DD069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1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79A67-A494-E47F-72A0-65CAA5244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8BE5D8-72EE-AA09-C7F6-8C3B8ADC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B32BA-1F5D-6889-937A-74BB3382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AEB91-4F7C-3164-233D-6A397198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91E27-72FD-34C2-8577-BD6A561F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9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E8820-8198-F728-872F-254B44C3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9FE6E-C851-5E95-A93E-046DC7534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15DCE-FAFC-E767-EF73-23B156E6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472CD-3F45-D80B-D11A-6AF6162C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C9133-D13B-AC2B-11E4-532EBC32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6D8D9-E666-654D-7EA3-A6DFD8F30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FBF56-4910-39C4-44F4-16FA84D4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63B24-5B5B-8CA8-21F2-9052CD6C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4A90-F7BB-1892-97E1-7AAF4603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FA50F-FB42-609F-22F8-6FAE855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4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696E2-CCB0-5E4A-62C7-D34058A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FBFFD-6E75-5F9A-9173-009F8B0E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F29BA-6F65-8B58-1C72-00E6382D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7663A-5310-D500-D103-4624D87C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C4A3A-2D40-BFA6-BA89-8D69F7A1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36234-5FD3-FF4C-9EB8-0A3AE6F9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5ECA1F-E6BE-757C-87D7-962918E39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46920-AF1A-069C-E503-415BE3B7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C209F-97D4-48F4-B418-4AFBA008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00AB6-4084-E115-2827-9E1FA735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3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91871-C297-1F0E-0B61-FF98E56A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B07CD-9BB3-6622-11B8-547E2D9EB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63FC0-F508-5A11-4C5D-7BF04D968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F6CC1-9D2C-136E-489F-59D41819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460F7-8A42-1826-D7AD-30D17C5A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EAA99-8A46-6C25-F692-18DE1F94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FFA6-1F69-0714-BA9B-87F62F7C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EECB2-96DA-3241-59D0-6F86F978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976EE-1161-A581-AA5F-FAC548456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AC3CC8-0393-7965-CE2E-E92731F99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E9712D-26B4-4E90-3BA2-8EFA19640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99C13B-3ACC-E2C5-12FC-11EA25FF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E0150C-896E-FFEF-9A02-B3BECA3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FC2406-F328-B60A-9D1A-84CAF62E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1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45782-CAC7-0277-90C5-923ED2DB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CACBDE-A8FF-6A27-5121-B6B493FB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EEBFAF-4777-E1D8-FA01-FE88B58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452B88-7B7E-9137-2AAE-6795E3D3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F91A79-5960-F2E5-A978-59F99010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4B16D-115A-8AD7-C1F4-CBAD2DB6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868D88-A293-ACB2-6C7C-3B6B598E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4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1D2E7-73BA-BC21-D206-16D8825E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8692A-E7F8-30D2-DFD3-0D7085C0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8C92E-8C76-6209-53A1-087B7D08E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BD0EF-5345-AAFF-41F6-E3B186AE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544BE-8552-4BE3-9CAD-A6B72CC8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EDC76-81EA-0A07-80BE-0A096A94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08950-32CD-EC96-63F4-DF63653E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8DA7D-ABB6-D639-7742-B44F2521C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47EBC-9BA1-C502-FB02-62919DBD6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EE073-26CB-70AD-7096-13E2D053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1FB77-F0C0-334F-2C14-2D3E69D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D0B99-9C17-CFF8-BE7E-004A91AA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B9B8F-A4E4-9C08-C5B5-57D22CD8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0FBDB-5241-7C95-27B3-21DCA4C2F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48310-5F83-7324-A785-6AA1266E7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CD3E-2CC5-47A6-A9A5-B1F36F7EF44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FDA8A-347E-32B0-2440-7F0A74759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F40E7-8E6F-E85E-6D5B-4050D25F5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0C3A-381C-45B9-9348-5BDDD21C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5CAEE-ED38-74D3-FCB1-3B72A6BD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Lab1 </a:t>
            </a:r>
            <a:r>
              <a:rPr lang="zh-CN" altLang="en-US" dirty="0"/>
              <a:t>动态分支预测讲解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0E9EE-5D73-73D8-4909-229AB9065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4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全局动态分支预测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B3E6-FE36-E3C2-1CDE-981FDA40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704" y="2292627"/>
            <a:ext cx="4860235" cy="2079901"/>
          </a:xfrm>
        </p:spPr>
        <p:txBody>
          <a:bodyPr>
            <a:normAutofit/>
          </a:bodyPr>
          <a:lstStyle/>
          <a:p>
            <a:r>
              <a:rPr lang="zh-CN" altLang="en-US" dirty="0"/>
              <a:t>下标的引用逻辑不再解释，也是类似的。</a:t>
            </a:r>
            <a:endParaRPr lang="en-US" altLang="zh-CN" dirty="0"/>
          </a:p>
          <a:p>
            <a:r>
              <a:rPr lang="zh-CN" altLang="en-US" dirty="0"/>
              <a:t>本实验具体实现也是进行拼接，本质都是一样的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2FB9DE-30E0-1835-5345-90F7C0E76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692"/>
            <a:ext cx="5257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全局动态分支预测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B3E6-FE36-E3C2-1CDE-981FDA40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704" y="2292627"/>
            <a:ext cx="4860235" cy="2079901"/>
          </a:xfrm>
        </p:spPr>
        <p:txBody>
          <a:bodyPr>
            <a:normAutofit/>
          </a:bodyPr>
          <a:lstStyle/>
          <a:p>
            <a:r>
              <a:rPr lang="zh-CN" altLang="en-US" dirty="0"/>
              <a:t>更新逻辑：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阶段预测</a:t>
            </a:r>
            <a:r>
              <a:rPr lang="zh-CN" altLang="en-US" dirty="0">
                <a:solidFill>
                  <a:srgbClr val="FF0000"/>
                </a:solidFill>
              </a:rPr>
              <a:t>并用预测结果</a:t>
            </a:r>
            <a:r>
              <a:rPr lang="zh-CN" altLang="en-US" dirty="0"/>
              <a:t>更新</a:t>
            </a:r>
            <a:r>
              <a:rPr lang="en-US" altLang="zh-CN" dirty="0"/>
              <a:t>GHR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阶段更新的原因参考</a:t>
            </a:r>
            <a:r>
              <a:rPr lang="en-US" altLang="zh-CN" dirty="0"/>
              <a:t>《</a:t>
            </a:r>
            <a:r>
              <a:rPr lang="zh-CN" altLang="en-US" dirty="0"/>
              <a:t>超标量处理器设计</a:t>
            </a:r>
            <a:r>
              <a:rPr lang="en-US" altLang="zh-CN" dirty="0"/>
              <a:t>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2FB9DE-30E0-1835-5345-90F7C0E76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692"/>
            <a:ext cx="5257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全局动态分支预测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B3E6-FE36-E3C2-1CDE-981FDA40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13"/>
            <a:ext cx="10601739" cy="4697896"/>
          </a:xfrm>
        </p:spPr>
        <p:txBody>
          <a:bodyPr>
            <a:normAutofit/>
          </a:bodyPr>
          <a:lstStyle/>
          <a:p>
            <a:r>
              <a:rPr lang="zh-CN" altLang="en-US" dirty="0"/>
              <a:t>是的，和你想的一样，用预测的结果更新不会出错吗？当然会出错。怎么办呢？有两种方法：</a:t>
            </a:r>
            <a:r>
              <a:rPr lang="en-US" altLang="zh-CN" dirty="0" err="1"/>
              <a:t>CheckPoints</a:t>
            </a:r>
            <a:r>
              <a:rPr lang="zh-CN" altLang="en-US" dirty="0"/>
              <a:t>修复法和提交阶段修复法。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Checkpoints</a:t>
            </a:r>
            <a:r>
              <a:rPr lang="zh-CN" altLang="en-US" b="1" dirty="0">
                <a:solidFill>
                  <a:srgbClr val="FF0000"/>
                </a:solidFill>
              </a:rPr>
              <a:t>修复法</a:t>
            </a:r>
            <a:r>
              <a:rPr lang="zh-CN" altLang="en-US" dirty="0"/>
              <a:t>：在</a:t>
            </a:r>
            <a:r>
              <a:rPr lang="en-US" altLang="zh-CN" dirty="0"/>
              <a:t>IF</a:t>
            </a:r>
            <a:r>
              <a:rPr lang="zh-CN" altLang="en-US" dirty="0"/>
              <a:t>阶段，不难发现每次预测后，马上用相反的值记录下来，最后发现出错后再进行修订。</a:t>
            </a:r>
            <a:endParaRPr lang="en-US" altLang="zh-CN" dirty="0"/>
          </a:p>
          <a:p>
            <a:r>
              <a:rPr lang="zh-CN" altLang="en-US" dirty="0"/>
              <a:t>由于实现需要再写一个</a:t>
            </a:r>
            <a:r>
              <a:rPr lang="en-US" altLang="zh-CN" dirty="0"/>
              <a:t>FIFO</a:t>
            </a:r>
            <a:r>
              <a:rPr lang="zh-CN" altLang="en-US" dirty="0"/>
              <a:t>，所以本实验没有实现。（具体逻辑也没想清楚，加上</a:t>
            </a:r>
            <a:r>
              <a:rPr lang="zh-CN" altLang="en-US" b="1" dirty="0"/>
              <a:t>懒</a:t>
            </a:r>
            <a:r>
              <a:rPr lang="zh-CN" altLang="en-US" dirty="0"/>
              <a:t>就没写，但是这个一定需要配合提交阶段修复法，因为也有可能出错。原因见</a:t>
            </a:r>
            <a:r>
              <a:rPr lang="en-US" altLang="zh-CN" dirty="0"/>
              <a:t>《</a:t>
            </a:r>
            <a:r>
              <a:rPr lang="zh-CN" altLang="en-US" dirty="0"/>
              <a:t>超标量处理器设计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500" dirty="0"/>
              <a:t>（我才不会告诉你们我也没太看懂）</a:t>
            </a:r>
            <a:endParaRPr lang="en-US" altLang="zh-CN" sz="500" dirty="0"/>
          </a:p>
        </p:txBody>
      </p:sp>
    </p:spTree>
    <p:extLst>
      <p:ext uri="{BB962C8B-B14F-4D97-AF65-F5344CB8AC3E}">
        <p14:creationId xmlns:p14="http://schemas.microsoft.com/office/powerpoint/2010/main" val="370721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全局动态分支预测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B3E6-FE36-E3C2-1CDE-981FDA40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13"/>
            <a:ext cx="10601739" cy="469789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提交阶段修复法</a:t>
            </a:r>
            <a:r>
              <a:rPr lang="zh-CN" altLang="en-US" dirty="0"/>
              <a:t>：在提交阶段设置一个</a:t>
            </a:r>
            <a:r>
              <a:rPr lang="en-US" altLang="zh-CN" dirty="0"/>
              <a:t>retired GHR</a:t>
            </a:r>
            <a:r>
              <a:rPr lang="zh-CN" altLang="en-US" dirty="0"/>
              <a:t>，因为提交阶段已经知道预测结果，所以</a:t>
            </a:r>
            <a:r>
              <a:rPr lang="en-US" altLang="zh-CN" dirty="0"/>
              <a:t>retired GHR</a:t>
            </a:r>
            <a:r>
              <a:rPr lang="zh-CN" altLang="en-US" dirty="0"/>
              <a:t>存储的一定是正确的。此时比对预测阶段的</a:t>
            </a:r>
            <a:r>
              <a:rPr lang="en-US" altLang="zh-CN" dirty="0"/>
              <a:t>GHR</a:t>
            </a:r>
            <a:r>
              <a:rPr lang="zh-CN" altLang="en-US" dirty="0"/>
              <a:t>，并进行修订。</a:t>
            </a:r>
            <a:endParaRPr lang="en-US" altLang="zh-CN" dirty="0"/>
          </a:p>
          <a:p>
            <a:r>
              <a:rPr lang="zh-CN" altLang="en-US" dirty="0"/>
              <a:t>实际上，在实现中有一些细节需要注意，详见后面代码实现部分。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4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B3E6-FE36-E3C2-1CDE-981FDA40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13"/>
            <a:ext cx="10601739" cy="4697896"/>
          </a:xfrm>
        </p:spPr>
        <p:txBody>
          <a:bodyPr>
            <a:normAutofit/>
          </a:bodyPr>
          <a:lstStyle/>
          <a:p>
            <a:r>
              <a:rPr lang="zh-CN" altLang="en-US" dirty="0"/>
              <a:t>现在既有局部动态分支预测，又有全局动态分支预测，那我是不是该考虑把这两种方法结合起来呢？</a:t>
            </a:r>
            <a:endParaRPr lang="en-US" altLang="zh-CN" dirty="0"/>
          </a:p>
          <a:p>
            <a:r>
              <a:rPr lang="zh-CN" altLang="en-US" dirty="0"/>
              <a:t>答案是竞争分支预测，思想就是</a:t>
            </a:r>
            <a:r>
              <a:rPr lang="zh-CN" altLang="en-US" b="1" dirty="0"/>
              <a:t>谁效果好，我选谁的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888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竞争分支预测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0D9761B-5175-E569-65DC-6B5B30C2AF3F}"/>
              </a:ext>
            </a:extLst>
          </p:cNvPr>
          <p:cNvSpPr txBox="1">
            <a:spLocks/>
          </p:cNvSpPr>
          <p:nvPr/>
        </p:nvSpPr>
        <p:spPr>
          <a:xfrm>
            <a:off x="5877339" y="1451113"/>
            <a:ext cx="5562600" cy="469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注意这里有个新器件：</a:t>
            </a:r>
            <a:r>
              <a:rPr lang="en-US" altLang="zh-CN" dirty="0"/>
              <a:t>CPHT</a:t>
            </a:r>
          </a:p>
          <a:p>
            <a:r>
              <a:rPr lang="zh-CN" altLang="en-US" dirty="0"/>
              <a:t>其作用就是记录</a:t>
            </a:r>
            <a:r>
              <a:rPr lang="zh-CN" altLang="en-US" dirty="0">
                <a:solidFill>
                  <a:srgbClr val="FF0000"/>
                </a:solidFill>
              </a:rPr>
              <a:t>相应指令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选择分支方法</a:t>
            </a:r>
            <a:r>
              <a:rPr lang="zh-CN" altLang="en-US" dirty="0"/>
              <a:t>的历史记录（选的是局部还是全局）</a:t>
            </a:r>
            <a:endParaRPr lang="en-US" altLang="zh-CN" dirty="0"/>
          </a:p>
          <a:p>
            <a:r>
              <a:rPr lang="zh-CN" altLang="en-US" dirty="0"/>
              <a:t>注意这里有局部预测的思想，因为对于每条指令都有历史记录。</a:t>
            </a:r>
            <a:endParaRPr lang="en-US" altLang="zh-CN" dirty="0"/>
          </a:p>
          <a:p>
            <a:r>
              <a:rPr lang="en-US" altLang="zh-CN" dirty="0"/>
              <a:t>CPHT</a:t>
            </a:r>
            <a:r>
              <a:rPr lang="zh-CN" altLang="en-US" dirty="0"/>
              <a:t>的更新肯定也是</a:t>
            </a:r>
            <a:r>
              <a:rPr lang="en-US" altLang="zh-CN" dirty="0"/>
              <a:t>MEM</a:t>
            </a:r>
            <a:r>
              <a:rPr lang="zh-CN" altLang="en-US" dirty="0"/>
              <a:t>阶段（提交阶段）</a:t>
            </a:r>
            <a:endParaRPr lang="en-US" altLang="zh-CN" dirty="0"/>
          </a:p>
          <a:p>
            <a:r>
              <a:rPr lang="zh-CN" altLang="en-US" dirty="0"/>
              <a:t>最后利用状态作为</a:t>
            </a:r>
            <a:r>
              <a:rPr lang="en-US" altLang="zh-CN" dirty="0"/>
              <a:t>Mux</a:t>
            </a:r>
            <a:r>
              <a:rPr lang="zh-CN" altLang="en-US" dirty="0"/>
              <a:t>的控制信号进行结果的选择</a:t>
            </a:r>
            <a:endParaRPr lang="en-US" altLang="zh-CN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4A51C33-0EB2-CF3E-1EE7-A43AEE7C7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724"/>
            <a:ext cx="4029075" cy="3152775"/>
          </a:xfrm>
        </p:spPr>
      </p:pic>
    </p:spTree>
    <p:extLst>
      <p:ext uri="{BB962C8B-B14F-4D97-AF65-F5344CB8AC3E}">
        <p14:creationId xmlns:p14="http://schemas.microsoft.com/office/powerpoint/2010/main" val="2214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竞争分支预测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0D9761B-5175-E569-65DC-6B5B30C2AF3F}"/>
              </a:ext>
            </a:extLst>
          </p:cNvPr>
          <p:cNvSpPr txBox="1">
            <a:spLocks/>
          </p:cNvSpPr>
          <p:nvPr/>
        </p:nvSpPr>
        <p:spPr>
          <a:xfrm>
            <a:off x="5877339" y="1451113"/>
            <a:ext cx="5562600" cy="469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9408807-A76B-EC03-0326-48C57077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1595"/>
            <a:ext cx="10515600" cy="2107414"/>
          </a:xfrm>
        </p:spPr>
        <p:txBody>
          <a:bodyPr/>
          <a:lstStyle/>
          <a:p>
            <a:r>
              <a:rPr lang="en-US" altLang="zh-CN" dirty="0"/>
              <a:t>CPHT</a:t>
            </a:r>
            <a:r>
              <a:rPr lang="zh-CN" altLang="en-US" dirty="0"/>
              <a:t>的更新也是个</a:t>
            </a:r>
            <a:r>
              <a:rPr lang="en-US" altLang="zh-CN" dirty="0"/>
              <a:t>FST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两个方法都预测正确，不更新</a:t>
            </a:r>
            <a:endParaRPr lang="en-US" altLang="zh-CN" dirty="0"/>
          </a:p>
          <a:p>
            <a:r>
              <a:rPr lang="zh-CN" altLang="en-US" dirty="0"/>
              <a:t>否则根据你的状态机设计进行更新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FC05BB-E6A3-991B-A6F0-34F0801A4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41" y="1603195"/>
            <a:ext cx="8853872" cy="2107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16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7A4CB-EE9F-DB3A-C5AE-2E698B3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97061-8681-4289-E1C7-8D382419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原理讲解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局部动态分支预测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全局动态分支预测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竞争分支预测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代码讲解</a:t>
            </a:r>
            <a:endParaRPr lang="en-US" altLang="zh-CN" dirty="0"/>
          </a:p>
          <a:p>
            <a:pPr lvl="1"/>
            <a:r>
              <a:rPr lang="zh-CN" altLang="en-US" dirty="0"/>
              <a:t>总体架构</a:t>
            </a:r>
            <a:endParaRPr lang="en-US" altLang="zh-CN" dirty="0"/>
          </a:p>
          <a:p>
            <a:pPr lvl="1"/>
            <a:r>
              <a:rPr lang="zh-CN" altLang="en-US" dirty="0"/>
              <a:t>局部动态分支预测</a:t>
            </a:r>
            <a:endParaRPr lang="en-US" altLang="zh-CN" dirty="0"/>
          </a:p>
          <a:p>
            <a:pPr lvl="1"/>
            <a:r>
              <a:rPr lang="zh-CN" altLang="en-US" dirty="0"/>
              <a:t>全局动态分支预测</a:t>
            </a:r>
            <a:endParaRPr lang="en-US" altLang="zh-CN" dirty="0"/>
          </a:p>
          <a:p>
            <a:pPr lvl="1"/>
            <a:r>
              <a:rPr lang="zh-CN" altLang="en-US" dirty="0"/>
              <a:t>竞争分支预测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319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7A4CB-EE9F-DB3A-C5AE-2E698B3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CEFE40-21B2-EAC8-80C5-338CB23CC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7" y="1438088"/>
            <a:ext cx="11456878" cy="349172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49982B-746B-407D-528B-BA8C9AA3CD1D}"/>
              </a:ext>
            </a:extLst>
          </p:cNvPr>
          <p:cNvSpPr/>
          <p:nvPr/>
        </p:nvSpPr>
        <p:spPr>
          <a:xfrm>
            <a:off x="5320748" y="1690688"/>
            <a:ext cx="1663148" cy="153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C14E9F-1BAB-282D-8CED-A59A26419F7B}"/>
              </a:ext>
            </a:extLst>
          </p:cNvPr>
          <p:cNvSpPr/>
          <p:nvPr/>
        </p:nvSpPr>
        <p:spPr>
          <a:xfrm>
            <a:off x="8401878" y="2763651"/>
            <a:ext cx="1663148" cy="153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3C41B4-433C-92A6-0E18-6EA6C7E1405E}"/>
              </a:ext>
            </a:extLst>
          </p:cNvPr>
          <p:cNvSpPr/>
          <p:nvPr/>
        </p:nvSpPr>
        <p:spPr>
          <a:xfrm>
            <a:off x="10296938" y="3226904"/>
            <a:ext cx="1056861" cy="153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03DA35-C3A7-4767-3A68-CDE56A2C12B3}"/>
              </a:ext>
            </a:extLst>
          </p:cNvPr>
          <p:cNvSpPr txBox="1">
            <a:spLocks/>
          </p:cNvSpPr>
          <p:nvPr/>
        </p:nvSpPr>
        <p:spPr>
          <a:xfrm>
            <a:off x="838200" y="5108712"/>
            <a:ext cx="4111487" cy="1457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一个顶层模块下有三个核心模块：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实现竞争预测逻辑的实现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实现全局分支预测的实现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实现局部分支预测的实现</a:t>
            </a:r>
            <a:endParaRPr lang="en-US" altLang="zh-CN" dirty="0"/>
          </a:p>
          <a:p>
            <a:pPr lvl="1"/>
            <a:r>
              <a:rPr lang="zh-CN" altLang="en-US" dirty="0"/>
              <a:t>其他模块基本都是触发器</a:t>
            </a:r>
            <a:r>
              <a:rPr lang="en-US" altLang="zh-CN" dirty="0"/>
              <a:t>flop</a:t>
            </a:r>
          </a:p>
          <a:p>
            <a:r>
              <a:rPr lang="zh-CN" altLang="en-US" dirty="0"/>
              <a:t>整个模块在</a:t>
            </a:r>
            <a:r>
              <a:rPr lang="en-US" altLang="zh-CN" dirty="0" err="1"/>
              <a:t>datapath</a:t>
            </a:r>
            <a:r>
              <a:rPr lang="zh-CN" altLang="en-US" dirty="0"/>
              <a:t>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837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7A4CB-EE9F-DB3A-C5AE-2E698B3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局部动态分支预测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03DA35-C3A7-4767-3A68-CDE56A2C12B3}"/>
              </a:ext>
            </a:extLst>
          </p:cNvPr>
          <p:cNvSpPr txBox="1">
            <a:spLocks/>
          </p:cNvSpPr>
          <p:nvPr/>
        </p:nvSpPr>
        <p:spPr>
          <a:xfrm>
            <a:off x="838200" y="5108712"/>
            <a:ext cx="4111487" cy="1457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AEF3F-B547-0B75-14FC-B871E30F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参考实验包提供的代码即可，下面介绍主要修改的地方：</a:t>
            </a:r>
            <a:endParaRPr lang="en-US" altLang="zh-CN" dirty="0"/>
          </a:p>
          <a:p>
            <a:r>
              <a:rPr lang="en-US" altLang="zh-CN" dirty="0" err="1"/>
              <a:t>branchD</a:t>
            </a:r>
            <a:r>
              <a:rPr lang="zh-CN" altLang="en-US" dirty="0"/>
              <a:t>从</a:t>
            </a:r>
            <a:r>
              <a:rPr lang="en-US" altLang="zh-CN" dirty="0"/>
              <a:t>output</a:t>
            </a:r>
            <a:r>
              <a:rPr lang="zh-CN" altLang="en-US" dirty="0"/>
              <a:t>改成</a:t>
            </a:r>
            <a:r>
              <a:rPr lang="en-US" altLang="zh-CN" dirty="0"/>
              <a:t>input</a:t>
            </a:r>
            <a:r>
              <a:rPr lang="zh-CN" altLang="en-US" dirty="0"/>
              <a:t>，因为看指导书是</a:t>
            </a:r>
            <a:r>
              <a:rPr lang="en-US" altLang="zh-CN" dirty="0"/>
              <a:t>ID</a:t>
            </a:r>
            <a:r>
              <a:rPr lang="zh-CN" altLang="en-US" dirty="0"/>
              <a:t>阶段获取是否为分支指令。如果是</a:t>
            </a:r>
            <a:r>
              <a:rPr lang="en-US" altLang="zh-CN" dirty="0"/>
              <a:t>output</a:t>
            </a:r>
            <a:r>
              <a:rPr lang="zh-CN" altLang="en-US" dirty="0"/>
              <a:t>，目测需要预测是否为分支指令（虽然也好实现，但是没写，听指导书的）</a:t>
            </a:r>
            <a:endParaRPr lang="en-US" altLang="zh-CN" dirty="0"/>
          </a:p>
          <a:p>
            <a:r>
              <a:rPr lang="en-US" altLang="zh-CN" dirty="0" err="1"/>
              <a:t>PHT_index</a:t>
            </a:r>
            <a:r>
              <a:rPr lang="en-US" altLang="zh-CN" dirty="0"/>
              <a:t> = {</a:t>
            </a:r>
            <a:r>
              <a:rPr lang="en-US" altLang="zh-CN" dirty="0" err="1"/>
              <a:t>pcF</a:t>
            </a:r>
            <a:r>
              <a:rPr lang="en-US" altLang="zh-CN" dirty="0"/>
              <a:t>[4:2], </a:t>
            </a:r>
            <a:r>
              <a:rPr lang="en-US" altLang="zh-CN" dirty="0" err="1"/>
              <a:t>BHR_value</a:t>
            </a:r>
            <a:r>
              <a:rPr lang="en-US" altLang="zh-CN" dirty="0"/>
              <a:t>} </a:t>
            </a:r>
            <a:r>
              <a:rPr lang="zh-CN" altLang="en-US" dirty="0"/>
              <a:t>这里有改动，从原来的</a:t>
            </a:r>
            <a:r>
              <a:rPr lang="en-US" altLang="zh-CN" dirty="0"/>
              <a:t>pc</a:t>
            </a:r>
            <a:r>
              <a:rPr lang="zh-CN" altLang="en-US" dirty="0"/>
              <a:t>值改成</a:t>
            </a:r>
            <a:r>
              <a:rPr lang="en-US" altLang="zh-CN" dirty="0"/>
              <a:t>pc</a:t>
            </a:r>
            <a:r>
              <a:rPr lang="zh-CN" altLang="en-US" dirty="0"/>
              <a:t>值</a:t>
            </a:r>
            <a:r>
              <a:rPr lang="en-US" altLang="zh-CN" dirty="0"/>
              <a:t>+</a:t>
            </a:r>
            <a:r>
              <a:rPr lang="en-US" altLang="zh-CN" dirty="0" err="1"/>
              <a:t>BHR_value</a:t>
            </a:r>
            <a:r>
              <a:rPr lang="zh-CN" altLang="en-US" dirty="0"/>
              <a:t>拼接了，和前面讲的相符合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947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7A4CB-EE9F-DB3A-C5AE-2E698B3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97061-8681-4289-E1C7-8D382419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原理讲解</a:t>
            </a:r>
            <a:endParaRPr lang="en-US" altLang="zh-CN" dirty="0"/>
          </a:p>
          <a:p>
            <a:pPr lvl="1"/>
            <a:r>
              <a:rPr lang="zh-CN" altLang="en-US" dirty="0"/>
              <a:t>局部动态分支预测</a:t>
            </a:r>
            <a:endParaRPr lang="en-US" altLang="zh-CN" dirty="0"/>
          </a:p>
          <a:p>
            <a:pPr lvl="1"/>
            <a:r>
              <a:rPr lang="zh-CN" altLang="en-US" dirty="0"/>
              <a:t>全局动态分支预测</a:t>
            </a:r>
            <a:endParaRPr lang="en-US" altLang="zh-CN" dirty="0"/>
          </a:p>
          <a:p>
            <a:pPr lvl="1"/>
            <a:r>
              <a:rPr lang="zh-CN" altLang="en-US" dirty="0"/>
              <a:t>竞争分支预测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代码讲解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总体架构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局部动态分支预测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全局动态分支预测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竞争分支预测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3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7A4CB-EE9F-DB3A-C5AE-2E698B3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全局动态分支预测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03DA35-C3A7-4767-3A68-CDE56A2C12B3}"/>
              </a:ext>
            </a:extLst>
          </p:cNvPr>
          <p:cNvSpPr txBox="1">
            <a:spLocks/>
          </p:cNvSpPr>
          <p:nvPr/>
        </p:nvSpPr>
        <p:spPr>
          <a:xfrm>
            <a:off x="838200" y="5108712"/>
            <a:ext cx="4111487" cy="1457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AEF3F-B547-0B75-14FC-B871E30F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算了我不想</a:t>
            </a:r>
            <a:r>
              <a:rPr lang="en-US" altLang="zh-CN" dirty="0"/>
              <a:t>CV</a:t>
            </a:r>
            <a:r>
              <a:rPr lang="zh-CN" altLang="en-US" dirty="0"/>
              <a:t>代码了，直接讲吧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760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7A4CB-EE9F-DB3A-C5AE-2E698B3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竞争分支预测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03DA35-C3A7-4767-3A68-CDE56A2C12B3}"/>
              </a:ext>
            </a:extLst>
          </p:cNvPr>
          <p:cNvSpPr txBox="1">
            <a:spLocks/>
          </p:cNvSpPr>
          <p:nvPr/>
        </p:nvSpPr>
        <p:spPr>
          <a:xfrm>
            <a:off x="838200" y="5108712"/>
            <a:ext cx="4111487" cy="1457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AEF3F-B547-0B75-14FC-B871E30F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算了我也不想</a:t>
            </a:r>
            <a:r>
              <a:rPr lang="en-US" altLang="zh-CN" dirty="0"/>
              <a:t>CV</a:t>
            </a:r>
            <a:r>
              <a:rPr lang="zh-CN" altLang="en-US" dirty="0"/>
              <a:t>代码了，直接讲吧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397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5CAEE-ED38-74D3-FCB1-3B72A6BD2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敬请批评指正！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0E9EE-5D73-73D8-4909-229AB9065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2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局部</a:t>
            </a:r>
            <a:r>
              <a:rPr lang="zh-CN" altLang="en-US" dirty="0"/>
              <a:t>动态分支预测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B3E6-FE36-E3C2-1CDE-981FDA40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5" y="2932181"/>
            <a:ext cx="4860235" cy="3819802"/>
          </a:xfrm>
        </p:spPr>
        <p:txBody>
          <a:bodyPr>
            <a:normAutofit/>
          </a:bodyPr>
          <a:lstStyle/>
          <a:p>
            <a:r>
              <a:rPr lang="zh-CN" altLang="en-US" dirty="0"/>
              <a:t>术语解释：</a:t>
            </a:r>
            <a:endParaRPr lang="en-US" altLang="zh-CN" dirty="0"/>
          </a:p>
          <a:p>
            <a:pPr lvl="1"/>
            <a:r>
              <a:rPr lang="en-US" altLang="zh-CN" b="1" dirty="0"/>
              <a:t>Branch History Table(BHT)</a:t>
            </a:r>
            <a:r>
              <a:rPr lang="zh-CN" altLang="en-US" dirty="0"/>
              <a:t>用于存放某条指令</a:t>
            </a:r>
            <a:r>
              <a:rPr lang="zh-CN" altLang="en-US" dirty="0">
                <a:solidFill>
                  <a:srgbClr val="FF0000"/>
                </a:solidFill>
              </a:rPr>
              <a:t>跳转的</a:t>
            </a:r>
            <a:r>
              <a:rPr lang="zh-CN" altLang="en-US" dirty="0"/>
              <a:t>历史记录（如</a:t>
            </a:r>
            <a:r>
              <a:rPr lang="en-US" altLang="zh-CN" dirty="0"/>
              <a:t>10</a:t>
            </a:r>
            <a:r>
              <a:rPr lang="zh-CN" altLang="en-US" dirty="0"/>
              <a:t>表示上一次没跳，上上一次跳过）</a:t>
            </a:r>
            <a:endParaRPr lang="en-US" altLang="zh-CN" dirty="0"/>
          </a:p>
          <a:p>
            <a:pPr lvl="1"/>
            <a:r>
              <a:rPr lang="en-US" altLang="zh-CN" b="1" dirty="0"/>
              <a:t>Predict History Table(PHT)</a:t>
            </a:r>
            <a:r>
              <a:rPr lang="zh-CN" altLang="en-US" dirty="0"/>
              <a:t>用于存放历史状态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D7F165-B16A-A446-01AD-D57A27DA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384"/>
            <a:ext cx="4847239" cy="304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8361401-27AA-1652-B6E3-D8121AB9DEE0}"/>
              </a:ext>
            </a:extLst>
          </p:cNvPr>
          <p:cNvSpPr txBox="1">
            <a:spLocks/>
          </p:cNvSpPr>
          <p:nvPr/>
        </p:nvSpPr>
        <p:spPr>
          <a:xfrm>
            <a:off x="6407426" y="1292086"/>
            <a:ext cx="4860235" cy="38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局部的意义体现在哪？</a:t>
            </a:r>
            <a:endParaRPr lang="en-US" altLang="zh-CN" dirty="0"/>
          </a:p>
          <a:p>
            <a:pPr lvl="1"/>
            <a:r>
              <a:rPr lang="zh-CN" altLang="en-US" dirty="0"/>
              <a:t>对每条指令都</a:t>
            </a:r>
            <a:r>
              <a:rPr lang="zh-CN" altLang="en-US" dirty="0">
                <a:solidFill>
                  <a:srgbClr val="FF0000"/>
                </a:solidFill>
              </a:rPr>
              <a:t>分别</a:t>
            </a:r>
            <a:r>
              <a:rPr lang="zh-CN" altLang="en-US" dirty="0"/>
              <a:t>进行预测，保存跳转历史状态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063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局部动态分支预测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D7F165-B16A-A446-01AD-D57A27DA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384"/>
            <a:ext cx="4847239" cy="304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8361401-27AA-1652-B6E3-D8121AB9DEE0}"/>
              </a:ext>
            </a:extLst>
          </p:cNvPr>
          <p:cNvSpPr txBox="1">
            <a:spLocks/>
          </p:cNvSpPr>
          <p:nvPr/>
        </p:nvSpPr>
        <p:spPr>
          <a:xfrm>
            <a:off x="6407426" y="1292086"/>
            <a:ext cx="4860235" cy="481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为什么要使用</a:t>
            </a:r>
            <a:r>
              <a:rPr lang="en-US" altLang="zh-CN" dirty="0"/>
              <a:t>BHT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考虑以下代码：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=1;i&lt;100;i++)</a:t>
            </a:r>
          </a:p>
          <a:p>
            <a:pPr marL="457200" lvl="1" indent="0">
              <a:buNone/>
            </a:pPr>
            <a:r>
              <a:rPr lang="en-US" altLang="zh-CN" dirty="0"/>
              <a:t>	if (i%2 == 0)</a:t>
            </a:r>
          </a:p>
          <a:p>
            <a:pPr marL="457200" lvl="1" indent="0">
              <a:buNone/>
            </a:pPr>
            <a:r>
              <a:rPr lang="en-US" altLang="zh-CN" dirty="0"/>
              <a:t>		//do something;</a:t>
            </a:r>
          </a:p>
          <a:p>
            <a:pPr marL="457200" lvl="1" indent="0">
              <a:buNone/>
            </a:pPr>
            <a:r>
              <a:rPr lang="zh-CN" altLang="en-US" dirty="0"/>
              <a:t>考察</a:t>
            </a:r>
            <a:r>
              <a:rPr lang="en-US" altLang="zh-CN" dirty="0"/>
              <a:t>if</a:t>
            </a:r>
            <a:r>
              <a:rPr lang="zh-CN" altLang="en-US" dirty="0"/>
              <a:t>这条代码，很明显有这样一个规律：如果在</a:t>
            </a:r>
            <a:r>
              <a:rPr lang="en-US" altLang="zh-CN" dirty="0"/>
              <a:t>BHT</a:t>
            </a:r>
            <a:r>
              <a:rPr lang="zh-CN" altLang="en-US" dirty="0"/>
              <a:t>里记录的值</a:t>
            </a:r>
            <a:r>
              <a:rPr lang="en-US" altLang="zh-CN" dirty="0"/>
              <a:t>101</a:t>
            </a:r>
            <a:r>
              <a:rPr lang="zh-CN" altLang="en-US" dirty="0"/>
              <a:t>，那么下次跳转结果是？</a:t>
            </a:r>
            <a:r>
              <a:rPr lang="en-US" altLang="zh-CN" dirty="0"/>
              <a:t>010</a:t>
            </a:r>
            <a:r>
              <a:rPr lang="zh-CN" altLang="en-US" dirty="0"/>
              <a:t>呢？局部动态分支预测的目的就是要挖掘这样一个规律。</a:t>
            </a:r>
            <a:endParaRPr lang="en-US" altLang="zh-CN" dirty="0"/>
          </a:p>
          <a:p>
            <a:r>
              <a:rPr lang="zh-CN" altLang="en-US" dirty="0"/>
              <a:t>为什么使用</a:t>
            </a:r>
            <a:r>
              <a:rPr lang="en-US" altLang="zh-CN" dirty="0"/>
              <a:t>PHT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保存作为有限状态机的</a:t>
            </a:r>
            <a:r>
              <a:rPr lang="en-US" altLang="zh-CN" dirty="0"/>
              <a:t>state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46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局部动态分支预测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D7F165-B16A-A446-01AD-D57A27DA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384"/>
            <a:ext cx="4847239" cy="304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4AC403-6922-47FB-9832-2AB0B75F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563" y="4445773"/>
            <a:ext cx="4930140" cy="1173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875E5D-0C28-947B-4606-D02EA8703E49}"/>
              </a:ext>
            </a:extLst>
          </p:cNvPr>
          <p:cNvSpPr/>
          <p:nvPr/>
        </p:nvSpPr>
        <p:spPr>
          <a:xfrm>
            <a:off x="3975523" y="3641553"/>
            <a:ext cx="530216" cy="426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7EBBB02-A236-BE94-AD2E-58761781DA0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505739" y="3854985"/>
            <a:ext cx="2000824" cy="1177528"/>
          </a:xfrm>
          <a:prstGeom prst="bentConnector3">
            <a:avLst>
              <a:gd name="adj1" fmla="val 88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6B0E166-ACA2-5C0F-3FC9-AF42C3B16AF1}"/>
              </a:ext>
            </a:extLst>
          </p:cNvPr>
          <p:cNvSpPr txBox="1"/>
          <p:nvPr/>
        </p:nvSpPr>
        <p:spPr>
          <a:xfrm>
            <a:off x="4598121" y="2931655"/>
            <a:ext cx="190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PHT</a:t>
            </a:r>
            <a:r>
              <a:rPr lang="zh-CN" altLang="en-US" dirty="0"/>
              <a:t>的每一项都保存了有限状态机的一个状态</a:t>
            </a:r>
          </a:p>
        </p:txBody>
      </p:sp>
    </p:spTree>
    <p:extLst>
      <p:ext uri="{BB962C8B-B14F-4D97-AF65-F5344CB8AC3E}">
        <p14:creationId xmlns:p14="http://schemas.microsoft.com/office/powerpoint/2010/main" val="259536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局部动态分支预测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D7F165-B16A-A446-01AD-D57A27DA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384"/>
            <a:ext cx="4847239" cy="3040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875E5D-0C28-947B-4606-D02EA8703E49}"/>
              </a:ext>
            </a:extLst>
          </p:cNvPr>
          <p:cNvSpPr/>
          <p:nvPr/>
        </p:nvSpPr>
        <p:spPr>
          <a:xfrm>
            <a:off x="1351592" y="2448858"/>
            <a:ext cx="642859" cy="426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7EBBB02-A236-BE94-AD2E-58761781DA0C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3876362" y="-181344"/>
            <a:ext cx="426863" cy="4833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4601D8-A62F-BD8E-5D1F-2D84A329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894" y="1825625"/>
            <a:ext cx="4707905" cy="4351338"/>
          </a:xfrm>
        </p:spPr>
        <p:txBody>
          <a:bodyPr/>
          <a:lstStyle/>
          <a:p>
            <a:r>
              <a:rPr lang="zh-CN" altLang="en-US" dirty="0"/>
              <a:t>哈希</a:t>
            </a:r>
            <a:endParaRPr lang="en-US" altLang="zh-CN" dirty="0"/>
          </a:p>
          <a:p>
            <a:pPr lvl="1"/>
            <a:r>
              <a:rPr lang="zh-CN" altLang="en-US" dirty="0"/>
              <a:t>意义是</a:t>
            </a:r>
            <a:r>
              <a:rPr lang="zh-CN" altLang="en-US" dirty="0">
                <a:solidFill>
                  <a:srgbClr val="FF0000"/>
                </a:solidFill>
              </a:rPr>
              <a:t>尽量</a:t>
            </a:r>
            <a:r>
              <a:rPr lang="zh-CN" altLang="en-US" dirty="0"/>
              <a:t>避免冲突</a:t>
            </a:r>
            <a:endParaRPr lang="en-US" altLang="zh-CN" dirty="0"/>
          </a:p>
          <a:p>
            <a:pPr lvl="1"/>
            <a:r>
              <a:rPr lang="zh-CN" altLang="en-US" dirty="0"/>
              <a:t>用哈希后得到的值作为索引，查找</a:t>
            </a:r>
            <a:r>
              <a:rPr lang="en-US" altLang="zh-CN" dirty="0"/>
              <a:t>BHT</a:t>
            </a:r>
            <a:r>
              <a:rPr lang="zh-CN" altLang="en-US" dirty="0"/>
              <a:t>中，与指令对应的历史跳转记录</a:t>
            </a:r>
            <a:endParaRPr lang="en-US" altLang="zh-CN" dirty="0"/>
          </a:p>
          <a:p>
            <a:pPr lvl="1"/>
            <a:r>
              <a:rPr lang="zh-CN" altLang="en-US" dirty="0"/>
              <a:t>本实验实现是直接取</a:t>
            </a:r>
            <a:r>
              <a:rPr lang="en-US" altLang="zh-CN" dirty="0"/>
              <a:t>pc</a:t>
            </a:r>
            <a:r>
              <a:rPr lang="zh-CN" altLang="en-US" dirty="0"/>
              <a:t>值较低位作为索引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29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局部动态分支预测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D7F165-B16A-A446-01AD-D57A27DA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384"/>
            <a:ext cx="4847239" cy="3040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875E5D-0C28-947B-4606-D02EA8703E49}"/>
              </a:ext>
            </a:extLst>
          </p:cNvPr>
          <p:cNvSpPr/>
          <p:nvPr/>
        </p:nvSpPr>
        <p:spPr>
          <a:xfrm>
            <a:off x="2478027" y="2839797"/>
            <a:ext cx="642859" cy="426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7EBBB02-A236-BE94-AD2E-58761781DA0C}"/>
              </a:ext>
            </a:extLst>
          </p:cNvPr>
          <p:cNvCxnSpPr>
            <a:cxnSpLocks/>
          </p:cNvCxnSpPr>
          <p:nvPr/>
        </p:nvCxnSpPr>
        <p:spPr>
          <a:xfrm flipV="1">
            <a:off x="2819334" y="1948070"/>
            <a:ext cx="3826560" cy="891727"/>
          </a:xfrm>
          <a:prstGeom prst="bentConnector3">
            <a:avLst>
              <a:gd name="adj1" fmla="val -4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4601D8-A62F-BD8E-5D1F-2D84A329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894" y="1825625"/>
            <a:ext cx="4707905" cy="4351338"/>
          </a:xfrm>
        </p:spPr>
        <p:txBody>
          <a:bodyPr/>
          <a:lstStyle/>
          <a:p>
            <a:r>
              <a:rPr lang="en-US" altLang="zh-CN" dirty="0"/>
              <a:t>PHT</a:t>
            </a:r>
            <a:r>
              <a:rPr lang="zh-CN" altLang="en-US" dirty="0"/>
              <a:t>的索引：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BHT</a:t>
            </a:r>
            <a:r>
              <a:rPr lang="zh-CN" altLang="en-US" dirty="0"/>
              <a:t>读出来的值和</a:t>
            </a:r>
            <a:r>
              <a:rPr lang="en-US" altLang="zh-CN" dirty="0"/>
              <a:t>pc</a:t>
            </a:r>
            <a:r>
              <a:rPr lang="zh-CN" altLang="en-US" dirty="0"/>
              <a:t>值的部分</a:t>
            </a:r>
            <a:r>
              <a:rPr lang="zh-CN" altLang="en-US" dirty="0">
                <a:solidFill>
                  <a:srgbClr val="FF0000"/>
                </a:solidFill>
              </a:rPr>
              <a:t>拼接</a:t>
            </a:r>
            <a:r>
              <a:rPr lang="zh-CN" altLang="en-US" dirty="0"/>
              <a:t>作为索引</a:t>
            </a:r>
            <a:endParaRPr lang="en-US" altLang="zh-CN" dirty="0"/>
          </a:p>
          <a:p>
            <a:pPr lvl="1"/>
            <a:r>
              <a:rPr lang="zh-CN" altLang="en-US" dirty="0"/>
              <a:t>当然拼接的逻辑可以换成异或，实际上解决冲突的效果比拼接好</a:t>
            </a:r>
            <a:endParaRPr lang="en-US" altLang="zh-CN" dirty="0"/>
          </a:p>
          <a:p>
            <a:pPr lvl="1"/>
            <a:r>
              <a:rPr lang="zh-CN" altLang="en-US" dirty="0"/>
              <a:t>这里也在避免冲突</a:t>
            </a:r>
            <a:endParaRPr lang="en-US" altLang="zh-CN" dirty="0"/>
          </a:p>
          <a:p>
            <a:pPr lvl="1"/>
            <a:r>
              <a:rPr lang="zh-CN" altLang="en-US" dirty="0"/>
              <a:t>最后从</a:t>
            </a:r>
            <a:r>
              <a:rPr lang="en-US" altLang="zh-CN" dirty="0"/>
              <a:t>PHT</a:t>
            </a:r>
            <a:r>
              <a:rPr lang="zh-CN" altLang="en-US" dirty="0"/>
              <a:t>找到对应的状态，进行动态分支预测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779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局部动态分支预测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3B856-70DA-C752-C28A-4C0EE840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针对本实验的五级流水线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阶段（预测阶段）进行预测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  <a:r>
              <a:rPr lang="zh-CN" altLang="en-US" dirty="0"/>
              <a:t>阶段判断是否为分支指令，再执行跳转逻辑</a:t>
            </a:r>
            <a:endParaRPr lang="en-US" altLang="zh-CN" dirty="0"/>
          </a:p>
          <a:p>
            <a:pPr lvl="1"/>
            <a:r>
              <a:rPr lang="en-US" altLang="zh-CN" dirty="0"/>
              <a:t>EXE</a:t>
            </a:r>
            <a:r>
              <a:rPr lang="zh-CN" altLang="en-US" dirty="0"/>
              <a:t>阶段对是否</a:t>
            </a:r>
            <a:r>
              <a:rPr lang="zh-CN" altLang="en-US" dirty="0">
                <a:solidFill>
                  <a:srgbClr val="FF0000"/>
                </a:solidFill>
              </a:rPr>
              <a:t>真正</a:t>
            </a:r>
            <a:r>
              <a:rPr lang="zh-CN" altLang="en-US" dirty="0"/>
              <a:t>进行跳转做判断</a:t>
            </a:r>
            <a:endParaRPr lang="en-US" altLang="zh-CN" dirty="0"/>
          </a:p>
          <a:p>
            <a:pPr lvl="1"/>
            <a:r>
              <a:rPr lang="en-US" altLang="zh-CN" dirty="0"/>
              <a:t>MEM</a:t>
            </a:r>
            <a:r>
              <a:rPr lang="zh-CN" altLang="en-US" dirty="0"/>
              <a:t>阶段（提交阶段）根据</a:t>
            </a:r>
            <a:r>
              <a:rPr lang="zh-CN" altLang="en-US" dirty="0">
                <a:solidFill>
                  <a:srgbClr val="FF0000"/>
                </a:solidFill>
              </a:rPr>
              <a:t>实际预测结果</a:t>
            </a:r>
            <a:r>
              <a:rPr lang="zh-CN" altLang="en-US" dirty="0"/>
              <a:t>进行</a:t>
            </a:r>
            <a:r>
              <a:rPr lang="en-US" altLang="zh-CN" dirty="0"/>
              <a:t>BHT</a:t>
            </a:r>
            <a:r>
              <a:rPr lang="zh-CN" altLang="en-US" dirty="0"/>
              <a:t>和</a:t>
            </a:r>
            <a:r>
              <a:rPr lang="en-US" altLang="zh-CN" dirty="0"/>
              <a:t>PHT</a:t>
            </a:r>
            <a:r>
              <a:rPr lang="zh-CN" altLang="en-US" dirty="0"/>
              <a:t>的更新</a:t>
            </a:r>
            <a:endParaRPr lang="en-US" altLang="zh-CN" dirty="0"/>
          </a:p>
          <a:p>
            <a:r>
              <a:rPr lang="zh-CN" altLang="en-US" dirty="0"/>
              <a:t>为什么不在某一个或者两个阶段实现以上逻辑：</a:t>
            </a:r>
            <a:endParaRPr lang="en-US" altLang="zh-CN" dirty="0"/>
          </a:p>
          <a:p>
            <a:pPr lvl="1"/>
            <a:r>
              <a:rPr lang="zh-CN" altLang="en-US" dirty="0"/>
              <a:t>为时钟的时延考虑的，防止一个周期逻辑判断过多，成为关键路径后导致时钟周期的增加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246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1B3E-B1A0-30E2-0900-4CD8C09F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全局</a:t>
            </a:r>
            <a:r>
              <a:rPr lang="zh-CN" altLang="en-US" dirty="0"/>
              <a:t>动态分支预测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B3E6-FE36-E3C2-1CDE-981FDA40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5" y="4412974"/>
            <a:ext cx="4860235" cy="20799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术语解释：</a:t>
            </a:r>
            <a:endParaRPr lang="en-US" altLang="zh-CN" dirty="0"/>
          </a:p>
          <a:p>
            <a:pPr lvl="1"/>
            <a:r>
              <a:rPr lang="en-US" altLang="zh-CN" b="1" dirty="0"/>
              <a:t>Global History Register(GHR)</a:t>
            </a:r>
            <a:r>
              <a:rPr lang="zh-CN" altLang="en-US" dirty="0"/>
              <a:t>用于存放全局</a:t>
            </a:r>
            <a:r>
              <a:rPr lang="zh-CN" altLang="en-US" dirty="0">
                <a:solidFill>
                  <a:srgbClr val="FF0000"/>
                </a:solidFill>
              </a:rPr>
              <a:t>分支</a:t>
            </a:r>
            <a:r>
              <a:rPr lang="zh-CN" altLang="en-US" dirty="0"/>
              <a:t>指令</a:t>
            </a:r>
            <a:r>
              <a:rPr lang="zh-CN" altLang="en-US" dirty="0">
                <a:solidFill>
                  <a:srgbClr val="FF0000"/>
                </a:solidFill>
              </a:rPr>
              <a:t>跳转的</a:t>
            </a:r>
            <a:r>
              <a:rPr lang="zh-CN" altLang="en-US" dirty="0"/>
              <a:t>历史记录</a:t>
            </a:r>
            <a:endParaRPr lang="en-US" altLang="zh-CN" dirty="0"/>
          </a:p>
          <a:p>
            <a:pPr lvl="1"/>
            <a:r>
              <a:rPr lang="en-US" altLang="zh-CN" b="1" dirty="0"/>
              <a:t>Predict History Table(PHT)</a:t>
            </a:r>
            <a:r>
              <a:rPr lang="zh-CN" altLang="en-US" dirty="0"/>
              <a:t>用于存放历史状态</a:t>
            </a: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8361401-27AA-1652-B6E3-D8121AB9DEE0}"/>
              </a:ext>
            </a:extLst>
          </p:cNvPr>
          <p:cNvSpPr txBox="1">
            <a:spLocks/>
          </p:cNvSpPr>
          <p:nvPr/>
        </p:nvSpPr>
        <p:spPr>
          <a:xfrm>
            <a:off x="6407426" y="1292086"/>
            <a:ext cx="4860235" cy="38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全局是什么意思？</a:t>
            </a:r>
            <a:endParaRPr lang="en-US" altLang="zh-CN" dirty="0"/>
          </a:p>
          <a:p>
            <a:pPr lvl="1"/>
            <a:r>
              <a:rPr lang="zh-CN" altLang="en-US" dirty="0"/>
              <a:t>考虑以下代码：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if (a == 1){// do something;}</a:t>
            </a:r>
          </a:p>
          <a:p>
            <a:pPr marL="914400" lvl="2" indent="0">
              <a:buNone/>
            </a:pPr>
            <a:r>
              <a:rPr lang="en-US" altLang="zh-CN" dirty="0"/>
              <a:t>if (a == 2){// do something;}</a:t>
            </a:r>
          </a:p>
          <a:p>
            <a:pPr marL="914400" lvl="2" indent="0">
              <a:buNone/>
            </a:pPr>
            <a:r>
              <a:rPr lang="en-US" altLang="zh-CN" dirty="0"/>
              <a:t>if (a == 3){// do something;}</a:t>
            </a:r>
          </a:p>
          <a:p>
            <a:pPr marL="914400" lvl="2" indent="0">
              <a:buNone/>
            </a:pPr>
            <a:r>
              <a:rPr lang="zh-CN" altLang="en-US" dirty="0"/>
              <a:t>这个时候容易发现，如果前两个</a:t>
            </a:r>
            <a:r>
              <a:rPr lang="en-US" altLang="zh-CN" dirty="0"/>
              <a:t>if</a:t>
            </a:r>
            <a:r>
              <a:rPr lang="zh-CN" altLang="en-US" dirty="0"/>
              <a:t>执行过一个，第三个分支指令就不会执行，全局动态分支预测的目的就是发现这个逻辑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2FB9DE-30E0-1835-5345-90F7C0E76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692"/>
            <a:ext cx="5257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1137</Words>
  <Application>Microsoft Office PowerPoint</Application>
  <PresentationFormat>宽屏</PresentationFormat>
  <Paragraphs>126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Lab1 动态分支预测讲解</vt:lpstr>
      <vt:lpstr>目录</vt:lpstr>
      <vt:lpstr>局部动态分支预测</vt:lpstr>
      <vt:lpstr>局部动态分支预测</vt:lpstr>
      <vt:lpstr>局部动态分支预测</vt:lpstr>
      <vt:lpstr>局部动态分支预测</vt:lpstr>
      <vt:lpstr>局部动态分支预测</vt:lpstr>
      <vt:lpstr>局部动态分支预测</vt:lpstr>
      <vt:lpstr>全局动态分支预测</vt:lpstr>
      <vt:lpstr>全局动态分支预测</vt:lpstr>
      <vt:lpstr>全局动态分支预测</vt:lpstr>
      <vt:lpstr>全局动态分支预测</vt:lpstr>
      <vt:lpstr>全局动态分支预测</vt:lpstr>
      <vt:lpstr>竞争分支预测</vt:lpstr>
      <vt:lpstr>竞争分支预测</vt:lpstr>
      <vt:lpstr>竞争分支预测</vt:lpstr>
      <vt:lpstr>目录</vt:lpstr>
      <vt:lpstr>总体架构</vt:lpstr>
      <vt:lpstr>局部动态分支预测</vt:lpstr>
      <vt:lpstr>全局动态分支预测</vt:lpstr>
      <vt:lpstr>竞争分支预测</vt:lpstr>
      <vt:lpstr>敬请批评指正！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动态分支预测讲解</dc:title>
  <dc:creator>1578154508@qq.com</dc:creator>
  <cp:lastModifiedBy>1578154508@qq.com</cp:lastModifiedBy>
  <cp:revision>116</cp:revision>
  <dcterms:created xsi:type="dcterms:W3CDTF">2022-11-11T08:20:02Z</dcterms:created>
  <dcterms:modified xsi:type="dcterms:W3CDTF">2022-11-11T10:36:26Z</dcterms:modified>
</cp:coreProperties>
</file>