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325" r:id="rId3"/>
    <p:sldId id="344" r:id="rId4"/>
    <p:sldId id="327" r:id="rId5"/>
    <p:sldId id="355" r:id="rId6"/>
    <p:sldId id="356" r:id="rId7"/>
    <p:sldId id="353" r:id="rId8"/>
    <p:sldId id="357" r:id="rId9"/>
    <p:sldId id="358" r:id="rId10"/>
    <p:sldId id="360" r:id="rId11"/>
    <p:sldId id="361" r:id="rId12"/>
    <p:sldId id="359" r:id="rId13"/>
    <p:sldId id="370" r:id="rId14"/>
    <p:sldId id="362" r:id="rId15"/>
    <p:sldId id="364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 showGuides="1">
      <p:cViewPr varScale="1">
        <p:scale>
          <a:sx n="121" d="100"/>
          <a:sy n="121" d="100"/>
        </p:scale>
        <p:origin x="1642" y="86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9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1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8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3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9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2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8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实验二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——VLAN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配置及协议分析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GE0/0/2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GE0/0/1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BC5747D-9429-4F71-AA34-BFFBE5A4FF00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7F886466-B8F6-40E8-9335-F78F3DF65355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18E34D3A-CB84-4C1E-9893-1DA43D2DA318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747364FF-CB9C-499C-9AC2-5A35EBB81004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98F150A4-7A10-46D2-B68F-CD7320A59513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1BA205DE-CA9A-410B-9ECB-6F5BF5F4D4C2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9B080A5F-B911-4A45-9F4D-B736A65010AE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923456D7-55E7-4583-98AF-1B0FCDD8DE53}"/>
                </a:ext>
              </a:extLst>
            </p:cNvPr>
            <p:cNvSpPr/>
            <p:nvPr/>
          </p:nvSpPr>
          <p:spPr>
            <a:xfrm flipH="1" flipV="1">
              <a:off x="2641884" y="2657920"/>
              <a:ext cx="2675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39D3813-0718-4025-AF12-48EEBB053CD9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IP:172.16.0.11/24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941623C9-5D1F-442A-8CE2-7B3383628095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172.16.0.33/24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260F3C-E662-4C2F-AAD6-A6B799F5031B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82" name="Text Box 32">
              <a:extLst>
                <a:ext uri="{FF2B5EF4-FFF2-40B4-BE49-F238E27FC236}">
                  <a16:creationId xmlns:a16="http://schemas.microsoft.com/office/drawing/2014/main" id="{B61AE035-8843-4C42-B588-BED498750088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A5358C89-D9A0-4734-9D39-2CB860DCAAA2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84" name="Text Box 36">
              <a:extLst>
                <a:ext uri="{FF2B5EF4-FFF2-40B4-BE49-F238E27FC236}">
                  <a16:creationId xmlns:a16="http://schemas.microsoft.com/office/drawing/2014/main" id="{4D5059A9-D803-41CA-A86A-A67ADD5453F1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DEEEF074-C2D9-46EE-BB7A-6383FFB93903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30A1057E-92A0-415E-A3CD-31B4369EF01C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66749189-0A8D-48BD-A357-4756C80CF0B0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7E41C0-5713-4DD5-A1D6-3E924AA9010F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B6E020B-4F7E-47B1-95E1-ED26BDE45334}"/>
                </a:ext>
              </a:extLst>
            </p:cNvPr>
            <p:cNvSpPr txBox="1"/>
            <p:nvPr/>
          </p:nvSpPr>
          <p:spPr>
            <a:xfrm>
              <a:off x="2319432" y="3128762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CB7C0CE-4FC7-443B-889D-BBFE667F4D66}"/>
                </a:ext>
              </a:extLst>
            </p:cNvPr>
            <p:cNvSpPr txBox="1"/>
            <p:nvPr/>
          </p:nvSpPr>
          <p:spPr>
            <a:xfrm>
              <a:off x="4814693" y="3141090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198B50-52AB-42D3-9634-027DF083024B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53993A-533C-4D93-8DE4-2574A1F2BEB5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589A91-6934-4B72-9E11-B48A5F40D3BA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57D96C-DB54-4F8B-966B-E216548A20F5}"/>
                </a:ext>
              </a:extLst>
            </p:cNvPr>
            <p:cNvSpPr txBox="1"/>
            <p:nvPr/>
          </p:nvSpPr>
          <p:spPr>
            <a:xfrm>
              <a:off x="4417120" y="23402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G0/0/8</a:t>
              </a:r>
              <a:endParaRPr lang="zh-CN" altLang="en-US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54895D17-30DE-4BC2-8266-0E42DF1FD59E}"/>
              </a:ext>
            </a:extLst>
          </p:cNvPr>
          <p:cNvSpPr txBox="1"/>
          <p:nvPr/>
        </p:nvSpPr>
        <p:spPr>
          <a:xfrm>
            <a:off x="2899668" y="1908803"/>
            <a:ext cx="8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+mn-ea"/>
              </a:rPr>
              <a:t>G0/0/8</a:t>
            </a:r>
            <a:endParaRPr lang="zh-CN" altLang="en-US" dirty="0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A24E36F3-779C-46F6-A4FD-E08AA0E3C208}"/>
              </a:ext>
            </a:extLst>
          </p:cNvPr>
          <p:cNvSpPr/>
          <p:nvPr/>
        </p:nvSpPr>
        <p:spPr>
          <a:xfrm flipH="1" flipV="1">
            <a:off x="2920115" y="2370468"/>
            <a:ext cx="263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175F2-9903-4285-805A-17FEEDF756ED}"/>
              </a:ext>
            </a:extLst>
          </p:cNvPr>
          <p:cNvSpPr/>
          <p:nvPr/>
        </p:nvSpPr>
        <p:spPr>
          <a:xfrm>
            <a:off x="2923030" y="2336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EF7681-20DA-496B-854E-9AD814310ED6}"/>
              </a:ext>
            </a:extLst>
          </p:cNvPr>
          <p:cNvSpPr/>
          <p:nvPr/>
        </p:nvSpPr>
        <p:spPr>
          <a:xfrm>
            <a:off x="4679240" y="233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</p:spTree>
    <p:extLst>
      <p:ext uri="{BB962C8B-B14F-4D97-AF65-F5344CB8AC3E}">
        <p14:creationId xmlns:p14="http://schemas.microsoft.com/office/powerpoint/2010/main" val="8471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161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链路聚合的作用：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增加带宽、提供冗余、分担负载、节省成本等。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BC5747D-9429-4F71-AA34-BFFBE5A4FF00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7F886466-B8F6-40E8-9335-F78F3DF65355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18E34D3A-CB84-4C1E-9893-1DA43D2DA318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747364FF-CB9C-499C-9AC2-5A35EBB81004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98F150A4-7A10-46D2-B68F-CD7320A59513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1BA205DE-CA9A-410B-9ECB-6F5BF5F4D4C2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9B080A5F-B911-4A45-9F4D-B736A65010AE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923456D7-55E7-4583-98AF-1B0FCDD8DE53}"/>
                </a:ext>
              </a:extLst>
            </p:cNvPr>
            <p:cNvSpPr/>
            <p:nvPr/>
          </p:nvSpPr>
          <p:spPr>
            <a:xfrm flipH="1" flipV="1">
              <a:off x="2641884" y="2657920"/>
              <a:ext cx="2675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39D3813-0718-4025-AF12-48EEBB053CD9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IP:172.16.0.11/24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941623C9-5D1F-442A-8CE2-7B3383628095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172.16.0.33/24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260F3C-E662-4C2F-AAD6-A6B799F5031B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82" name="Text Box 32">
              <a:extLst>
                <a:ext uri="{FF2B5EF4-FFF2-40B4-BE49-F238E27FC236}">
                  <a16:creationId xmlns:a16="http://schemas.microsoft.com/office/drawing/2014/main" id="{B61AE035-8843-4C42-B588-BED498750088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A5358C89-D9A0-4734-9D39-2CB860DCAAA2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84" name="Text Box 36">
              <a:extLst>
                <a:ext uri="{FF2B5EF4-FFF2-40B4-BE49-F238E27FC236}">
                  <a16:creationId xmlns:a16="http://schemas.microsoft.com/office/drawing/2014/main" id="{4D5059A9-D803-41CA-A86A-A67ADD5453F1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DEEEF074-C2D9-46EE-BB7A-6383FFB93903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30A1057E-92A0-415E-A3CD-31B4369EF01C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66749189-0A8D-48BD-A357-4756C80CF0B0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7E41C0-5713-4DD5-A1D6-3E924AA9010F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B6E020B-4F7E-47B1-95E1-ED26BDE45334}"/>
                </a:ext>
              </a:extLst>
            </p:cNvPr>
            <p:cNvSpPr txBox="1"/>
            <p:nvPr/>
          </p:nvSpPr>
          <p:spPr>
            <a:xfrm>
              <a:off x="2319432" y="3128762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CB7C0CE-4FC7-443B-889D-BBFE667F4D66}"/>
                </a:ext>
              </a:extLst>
            </p:cNvPr>
            <p:cNvSpPr txBox="1"/>
            <p:nvPr/>
          </p:nvSpPr>
          <p:spPr>
            <a:xfrm>
              <a:off x="4814693" y="3141090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198B50-52AB-42D3-9634-027DF083024B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53993A-533C-4D93-8DE4-2574A1F2BEB5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589A91-6934-4B72-9E11-B48A5F40D3BA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57D96C-DB54-4F8B-966B-E216548A20F5}"/>
                </a:ext>
              </a:extLst>
            </p:cNvPr>
            <p:cNvSpPr txBox="1"/>
            <p:nvPr/>
          </p:nvSpPr>
          <p:spPr>
            <a:xfrm>
              <a:off x="4417120" y="23402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G0/0/8</a:t>
              </a:r>
              <a:endParaRPr lang="zh-CN" altLang="en-US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54895D17-30DE-4BC2-8266-0E42DF1FD59E}"/>
              </a:ext>
            </a:extLst>
          </p:cNvPr>
          <p:cNvSpPr txBox="1"/>
          <p:nvPr/>
        </p:nvSpPr>
        <p:spPr>
          <a:xfrm>
            <a:off x="2899668" y="1908803"/>
            <a:ext cx="8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+mn-ea"/>
              </a:rPr>
              <a:t>G0/0/8</a:t>
            </a:r>
            <a:endParaRPr lang="zh-CN" altLang="en-US" dirty="0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A24E36F3-779C-46F6-A4FD-E08AA0E3C208}"/>
              </a:ext>
            </a:extLst>
          </p:cNvPr>
          <p:cNvSpPr/>
          <p:nvPr/>
        </p:nvSpPr>
        <p:spPr>
          <a:xfrm flipH="1" flipV="1">
            <a:off x="2920115" y="2370468"/>
            <a:ext cx="263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175F2-9903-4285-805A-17FEEDF756ED}"/>
              </a:ext>
            </a:extLst>
          </p:cNvPr>
          <p:cNvSpPr/>
          <p:nvPr/>
        </p:nvSpPr>
        <p:spPr>
          <a:xfrm>
            <a:off x="2923030" y="2336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EF7681-20DA-496B-854E-9AD814310ED6}"/>
              </a:ext>
            </a:extLst>
          </p:cNvPr>
          <p:cNvSpPr/>
          <p:nvPr/>
        </p:nvSpPr>
        <p:spPr>
          <a:xfrm>
            <a:off x="4679240" y="233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</p:spTree>
    <p:extLst>
      <p:ext uri="{BB962C8B-B14F-4D97-AF65-F5344CB8AC3E}">
        <p14:creationId xmlns:p14="http://schemas.microsoft.com/office/powerpoint/2010/main" val="33546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95" y="1784684"/>
            <a:ext cx="8267562" cy="437478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0/0/8 </a:t>
            </a:r>
            <a:r>
              <a:rPr lang="zh-CN" altLang="en-US" sz="1800" dirty="0">
                <a:solidFill>
                  <a:schemeClr val="bg1"/>
                </a:solidFill>
              </a:rPr>
              <a:t>（进入端口</a:t>
            </a:r>
            <a:r>
              <a:rPr lang="en-US" altLang="zh-CN" sz="1800" dirty="0">
                <a:solidFill>
                  <a:schemeClr val="bg1"/>
                </a:solidFill>
              </a:rPr>
              <a:t>GE0/0/8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dis this  </a:t>
            </a:r>
            <a:r>
              <a:rPr lang="zh-CN" altLang="en-US" sz="1800" dirty="0">
                <a:solidFill>
                  <a:schemeClr val="bg1"/>
                </a:solidFill>
              </a:rPr>
              <a:t>（查看端口信息）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undo 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to 4094 </a:t>
            </a:r>
          </a:p>
          <a:p>
            <a:pPr marL="457200" lvl="1" indent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（撤销端口</a:t>
            </a:r>
            <a:r>
              <a:rPr lang="en-US" altLang="zh-CN" sz="1800" dirty="0">
                <a:solidFill>
                  <a:schemeClr val="bg1"/>
                </a:solidFill>
              </a:rPr>
              <a:t>GE0/0/0</a:t>
            </a:r>
            <a:r>
              <a:rPr lang="zh-CN" altLang="en-US" sz="1800" dirty="0">
                <a:solidFill>
                  <a:schemeClr val="bg1"/>
                </a:solidFill>
              </a:rPr>
              <a:t>的配置信息）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 </a:t>
            </a:r>
            <a:r>
              <a:rPr lang="en-US" altLang="zh-CN" sz="1800" dirty="0">
                <a:solidFill>
                  <a:schemeClr val="bg1"/>
                </a:solidFill>
              </a:rPr>
              <a:t>undo port link-type</a:t>
            </a:r>
            <a:r>
              <a:rPr lang="zh-CN" altLang="en-US" sz="1800" dirty="0">
                <a:solidFill>
                  <a:schemeClr val="bg1"/>
                </a:solidFill>
              </a:rPr>
              <a:t>（恢复端口链路为默认配置）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 </a:t>
            </a:r>
            <a:r>
              <a:rPr lang="en-US" altLang="zh-CN" sz="1800" dirty="0">
                <a:solidFill>
                  <a:schemeClr val="bg1"/>
                </a:solidFill>
              </a:rPr>
              <a:t>quit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Eth-Trunk 1 </a:t>
            </a:r>
            <a:r>
              <a:rPr lang="zh-CN" altLang="en-US" sz="1800" dirty="0">
                <a:solidFill>
                  <a:schemeClr val="bg1"/>
                </a:solidFill>
              </a:rPr>
              <a:t>（创建一个聚合接口</a:t>
            </a:r>
            <a:r>
              <a:rPr lang="en-US" altLang="zh-CN" sz="1800" dirty="0">
                <a:solidFill>
                  <a:schemeClr val="bg1"/>
                </a:solidFill>
              </a:rPr>
              <a:t>Eth-Trunk 1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mode </a:t>
            </a:r>
            <a:r>
              <a:rPr lang="en-US" altLang="zh-CN" sz="1800" dirty="0" err="1">
                <a:solidFill>
                  <a:schemeClr val="bg1"/>
                </a:solidFill>
              </a:rPr>
              <a:t>lacp</a:t>
            </a:r>
            <a:r>
              <a:rPr lang="en-US" altLang="zh-CN" sz="1800" dirty="0">
                <a:solidFill>
                  <a:schemeClr val="bg1"/>
                </a:solidFill>
              </a:rPr>
              <a:t>-static </a:t>
            </a:r>
            <a:r>
              <a:rPr lang="zh-CN" altLang="en-US" sz="1800" dirty="0">
                <a:solidFill>
                  <a:schemeClr val="bg1"/>
                </a:solidFill>
              </a:rPr>
              <a:t>（设为静态聚合模式）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</a:t>
            </a:r>
            <a:r>
              <a:rPr lang="en-US" altLang="zh-CN" sz="1800" dirty="0">
                <a:solidFill>
                  <a:schemeClr val="bg1"/>
                </a:solidFill>
              </a:rPr>
              <a:t>]</a:t>
            </a:r>
            <a:r>
              <a:rPr lang="en-US" altLang="zh-CN" sz="1800" dirty="0" err="1">
                <a:solidFill>
                  <a:schemeClr val="bg1"/>
                </a:solidFill>
              </a:rPr>
              <a:t>trunkport</a:t>
            </a:r>
            <a:r>
              <a:rPr lang="en-US" altLang="zh-CN" sz="1800" dirty="0">
                <a:solidFill>
                  <a:schemeClr val="bg1"/>
                </a:solidFill>
              </a:rPr>
              <a:t> g 0/0/7 0/0/8 </a:t>
            </a:r>
            <a:r>
              <a:rPr lang="zh-CN" altLang="en-US" sz="1800" dirty="0">
                <a:solidFill>
                  <a:schemeClr val="bg1"/>
                </a:solidFill>
              </a:rPr>
              <a:t>（指定端口添加到</a:t>
            </a:r>
            <a:r>
              <a:rPr lang="en-US" altLang="zh-CN" sz="1800" dirty="0">
                <a:solidFill>
                  <a:schemeClr val="bg1"/>
                </a:solidFill>
              </a:rPr>
              <a:t>Eth-Trunk 1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 </a:t>
            </a:r>
            <a:r>
              <a:rPr lang="zh-CN" altLang="en-US" sz="1800" dirty="0">
                <a:solidFill>
                  <a:schemeClr val="bg1"/>
                </a:solidFill>
              </a:rPr>
              <a:t>（设置链路类型为</a:t>
            </a:r>
            <a:r>
              <a:rPr lang="en-US" altLang="zh-CN" sz="1800" dirty="0">
                <a:solidFill>
                  <a:schemeClr val="bg1"/>
                </a:solidFill>
              </a:rPr>
              <a:t>trunk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 </a:t>
            </a:r>
            <a:r>
              <a:rPr lang="zh-CN" altLang="en-US" sz="1800" dirty="0">
                <a:solidFill>
                  <a:schemeClr val="bg1"/>
                </a:solidFill>
              </a:rPr>
              <a:t>（设置允许通过的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2456F9-BD0A-4F8C-BAED-44A2F377BF74}"/>
              </a:ext>
            </a:extLst>
          </p:cNvPr>
          <p:cNvSpPr txBox="1"/>
          <p:nvPr/>
        </p:nvSpPr>
        <p:spPr>
          <a:xfrm>
            <a:off x="1140943" y="6297577"/>
            <a:ext cx="4572000" cy="42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0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测试连通性配置完成后，验证网络的连通性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462671" cy="393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配置完成后，在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上执行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命令，以</a:t>
            </a:r>
            <a:r>
              <a:rPr lang="zh-CN" altLang="en-US" b="1" dirty="0">
                <a:latin typeface="+mn-ea"/>
              </a:rPr>
              <a:t>使</a:t>
            </a:r>
            <a:r>
              <a:rPr lang="en-US" altLang="zh-CN" b="1" dirty="0">
                <a:latin typeface="+mn-ea"/>
              </a:rPr>
              <a:t>PCA</a:t>
            </a:r>
            <a:r>
              <a:rPr lang="zh-CN" altLang="en-US" b="1" dirty="0">
                <a:latin typeface="+mn-ea"/>
              </a:rPr>
              <a:t>向</a:t>
            </a:r>
            <a:r>
              <a:rPr lang="en-US" altLang="zh-CN" b="1" dirty="0">
                <a:latin typeface="+mn-ea"/>
              </a:rPr>
              <a:t>PCC</a:t>
            </a:r>
            <a:r>
              <a:rPr lang="zh-CN" altLang="en-US" b="1" dirty="0">
                <a:latin typeface="+mn-ea"/>
              </a:rPr>
              <a:t>不间断发送</a:t>
            </a:r>
            <a:r>
              <a:rPr lang="en-US" altLang="zh-CN" b="1" dirty="0">
                <a:latin typeface="+mn-ea"/>
              </a:rPr>
              <a:t>ICMP</a:t>
            </a:r>
            <a:r>
              <a:rPr lang="zh-CN" altLang="en-US" b="1" dirty="0">
                <a:latin typeface="+mn-ea"/>
              </a:rPr>
              <a:t>报文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ping 172.16.0.33  -t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主机</a:t>
            </a:r>
            <a:r>
              <a:rPr lang="en-US" altLang="zh-CN" dirty="0">
                <a:latin typeface="+mn-ea"/>
              </a:rPr>
              <a:t>PCC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buAutoNum type="arabicPeriod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对主机、链路抓包，观察数据流通过。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断开连接两个交换机的网线中的某一根</a:t>
            </a:r>
            <a:r>
              <a:rPr lang="zh-CN" altLang="en-US" dirty="0">
                <a:latin typeface="+mn-ea"/>
              </a:rPr>
              <a:t>，观察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91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命名规则：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PC-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交换机命名规则：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SW-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需自定义，不可与指导书相同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要求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7F855E-5605-29D2-EA77-F77DE51C9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12"/>
          <a:stretch/>
        </p:blipFill>
        <p:spPr>
          <a:xfrm>
            <a:off x="280593" y="2569852"/>
            <a:ext cx="4810911" cy="1954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60999F-834C-9BA0-C71D-BBE82DF5B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3" y="4460785"/>
            <a:ext cx="4215174" cy="19542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D9F2CE-1B82-4B40-D30D-430ACE295C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1713" b="-6557"/>
          <a:stretch/>
        </p:blipFill>
        <p:spPr>
          <a:xfrm>
            <a:off x="5091504" y="2630106"/>
            <a:ext cx="3448012" cy="7231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6CBF9BC-4B21-61D9-C875-FC831B28D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503" y="3504774"/>
            <a:ext cx="3495094" cy="236358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570FA8-9838-CA0E-8E7E-BE06E629E820}"/>
              </a:ext>
            </a:extLst>
          </p:cNvPr>
          <p:cNvSpPr txBox="1"/>
          <p:nvPr/>
        </p:nvSpPr>
        <p:spPr>
          <a:xfrm>
            <a:off x="4941031" y="5989155"/>
            <a:ext cx="4330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实验结果中需体现出个人学号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80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（虚拟局域网）的基本工作原理及作用。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Access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链路端口的基本配置。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了解以太网交换机链路聚合的基本工作原理。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掌握以太网交换机静态链路聚合的基本配置方法。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熟悉网络协议分析软件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Wireshark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的使用。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实验任务一：配置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实验任务二：配置链路聚合。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GE0/0/2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GE0/0/1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A3A4C9-68AB-4E59-93E9-4FBD8EDCDB29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BA96C651-08AE-4C88-A5E6-6E922E1D715C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2ABEA97F-E2CE-4DF0-9AC4-223304A473CA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DE230B8-E94F-42EB-BF78-3BF7D273984F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B9B677D-E930-4332-84A1-A476AA8726EC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526DC92A-EDF6-4120-9F6D-DC0834B8D2B9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6B753273-E7E1-43A3-BEE8-0EA204E48ED1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09743731-33C7-47DF-84D8-CC466C44B9F7}"/>
                </a:ext>
              </a:extLst>
            </p:cNvPr>
            <p:cNvSpPr/>
            <p:nvPr/>
          </p:nvSpPr>
          <p:spPr>
            <a:xfrm flipH="1">
              <a:off x="2662332" y="2846087"/>
              <a:ext cx="2639600" cy="235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02C8CC42-0FDE-4C91-836D-0C2E423A3E96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IP:172.16.0.12/24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BC1EC187-CBCD-4ADE-98DF-387209215126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172.16.0.34/24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E2F7F1-D228-4FF6-82DE-392675EEBB9C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0140D2DA-3295-4946-9122-A8EF513A4A2F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172.16.0.23/24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70CE981A-4847-4071-B7DF-924FC0081354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968F92EF-04F0-42CE-9A38-0EF06DD3D0B2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en-US" altLang="zh-CN"/>
                <a:t>: 172.16.0.45/24</a:t>
              </a:r>
              <a:endParaRPr lang="en-US" altLang="zh-CN" dirty="0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F051FFCF-345B-4C07-B4E6-95CDA5702E14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C2986479-C603-4B0D-B4F4-991CAF5F47C6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60CA551B-BACF-40C9-BE2A-F9B30A311B8D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96C7FB2-1CB3-4669-9BC8-F33CE4E2FF0B}"/>
                </a:ext>
              </a:extLst>
            </p:cNvPr>
            <p:cNvSpPr txBox="1"/>
            <p:nvPr/>
          </p:nvSpPr>
          <p:spPr>
            <a:xfrm>
              <a:off x="966977" y="2970820"/>
              <a:ext cx="1131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B326B8B-280F-4C7B-A14C-2AA85679E8D8}"/>
                </a:ext>
              </a:extLst>
            </p:cNvPr>
            <p:cNvSpPr txBox="1"/>
            <p:nvPr/>
          </p:nvSpPr>
          <p:spPr>
            <a:xfrm>
              <a:off x="2718435" y="2993711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GE0/0/2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EBEC1-7274-4E93-A911-9FC0ACA7B46E}"/>
                </a:ext>
              </a:extLst>
            </p:cNvPr>
            <p:cNvSpPr txBox="1"/>
            <p:nvPr/>
          </p:nvSpPr>
          <p:spPr>
            <a:xfrm>
              <a:off x="4577700" y="3046934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E2154E-5519-4087-BC2B-162B3C3EA174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AAD25E0-7FAC-4F3D-9CEC-2ED054EFB8CF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1BF3C07-80C1-47EF-BB82-469D2AC4B73F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60ABFF7-A2AA-4BB0-A28D-190DA459887D}"/>
                </a:ext>
              </a:extLst>
            </p:cNvPr>
            <p:cNvSpPr txBox="1"/>
            <p:nvPr/>
          </p:nvSpPr>
          <p:spPr>
            <a:xfrm>
              <a:off x="2628900" y="2434593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GE0/0/8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C9486E-E630-4EDF-A699-4F504173F300}"/>
                </a:ext>
              </a:extLst>
            </p:cNvPr>
            <p:cNvSpPr txBox="1"/>
            <p:nvPr/>
          </p:nvSpPr>
          <p:spPr>
            <a:xfrm>
              <a:off x="4206762" y="2416495"/>
              <a:ext cx="10453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2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配置四台主机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8DDAEC-CC23-4656-BBAD-8028B242B704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717075-DDBB-CA58-DC1F-8363C652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76" y="1795450"/>
            <a:ext cx="5659409" cy="38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EB8386-7BC4-4F21-9624-98363893FBCC}"/>
              </a:ext>
            </a:extLst>
          </p:cNvPr>
          <p:cNvSpPr/>
          <p:nvPr/>
        </p:nvSpPr>
        <p:spPr>
          <a:xfrm>
            <a:off x="825922" y="13726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ipconfig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命令查看各设备的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信息是否修改成功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82485B-B103-47CF-B0C4-B11C9D27913B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BC318-A6F5-4D41-98FD-5ED522F6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62" y="1895639"/>
            <a:ext cx="6398991" cy="43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检查连通性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43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配置交换机前，检查四台主机之间能否两两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通。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，则进入交换机配置步骤。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若不能两两互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，可能原因如下：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交换机端口问题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网线问题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交换机已经有</a:t>
            </a:r>
            <a:r>
              <a:rPr lang="en-US" altLang="zh-CN" dirty="0" err="1">
                <a:latin typeface="+mn-ea"/>
              </a:rPr>
              <a:t>vlan</a:t>
            </a:r>
            <a:r>
              <a:rPr lang="zh-CN" altLang="en-US" dirty="0">
                <a:latin typeface="+mn-ea"/>
              </a:rPr>
              <a:t>配置信息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下图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，此时重置交换机配置信息并重启。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）重置配置信息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reset saved-configuration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）重启交换机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reboot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F967F-E214-9876-F7DF-74BD3AA97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72"/>
          <a:stretch/>
        </p:blipFill>
        <p:spPr>
          <a:xfrm>
            <a:off x="3881975" y="4213183"/>
            <a:ext cx="3784580" cy="6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25" y="2112158"/>
            <a:ext cx="7474644" cy="344838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Sys		</a:t>
            </a:r>
            <a:r>
              <a:rPr lang="zh-CN" altLang="en-US" sz="1800" dirty="0">
                <a:solidFill>
                  <a:schemeClr val="bg1"/>
                </a:solidFill>
              </a:rPr>
              <a:t>进入系统视图</a:t>
            </a:r>
          </a:p>
          <a:p>
            <a:pPr marL="0" indent="0">
              <a:lnSpc>
                <a:spcPct val="13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Sysname</a:t>
            </a:r>
            <a:r>
              <a:rPr lang="en-US" altLang="zh-CN" sz="1800" dirty="0">
                <a:solidFill>
                  <a:schemeClr val="bg1"/>
                </a:solidFill>
              </a:rPr>
              <a:t> SWA	 </a:t>
            </a:r>
            <a:r>
              <a:rPr lang="zh-CN" altLang="en-US" sz="1800" dirty="0">
                <a:solidFill>
                  <a:schemeClr val="bg1"/>
                </a:solidFill>
              </a:rPr>
              <a:t>将交换机命名为</a:t>
            </a:r>
            <a:r>
              <a:rPr lang="en-US" altLang="zh-CN" sz="1800" dirty="0">
                <a:solidFill>
                  <a:schemeClr val="bg1"/>
                </a:solidFill>
              </a:rPr>
              <a:t>SWA 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batch 2 3 (</a:t>
            </a:r>
            <a:r>
              <a:rPr lang="zh-CN" altLang="en-US" sz="1800" dirty="0">
                <a:solidFill>
                  <a:schemeClr val="bg1"/>
                </a:solidFill>
              </a:rPr>
              <a:t>批量创建</a:t>
            </a:r>
            <a:r>
              <a:rPr lang="en-US" altLang="zh-CN" sz="1800" dirty="0">
                <a:solidFill>
                  <a:schemeClr val="bg1"/>
                </a:solidFill>
              </a:rPr>
              <a:t>vlan2</a:t>
            </a:r>
            <a:r>
              <a:rPr lang="zh-CN" altLang="en-US" sz="1800" dirty="0">
                <a:solidFill>
                  <a:schemeClr val="bg1"/>
                </a:solidFill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</a:rPr>
              <a:t>vlan3)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 (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信息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0/0/1 </a:t>
            </a:r>
            <a:r>
              <a:rPr lang="zh-CN" altLang="en-US" sz="1800" dirty="0">
                <a:solidFill>
                  <a:schemeClr val="bg1"/>
                </a:solidFill>
              </a:rPr>
              <a:t>（进入</a:t>
            </a:r>
            <a:r>
              <a:rPr lang="en-US" altLang="zh-CN" sz="1800" dirty="0">
                <a:solidFill>
                  <a:schemeClr val="bg1"/>
                </a:solidFill>
              </a:rPr>
              <a:t>GE0/0/1</a:t>
            </a:r>
            <a:r>
              <a:rPr lang="zh-CN" altLang="en-US" sz="1800" dirty="0">
                <a:solidFill>
                  <a:schemeClr val="bg1"/>
                </a:solidFill>
              </a:rPr>
              <a:t>端口）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[SWA-GigabitEthernet0/0/1]</a:t>
            </a:r>
            <a:r>
              <a:rPr lang="en-US" altLang="zh-CN" sz="1800" dirty="0">
                <a:solidFill>
                  <a:schemeClr val="bg1"/>
                </a:solidFill>
              </a:rPr>
              <a:t>port link-type access </a:t>
            </a:r>
            <a:r>
              <a:rPr lang="zh-CN" altLang="en-US" sz="1800" dirty="0">
                <a:solidFill>
                  <a:schemeClr val="bg1"/>
                </a:solidFill>
              </a:rPr>
              <a:t>（指定端口链路类型）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[SWA-GigabitEthernet0/0/1]</a:t>
            </a:r>
            <a:r>
              <a:rPr lang="en-US" altLang="zh-CN" sz="1800" dirty="0">
                <a:solidFill>
                  <a:schemeClr val="bg1"/>
                </a:solidFill>
              </a:rPr>
              <a:t>port default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</a:t>
            </a:r>
            <a:r>
              <a:rPr lang="zh-CN" altLang="en-US" sz="1800" dirty="0">
                <a:solidFill>
                  <a:schemeClr val="bg1"/>
                </a:solidFill>
              </a:rPr>
              <a:t>（指定端口默认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 (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</a:t>
            </a:r>
            <a:r>
              <a:rPr lang="zh-CN" altLang="en-US" sz="1800" dirty="0">
                <a:solidFill>
                  <a:schemeClr val="bg1"/>
                </a:solidFill>
              </a:rPr>
              <a:t>信息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476F03-BDB0-E76C-22B5-E73A136CA5EB}"/>
              </a:ext>
            </a:extLst>
          </p:cNvPr>
          <p:cNvSpPr txBox="1"/>
          <p:nvPr/>
        </p:nvSpPr>
        <p:spPr>
          <a:xfrm>
            <a:off x="825923" y="5746495"/>
            <a:ext cx="4572000" cy="93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65" y="1999037"/>
            <a:ext cx="8050758" cy="1701748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0/0/8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 </a:t>
            </a:r>
            <a:r>
              <a:rPr lang="zh-CN" altLang="en-US" sz="1800" dirty="0">
                <a:solidFill>
                  <a:schemeClr val="bg1"/>
                </a:solidFill>
              </a:rPr>
              <a:t>（设置端口链路类型为</a:t>
            </a:r>
            <a:r>
              <a:rPr lang="en-US" altLang="zh-CN" sz="1800" dirty="0">
                <a:solidFill>
                  <a:schemeClr val="bg1"/>
                </a:solidFill>
              </a:rPr>
              <a:t>trunk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 (</a:t>
            </a:r>
            <a:r>
              <a:rPr lang="zh-CN" altLang="en-US" sz="1800" dirty="0">
                <a:solidFill>
                  <a:schemeClr val="bg1"/>
                </a:solidFill>
              </a:rPr>
              <a:t>允许所有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通过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691D5B-43D6-0406-7C93-A7D2A9321290}"/>
              </a:ext>
            </a:extLst>
          </p:cNvPr>
          <p:cNvSpPr txBox="1"/>
          <p:nvPr/>
        </p:nvSpPr>
        <p:spPr>
          <a:xfrm>
            <a:off x="490257" y="4230703"/>
            <a:ext cx="4572000" cy="42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4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</TotalTime>
  <Words>1093</Words>
  <Application>Microsoft Office PowerPoint</Application>
  <PresentationFormat>全屏显示(4:3)</PresentationFormat>
  <Paragraphs>208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1578154508@qq.com</cp:lastModifiedBy>
  <cp:revision>534</cp:revision>
  <dcterms:created xsi:type="dcterms:W3CDTF">2019-01-14T10:57:14Z</dcterms:created>
  <dcterms:modified xsi:type="dcterms:W3CDTF">2022-11-25T12:38:50Z</dcterms:modified>
</cp:coreProperties>
</file>