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25"/>
  </p:notesMasterIdLst>
  <p:sldIdLst>
    <p:sldId id="319" r:id="rId3"/>
    <p:sldId id="325" r:id="rId4"/>
    <p:sldId id="327" r:id="rId5"/>
    <p:sldId id="329" r:id="rId6"/>
    <p:sldId id="334" r:id="rId7"/>
    <p:sldId id="335" r:id="rId8"/>
    <p:sldId id="336" r:id="rId9"/>
    <p:sldId id="337" r:id="rId10"/>
    <p:sldId id="339" r:id="rId11"/>
    <p:sldId id="341" r:id="rId12"/>
    <p:sldId id="355" r:id="rId13"/>
    <p:sldId id="342" r:id="rId14"/>
    <p:sldId id="343" r:id="rId15"/>
    <p:sldId id="344" r:id="rId16"/>
    <p:sldId id="345" r:id="rId17"/>
    <p:sldId id="346" r:id="rId18"/>
    <p:sldId id="347" r:id="rId19"/>
    <p:sldId id="348" r:id="rId20"/>
    <p:sldId id="351" r:id="rId21"/>
    <p:sldId id="352" r:id="rId22"/>
    <p:sldId id="353" r:id="rId23"/>
    <p:sldId id="354" r:id="rId2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16F"/>
    <a:srgbClr val="80A084"/>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5947" autoAdjust="0"/>
  </p:normalViewPr>
  <p:slideViewPr>
    <p:cSldViewPr snapToGrid="0">
      <p:cViewPr varScale="1">
        <p:scale>
          <a:sx n="104" d="100"/>
          <a:sy n="104" d="100"/>
        </p:scale>
        <p:origin x="2093"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4/23/2023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10</a:t>
            </a:fld>
            <a:endParaRPr lang="en-US"/>
          </a:p>
        </p:txBody>
      </p:sp>
    </p:spTree>
    <p:extLst>
      <p:ext uri="{BB962C8B-B14F-4D97-AF65-F5344CB8AC3E}">
        <p14:creationId xmlns:p14="http://schemas.microsoft.com/office/powerpoint/2010/main" val="131331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21</a:t>
            </a:fld>
            <a:endParaRPr lang="en-US"/>
          </a:p>
        </p:txBody>
      </p:sp>
    </p:spTree>
    <p:extLst>
      <p:ext uri="{BB962C8B-B14F-4D97-AF65-F5344CB8AC3E}">
        <p14:creationId xmlns:p14="http://schemas.microsoft.com/office/powerpoint/2010/main" val="8328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7737" y="246622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信息隐藏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7"/>
          <p:cNvGrpSpPr>
            <a:grpSpLocks/>
          </p:cNvGrpSpPr>
          <p:nvPr/>
        </p:nvGrpSpPr>
        <p:grpSpPr bwMode="auto">
          <a:xfrm>
            <a:off x="842873" y="1357787"/>
            <a:ext cx="7245980" cy="2521132"/>
            <a:chOff x="2455" y="1993"/>
            <a:chExt cx="4925" cy="2339"/>
          </a:xfrm>
        </p:grpSpPr>
        <p:grpSp>
          <p:nvGrpSpPr>
            <p:cNvPr id="23570" name="Group 18"/>
            <p:cNvGrpSpPr>
              <a:grpSpLocks/>
            </p:cNvGrpSpPr>
            <p:nvPr/>
          </p:nvGrpSpPr>
          <p:grpSpPr bwMode="auto">
            <a:xfrm>
              <a:off x="2520" y="1993"/>
              <a:ext cx="4860" cy="1746"/>
              <a:chOff x="2520" y="7992"/>
              <a:chExt cx="4860" cy="1746"/>
            </a:xfrm>
          </p:grpSpPr>
          <p:sp>
            <p:nvSpPr>
              <p:cNvPr id="23572" name="Oval 19"/>
              <p:cNvSpPr>
                <a:spLocks noChangeArrowheads="1"/>
              </p:cNvSpPr>
              <p:nvPr/>
            </p:nvSpPr>
            <p:spPr bwMode="auto">
              <a:xfrm>
                <a:off x="4635" y="8067"/>
                <a:ext cx="1080" cy="936"/>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提取</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算法</a:t>
                </a:r>
              </a:p>
            </p:txBody>
          </p:sp>
          <p:sp>
            <p:nvSpPr>
              <p:cNvPr id="23573" name="Rectangle 20"/>
              <p:cNvSpPr>
                <a:spLocks noChangeArrowheads="1"/>
              </p:cNvSpPr>
              <p:nvPr/>
            </p:nvSpPr>
            <p:spPr bwMode="auto">
              <a:xfrm>
                <a:off x="6120" y="8304"/>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74" name="Line 21"/>
              <p:cNvSpPr>
                <a:spLocks noChangeShapeType="1"/>
              </p:cNvSpPr>
              <p:nvPr/>
            </p:nvSpPr>
            <p:spPr bwMode="auto">
              <a:xfrm>
                <a:off x="5760" y="850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5" name="Line 22"/>
              <p:cNvSpPr>
                <a:spLocks noChangeShapeType="1"/>
              </p:cNvSpPr>
              <p:nvPr/>
            </p:nvSpPr>
            <p:spPr bwMode="auto">
              <a:xfrm>
                <a:off x="3960" y="830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6" name="Line 23"/>
              <p:cNvSpPr>
                <a:spLocks noChangeShapeType="1"/>
              </p:cNvSpPr>
              <p:nvPr/>
            </p:nvSpPr>
            <p:spPr bwMode="auto">
              <a:xfrm>
                <a:off x="3960" y="8775"/>
                <a:ext cx="72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7" name="Line 24"/>
              <p:cNvSpPr>
                <a:spLocks noChangeShapeType="1"/>
              </p:cNvSpPr>
              <p:nvPr/>
            </p:nvSpPr>
            <p:spPr bwMode="auto">
              <a:xfrm flipV="1">
                <a:off x="5145" y="897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8" name="Rectangle 25"/>
              <p:cNvSpPr>
                <a:spLocks noChangeArrowheads="1"/>
              </p:cNvSpPr>
              <p:nvPr/>
            </p:nvSpPr>
            <p:spPr bwMode="auto">
              <a:xfrm>
                <a:off x="2520" y="8616"/>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79" name="Rectangle 26"/>
              <p:cNvSpPr>
                <a:spLocks noChangeArrowheads="1"/>
              </p:cNvSpPr>
              <p:nvPr/>
            </p:nvSpPr>
            <p:spPr bwMode="auto">
              <a:xfrm>
                <a:off x="2520" y="7992"/>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水印载体</a:t>
                </a:r>
                <a:r>
                  <a:rPr lang="en-US" altLang="zh-CN" sz="1600" b="0" dirty="0" err="1">
                    <a:latin typeface="宋体" panose="02010600030101010101" pitchFamily="2" charset="-122"/>
                  </a:rPr>
                  <a:t>Iw</a:t>
                </a:r>
                <a:endParaRPr lang="en-US" altLang="zh-CN" sz="1600" b="0" dirty="0">
                  <a:latin typeface="宋体" panose="02010600030101010101" pitchFamily="2" charset="-122"/>
                </a:endParaRPr>
              </a:p>
            </p:txBody>
          </p:sp>
          <p:sp>
            <p:nvSpPr>
              <p:cNvPr id="23580" name="Rectangle 27"/>
              <p:cNvSpPr>
                <a:spLocks noChangeArrowheads="1"/>
              </p:cNvSpPr>
              <p:nvPr/>
            </p:nvSpPr>
            <p:spPr bwMode="auto">
              <a:xfrm>
                <a:off x="4500" y="927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grpSp>
        <p:sp>
          <p:nvSpPr>
            <p:cNvPr id="23571" name="Rectangle 28"/>
            <p:cNvSpPr>
              <a:spLocks noChangeArrowheads="1"/>
            </p:cNvSpPr>
            <p:nvPr/>
          </p:nvSpPr>
          <p:spPr bwMode="auto">
            <a:xfrm>
              <a:off x="2455" y="3864"/>
              <a:ext cx="4860" cy="46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dirty="0">
                  <a:solidFill>
                    <a:srgbClr val="FF0000"/>
                  </a:solidFill>
                  <a:latin typeface="宋体" panose="02010600030101010101" pitchFamily="2" charset="-122"/>
                </a:rPr>
                <a:t>数字水印的提取模型</a:t>
              </a:r>
            </a:p>
          </p:txBody>
        </p:sp>
      </p:grpSp>
      <p:grpSp>
        <p:nvGrpSpPr>
          <p:cNvPr id="23556" name="Group 29"/>
          <p:cNvGrpSpPr>
            <a:grpSpLocks/>
          </p:cNvGrpSpPr>
          <p:nvPr/>
        </p:nvGrpSpPr>
        <p:grpSpPr bwMode="auto">
          <a:xfrm>
            <a:off x="816275" y="4267221"/>
            <a:ext cx="7272578" cy="2529968"/>
            <a:chOff x="2313" y="5475"/>
            <a:chExt cx="5742" cy="3197"/>
          </a:xfrm>
        </p:grpSpPr>
        <p:grpSp>
          <p:nvGrpSpPr>
            <p:cNvPr id="23557" name="Group 30"/>
            <p:cNvGrpSpPr>
              <a:grpSpLocks/>
            </p:cNvGrpSpPr>
            <p:nvPr/>
          </p:nvGrpSpPr>
          <p:grpSpPr bwMode="auto">
            <a:xfrm>
              <a:off x="2520" y="5475"/>
              <a:ext cx="5535" cy="2436"/>
              <a:chOff x="2520" y="11822"/>
              <a:chExt cx="5535" cy="2436"/>
            </a:xfrm>
          </p:grpSpPr>
          <p:sp>
            <p:nvSpPr>
              <p:cNvPr id="23559" name="Oval 31"/>
              <p:cNvSpPr>
                <a:spLocks noChangeArrowheads="1"/>
              </p:cNvSpPr>
              <p:nvPr/>
            </p:nvSpPr>
            <p:spPr bwMode="auto">
              <a:xfrm>
                <a:off x="4743" y="11846"/>
                <a:ext cx="1638" cy="1641"/>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r>
                  <a:rPr lang="zh-CN" altLang="en-US" sz="1600" b="0">
                    <a:latin typeface="宋体" panose="02010600030101010101" pitchFamily="2" charset="-122"/>
                  </a:rPr>
                  <a:t>检验</a:t>
                </a:r>
              </a:p>
              <a:p>
                <a:pPr algn="ctr">
                  <a:spcBef>
                    <a:spcPts val="775"/>
                  </a:spcBef>
                  <a:spcAft>
                    <a:spcPts val="775"/>
                  </a:spcAft>
                </a:pPr>
                <a:r>
                  <a:rPr lang="zh-CN" altLang="en-US" sz="1600" b="0">
                    <a:latin typeface="宋体" panose="02010600030101010101" pitchFamily="2" charset="-122"/>
                  </a:rPr>
                  <a:t>算法</a:t>
                </a:r>
              </a:p>
            </p:txBody>
          </p:sp>
          <p:sp>
            <p:nvSpPr>
              <p:cNvPr id="23560" name="Rectangle 32"/>
              <p:cNvSpPr>
                <a:spLocks noChangeArrowheads="1"/>
              </p:cNvSpPr>
              <p:nvPr/>
            </p:nvSpPr>
            <p:spPr bwMode="auto">
              <a:xfrm>
                <a:off x="6795" y="12446"/>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有</a:t>
                </a:r>
                <a:r>
                  <a:rPr lang="en-US" altLang="zh-CN" sz="1600" b="0">
                    <a:latin typeface="宋体" panose="02010600030101010101" pitchFamily="2" charset="-122"/>
                  </a:rPr>
                  <a:t>/</a:t>
                </a:r>
                <a:r>
                  <a:rPr lang="zh-CN" altLang="en-US" sz="1600" b="0">
                    <a:latin typeface="宋体" panose="02010600030101010101" pitchFamily="2" charset="-122"/>
                  </a:rPr>
                  <a:t>无水印</a:t>
                </a:r>
              </a:p>
            </p:txBody>
          </p:sp>
          <p:sp>
            <p:nvSpPr>
              <p:cNvPr id="23561" name="Line 33"/>
              <p:cNvSpPr>
                <a:spLocks noChangeShapeType="1"/>
              </p:cNvSpPr>
              <p:nvPr/>
            </p:nvSpPr>
            <p:spPr bwMode="auto">
              <a:xfrm>
                <a:off x="6435" y="1264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2" name="Line 34"/>
              <p:cNvSpPr>
                <a:spLocks noChangeShapeType="1"/>
              </p:cNvSpPr>
              <p:nvPr/>
            </p:nvSpPr>
            <p:spPr bwMode="auto">
              <a:xfrm>
                <a:off x="3960" y="1213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3" name="Line 35"/>
              <p:cNvSpPr>
                <a:spLocks noChangeShapeType="1"/>
              </p:cNvSpPr>
              <p:nvPr/>
            </p:nvSpPr>
            <p:spPr bwMode="auto">
              <a:xfrm>
                <a:off x="3960" y="1266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4" name="Line 36"/>
              <p:cNvSpPr>
                <a:spLocks noChangeShapeType="1"/>
              </p:cNvSpPr>
              <p:nvPr/>
            </p:nvSpPr>
            <p:spPr bwMode="auto">
              <a:xfrm flipV="1">
                <a:off x="5520" y="1349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5" name="Rectangle 37"/>
              <p:cNvSpPr>
                <a:spLocks noChangeArrowheads="1"/>
              </p:cNvSpPr>
              <p:nvPr/>
            </p:nvSpPr>
            <p:spPr bwMode="auto">
              <a:xfrm>
                <a:off x="2520" y="12446"/>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水印载体</a:t>
                </a:r>
                <a:r>
                  <a:rPr lang="en-US" altLang="zh-CN" sz="1600" b="0">
                    <a:latin typeface="宋体" panose="02010600030101010101" pitchFamily="2" charset="-122"/>
                  </a:rPr>
                  <a:t>Iw</a:t>
                </a:r>
              </a:p>
            </p:txBody>
          </p:sp>
          <p:sp>
            <p:nvSpPr>
              <p:cNvPr id="23566" name="Rectangle 38"/>
              <p:cNvSpPr>
                <a:spLocks noChangeArrowheads="1"/>
              </p:cNvSpPr>
              <p:nvPr/>
            </p:nvSpPr>
            <p:spPr bwMode="auto">
              <a:xfrm>
                <a:off x="2520" y="11822"/>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67" name="Rectangle 39"/>
              <p:cNvSpPr>
                <a:spLocks noChangeArrowheads="1"/>
              </p:cNvSpPr>
              <p:nvPr/>
            </p:nvSpPr>
            <p:spPr bwMode="auto">
              <a:xfrm>
                <a:off x="4875" y="1379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sp>
            <p:nvSpPr>
              <p:cNvPr id="23568" name="Rectangle 40"/>
              <p:cNvSpPr>
                <a:spLocks noChangeArrowheads="1"/>
              </p:cNvSpPr>
              <p:nvPr/>
            </p:nvSpPr>
            <p:spPr bwMode="auto">
              <a:xfrm>
                <a:off x="2520" y="13070"/>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69" name="Line 41"/>
              <p:cNvSpPr>
                <a:spLocks noChangeShapeType="1"/>
              </p:cNvSpPr>
              <p:nvPr/>
            </p:nvSpPr>
            <p:spPr bwMode="auto">
              <a:xfrm>
                <a:off x="3960" y="13229"/>
                <a:ext cx="90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23558" name="Rectangle 42"/>
            <p:cNvSpPr>
              <a:spLocks noChangeArrowheads="1"/>
            </p:cNvSpPr>
            <p:nvPr/>
          </p:nvSpPr>
          <p:spPr bwMode="auto">
            <a:xfrm>
              <a:off x="2313" y="8204"/>
              <a:ext cx="5666" cy="468"/>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dirty="0">
                  <a:solidFill>
                    <a:srgbClr val="FF0000"/>
                  </a:solidFill>
                  <a:latin typeface="宋体" panose="02010600030101010101" pitchFamily="2" charset="-122"/>
                </a:rPr>
                <a:t> </a:t>
              </a:r>
              <a:r>
                <a:rPr lang="zh-CN" altLang="en-US" sz="1600" dirty="0">
                  <a:solidFill>
                    <a:srgbClr val="FF0000"/>
                  </a:solidFill>
                  <a:latin typeface="宋体" panose="02010600030101010101" pitchFamily="2" charset="-122"/>
                </a:rPr>
                <a:t>数字水印的检验模型</a:t>
              </a:r>
            </a:p>
          </p:txBody>
        </p:sp>
      </p:grpSp>
      <p:sp>
        <p:nvSpPr>
          <p:cNvPr id="29" name="矩形 28"/>
          <p:cNvSpPr/>
          <p:nvPr/>
        </p:nvSpPr>
        <p:spPr>
          <a:xfrm>
            <a:off x="457200" y="414993"/>
            <a:ext cx="361188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数字水印的提取</a:t>
            </a:r>
            <a:r>
              <a:rPr lang="en-US" altLang="zh-CN" sz="2800" b="1" dirty="0">
                <a:solidFill>
                  <a:schemeClr val="hlink"/>
                </a:solidFill>
                <a:latin typeface="宋体" panose="02010600030101010101" pitchFamily="2" charset="-122"/>
              </a:rPr>
              <a:t>/</a:t>
            </a:r>
            <a:r>
              <a:rPr lang="zh-CN" altLang="en-US" sz="2800" b="1" dirty="0">
                <a:solidFill>
                  <a:schemeClr val="hlink"/>
                </a:solidFill>
                <a:latin typeface="宋体" panose="02010600030101010101" pitchFamily="2" charset="-122"/>
              </a:rPr>
              <a:t>检验</a:t>
            </a:r>
          </a:p>
        </p:txBody>
      </p:sp>
    </p:spTree>
    <p:extLst>
      <p:ext uri="{BB962C8B-B14F-4D97-AF65-F5344CB8AC3E}">
        <p14:creationId xmlns:p14="http://schemas.microsoft.com/office/powerpoint/2010/main" val="334026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1123928" y="1696472"/>
            <a:ext cx="708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123928" y="3478837"/>
            <a:ext cx="771434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这是一个垂直移动行距的例子，该例中的第二行被向上移动了</a:t>
            </a:r>
            <a:r>
              <a:rPr kumimoji="1" lang="en-US" altLang="zh-CN" b="0">
                <a:latin typeface="宋体" panose="02010600030101010101" pitchFamily="2" charset="-122"/>
              </a:rPr>
              <a:t>1/300 </a:t>
            </a:r>
            <a:r>
              <a:rPr kumimoji="1" lang="zh-CN" altLang="en-US" b="0">
                <a:latin typeface="宋体" panose="02010600030101010101" pitchFamily="2" charset="-122"/>
              </a:rPr>
              <a:t>英寸 </a:t>
            </a:r>
          </a:p>
        </p:txBody>
      </p:sp>
      <p:pic>
        <p:nvPicPr>
          <p:cNvPr id="7" name="Picture 7"/>
          <p:cNvPicPr>
            <a:picLocks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819128" y="4103915"/>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4552928" y="4865915"/>
            <a:ext cx="441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这是调整文字特征</a:t>
            </a:r>
            <a:r>
              <a:rPr kumimoji="1" lang="en-US" altLang="zh-CN" b="0">
                <a:latin typeface="宋体" panose="02010600030101010101" pitchFamily="2" charset="-122"/>
              </a:rPr>
              <a:t>(</a:t>
            </a:r>
            <a:r>
              <a:rPr kumimoji="1" lang="zh-CN" altLang="en-US" b="0">
                <a:latin typeface="宋体" panose="02010600030101010101" pitchFamily="2" charset="-122"/>
              </a:rPr>
              <a:t>字体</a:t>
            </a:r>
            <a:r>
              <a:rPr kumimoji="1" lang="en-US" altLang="zh-CN" b="0">
                <a:latin typeface="宋体" panose="02010600030101010101" pitchFamily="2" charset="-122"/>
              </a:rPr>
              <a:t>)</a:t>
            </a:r>
            <a:r>
              <a:rPr kumimoji="1" lang="zh-CN" altLang="en-US" b="0">
                <a:latin typeface="宋体" panose="02010600030101010101" pitchFamily="2" charset="-122"/>
              </a:rPr>
              <a:t>的例子</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1</a:t>
            </a:r>
            <a:r>
              <a:rPr kumimoji="1" lang="zh-CN" altLang="en-US" b="0">
                <a:latin typeface="宋体" panose="02010600030101010101" pitchFamily="2" charset="-122"/>
              </a:rPr>
              <a:t>：未被编码的文本 </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2</a:t>
            </a:r>
            <a:r>
              <a:rPr kumimoji="1" lang="zh-CN" altLang="en-US" b="0">
                <a:latin typeface="宋体" panose="02010600030101010101" pitchFamily="2" charset="-122"/>
              </a:rPr>
              <a:t>：特征编码应用到被选择字符的结果</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3</a:t>
            </a:r>
            <a:r>
              <a:rPr kumimoji="1" lang="zh-CN" altLang="en-US" b="0">
                <a:latin typeface="宋体" panose="02010600030101010101" pitchFamily="2" charset="-122"/>
              </a:rPr>
              <a:t>：特征编码放大以显示特征的改变</a:t>
            </a:r>
          </a:p>
        </p:txBody>
      </p:sp>
      <p:sp>
        <p:nvSpPr>
          <p:cNvPr id="9" name="Rectangle 4"/>
          <p:cNvSpPr>
            <a:spLocks noGrp="1" noChangeArrowheads="1"/>
          </p:cNvSpPr>
          <p:nvPr>
            <p:ph type="title"/>
          </p:nvPr>
        </p:nvSpPr>
        <p:spPr>
          <a:xfrm>
            <a:off x="417490" y="240406"/>
            <a:ext cx="7793038" cy="970208"/>
          </a:xfrm>
          <a:noFill/>
        </p:spPr>
        <p:txBody>
          <a:bodyPr/>
          <a:lstStyle/>
          <a:p>
            <a:pPr algn="l" eaLnBrk="1" hangingPunct="1"/>
            <a:r>
              <a:rPr lang="zh-CN" altLang="en-US" sz="3600" dirty="0"/>
              <a:t>信息隐藏概述</a:t>
            </a:r>
            <a:r>
              <a:rPr lang="en-US" altLang="zh-CN" sz="3600" dirty="0"/>
              <a:t>-</a:t>
            </a:r>
            <a:r>
              <a:rPr lang="zh-CN" altLang="en-US" sz="3600" dirty="0"/>
              <a:t>文档结构微调</a:t>
            </a:r>
          </a:p>
        </p:txBody>
      </p:sp>
    </p:spTree>
    <p:extLst>
      <p:ext uri="{BB962C8B-B14F-4D97-AF65-F5344CB8AC3E}">
        <p14:creationId xmlns:p14="http://schemas.microsoft.com/office/powerpoint/2010/main" val="203334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空域水印技术</a:t>
            </a:r>
          </a:p>
        </p:txBody>
      </p:sp>
      <p:sp>
        <p:nvSpPr>
          <p:cNvPr id="24579" name="Rectangle 3"/>
          <p:cNvSpPr>
            <a:spLocks noGrp="1" noChangeArrowheads="1"/>
          </p:cNvSpPr>
          <p:nvPr>
            <p:ph type="body" idx="1"/>
          </p:nvPr>
        </p:nvSpPr>
        <p:spPr>
          <a:xfrm>
            <a:off x="534473" y="1360891"/>
            <a:ext cx="8364828" cy="498839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rPr>
              <a:t> 1. </a:t>
            </a:r>
            <a:r>
              <a:rPr lang="zh-CN" altLang="en-US" sz="2400" b="1" dirty="0">
                <a:solidFill>
                  <a:schemeClr val="hlink"/>
                </a:solidFill>
              </a:rPr>
              <a:t>空域水印的含义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较早的数字水印算法都是空间域上的，空域水印处理使用各种各样的方法直接修改图像的象素，将数字水印直接加载在数据上，现已提出了如下几种较典型的空域数字水印方法</a:t>
            </a:r>
            <a:r>
              <a:rPr lang="zh-CN" altLang="en-US" sz="2400" dirty="0"/>
              <a:t> </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b="1" dirty="0">
                <a:solidFill>
                  <a:schemeClr val="hlink"/>
                </a:solidFill>
              </a:rPr>
              <a:t> </a:t>
            </a:r>
            <a:r>
              <a:rPr lang="en-US" altLang="zh-CN" sz="2400" b="1" dirty="0">
                <a:solidFill>
                  <a:schemeClr val="hlink"/>
                </a:solidFill>
              </a:rPr>
              <a:t>2. </a:t>
            </a:r>
            <a:r>
              <a:rPr lang="zh-CN" altLang="en-US" sz="2400" b="1" dirty="0">
                <a:solidFill>
                  <a:schemeClr val="hlink"/>
                </a:solidFill>
              </a:rPr>
              <a:t>空域水印方法</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）最低有效位方法（</a:t>
            </a:r>
            <a:r>
              <a:rPr lang="en-US" altLang="zh-CN" sz="2400" dirty="0">
                <a:latin typeface="宋体" panose="02010600030101010101" pitchFamily="2" charset="-122"/>
              </a:rPr>
              <a:t>Least Significant Bit</a:t>
            </a:r>
            <a:r>
              <a:rPr lang="zh-CN" altLang="en-US" sz="2400" dirty="0">
                <a:latin typeface="宋体" panose="02010600030101010101" pitchFamily="2" charset="-122"/>
              </a:rPr>
              <a:t>） </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Patchwork</a:t>
            </a:r>
            <a:r>
              <a:rPr lang="zh-CN" altLang="en-US" sz="2400" dirty="0">
                <a:latin typeface="宋体" panose="02010600030101010101" pitchFamily="2" charset="-122"/>
              </a:rPr>
              <a:t>方法及纹理块映射编码方法</a:t>
            </a:r>
            <a:r>
              <a:rPr lang="en-US" altLang="zh-CN" sz="2400" dirty="0">
                <a:latin typeface="宋体" panose="02010600030101010101" pitchFamily="2" charset="-122"/>
              </a:rPr>
              <a:t>(</a:t>
            </a:r>
            <a:r>
              <a:rPr lang="zh-CN" altLang="en-US" sz="2400" dirty="0">
                <a:latin typeface="宋体" panose="02010600030101010101" pitchFamily="2" charset="-122"/>
              </a:rPr>
              <a:t>基于统计</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）文档结构微调方法 </a:t>
            </a:r>
          </a:p>
        </p:txBody>
      </p:sp>
    </p:spTree>
    <p:extLst>
      <p:ext uri="{BB962C8B-B14F-4D97-AF65-F5344CB8AC3E}">
        <p14:creationId xmlns:p14="http://schemas.microsoft.com/office/powerpoint/2010/main" val="147818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64017" y="1374820"/>
            <a:ext cx="8534400" cy="4495800"/>
          </a:xfrm>
        </p:spPr>
        <p:txBody>
          <a:bodyPr/>
          <a:lstStyle/>
          <a:p>
            <a:pPr eaLnBrk="1" hangingPunct="1">
              <a:lnSpc>
                <a:spcPct val="125000"/>
              </a:lnSpc>
              <a:buFont typeface="Wingdings" panose="05000000000000000000" pitchFamily="2" charset="2"/>
              <a:buNone/>
            </a:pPr>
            <a:r>
              <a:rPr lang="en-US" altLang="zh-CN" sz="2000" b="1" dirty="0">
                <a:solidFill>
                  <a:schemeClr val="hlink"/>
                </a:solidFill>
                <a:latin typeface="+mn-ea"/>
              </a:rPr>
              <a:t>LSB</a:t>
            </a:r>
            <a:r>
              <a:rPr lang="zh-CN" altLang="en-US" sz="2000" b="1" dirty="0">
                <a:solidFill>
                  <a:schemeClr val="hlink"/>
                </a:solidFill>
                <a:latin typeface="+mn-ea"/>
              </a:rPr>
              <a:t>方法</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en-US" altLang="zh-CN" sz="2000" dirty="0">
                <a:solidFill>
                  <a:schemeClr val="hlink"/>
                </a:solidFill>
                <a:latin typeface="+mn-ea"/>
              </a:rPr>
              <a:t>1</a:t>
            </a:r>
            <a:r>
              <a:rPr lang="zh-CN" altLang="en-US" sz="2000" dirty="0">
                <a:solidFill>
                  <a:schemeClr val="hlink"/>
                </a:solidFill>
                <a:latin typeface="+mn-ea"/>
              </a:rPr>
              <a:t>）图像的数字化表示</a:t>
            </a:r>
          </a:p>
          <a:p>
            <a:pPr marL="0" indent="0" eaLnBrk="1" hangingPunct="1">
              <a:lnSpc>
                <a:spcPct val="125000"/>
              </a:lnSpc>
              <a:buFont typeface="Wingdings" panose="05000000000000000000" pitchFamily="2" charset="2"/>
              <a:buNone/>
            </a:pPr>
            <a:r>
              <a:rPr lang="zh-CN" altLang="en-US" sz="2000" dirty="0">
                <a:latin typeface="+mn-ea"/>
              </a:rPr>
              <a:t>  对图像数据而言，一幅图像的每个象素是以多比特的方式构成的。</a:t>
            </a:r>
          </a:p>
          <a:p>
            <a:pPr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灰度图像</a:t>
            </a:r>
            <a:r>
              <a:rPr lang="zh-CN" altLang="en-US" sz="2000" dirty="0">
                <a:latin typeface="+mn-ea"/>
              </a:rPr>
              <a:t>中，每个象素通常为</a:t>
            </a:r>
            <a:r>
              <a:rPr lang="en-US" altLang="zh-CN" sz="2000" dirty="0">
                <a:latin typeface="+mn-ea"/>
              </a:rPr>
              <a:t>8</a:t>
            </a:r>
            <a:r>
              <a:rPr lang="zh-CN" altLang="en-US" sz="2000" dirty="0">
                <a:latin typeface="+mn-ea"/>
              </a:rPr>
              <a:t>位；</a:t>
            </a:r>
          </a:p>
          <a:p>
            <a:pPr marL="0" indent="0"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真彩色图像</a:t>
            </a:r>
            <a:r>
              <a:rPr lang="en-US" altLang="zh-CN" sz="2000" dirty="0">
                <a:latin typeface="+mn-ea"/>
              </a:rPr>
              <a:t>(RGB</a:t>
            </a:r>
            <a:r>
              <a:rPr lang="zh-CN" altLang="en-US" sz="2000" dirty="0">
                <a:latin typeface="+mn-ea"/>
              </a:rPr>
              <a:t>方式</a:t>
            </a:r>
            <a:r>
              <a:rPr lang="en-US" altLang="zh-CN" sz="2000" dirty="0">
                <a:latin typeface="+mn-ea"/>
              </a:rPr>
              <a:t>)</a:t>
            </a:r>
            <a:r>
              <a:rPr lang="zh-CN" altLang="en-US" sz="2000" dirty="0">
                <a:latin typeface="+mn-ea"/>
              </a:rPr>
              <a:t>中，每个象素为</a:t>
            </a:r>
            <a:r>
              <a:rPr lang="en-US" altLang="zh-CN" sz="2000" dirty="0">
                <a:latin typeface="+mn-ea"/>
              </a:rPr>
              <a:t>24</a:t>
            </a:r>
            <a:r>
              <a:rPr lang="zh-CN" altLang="en-US" sz="2000" dirty="0">
                <a:latin typeface="+mn-ea"/>
              </a:rPr>
              <a:t>比特，其中</a:t>
            </a:r>
            <a:r>
              <a:rPr lang="en-US" altLang="zh-CN" sz="2000" dirty="0">
                <a:latin typeface="+mn-ea"/>
              </a:rPr>
              <a:t>RGB</a:t>
            </a:r>
            <a:r>
              <a:rPr lang="zh-CN" altLang="en-US" sz="2000" dirty="0">
                <a:latin typeface="+mn-ea"/>
              </a:rPr>
              <a:t>三色各为</a:t>
            </a:r>
            <a:r>
              <a:rPr lang="en-US" altLang="zh-CN" sz="2000" dirty="0">
                <a:latin typeface="+mn-ea"/>
              </a:rPr>
              <a:t>8</a:t>
            </a:r>
            <a:r>
              <a:rPr lang="zh-CN" altLang="en-US" sz="2000" dirty="0">
                <a:latin typeface="+mn-ea"/>
              </a:rPr>
              <a:t>位，每一位的取值为</a:t>
            </a:r>
            <a:r>
              <a:rPr lang="en-US" altLang="zh-CN" sz="2000" dirty="0">
                <a:latin typeface="+mn-ea"/>
              </a:rPr>
              <a:t>0</a:t>
            </a:r>
            <a:r>
              <a:rPr lang="zh-CN" altLang="en-US" sz="2000" dirty="0">
                <a:latin typeface="+mn-ea"/>
              </a:rPr>
              <a:t>或</a:t>
            </a:r>
            <a:r>
              <a:rPr lang="en-US" altLang="zh-CN" sz="2000" dirty="0">
                <a:latin typeface="+mn-ea"/>
              </a:rPr>
              <a:t>1</a:t>
            </a:r>
            <a:r>
              <a:rPr lang="zh-CN" altLang="en-US" sz="2000" dirty="0">
                <a:latin typeface="+mn-ea"/>
              </a:rPr>
              <a:t>。</a:t>
            </a:r>
          </a:p>
          <a:p>
            <a:pPr eaLnBrk="1" hangingPunct="1">
              <a:lnSpc>
                <a:spcPct val="125000"/>
              </a:lnSpc>
              <a:buFont typeface="Wingdings" panose="05000000000000000000" pitchFamily="2" charset="2"/>
              <a:buNone/>
            </a:pPr>
            <a:r>
              <a:rPr lang="zh-CN" altLang="en-US" sz="2000" dirty="0">
                <a:latin typeface="+mn-ea"/>
              </a:rPr>
              <a:t>  在数字图像中，每个象素的各个位对图像的贡献是不同的</a:t>
            </a:r>
          </a:p>
          <a:p>
            <a:pPr marL="0" indent="0" eaLnBrk="1" hangingPunct="1">
              <a:lnSpc>
                <a:spcPct val="125000"/>
              </a:lnSpc>
              <a:buFont typeface="Wingdings" panose="05000000000000000000" pitchFamily="2" charset="2"/>
              <a:buNone/>
            </a:pPr>
            <a:r>
              <a:rPr lang="zh-CN" altLang="en-US" sz="2000" dirty="0">
                <a:latin typeface="+mn-ea"/>
              </a:rPr>
              <a:t>  </a:t>
            </a:r>
            <a:r>
              <a:rPr lang="zh-CN" altLang="en-US" sz="2000" b="1" dirty="0">
                <a:solidFill>
                  <a:schemeClr val="hlink"/>
                </a:solidFill>
                <a:latin typeface="+mn-ea"/>
              </a:rPr>
              <a:t>对图像，可以根据像素的比特为来进行图像分解，对灰度图像，从</a:t>
            </a:r>
            <a:r>
              <a:rPr lang="en-US" altLang="zh-CN" sz="2000" b="1" dirty="0">
                <a:solidFill>
                  <a:schemeClr val="hlink"/>
                </a:solidFill>
                <a:latin typeface="+mn-ea"/>
              </a:rPr>
              <a:t>LSB(</a:t>
            </a:r>
            <a:r>
              <a:rPr lang="zh-CN" altLang="en-US" sz="2000" b="1" dirty="0">
                <a:solidFill>
                  <a:schemeClr val="hlink"/>
                </a:solidFill>
                <a:latin typeface="+mn-ea"/>
              </a:rPr>
              <a:t>最低有效位</a:t>
            </a:r>
            <a:r>
              <a:rPr lang="en-US" altLang="zh-CN" sz="2000" b="1" dirty="0">
                <a:solidFill>
                  <a:schemeClr val="hlink"/>
                </a:solidFill>
                <a:latin typeface="+mn-ea"/>
              </a:rPr>
              <a:t>0)</a:t>
            </a:r>
            <a:r>
              <a:rPr lang="zh-CN" altLang="en-US" sz="2000" b="1" dirty="0">
                <a:solidFill>
                  <a:schemeClr val="hlink"/>
                </a:solidFill>
                <a:latin typeface="+mn-ea"/>
              </a:rPr>
              <a:t>到</a:t>
            </a:r>
            <a:r>
              <a:rPr lang="en-US" altLang="zh-CN" sz="2000" b="1" dirty="0">
                <a:solidFill>
                  <a:schemeClr val="hlink"/>
                </a:solidFill>
                <a:latin typeface="+mn-ea"/>
              </a:rPr>
              <a:t>MSB(</a:t>
            </a:r>
            <a:r>
              <a:rPr lang="zh-CN" altLang="en-US" sz="2000" b="1" dirty="0">
                <a:solidFill>
                  <a:schemeClr val="hlink"/>
                </a:solidFill>
                <a:latin typeface="+mn-ea"/>
              </a:rPr>
              <a:t>最高有效位</a:t>
            </a:r>
            <a:r>
              <a:rPr lang="en-US" altLang="zh-CN" sz="2000" b="1" dirty="0">
                <a:solidFill>
                  <a:schemeClr val="hlink"/>
                </a:solidFill>
                <a:latin typeface="+mn-ea"/>
              </a:rPr>
              <a:t>7)</a:t>
            </a:r>
            <a:r>
              <a:rPr lang="zh-CN" altLang="en-US" sz="2000" b="1" dirty="0">
                <a:solidFill>
                  <a:schemeClr val="hlink"/>
                </a:solidFill>
                <a:latin typeface="+mn-ea"/>
              </a:rPr>
              <a:t>可以分解为</a:t>
            </a:r>
            <a:r>
              <a:rPr lang="en-US" altLang="zh-CN" sz="2000" b="1" dirty="0">
                <a:solidFill>
                  <a:schemeClr val="hlink"/>
                </a:solidFill>
                <a:latin typeface="+mn-ea"/>
              </a:rPr>
              <a:t>8</a:t>
            </a:r>
            <a:r>
              <a:rPr lang="zh-CN" altLang="en-US" sz="2000" b="1" dirty="0">
                <a:solidFill>
                  <a:schemeClr val="hlink"/>
                </a:solidFill>
                <a:latin typeface="+mn-ea"/>
              </a:rPr>
              <a:t>个平面</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20444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73298" y="1259982"/>
            <a:ext cx="7772400" cy="2230193"/>
          </a:xfrm>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）不同平面的作用</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低位所代表的能量很少，改变低位对图像的质量没有太大的影响。</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LSB</a:t>
            </a:r>
            <a:r>
              <a:rPr lang="zh-CN" altLang="en-US" sz="2400" dirty="0">
                <a:latin typeface="宋体" panose="02010600030101010101" pitchFamily="2" charset="-122"/>
              </a:rPr>
              <a:t>方法正是利用这一点在图像低位隐藏入水印信息  </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55961"/>
            <a:ext cx="18288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55961"/>
            <a:ext cx="198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41686"/>
            <a:ext cx="20574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0"/>
          <p:cNvSpPr>
            <a:spLocks noChangeArrowheads="1"/>
          </p:cNvSpPr>
          <p:nvPr/>
        </p:nvSpPr>
        <p:spPr bwMode="auto">
          <a:xfrm>
            <a:off x="9906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原始图像</a:t>
            </a:r>
          </a:p>
        </p:txBody>
      </p:sp>
      <p:sp>
        <p:nvSpPr>
          <p:cNvPr id="26631" name="Rectangle 11"/>
          <p:cNvSpPr>
            <a:spLocks noChangeArrowheads="1"/>
          </p:cNvSpPr>
          <p:nvPr/>
        </p:nvSpPr>
        <p:spPr bwMode="auto">
          <a:xfrm>
            <a:off x="57912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6</a:t>
            </a:r>
          </a:p>
        </p:txBody>
      </p:sp>
      <p:sp>
        <p:nvSpPr>
          <p:cNvPr id="26632" name="Rectangle 12"/>
          <p:cNvSpPr>
            <a:spLocks noChangeArrowheads="1"/>
          </p:cNvSpPr>
          <p:nvPr/>
        </p:nvSpPr>
        <p:spPr bwMode="auto">
          <a:xfrm>
            <a:off x="34290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7</a:t>
            </a:r>
          </a:p>
        </p:txBody>
      </p:sp>
      <p:sp>
        <p:nvSpPr>
          <p:cNvPr id="9" name="Rectangle 2"/>
          <p:cNvSpPr>
            <a:spLocks noGrp="1" noChangeArrowheads="1"/>
          </p:cNvSpPr>
          <p:nvPr>
            <p:ph type="title"/>
          </p:nvPr>
        </p:nvSpPr>
        <p:spPr>
          <a:xfrm>
            <a:off x="523081" y="233091"/>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415467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31" y="1439214"/>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7"/>
          <p:cNvSpPr>
            <a:spLocks noChangeArrowheads="1"/>
          </p:cNvSpPr>
          <p:nvPr/>
        </p:nvSpPr>
        <p:spPr bwMode="auto">
          <a:xfrm>
            <a:off x="9412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5</a:t>
            </a:r>
          </a:p>
        </p:txBody>
      </p:sp>
      <p:pic>
        <p:nvPicPr>
          <p:cNvPr id="276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431" y="1363014"/>
            <a:ext cx="1981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631" y="1448739"/>
            <a:ext cx="1905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2"/>
          <p:cNvSpPr>
            <a:spLocks noChangeArrowheads="1"/>
          </p:cNvSpPr>
          <p:nvPr/>
        </p:nvSpPr>
        <p:spPr bwMode="auto">
          <a:xfrm>
            <a:off x="33796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4</a:t>
            </a:r>
          </a:p>
        </p:txBody>
      </p:sp>
      <p:sp>
        <p:nvSpPr>
          <p:cNvPr id="27655" name="Rectangle 13"/>
          <p:cNvSpPr>
            <a:spLocks noChangeArrowheads="1"/>
          </p:cNvSpPr>
          <p:nvPr/>
        </p:nvSpPr>
        <p:spPr bwMode="auto">
          <a:xfrm>
            <a:off x="61228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3</a:t>
            </a:r>
          </a:p>
        </p:txBody>
      </p:sp>
      <p:sp>
        <p:nvSpPr>
          <p:cNvPr id="27656" name="Rectangle 15"/>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431" y="3877614"/>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17"/>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831" y="3877614"/>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19"/>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61"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631" y="3801414"/>
            <a:ext cx="2057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ctangle 20"/>
          <p:cNvSpPr>
            <a:spLocks noChangeArrowheads="1"/>
          </p:cNvSpPr>
          <p:nvPr/>
        </p:nvSpPr>
        <p:spPr bwMode="auto">
          <a:xfrm>
            <a:off x="10174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2</a:t>
            </a:r>
          </a:p>
        </p:txBody>
      </p:sp>
      <p:sp>
        <p:nvSpPr>
          <p:cNvPr id="27663" name="Rectangle 21"/>
          <p:cNvSpPr>
            <a:spLocks noChangeArrowheads="1"/>
          </p:cNvSpPr>
          <p:nvPr/>
        </p:nvSpPr>
        <p:spPr bwMode="auto">
          <a:xfrm>
            <a:off x="34558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1</a:t>
            </a:r>
          </a:p>
        </p:txBody>
      </p:sp>
      <p:sp>
        <p:nvSpPr>
          <p:cNvPr id="27664" name="Rectangle 22"/>
          <p:cNvSpPr>
            <a:spLocks noChangeArrowheads="1"/>
          </p:cNvSpPr>
          <p:nvPr/>
        </p:nvSpPr>
        <p:spPr bwMode="auto">
          <a:xfrm>
            <a:off x="61990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0</a:t>
            </a:r>
          </a:p>
        </p:txBody>
      </p:sp>
      <p:sp>
        <p:nvSpPr>
          <p:cNvPr id="17"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83194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4473" y="1258910"/>
            <a:ext cx="7924800" cy="464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400" dirty="0">
                <a:solidFill>
                  <a:schemeClr val="hlink"/>
                </a:solidFill>
                <a:latin typeface="宋体" panose="02010600030101010101" pitchFamily="2" charset="-122"/>
              </a:rPr>
              <a:t>LSB</a:t>
            </a:r>
            <a:r>
              <a:rPr kumimoji="1" lang="zh-CN" altLang="en-US" sz="2400" dirty="0">
                <a:solidFill>
                  <a:schemeClr val="hlink"/>
                </a:solidFill>
                <a:latin typeface="宋体" panose="02010600030101010101" pitchFamily="2" charset="-122"/>
              </a:rPr>
              <a:t>方法的特点：</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1</a:t>
            </a:r>
            <a:r>
              <a:rPr kumimoji="1" lang="zh-CN" altLang="en-US" sz="2400" b="0" dirty="0">
                <a:latin typeface="宋体" panose="02010600030101010101" pitchFamily="2" charset="-122"/>
              </a:rPr>
              <a:t>）水印易被破坏</a:t>
            </a:r>
          </a:p>
          <a:p>
            <a:pPr algn="l" eaLnBrk="1" hangingPunct="1">
              <a:lnSpc>
                <a:spcPct val="125000"/>
              </a:lnSpc>
            </a:pPr>
            <a:r>
              <a:rPr kumimoji="1" lang="zh-CN" altLang="en-US" sz="2400" b="0" dirty="0">
                <a:latin typeface="宋体" panose="02010600030101010101" pitchFamily="2" charset="-122"/>
              </a:rPr>
              <a:t>   在进行数字图像处理和图像变换后，图像的低位非常容易改变，攻击者只需通过简单地删除图像低位数据或者对数字图像进行某种简单数学变换就可将空域</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方法加入的水印信息滤除或破坏掉，因此同变换域的方法相比，这种水印算法的鲁棒性非常弱。</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2</a:t>
            </a:r>
            <a:r>
              <a:rPr kumimoji="1" lang="zh-CN" altLang="en-US" sz="2400" b="0" dirty="0">
                <a:latin typeface="宋体" panose="02010600030101010101" pitchFamily="2" charset="-122"/>
              </a:rPr>
              <a:t>）尽管如此，由于</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方法实现简单，隐藏量比较大，以</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思想为原型，产生了一些变形的</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方法，目前互联网上公开的图像信息隐藏软件大多使用这种方法 </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399730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914400" y="1962954"/>
            <a:ext cx="7696200" cy="2359518"/>
          </a:xfrm>
          <a:solidFill>
            <a:schemeClr val="bg1">
              <a:lumMod val="8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）嵌入过程（针对图像数据）</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在蜜钥</a:t>
            </a:r>
            <a:r>
              <a:rPr lang="en-US" altLang="zh-CN" sz="2400" dirty="0">
                <a:latin typeface="宋体" panose="02010600030101010101" pitchFamily="2" charset="-122"/>
              </a:rPr>
              <a:t>K</a:t>
            </a:r>
            <a:r>
              <a:rPr lang="zh-CN" altLang="en-US" sz="2400" dirty="0">
                <a:latin typeface="宋体" panose="02010600030101010101" pitchFamily="2" charset="-122"/>
              </a:rPr>
              <a:t>的作用，选出</a:t>
            </a:r>
            <a:r>
              <a:rPr lang="en-US" altLang="zh-CN" sz="2400" dirty="0">
                <a:latin typeface="宋体" panose="02010600030101010101" pitchFamily="2" charset="-122"/>
              </a:rPr>
              <a:t>n</a:t>
            </a:r>
            <a:r>
              <a:rPr lang="zh-CN" altLang="en-US" sz="2400" dirty="0">
                <a:latin typeface="宋体" panose="02010600030101010101" pitchFamily="2" charset="-122"/>
              </a:rPr>
              <a:t>个像素对</a:t>
            </a:r>
            <a:r>
              <a:rPr lang="en-US" altLang="zh-CN" sz="2400" dirty="0">
                <a:latin typeface="宋体" panose="02010600030101010101" pitchFamily="2" charset="-122"/>
              </a:rPr>
              <a:t>(a</a:t>
            </a:r>
            <a:r>
              <a:rPr lang="en-US" altLang="zh-CN" sz="2400" baseline="-25000" dirty="0">
                <a:latin typeface="宋体" panose="02010600030101010101" pitchFamily="2" charset="-122"/>
              </a:rPr>
              <a:t>i</a:t>
            </a:r>
            <a:r>
              <a:rPr lang="en-US" altLang="zh-CN" sz="2400" dirty="0">
                <a:latin typeface="宋体" panose="02010600030101010101" pitchFamily="2" charset="-122"/>
              </a:rPr>
              <a:t>,b</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按照下面这个公式修改像素对的值</a:t>
            </a:r>
          </a:p>
        </p:txBody>
      </p:sp>
      <p:graphicFrame>
        <p:nvGraphicFramePr>
          <p:cNvPr id="1026" name="Object 4"/>
          <p:cNvGraphicFramePr>
            <a:graphicFrameLocks noChangeAspect="1"/>
          </p:cNvGraphicFramePr>
          <p:nvPr>
            <p:extLst>
              <p:ext uri="{D42A27DB-BD31-4B8C-83A1-F6EECF244321}">
                <p14:modId xmlns:p14="http://schemas.microsoft.com/office/powerpoint/2010/main" val="1458336251"/>
              </p:ext>
            </p:extLst>
          </p:nvPr>
        </p:nvGraphicFramePr>
        <p:xfrm>
          <a:off x="2428205" y="3557250"/>
          <a:ext cx="2514600" cy="533400"/>
        </p:xfrm>
        <a:graphic>
          <a:graphicData uri="http://schemas.openxmlformats.org/presentationml/2006/ole">
            <mc:AlternateContent xmlns:mc="http://schemas.openxmlformats.org/markup-compatibility/2006">
              <mc:Choice xmlns:v="urn:schemas-microsoft-com:vml" Requires="v">
                <p:oleObj r:id="rId2" imgW="1269449" imgH="215806" progId="Equation.3">
                  <p:embed/>
                </p:oleObj>
              </mc:Choice>
              <mc:Fallback>
                <p:oleObj r:id="rId2" imgW="1269449" imgH="215806" progId="Equation.3">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205" y="3557250"/>
                        <a:ext cx="251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914400" y="4322472"/>
            <a:ext cx="7696200" cy="2493132"/>
          </a:xfrm>
          <a:prstGeom prst="rect">
            <a:avLst/>
          </a:prstGeom>
          <a:solidFill>
            <a:schemeClr val="bg2">
              <a:lumMod val="75000"/>
            </a:schemeClr>
          </a:solidFill>
          <a:ln w="9525">
            <a:solidFill>
              <a:srgbClr val="000000"/>
            </a:solidFill>
            <a:miter lim="800000"/>
            <a:headEnd/>
            <a:tailEnd/>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a:t>
            </a:r>
            <a:r>
              <a:rPr lang="en-US" altLang="zh-CN" sz="2400" b="0" dirty="0">
                <a:latin typeface="宋体" panose="02010600030101010101" pitchFamily="2" charset="-122"/>
              </a:rPr>
              <a:t>2</a:t>
            </a:r>
            <a:r>
              <a:rPr lang="zh-CN" altLang="en-US" sz="2400" b="0" dirty="0">
                <a:latin typeface="宋体" panose="02010600030101010101" pitchFamily="2" charset="-122"/>
              </a:rPr>
              <a:t>）检验或提取过程</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A.</a:t>
            </a:r>
            <a:r>
              <a:rPr lang="zh-CN" altLang="en-US" sz="2400" b="0" dirty="0">
                <a:latin typeface="宋体" panose="02010600030101010101" pitchFamily="2" charset="-122"/>
              </a:rPr>
              <a:t>在蜜钥</a:t>
            </a:r>
            <a:r>
              <a:rPr lang="en-US" altLang="zh-CN" sz="2400" b="0" dirty="0">
                <a:latin typeface="宋体" panose="02010600030101010101" pitchFamily="2" charset="-122"/>
              </a:rPr>
              <a:t>K</a:t>
            </a:r>
            <a:r>
              <a:rPr lang="zh-CN" altLang="en-US" sz="2400" b="0" dirty="0">
                <a:latin typeface="宋体" panose="02010600030101010101" pitchFamily="2" charset="-122"/>
              </a:rPr>
              <a:t>的作用，找出</a:t>
            </a:r>
            <a:r>
              <a:rPr lang="en-US" altLang="zh-CN" sz="2400" b="0" dirty="0">
                <a:latin typeface="宋体" panose="02010600030101010101" pitchFamily="2" charset="-122"/>
              </a:rPr>
              <a:t>n</a:t>
            </a:r>
            <a:r>
              <a:rPr lang="zh-CN" altLang="en-US" sz="2400" b="0" dirty="0">
                <a:latin typeface="宋体" panose="02010600030101010101" pitchFamily="2" charset="-122"/>
              </a:rPr>
              <a:t>个像素对</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B.</a:t>
            </a:r>
            <a:r>
              <a:rPr lang="zh-CN" altLang="en-US" sz="2400" b="0" dirty="0">
                <a:latin typeface="宋体" panose="02010600030101010101" pitchFamily="2" charset="-122"/>
              </a:rPr>
              <a:t>按照下面这个公式计算</a:t>
            </a:r>
          </a:p>
        </p:txBody>
      </p:sp>
      <p:graphicFrame>
        <p:nvGraphicFramePr>
          <p:cNvPr id="1027" name="Object 7"/>
          <p:cNvGraphicFramePr>
            <a:graphicFrameLocks noChangeAspect="1"/>
          </p:cNvGraphicFramePr>
          <p:nvPr>
            <p:extLst>
              <p:ext uri="{D42A27DB-BD31-4B8C-83A1-F6EECF244321}">
                <p14:modId xmlns:p14="http://schemas.microsoft.com/office/powerpoint/2010/main" val="212932860"/>
              </p:ext>
            </p:extLst>
          </p:nvPr>
        </p:nvGraphicFramePr>
        <p:xfrm>
          <a:off x="2428205" y="5843790"/>
          <a:ext cx="2514600" cy="838200"/>
        </p:xfrm>
        <a:graphic>
          <a:graphicData uri="http://schemas.openxmlformats.org/presentationml/2006/ole">
            <mc:AlternateContent xmlns:mc="http://schemas.openxmlformats.org/markup-compatibility/2006">
              <mc:Choice xmlns:v="urn:schemas-microsoft-com:vml" Requires="v">
                <p:oleObj r:id="rId4" imgW="863225" imgH="444307" progId="Equation.3">
                  <p:embed/>
                </p:oleObj>
              </mc:Choice>
              <mc:Fallback>
                <p:oleObj r:id="rId4" imgW="863225" imgH="444307" progId="Equation.3">
                  <p:embed/>
                  <p:pic>
                    <p:nvPicPr>
                      <p:cNvPr id="102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205" y="584379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2" name="矩形 1"/>
          <p:cNvSpPr/>
          <p:nvPr/>
        </p:nvSpPr>
        <p:spPr>
          <a:xfrm>
            <a:off x="534473" y="1200066"/>
            <a:ext cx="4700326" cy="630942"/>
          </a:xfrm>
          <a:prstGeom prst="rect">
            <a:avLst/>
          </a:prstGeom>
        </p:spPr>
        <p:txBody>
          <a:bodyPr wrap="none">
            <a:spAutoFit/>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Patchwork</a:t>
            </a:r>
            <a:r>
              <a:rPr lang="zh-CN" altLang="en-US" sz="2800" b="1" dirty="0">
                <a:solidFill>
                  <a:schemeClr val="hlink"/>
                </a:solidFill>
                <a:latin typeface="宋体" panose="02010600030101010101" pitchFamily="2" charset="-122"/>
              </a:rPr>
              <a:t>方法（基本思想）</a:t>
            </a:r>
          </a:p>
        </p:txBody>
      </p:sp>
    </p:spTree>
    <p:extLst>
      <p:ext uri="{BB962C8B-B14F-4D97-AF65-F5344CB8AC3E}">
        <p14:creationId xmlns:p14="http://schemas.microsoft.com/office/powerpoint/2010/main" val="14128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361550" y="1325999"/>
            <a:ext cx="8420841" cy="1518802"/>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3</a:t>
            </a:r>
            <a:r>
              <a:rPr lang="zh-CN" altLang="en-US" sz="2000" dirty="0">
                <a:latin typeface="+mn-ea"/>
              </a:rPr>
              <a:t>）检验过程</a:t>
            </a:r>
          </a:p>
          <a:p>
            <a:pPr marL="0" indent="0" eaLnBrk="1" hangingPunct="1">
              <a:lnSpc>
                <a:spcPct val="125000"/>
              </a:lnSpc>
              <a:buFont typeface="Wingdings" panose="05000000000000000000" pitchFamily="2" charset="2"/>
              <a:buNone/>
            </a:pPr>
            <a:r>
              <a:rPr lang="zh-CN" altLang="en-US" sz="2000" dirty="0">
                <a:latin typeface="+mn-ea"/>
              </a:rPr>
              <a:t>  如果载体确实包含水印，就可以预计这个和</a:t>
            </a:r>
            <a:r>
              <a:rPr lang="en-US" altLang="zh-CN" sz="2000" dirty="0">
                <a:latin typeface="+mn-ea"/>
              </a:rPr>
              <a:t>S</a:t>
            </a:r>
            <a:r>
              <a:rPr lang="zh-CN" altLang="en-US" sz="2000" dirty="0">
                <a:latin typeface="+mn-ea"/>
              </a:rPr>
              <a:t>为</a:t>
            </a:r>
            <a:r>
              <a:rPr lang="en-US" altLang="zh-CN" sz="2000" dirty="0">
                <a:latin typeface="+mn-ea"/>
              </a:rPr>
              <a:t>2n</a:t>
            </a:r>
            <a:r>
              <a:rPr lang="zh-CN" altLang="en-US" sz="2000" dirty="0">
                <a:latin typeface="+mn-ea"/>
              </a:rPr>
              <a:t>，否则它将近似为零 </a:t>
            </a:r>
          </a:p>
          <a:p>
            <a:pPr eaLnBrk="1" hangingPunct="1">
              <a:lnSpc>
                <a:spcPct val="125000"/>
              </a:lnSpc>
              <a:spcBef>
                <a:spcPts val="2400"/>
              </a:spcBef>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）随机选取</a:t>
            </a:r>
            <a:r>
              <a:rPr lang="en-US" altLang="zh-CN" sz="2000" dirty="0">
                <a:latin typeface="+mn-ea"/>
              </a:rPr>
              <a:t>n</a:t>
            </a:r>
            <a:r>
              <a:rPr lang="zh-CN" altLang="en-US" sz="2000" dirty="0">
                <a:latin typeface="+mn-ea"/>
              </a:rPr>
              <a:t>个像素对</a:t>
            </a:r>
          </a:p>
        </p:txBody>
      </p:sp>
      <p:graphicFrame>
        <p:nvGraphicFramePr>
          <p:cNvPr id="2050" name="Object 4"/>
          <p:cNvGraphicFramePr>
            <a:graphicFrameLocks noChangeAspect="1"/>
          </p:cNvGraphicFramePr>
          <p:nvPr>
            <p:extLst>
              <p:ext uri="{D42A27DB-BD31-4B8C-83A1-F6EECF244321}">
                <p14:modId xmlns:p14="http://schemas.microsoft.com/office/powerpoint/2010/main" val="4018513979"/>
              </p:ext>
            </p:extLst>
          </p:nvPr>
        </p:nvGraphicFramePr>
        <p:xfrm>
          <a:off x="1459192" y="2844801"/>
          <a:ext cx="2971800" cy="799151"/>
        </p:xfrm>
        <a:graphic>
          <a:graphicData uri="http://schemas.openxmlformats.org/presentationml/2006/ole">
            <mc:AlternateContent xmlns:mc="http://schemas.openxmlformats.org/markup-compatibility/2006">
              <mc:Choice xmlns:v="urn:schemas-microsoft-com:vml" Requires="v">
                <p:oleObj r:id="rId2" imgW="1371600" imgH="444500" progId="Equation.3">
                  <p:embed/>
                </p:oleObj>
              </mc:Choice>
              <mc:Fallback>
                <p:oleObj r:id="rId2" imgW="1371600" imgH="44450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192" y="2844801"/>
                        <a:ext cx="2971800" cy="799151"/>
                      </a:xfrm>
                      <a:prstGeom prst="rect">
                        <a:avLst/>
                      </a:prstGeom>
                      <a:noFill/>
                    </p:spPr>
                  </p:pic>
                </p:oleObj>
              </mc:Fallback>
            </mc:AlternateContent>
          </a:graphicData>
        </a:graphic>
      </p:graphicFrame>
      <p:sp>
        <p:nvSpPr>
          <p:cNvPr id="2052" name="Rectangle 7"/>
          <p:cNvSpPr>
            <a:spLocks noChangeArrowheads="1"/>
          </p:cNvSpPr>
          <p:nvPr/>
        </p:nvSpPr>
        <p:spPr bwMode="auto">
          <a:xfrm>
            <a:off x="982034" y="3564452"/>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b="0" dirty="0">
                <a:solidFill>
                  <a:schemeClr val="hlink"/>
                </a:solidFill>
                <a:latin typeface="宋体" panose="02010600030101010101" pitchFamily="2" charset="-122"/>
              </a:rPr>
              <a:t>只有知道修改位置的版权所有者才能够得到一个近似值 </a:t>
            </a:r>
          </a:p>
        </p:txBody>
      </p:sp>
      <p:sp>
        <p:nvSpPr>
          <p:cNvPr id="5"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6" name="Rectangle 3"/>
          <p:cNvSpPr txBox="1">
            <a:spLocks noChangeArrowheads="1"/>
          </p:cNvSpPr>
          <p:nvPr/>
        </p:nvSpPr>
        <p:spPr bwMode="auto">
          <a:xfrm>
            <a:off x="361550" y="4363603"/>
            <a:ext cx="8621484" cy="2238828"/>
          </a:xfrm>
          <a:prstGeom prst="rect">
            <a:avLst/>
          </a:prstGeom>
          <a:solidFill>
            <a:schemeClr val="bg2">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chemeClr val="hlink"/>
                </a:solidFill>
                <a:latin typeface="宋体" panose="02010600030101010101" pitchFamily="2" charset="-122"/>
              </a:rPr>
              <a:t>特点：</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1</a:t>
            </a:r>
            <a:r>
              <a:rPr lang="zh-CN" altLang="en-US" sz="2000" kern="0" dirty="0">
                <a:latin typeface="宋体" panose="02010600030101010101" pitchFamily="2" charset="-122"/>
              </a:rPr>
              <a:t>）隐蔽性好</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2</a:t>
            </a:r>
            <a:r>
              <a:rPr lang="zh-CN" altLang="en-US" sz="2000" kern="0" dirty="0">
                <a:latin typeface="宋体" panose="02010600030101010101" pitchFamily="2" charset="-122"/>
              </a:rPr>
              <a:t>）对</a:t>
            </a:r>
            <a:r>
              <a:rPr lang="en-US" altLang="zh-CN" sz="2000" kern="0" dirty="0">
                <a:latin typeface="宋体" panose="02010600030101010101" pitchFamily="2" charset="-122"/>
              </a:rPr>
              <a:t>JPEG</a:t>
            </a:r>
            <a:r>
              <a:rPr lang="zh-CN" altLang="en-US" sz="2000" kern="0" dirty="0">
                <a:latin typeface="宋体" panose="02010600030101010101" pitchFamily="2" charset="-122"/>
              </a:rPr>
              <a:t>压缩、</a:t>
            </a:r>
            <a:r>
              <a:rPr lang="en-US" altLang="zh-CN" sz="2000" kern="0" dirty="0">
                <a:latin typeface="宋体" panose="02010600030101010101" pitchFamily="2" charset="-122"/>
              </a:rPr>
              <a:t>FIR</a:t>
            </a:r>
            <a:r>
              <a:rPr lang="zh-CN" altLang="en-US" sz="2000" kern="0" dirty="0">
                <a:latin typeface="宋体" panose="02010600030101010101" pitchFamily="2" charset="-122"/>
              </a:rPr>
              <a:t>滤波以及图像剪切操作有一定的抵抗力</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3</a:t>
            </a:r>
            <a:r>
              <a:rPr lang="zh-CN" altLang="en-US" sz="2000" kern="0" dirty="0">
                <a:latin typeface="宋体" panose="02010600030101010101" pitchFamily="2" charset="-122"/>
              </a:rPr>
              <a:t>）嵌入的信息量有限 </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4</a:t>
            </a:r>
            <a:r>
              <a:rPr lang="zh-CN" altLang="en-US" sz="2000" kern="0" dirty="0">
                <a:latin typeface="宋体" panose="02010600030101010101" pitchFamily="2" charset="-122"/>
              </a:rPr>
              <a:t>）可对图像进行分块，然后对不同块进行水印嵌入</a:t>
            </a:r>
          </a:p>
        </p:txBody>
      </p:sp>
    </p:spTree>
    <p:extLst>
      <p:ext uri="{BB962C8B-B14F-4D97-AF65-F5344CB8AC3E}">
        <p14:creationId xmlns:p14="http://schemas.microsoft.com/office/powerpoint/2010/main" val="223128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
        <p:nvSpPr>
          <p:cNvPr id="31747" name="Rectangle 3"/>
          <p:cNvSpPr>
            <a:spLocks noGrp="1" noChangeArrowheads="1"/>
          </p:cNvSpPr>
          <p:nvPr>
            <p:ph type="body" idx="1"/>
          </p:nvPr>
        </p:nvSpPr>
        <p:spPr>
          <a:xfrm>
            <a:off x="762000" y="1451656"/>
            <a:ext cx="7772400" cy="4114800"/>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1. </a:t>
            </a:r>
            <a:r>
              <a:rPr lang="zh-CN" altLang="en-US" sz="2800" b="1" dirty="0">
                <a:solidFill>
                  <a:schemeClr val="hlink"/>
                </a:solidFill>
                <a:latin typeface="宋体" panose="02010600030101010101" pitchFamily="2" charset="-122"/>
              </a:rPr>
              <a:t>主要方法</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）散余弦变换</a:t>
            </a:r>
            <a:r>
              <a:rPr lang="en-US" altLang="zh-CN" sz="2800" dirty="0">
                <a:latin typeface="宋体" panose="02010600030101010101" pitchFamily="2" charset="-122"/>
              </a:rPr>
              <a:t>(DCT)</a:t>
            </a:r>
          </a:p>
          <a:p>
            <a:pPr eaLnBrk="1" hangingPunct="1">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）离散小波变换（</a:t>
            </a:r>
            <a:r>
              <a:rPr lang="en-US" altLang="zh-CN" sz="2800" dirty="0">
                <a:latin typeface="宋体" panose="02010600030101010101" pitchFamily="2" charset="-122"/>
              </a:rPr>
              <a:t>DWT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）傅氏变换（</a:t>
            </a:r>
            <a:r>
              <a:rPr lang="en-US" altLang="zh-CN" sz="2800" dirty="0">
                <a:latin typeface="宋体" panose="02010600030101010101" pitchFamily="2" charset="-122"/>
              </a:rPr>
              <a:t>DFT</a:t>
            </a:r>
            <a:r>
              <a:rPr lang="zh-CN" altLang="en-US" sz="2800" dirty="0">
                <a:latin typeface="宋体" panose="02010600030101010101" pitchFamily="2" charset="-122"/>
              </a:rPr>
              <a:t>或</a:t>
            </a:r>
            <a:r>
              <a:rPr lang="en-US" altLang="zh-CN" sz="2800" dirty="0">
                <a:latin typeface="宋体" panose="02010600030101010101" pitchFamily="2" charset="-122"/>
              </a:rPr>
              <a:t>FFT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4</a:t>
            </a:r>
            <a:r>
              <a:rPr lang="zh-CN" altLang="en-US" sz="2800" dirty="0">
                <a:latin typeface="宋体" panose="02010600030101010101" pitchFamily="2" charset="-122"/>
              </a:rPr>
              <a:t>）傅立叶－梅林（</a:t>
            </a:r>
            <a:r>
              <a:rPr lang="en-US" altLang="zh-CN" sz="2800" dirty="0" err="1">
                <a:latin typeface="宋体" panose="02010600030101010101" pitchFamily="2" charset="-122"/>
              </a:rPr>
              <a:t>Fourie-Mellin</a:t>
            </a:r>
            <a:r>
              <a:rPr lang="zh-CN" altLang="en-US" sz="2800" dirty="0">
                <a:latin typeface="宋体" panose="02010600030101010101" pitchFamily="2" charset="-122"/>
              </a:rPr>
              <a:t>）变换</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5</a:t>
            </a:r>
            <a:r>
              <a:rPr lang="zh-CN" altLang="en-US" sz="2800" dirty="0">
                <a:latin typeface="宋体" panose="02010600030101010101" pitchFamily="2" charset="-122"/>
              </a:rPr>
              <a:t>）哈达马变换（</a:t>
            </a:r>
            <a:r>
              <a:rPr lang="en-US" altLang="zh-CN" sz="2800" dirty="0" err="1">
                <a:latin typeface="宋体" panose="02010600030101010101" pitchFamily="2" charset="-122"/>
              </a:rPr>
              <a:t>Hadamard</a:t>
            </a:r>
            <a:r>
              <a:rPr lang="en-US" altLang="zh-CN" sz="2800" dirty="0">
                <a:latin typeface="宋体" panose="02010600030101010101" pitchFamily="2" charset="-122"/>
              </a:rPr>
              <a:t> transform</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 </a:t>
            </a:r>
          </a:p>
        </p:txBody>
      </p:sp>
    </p:spTree>
    <p:extLst>
      <p:ext uri="{BB962C8B-B14F-4D97-AF65-F5344CB8AC3E}">
        <p14:creationId xmlns:p14="http://schemas.microsoft.com/office/powerpoint/2010/main" val="265044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34851" y="1388772"/>
            <a:ext cx="8151253" cy="2281707"/>
          </a:xfrm>
          <a:solidFill>
            <a:schemeClr val="bg1">
              <a:lumMod val="95000"/>
            </a:schemeClr>
          </a:solidFill>
        </p:spPr>
        <p:txBody>
          <a:bodyPr/>
          <a:lstStyle/>
          <a:p>
            <a:pPr eaLnBrk="1" hangingPunct="1">
              <a:lnSpc>
                <a:spcPct val="125000"/>
              </a:lnSpc>
              <a:buFont typeface="Wingdings" panose="05000000000000000000" pitchFamily="2" charset="2"/>
              <a:buNone/>
            </a:pPr>
            <a:r>
              <a:rPr lang="en-US" altLang="zh-CN" sz="1800" b="1" dirty="0">
                <a:solidFill>
                  <a:srgbClr val="FF0000"/>
                </a:solidFill>
                <a:latin typeface="+mn-ea"/>
              </a:rPr>
              <a:t>1.</a:t>
            </a:r>
            <a:r>
              <a:rPr lang="zh-CN" altLang="en-US" sz="1800" b="1" dirty="0">
                <a:solidFill>
                  <a:srgbClr val="FF0000"/>
                </a:solidFill>
                <a:latin typeface="+mn-ea"/>
              </a:rPr>
              <a:t>数字化产品的保护问题</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1</a:t>
            </a:r>
            <a:r>
              <a:rPr lang="zh-CN" altLang="en-US" sz="1800" dirty="0">
                <a:latin typeface="+mn-ea"/>
              </a:rPr>
              <a:t>）互联网使数据交换、传输、复制成为一件较简单的事情</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2</a:t>
            </a:r>
            <a:r>
              <a:rPr lang="zh-CN" altLang="en-US" sz="1800" dirty="0">
                <a:latin typeface="+mn-ea"/>
              </a:rPr>
              <a:t>）</a:t>
            </a:r>
            <a:r>
              <a:rPr lang="en-US" altLang="zh-CN" sz="1800" dirty="0">
                <a:latin typeface="+mn-ea"/>
              </a:rPr>
              <a:t>IT</a:t>
            </a:r>
            <a:r>
              <a:rPr lang="zh-CN" altLang="en-US" sz="1800" dirty="0">
                <a:latin typeface="+mn-ea"/>
              </a:rPr>
              <a:t>技术应用产生了很多数字化产品，如数字化的音乐产品、数字化的视频产品、数字化的图像。。。</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3</a:t>
            </a:r>
            <a:r>
              <a:rPr lang="zh-CN" altLang="en-US" sz="1800" dirty="0">
                <a:latin typeface="+mn-ea"/>
              </a:rPr>
              <a:t>）数字化产品本身的可复制和广泛传播特性使得个人或团体有可能在没有得到原作者授权的情况下进行非法拷贝和传播</a:t>
            </a:r>
          </a:p>
        </p:txBody>
      </p:sp>
      <p:sp>
        <p:nvSpPr>
          <p:cNvPr id="7171" name="Rectangle 4"/>
          <p:cNvSpPr>
            <a:spLocks noGrp="1" noChangeArrowheads="1"/>
          </p:cNvSpPr>
          <p:nvPr>
            <p:ph type="title"/>
          </p:nvPr>
        </p:nvSpPr>
        <p:spPr>
          <a:xfrm>
            <a:off x="838200" y="304800"/>
            <a:ext cx="7793038" cy="970208"/>
          </a:xfrm>
          <a:noFill/>
        </p:spPr>
        <p:txBody>
          <a:bodyPr/>
          <a:lstStyle/>
          <a:p>
            <a:pPr eaLnBrk="1" hangingPunct="1"/>
            <a:r>
              <a:rPr lang="zh-CN" altLang="en-US" dirty="0"/>
              <a:t>信息隐藏概述</a:t>
            </a:r>
          </a:p>
        </p:txBody>
      </p:sp>
      <p:sp>
        <p:nvSpPr>
          <p:cNvPr id="4" name="Rectangle 4"/>
          <p:cNvSpPr>
            <a:spLocks noChangeArrowheads="1"/>
          </p:cNvSpPr>
          <p:nvPr/>
        </p:nvSpPr>
        <p:spPr bwMode="auto">
          <a:xfrm>
            <a:off x="334851" y="3929130"/>
            <a:ext cx="8458200" cy="2928870"/>
          </a:xfrm>
          <a:prstGeom prst="rect">
            <a:avLst/>
          </a:prstGeom>
          <a:solidFill>
            <a:schemeClr val="bg2">
              <a:lumMod val="75000"/>
            </a:schemeClr>
          </a:solidFill>
          <a:ln>
            <a:noFill/>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en-US" altLang="zh-CN" dirty="0">
                <a:solidFill>
                  <a:schemeClr val="hlink"/>
                </a:solidFill>
                <a:latin typeface="宋体" panose="02010600030101010101" pitchFamily="2" charset="-122"/>
              </a:rPr>
              <a:t>2</a:t>
            </a:r>
            <a:r>
              <a:rPr lang="zh-CN" altLang="en-US" dirty="0">
                <a:solidFill>
                  <a:schemeClr val="hlink"/>
                </a:solidFill>
                <a:latin typeface="宋体" panose="02010600030101010101" pitchFamily="2" charset="-122"/>
              </a:rPr>
              <a:t>、加密、签名技术不能完全解决数字化产品的保护</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1</a:t>
            </a:r>
            <a:r>
              <a:rPr lang="zh-CN" altLang="en-US" b="0" dirty="0">
                <a:latin typeface="宋体" panose="02010600030101010101" pitchFamily="2" charset="-122"/>
              </a:rPr>
              <a:t>） 利用加密、签名技术可以把数字化产品转换成不易被攻击者破解的密文，从而达到保护目的。签名可以保护数字化产品的真实性。</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2</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加密或签名后的数字化产品失去了其易理解性，影响了传播和使用</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3</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加密一旦被破解，就失去了保护意义</a:t>
            </a: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zh-CN" altLang="en-US" dirty="0">
                <a:solidFill>
                  <a:schemeClr val="hlink"/>
                </a:solidFill>
                <a:latin typeface="宋体" panose="02010600030101010101" pitchFamily="2" charset="-122"/>
              </a:rPr>
              <a:t>解决办法：基于信息隐藏思想的数字水印技术</a:t>
            </a:r>
          </a:p>
        </p:txBody>
      </p:sp>
    </p:spTree>
    <p:extLst>
      <p:ext uri="{BB962C8B-B14F-4D97-AF65-F5344CB8AC3E}">
        <p14:creationId xmlns:p14="http://schemas.microsoft.com/office/powerpoint/2010/main" val="177525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762000" y="1306513"/>
            <a:ext cx="8236857" cy="5050744"/>
          </a:xfrm>
        </p:spPr>
        <p:txBody>
          <a:bodyPr/>
          <a:lstStyle/>
          <a:p>
            <a:pPr eaLnBrk="1" hangingPunct="1">
              <a:lnSpc>
                <a:spcPct val="125000"/>
              </a:lnSpc>
              <a:buFont typeface="Wingdings" panose="05000000000000000000" pitchFamily="2" charset="2"/>
              <a:buNone/>
            </a:pPr>
            <a:r>
              <a:rPr lang="en-US" altLang="zh-CN" sz="2800" dirty="0">
                <a:latin typeface="宋体" panose="02010600030101010101" pitchFamily="2" charset="-122"/>
              </a:rPr>
              <a:t>2. </a:t>
            </a:r>
            <a:r>
              <a:rPr lang="zh-CN" altLang="en-US" sz="2800" dirty="0">
                <a:latin typeface="宋体" panose="02010600030101010101" pitchFamily="2" charset="-122"/>
              </a:rPr>
              <a:t>主要特点</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）在</a:t>
            </a:r>
            <a:r>
              <a:rPr lang="en-US" altLang="zh-CN" sz="2800" dirty="0">
                <a:latin typeface="宋体" panose="02010600030101010101" pitchFamily="2" charset="-122"/>
              </a:rPr>
              <a:t>JEPG</a:t>
            </a:r>
            <a:r>
              <a:rPr lang="zh-CN" altLang="en-US" sz="2800" dirty="0">
                <a:latin typeface="宋体" panose="02010600030101010101" pitchFamily="2" charset="-122"/>
              </a:rPr>
              <a:t>等有损压缩编码下有较好的鲁棒性</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）原始图像与水印图像具有相同的大小</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）嵌入大量水印信息而不引起可察的质量下降</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基本过程</a:t>
            </a:r>
            <a:r>
              <a:rPr lang="en-US" altLang="zh-CN" sz="2800" dirty="0">
                <a:latin typeface="宋体" panose="02010600030101010101" pitchFamily="2" charset="-122"/>
              </a:rPr>
              <a:t>(</a:t>
            </a:r>
            <a:r>
              <a:rPr lang="zh-CN" altLang="en-US" sz="2800" dirty="0">
                <a:latin typeface="宋体" panose="02010600030101010101" pitchFamily="2" charset="-122"/>
              </a:rPr>
              <a:t>嵌入过程</a:t>
            </a:r>
            <a:r>
              <a:rPr lang="en-US" altLang="zh-CN" sz="2800" dirty="0">
                <a:latin typeface="宋体" panose="02010600030101010101" pitchFamily="2" charset="-122"/>
              </a:rPr>
              <a:t>)</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）对原始图像做变换</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）在变换域嵌入水印</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）做逆变换</a:t>
            </a:r>
          </a:p>
        </p:txBody>
      </p:sp>
      <p:sp>
        <p:nvSpPr>
          <p:cNvPr id="3"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Tree>
    <p:extLst>
      <p:ext uri="{BB962C8B-B14F-4D97-AF65-F5344CB8AC3E}">
        <p14:creationId xmlns:p14="http://schemas.microsoft.com/office/powerpoint/2010/main" val="10546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85173" y="1190981"/>
            <a:ext cx="8001000" cy="129581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）嵌入过程</a:t>
            </a:r>
          </a:p>
          <a:p>
            <a:pPr eaLnBrk="1" hangingPunct="1">
              <a:lnSpc>
                <a:spcPct val="125000"/>
              </a:lnSpc>
              <a:buFont typeface="Wingdings" panose="05000000000000000000" pitchFamily="2" charset="2"/>
              <a:buNone/>
            </a:pPr>
            <a:r>
              <a:rPr kumimoji="1" lang="zh-CN" altLang="en-US" sz="2000" dirty="0">
                <a:latin typeface="宋体" panose="02010600030101010101" pitchFamily="2" charset="-122"/>
              </a:rPr>
              <a:t>   先计算图像的离散余弦变换</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然后将水印叠加到</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域中幅值较大的前ｋ系数上</a:t>
            </a:r>
            <a:r>
              <a:rPr kumimoji="1" lang="en-US" altLang="zh-CN" sz="2000" dirty="0">
                <a:latin typeface="宋体" panose="02010600030101010101" pitchFamily="2" charset="-122"/>
              </a:rPr>
              <a:t>(</a:t>
            </a:r>
            <a:r>
              <a:rPr kumimoji="1" lang="zh-CN" altLang="en-US" sz="2000" dirty="0">
                <a:latin typeface="宋体" panose="02010600030101010101" pitchFamily="2" charset="-122"/>
              </a:rPr>
              <a:t>不包括直流分量</a:t>
            </a:r>
            <a:r>
              <a:rPr kumimoji="1" lang="en-US" altLang="zh-CN" sz="2000" dirty="0">
                <a:latin typeface="宋体" panose="02010600030101010101" pitchFamily="2" charset="-122"/>
              </a:rPr>
              <a:t>)</a:t>
            </a:r>
            <a:r>
              <a:rPr kumimoji="1" lang="zh-CN" altLang="en-US" sz="2000" dirty="0">
                <a:latin typeface="宋体" panose="02010600030101010101" pitchFamily="2" charset="-122"/>
              </a:rPr>
              <a:t>，通常为图像的高频分量</a:t>
            </a:r>
          </a:p>
        </p:txBody>
      </p:sp>
      <p:grpSp>
        <p:nvGrpSpPr>
          <p:cNvPr id="33795" name="Group 4"/>
          <p:cNvGrpSpPr>
            <a:grpSpLocks/>
          </p:cNvGrpSpPr>
          <p:nvPr/>
        </p:nvGrpSpPr>
        <p:grpSpPr bwMode="auto">
          <a:xfrm>
            <a:off x="762000" y="2585592"/>
            <a:ext cx="5791200" cy="2984265"/>
            <a:chOff x="3060" y="1735"/>
            <a:chExt cx="5940" cy="4070"/>
          </a:xfrm>
        </p:grpSpPr>
        <p:grpSp>
          <p:nvGrpSpPr>
            <p:cNvPr id="33800" name="Group 5"/>
            <p:cNvGrpSpPr>
              <a:grpSpLocks/>
            </p:cNvGrpSpPr>
            <p:nvPr/>
          </p:nvGrpSpPr>
          <p:grpSpPr bwMode="auto">
            <a:xfrm>
              <a:off x="3060" y="1735"/>
              <a:ext cx="5940" cy="3605"/>
              <a:chOff x="2700" y="10159"/>
              <a:chExt cx="5940" cy="3605"/>
            </a:xfrm>
          </p:grpSpPr>
          <p:sp>
            <p:nvSpPr>
              <p:cNvPr id="33802" name="Rectangle 6"/>
              <p:cNvSpPr>
                <a:spLocks noChangeArrowheads="1"/>
              </p:cNvSpPr>
              <p:nvPr/>
            </p:nvSpPr>
            <p:spPr bwMode="auto">
              <a:xfrm>
                <a:off x="2700" y="10488"/>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原始图像</a:t>
                </a:r>
                <a:r>
                  <a:rPr lang="en-US" altLang="zh-CN" sz="1600" b="0">
                    <a:latin typeface="宋体" panose="02010600030101010101" pitchFamily="2" charset="-122"/>
                  </a:rPr>
                  <a:t>I</a:t>
                </a:r>
              </a:p>
            </p:txBody>
          </p:sp>
          <p:grpSp>
            <p:nvGrpSpPr>
              <p:cNvPr id="33803" name="Group 7"/>
              <p:cNvGrpSpPr>
                <a:grpSpLocks/>
              </p:cNvGrpSpPr>
              <p:nvPr/>
            </p:nvGrpSpPr>
            <p:grpSpPr bwMode="auto">
              <a:xfrm>
                <a:off x="4704" y="10159"/>
                <a:ext cx="1260" cy="1094"/>
                <a:chOff x="4704" y="10315"/>
                <a:chExt cx="1260" cy="1094"/>
              </a:xfrm>
            </p:grpSpPr>
            <p:sp>
              <p:nvSpPr>
                <p:cNvPr id="33819" name="Oval 8"/>
                <p:cNvSpPr>
                  <a:spLocks noChangeArrowheads="1"/>
                </p:cNvSpPr>
                <p:nvPr/>
              </p:nvSpPr>
              <p:spPr bwMode="auto">
                <a:xfrm>
                  <a:off x="4704" y="10315"/>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dirty="0">
                    <a:latin typeface="宋体" panose="02010600030101010101" pitchFamily="2" charset="-122"/>
                  </a:endParaRPr>
                </a:p>
              </p:txBody>
            </p:sp>
            <p:sp>
              <p:nvSpPr>
                <p:cNvPr id="33820" name="Rectangle 9"/>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b="0" dirty="0">
                      <a:latin typeface="宋体" panose="02010600030101010101" pitchFamily="2" charset="-122"/>
                    </a:rPr>
                    <a:t>DCT</a:t>
                  </a:r>
                </a:p>
              </p:txBody>
            </p:sp>
          </p:grpSp>
          <p:sp>
            <p:nvSpPr>
              <p:cNvPr id="33804" name="Rectangle 10"/>
              <p:cNvSpPr>
                <a:spLocks noChangeArrowheads="1"/>
              </p:cNvSpPr>
              <p:nvPr/>
            </p:nvSpPr>
            <p:spPr bwMode="auto">
              <a:xfrm>
                <a:off x="6480" y="10488"/>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D=(d</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5" name="Group 11"/>
              <p:cNvGrpSpPr>
                <a:grpSpLocks/>
              </p:cNvGrpSpPr>
              <p:nvPr/>
            </p:nvGrpSpPr>
            <p:grpSpPr bwMode="auto">
              <a:xfrm>
                <a:off x="6705" y="11424"/>
                <a:ext cx="1800" cy="1092"/>
                <a:chOff x="6840" y="11580"/>
                <a:chExt cx="1800" cy="1092"/>
              </a:xfrm>
            </p:grpSpPr>
            <p:sp>
              <p:nvSpPr>
                <p:cNvPr id="33817" name="Oval 12"/>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18" name="Rectangle 13"/>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D</a:t>
                  </a:r>
                  <a:r>
                    <a:rPr lang="en-US" altLang="zh-CN" sz="1600" b="0" dirty="0">
                      <a:latin typeface="Times New Roman" panose="02020603050405020304" pitchFamily="18" charset="0"/>
                    </a:rPr>
                    <a:t>’</a:t>
                  </a:r>
                  <a:r>
                    <a:rPr lang="en-US" altLang="zh-CN" sz="1600" b="0" dirty="0">
                      <a:latin typeface="宋体" panose="02010600030101010101" pitchFamily="2" charset="-122"/>
                    </a:rPr>
                    <a:t>=f(D,W)</a:t>
                  </a:r>
                </a:p>
              </p:txBody>
            </p:sp>
          </p:grpSp>
          <p:sp>
            <p:nvSpPr>
              <p:cNvPr id="33806" name="Rectangle 14"/>
              <p:cNvSpPr>
                <a:spLocks noChangeArrowheads="1"/>
              </p:cNvSpPr>
              <p:nvPr/>
            </p:nvSpPr>
            <p:spPr bwMode="auto">
              <a:xfrm>
                <a:off x="6480" y="12984"/>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7" name="Group 15"/>
              <p:cNvGrpSpPr>
                <a:grpSpLocks/>
              </p:cNvGrpSpPr>
              <p:nvPr/>
            </p:nvGrpSpPr>
            <p:grpSpPr bwMode="auto">
              <a:xfrm>
                <a:off x="4695" y="12672"/>
                <a:ext cx="1260" cy="1092"/>
                <a:chOff x="4680" y="10332"/>
                <a:chExt cx="1260" cy="1092"/>
              </a:xfrm>
            </p:grpSpPr>
            <p:sp>
              <p:nvSpPr>
                <p:cNvPr id="33815" name="Oval 16"/>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a:latin typeface="宋体" panose="02010600030101010101" pitchFamily="2" charset="-122"/>
                  </a:endParaRPr>
                </a:p>
              </p:txBody>
            </p:sp>
            <p:sp>
              <p:nvSpPr>
                <p:cNvPr id="33816" name="Rectangle 17"/>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DCT</a:t>
                  </a:r>
                  <a:r>
                    <a:rPr lang="zh-CN" altLang="en-US" sz="1600" b="0" baseline="30000">
                      <a:latin typeface="宋体" panose="02010600030101010101" pitchFamily="2" charset="-122"/>
                    </a:rPr>
                    <a:t>－</a:t>
                  </a:r>
                  <a:r>
                    <a:rPr lang="en-US" altLang="zh-CN" sz="1600" b="0" baseline="30000">
                      <a:latin typeface="宋体" panose="02010600030101010101" pitchFamily="2" charset="-122"/>
                    </a:rPr>
                    <a:t>1</a:t>
                  </a:r>
                  <a:endParaRPr lang="en-US" altLang="zh-CN" sz="1600" b="0">
                    <a:latin typeface="宋体" panose="02010600030101010101" pitchFamily="2" charset="-122"/>
                  </a:endParaRPr>
                </a:p>
              </p:txBody>
            </p:sp>
          </p:grpSp>
          <p:sp>
            <p:nvSpPr>
              <p:cNvPr id="33808" name="Rectangle 18"/>
              <p:cNvSpPr>
                <a:spLocks noChangeArrowheads="1"/>
              </p:cNvSpPr>
              <p:nvPr/>
            </p:nvSpPr>
            <p:spPr bwMode="auto">
              <a:xfrm>
                <a:off x="2700" y="13053"/>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水印图像</a:t>
                </a:r>
                <a:r>
                  <a:rPr lang="en-US" altLang="zh-CN" sz="1600" b="0">
                    <a:latin typeface="宋体" panose="02010600030101010101" pitchFamily="2" charset="-122"/>
                  </a:rPr>
                  <a:t>Iw</a:t>
                </a:r>
              </a:p>
            </p:txBody>
          </p:sp>
          <p:sp>
            <p:nvSpPr>
              <p:cNvPr id="33809" name="Line 19"/>
              <p:cNvSpPr>
                <a:spLocks noChangeShapeType="1"/>
              </p:cNvSpPr>
              <p:nvPr/>
            </p:nvSpPr>
            <p:spPr bwMode="auto">
              <a:xfrm>
                <a:off x="41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20"/>
              <p:cNvSpPr>
                <a:spLocks noChangeShapeType="1"/>
              </p:cNvSpPr>
              <p:nvPr/>
            </p:nvSpPr>
            <p:spPr bwMode="auto">
              <a:xfrm>
                <a:off x="59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21"/>
              <p:cNvSpPr>
                <a:spLocks noChangeShapeType="1"/>
              </p:cNvSpPr>
              <p:nvPr/>
            </p:nvSpPr>
            <p:spPr bwMode="auto">
              <a:xfrm>
                <a:off x="7560" y="1095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22"/>
              <p:cNvSpPr>
                <a:spLocks noChangeShapeType="1"/>
              </p:cNvSpPr>
              <p:nvPr/>
            </p:nvSpPr>
            <p:spPr bwMode="auto">
              <a:xfrm>
                <a:off x="7560" y="1251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23"/>
              <p:cNvSpPr>
                <a:spLocks noChangeShapeType="1"/>
              </p:cNvSpPr>
              <p:nvPr/>
            </p:nvSpPr>
            <p:spPr bwMode="auto">
              <a:xfrm flipH="1">
                <a:off x="5940" y="1329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24"/>
              <p:cNvSpPr>
                <a:spLocks noChangeShapeType="1"/>
              </p:cNvSpPr>
              <p:nvPr/>
            </p:nvSpPr>
            <p:spPr bwMode="auto">
              <a:xfrm flipH="1">
                <a:off x="4140" y="13275"/>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1" name="Rectangle 25"/>
            <p:cNvSpPr>
              <a:spLocks noChangeArrowheads="1"/>
            </p:cNvSpPr>
            <p:nvPr/>
          </p:nvSpPr>
          <p:spPr bwMode="auto">
            <a:xfrm>
              <a:off x="3240" y="5337"/>
              <a:ext cx="57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a:latin typeface="宋体" panose="02010600030101010101" pitchFamily="2" charset="-122"/>
                </a:rPr>
                <a:t>DCT</a:t>
              </a:r>
              <a:r>
                <a:rPr lang="zh-CN" altLang="en-US" sz="1600" b="0">
                  <a:latin typeface="宋体" panose="02010600030101010101" pitchFamily="2" charset="-122"/>
                </a:rPr>
                <a:t>法生成水印图像</a:t>
              </a:r>
            </a:p>
          </p:txBody>
        </p:sp>
      </p:grpSp>
      <p:sp>
        <p:nvSpPr>
          <p:cNvPr id="33796" name="Rectangle 26"/>
          <p:cNvSpPr>
            <a:spLocks noChangeArrowheads="1"/>
          </p:cNvSpPr>
          <p:nvPr/>
        </p:nvSpPr>
        <p:spPr bwMode="auto">
          <a:xfrm>
            <a:off x="6705600" y="2906032"/>
            <a:ext cx="2514600" cy="835025"/>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latin typeface="宋体" panose="02010600030101010101" pitchFamily="2" charset="-122"/>
              </a:rPr>
              <a:t>DCT</a:t>
            </a:r>
            <a:r>
              <a:rPr kumimoji="1" lang="zh-CN" altLang="en-US" sz="1600" b="0">
                <a:latin typeface="宋体" panose="02010600030101010101" pitchFamily="2" charset="-122"/>
              </a:rPr>
              <a:t>系数的前ｋ个最大分量表示为</a:t>
            </a:r>
          </a:p>
          <a:p>
            <a:pPr algn="l" eaLnBrk="1" hangingPunct="1"/>
            <a:r>
              <a:rPr kumimoji="1" lang="zh-CN" altLang="en-US" sz="1600" b="0">
                <a:latin typeface="宋体" panose="02010600030101010101" pitchFamily="2" charset="-122"/>
              </a:rPr>
              <a:t>  </a:t>
            </a:r>
            <a:r>
              <a:rPr kumimoji="1" lang="en-US" altLang="zh-CN" sz="1600" b="0">
                <a:latin typeface="宋体" panose="02010600030101010101" pitchFamily="2" charset="-122"/>
              </a:rPr>
              <a:t>D=(d</a:t>
            </a:r>
            <a:r>
              <a:rPr kumimoji="1" lang="en-US" altLang="zh-CN" sz="1600" b="0" baseline="-30000">
                <a:latin typeface="宋体" panose="02010600030101010101" pitchFamily="2" charset="-122"/>
              </a:rPr>
              <a:t>1</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2</a:t>
            </a:r>
            <a:r>
              <a:rPr kumimoji="1" lang="en-US" altLang="zh-CN" sz="1600" b="0">
                <a:latin typeface="宋体" panose="02010600030101010101" pitchFamily="2" charset="-122"/>
              </a:rPr>
              <a:t>,</a:t>
            </a:r>
            <a:r>
              <a:rPr kumimoji="1" lang="en-US" altLang="zh-CN" sz="1600" b="0">
                <a:latin typeface="Times New Roman" panose="02020603050405020304" pitchFamily="18" charset="0"/>
              </a:rPr>
              <a:t>……</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k</a:t>
            </a:r>
            <a:r>
              <a:rPr kumimoji="1" lang="en-US" altLang="zh-CN" sz="1600" b="0">
                <a:latin typeface="宋体" panose="02010600030101010101" pitchFamily="2" charset="-122"/>
              </a:rPr>
              <a:t>) </a:t>
            </a:r>
          </a:p>
        </p:txBody>
      </p:sp>
      <p:sp>
        <p:nvSpPr>
          <p:cNvPr id="33797" name="Rectangle 27"/>
          <p:cNvSpPr>
            <a:spLocks noChangeArrowheads="1"/>
          </p:cNvSpPr>
          <p:nvPr/>
        </p:nvSpPr>
        <p:spPr bwMode="auto">
          <a:xfrm>
            <a:off x="6705600" y="4655457"/>
            <a:ext cx="1981200" cy="376238"/>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b="0">
                <a:latin typeface="宋体" panose="02010600030101010101" pitchFamily="2" charset="-122"/>
              </a:rPr>
              <a:t>d</a:t>
            </a:r>
            <a:r>
              <a:rPr kumimoji="1" lang="en-US" altLang="zh-CN" b="0">
                <a:latin typeface="Times New Roman" panose="02020603050405020304" pitchFamily="18" charset="0"/>
              </a:rPr>
              <a:t>’</a:t>
            </a:r>
            <a:r>
              <a:rPr kumimoji="1" lang="en-US" altLang="zh-CN" b="0" baseline="-30000">
                <a:latin typeface="宋体" panose="02010600030101010101" pitchFamily="2" charset="-122"/>
              </a:rPr>
              <a:t>i</a:t>
            </a:r>
            <a:r>
              <a:rPr kumimoji="1" lang="en-US" altLang="zh-CN" b="0">
                <a:latin typeface="宋体" panose="02010600030101010101" pitchFamily="2" charset="-122"/>
              </a:rPr>
              <a:t>=d</a:t>
            </a:r>
            <a:r>
              <a:rPr kumimoji="1" lang="en-US" altLang="zh-CN" b="0" baseline="-30000">
                <a:latin typeface="宋体" panose="02010600030101010101" pitchFamily="2" charset="-122"/>
              </a:rPr>
              <a:t>i</a:t>
            </a:r>
            <a:r>
              <a:rPr kumimoji="1" lang="en-US" altLang="zh-CN" b="0">
                <a:latin typeface="宋体" panose="02010600030101010101" pitchFamily="2" charset="-122"/>
              </a:rPr>
              <a:t>+a*d</a:t>
            </a:r>
            <a:r>
              <a:rPr kumimoji="1" lang="en-US" altLang="zh-CN" b="0" baseline="-30000">
                <a:latin typeface="宋体" panose="02010600030101010101" pitchFamily="2" charset="-122"/>
              </a:rPr>
              <a:t>i</a:t>
            </a:r>
            <a:r>
              <a:rPr kumimoji="1" lang="en-US" altLang="zh-CN" b="0">
                <a:latin typeface="宋体" panose="02010600030101010101" pitchFamily="2" charset="-122"/>
              </a:rPr>
              <a:t>*w</a:t>
            </a:r>
            <a:r>
              <a:rPr kumimoji="1" lang="en-US" altLang="zh-CN" b="0" baseline="-30000">
                <a:latin typeface="宋体" panose="02010600030101010101" pitchFamily="2" charset="-122"/>
              </a:rPr>
              <a:t>i</a:t>
            </a:r>
            <a:r>
              <a:rPr kumimoji="1" lang="en-US" altLang="zh-CN" b="0">
                <a:latin typeface="宋体" panose="02010600030101010101" pitchFamily="2" charset="-122"/>
              </a:rPr>
              <a:t> </a:t>
            </a:r>
          </a:p>
        </p:txBody>
      </p:sp>
      <p:sp>
        <p:nvSpPr>
          <p:cNvPr id="33798" name="Rectangle 29"/>
          <p:cNvSpPr>
            <a:spLocks noChangeArrowheads="1"/>
          </p:cNvSpPr>
          <p:nvPr/>
        </p:nvSpPr>
        <p:spPr bwMode="auto">
          <a:xfrm>
            <a:off x="6629400" y="5036457"/>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solidFill>
                  <a:schemeClr val="hlink"/>
                </a:solidFill>
                <a:latin typeface="宋体" panose="02010600030101010101" pitchFamily="2" charset="-122"/>
              </a:rPr>
              <a:t>a</a:t>
            </a:r>
            <a:r>
              <a:rPr kumimoji="1" lang="zh-CN" altLang="en-US" sz="1600" b="0">
                <a:solidFill>
                  <a:schemeClr val="hlink"/>
                </a:solidFill>
                <a:latin typeface="宋体" panose="02010600030101010101" pitchFamily="2" charset="-122"/>
              </a:rPr>
              <a:t>为尺度因子</a:t>
            </a:r>
          </a:p>
          <a:p>
            <a:pPr algn="l" eaLnBrk="1" hangingPunct="1"/>
            <a:r>
              <a:rPr kumimoji="1" lang="zh-CN" altLang="en-US" sz="1600" b="0">
                <a:solidFill>
                  <a:schemeClr val="hlink"/>
                </a:solidFill>
                <a:latin typeface="宋体" panose="02010600030101010101" pitchFamily="2" charset="-122"/>
              </a:rPr>
              <a:t>控制水印添加的强度</a:t>
            </a:r>
          </a:p>
        </p:txBody>
      </p:sp>
      <p:sp>
        <p:nvSpPr>
          <p:cNvPr id="33799" name="Rectangle 30"/>
          <p:cNvSpPr>
            <a:spLocks noChangeArrowheads="1"/>
          </p:cNvSpPr>
          <p:nvPr/>
        </p:nvSpPr>
        <p:spPr bwMode="auto">
          <a:xfrm>
            <a:off x="378417" y="5952946"/>
            <a:ext cx="8655627" cy="80887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000" b="0" dirty="0">
                <a:latin typeface="宋体" panose="02010600030101010101" pitchFamily="2" charset="-122"/>
              </a:rPr>
              <a:t>DCT</a:t>
            </a:r>
            <a:r>
              <a:rPr kumimoji="1" lang="zh-CN" altLang="en-US" sz="2000" b="0" dirty="0">
                <a:latin typeface="宋体" panose="02010600030101010101" pitchFamily="2" charset="-122"/>
              </a:rPr>
              <a:t>水印算法改变的是中频系数。</a:t>
            </a:r>
          </a:p>
          <a:p>
            <a:pPr algn="l" eaLnBrk="1" hangingPunct="1">
              <a:lnSpc>
                <a:spcPct val="125000"/>
              </a:lnSpc>
            </a:pPr>
            <a:r>
              <a:rPr kumimoji="1" lang="zh-CN" altLang="en-US" sz="2000" b="0" dirty="0">
                <a:latin typeface="宋体" panose="02010600030101010101" pitchFamily="2" charset="-122"/>
              </a:rPr>
              <a:t>其原因是人的</a:t>
            </a:r>
            <a:r>
              <a:rPr kumimoji="1" lang="zh-CN" altLang="en-US" sz="2000" b="0">
                <a:latin typeface="宋体" panose="02010600030101010101" pitchFamily="2" charset="-122"/>
              </a:rPr>
              <a:t>视觉对低频</a:t>
            </a:r>
            <a:r>
              <a:rPr kumimoji="1" lang="zh-CN" altLang="en-US" sz="2000" b="0" dirty="0">
                <a:latin typeface="宋体" panose="02010600030101010101" pitchFamily="2" charset="-122"/>
              </a:rPr>
              <a:t>系数</a:t>
            </a:r>
            <a:r>
              <a:rPr kumimoji="1" lang="zh-CN" altLang="en-US" sz="2000" b="0">
                <a:latin typeface="宋体" panose="02010600030101010101" pitchFamily="2" charset="-122"/>
              </a:rPr>
              <a:t>的改变敏感，而高频数据容易被压缩去掉</a:t>
            </a:r>
            <a:endParaRPr kumimoji="1" lang="en-US" altLang="zh-CN" sz="2000" b="0" dirty="0">
              <a:latin typeface="宋体" panose="02010600030101010101" pitchFamily="2" charset="-122"/>
            </a:endParaRPr>
          </a:p>
        </p:txBody>
      </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Tree>
    <p:extLst>
      <p:ext uri="{BB962C8B-B14F-4D97-AF65-F5344CB8AC3E}">
        <p14:creationId xmlns:p14="http://schemas.microsoft.com/office/powerpoint/2010/main" val="323717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62000" y="1604772"/>
            <a:ext cx="7772400" cy="496888"/>
          </a:xfrm>
        </p:spPr>
        <p:txBody>
          <a:bodyPr/>
          <a:lstStyle/>
          <a:p>
            <a:pPr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）检验过程</a:t>
            </a:r>
          </a:p>
        </p:txBody>
      </p:sp>
      <p:grpSp>
        <p:nvGrpSpPr>
          <p:cNvPr id="34820" name="Group 5"/>
          <p:cNvGrpSpPr>
            <a:grpSpLocks/>
          </p:cNvGrpSpPr>
          <p:nvPr/>
        </p:nvGrpSpPr>
        <p:grpSpPr bwMode="auto">
          <a:xfrm>
            <a:off x="1052286" y="2603344"/>
            <a:ext cx="7293428" cy="1997043"/>
            <a:chOff x="1980" y="1440"/>
            <a:chExt cx="7545" cy="2265"/>
          </a:xfrm>
        </p:grpSpPr>
        <p:grpSp>
          <p:nvGrpSpPr>
            <p:cNvPr id="34822" name="Group 6"/>
            <p:cNvGrpSpPr>
              <a:grpSpLocks/>
            </p:cNvGrpSpPr>
            <p:nvPr/>
          </p:nvGrpSpPr>
          <p:grpSpPr bwMode="auto">
            <a:xfrm>
              <a:off x="6810" y="1902"/>
              <a:ext cx="1395" cy="1353"/>
              <a:chOff x="6840" y="11580"/>
              <a:chExt cx="1800" cy="1092"/>
            </a:xfrm>
          </p:grpSpPr>
          <p:sp>
            <p:nvSpPr>
              <p:cNvPr id="34843" name="Oval 7"/>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44" name="Rectangle 8"/>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dirty="0">
                    <a:latin typeface="宋体" panose="02010600030101010101" pitchFamily="2" charset="-122"/>
                  </a:rPr>
                  <a:t>h(D,D</a:t>
                </a:r>
                <a:r>
                  <a:rPr lang="en-US" altLang="zh-CN" dirty="0">
                    <a:latin typeface="Times New Roman" panose="02020603050405020304" pitchFamily="18" charset="0"/>
                  </a:rPr>
                  <a:t>’</a:t>
                </a:r>
                <a:r>
                  <a:rPr lang="en-US" altLang="zh-CN" dirty="0">
                    <a:latin typeface="宋体" panose="02010600030101010101" pitchFamily="2" charset="-122"/>
                  </a:rPr>
                  <a:t>)</a:t>
                </a:r>
              </a:p>
            </p:txBody>
          </p:sp>
        </p:grpSp>
        <p:grpSp>
          <p:nvGrpSpPr>
            <p:cNvPr id="34823" name="Group 9"/>
            <p:cNvGrpSpPr>
              <a:grpSpLocks/>
            </p:cNvGrpSpPr>
            <p:nvPr/>
          </p:nvGrpSpPr>
          <p:grpSpPr bwMode="auto">
            <a:xfrm>
              <a:off x="1980" y="1440"/>
              <a:ext cx="4680" cy="1092"/>
              <a:chOff x="1980" y="1440"/>
              <a:chExt cx="4680" cy="1092"/>
            </a:xfrm>
          </p:grpSpPr>
          <p:sp>
            <p:nvSpPr>
              <p:cNvPr id="34836" name="Rectangle 10"/>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原始图像</a:t>
                </a:r>
                <a:r>
                  <a:rPr lang="en-US" altLang="zh-CN">
                    <a:latin typeface="宋体" panose="02010600030101010101" pitchFamily="2" charset="-122"/>
                  </a:rPr>
                  <a:t>I</a:t>
                </a:r>
              </a:p>
            </p:txBody>
          </p:sp>
          <p:grpSp>
            <p:nvGrpSpPr>
              <p:cNvPr id="34837" name="Group 11"/>
              <p:cNvGrpSpPr>
                <a:grpSpLocks/>
              </p:cNvGrpSpPr>
              <p:nvPr/>
            </p:nvGrpSpPr>
            <p:grpSpPr bwMode="auto">
              <a:xfrm>
                <a:off x="3960" y="1440"/>
                <a:ext cx="1260" cy="1092"/>
                <a:chOff x="4680" y="10332"/>
                <a:chExt cx="1260" cy="1092"/>
              </a:xfrm>
            </p:grpSpPr>
            <p:sp>
              <p:nvSpPr>
                <p:cNvPr id="34841" name="Oval 12"/>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42" name="Rectangle 13"/>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8" name="Rectangle 14"/>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p>
            </p:txBody>
          </p:sp>
          <p:sp>
            <p:nvSpPr>
              <p:cNvPr id="34839" name="Line 15"/>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40" name="Line 16"/>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4824" name="Group 17"/>
            <p:cNvGrpSpPr>
              <a:grpSpLocks/>
            </p:cNvGrpSpPr>
            <p:nvPr/>
          </p:nvGrpSpPr>
          <p:grpSpPr bwMode="auto">
            <a:xfrm>
              <a:off x="1980" y="2613"/>
              <a:ext cx="4680" cy="1092"/>
              <a:chOff x="1980" y="1440"/>
              <a:chExt cx="4680" cy="1092"/>
            </a:xfrm>
          </p:grpSpPr>
          <p:sp>
            <p:nvSpPr>
              <p:cNvPr id="34829" name="Rectangle 18"/>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水印图像</a:t>
                </a:r>
                <a:r>
                  <a:rPr lang="en-US" altLang="zh-CN">
                    <a:latin typeface="宋体" panose="02010600030101010101" pitchFamily="2" charset="-122"/>
                  </a:rPr>
                  <a:t>Iw</a:t>
                </a:r>
              </a:p>
            </p:txBody>
          </p:sp>
          <p:grpSp>
            <p:nvGrpSpPr>
              <p:cNvPr id="34830" name="Group 19"/>
              <p:cNvGrpSpPr>
                <a:grpSpLocks/>
              </p:cNvGrpSpPr>
              <p:nvPr/>
            </p:nvGrpSpPr>
            <p:grpSpPr bwMode="auto">
              <a:xfrm>
                <a:off x="3960" y="1440"/>
                <a:ext cx="1260" cy="1092"/>
                <a:chOff x="4680" y="10332"/>
                <a:chExt cx="1260" cy="1092"/>
              </a:xfrm>
            </p:grpSpPr>
            <p:sp>
              <p:nvSpPr>
                <p:cNvPr id="34834" name="Oval 20"/>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35" name="Rectangle 21"/>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1" name="Rectangle 22"/>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r>
                  <a:rPr lang="en-US" altLang="zh-CN">
                    <a:latin typeface="Times New Roman" panose="02020603050405020304" pitchFamily="18" charset="0"/>
                  </a:rPr>
                  <a:t>’</a:t>
                </a:r>
                <a:endParaRPr lang="en-US" altLang="zh-CN">
                  <a:latin typeface="宋体" panose="02010600030101010101" pitchFamily="2" charset="-122"/>
                </a:endParaRPr>
              </a:p>
            </p:txBody>
          </p:sp>
          <p:sp>
            <p:nvSpPr>
              <p:cNvPr id="34832" name="Line 23"/>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3" name="Line 24"/>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4825" name="Rectangle 25"/>
            <p:cNvSpPr>
              <a:spLocks noChangeArrowheads="1"/>
            </p:cNvSpPr>
            <p:nvPr/>
          </p:nvSpPr>
          <p:spPr bwMode="auto">
            <a:xfrm>
              <a:off x="8550" y="2316"/>
              <a:ext cx="975"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a:t>
              </a:r>
              <a:r>
                <a:rPr lang="en-US" altLang="zh-CN">
                  <a:latin typeface="宋体" panose="02010600030101010101" pitchFamily="2" charset="-122"/>
                </a:rPr>
                <a:t>W</a:t>
              </a:r>
            </a:p>
          </p:txBody>
        </p:sp>
        <p:sp>
          <p:nvSpPr>
            <p:cNvPr id="34826" name="Line 26"/>
            <p:cNvSpPr>
              <a:spLocks noChangeShapeType="1"/>
            </p:cNvSpPr>
            <p:nvPr/>
          </p:nvSpPr>
          <p:spPr bwMode="auto">
            <a:xfrm>
              <a:off x="6660" y="206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7" name="Line 27"/>
            <p:cNvSpPr>
              <a:spLocks noChangeShapeType="1"/>
            </p:cNvSpPr>
            <p:nvPr/>
          </p:nvSpPr>
          <p:spPr bwMode="auto">
            <a:xfrm>
              <a:off x="6660" y="3000"/>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8" name="Line 28"/>
            <p:cNvSpPr>
              <a:spLocks noChangeShapeType="1"/>
            </p:cNvSpPr>
            <p:nvPr/>
          </p:nvSpPr>
          <p:spPr bwMode="auto">
            <a:xfrm>
              <a:off x="8235" y="2535"/>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
        <p:nvSpPr>
          <p:cNvPr id="30" name="Rectangle 29"/>
          <p:cNvSpPr>
            <a:spLocks noChangeArrowheads="1"/>
          </p:cNvSpPr>
          <p:nvPr/>
        </p:nvSpPr>
        <p:spPr bwMode="auto">
          <a:xfrm>
            <a:off x="1661612" y="5412429"/>
            <a:ext cx="5119186" cy="882164"/>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2000" dirty="0">
                <a:latin typeface="宋体" panose="02010600030101010101" pitchFamily="2" charset="-122"/>
              </a:rPr>
              <a:t> </a:t>
            </a:r>
          </a:p>
          <a:p>
            <a:pPr algn="ctr"/>
            <a:r>
              <a:rPr lang="en-US" altLang="zh-CN" sz="2000" dirty="0">
                <a:latin typeface="宋体" panose="02010600030101010101" pitchFamily="2" charset="-122"/>
              </a:rPr>
              <a:t>DCT</a:t>
            </a:r>
            <a:r>
              <a:rPr lang="zh-CN" altLang="en-US" sz="2000" dirty="0">
                <a:latin typeface="宋体" panose="02010600030101010101" pitchFamily="2" charset="-122"/>
              </a:rPr>
              <a:t>水印提取方法</a:t>
            </a:r>
            <a:endParaRPr lang="en-US" altLang="zh-CN" sz="2000" dirty="0">
              <a:latin typeface="宋体" panose="02010600030101010101" pitchFamily="2" charset="-122"/>
            </a:endParaRPr>
          </a:p>
          <a:p>
            <a:pPr algn="ctr"/>
            <a:endParaRPr lang="zh-CN" altLang="en-US" sz="2000" dirty="0">
              <a:latin typeface="宋体" panose="02010600030101010101" pitchFamily="2" charset="-122"/>
            </a:endParaRPr>
          </a:p>
        </p:txBody>
      </p:sp>
    </p:spTree>
    <p:extLst>
      <p:ext uri="{BB962C8B-B14F-4D97-AF65-F5344CB8AC3E}">
        <p14:creationId xmlns:p14="http://schemas.microsoft.com/office/powerpoint/2010/main" val="3665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a:xfrm>
            <a:off x="417490" y="1400576"/>
            <a:ext cx="8520448" cy="3055514"/>
          </a:xfrm>
          <a:solidFill>
            <a:schemeClr val="bg2">
              <a:lumMod val="90000"/>
            </a:schemeClr>
          </a:solidFill>
        </p:spPr>
        <p:txBody>
          <a:bodyPr/>
          <a:lstStyle/>
          <a:p>
            <a:pPr eaLnBrk="1" hangingPunct="1">
              <a:lnSpc>
                <a:spcPct val="125000"/>
              </a:lnSpc>
              <a:buFont typeface="Wingdings" panose="05000000000000000000" pitchFamily="2" charset="2"/>
              <a:buNone/>
            </a:pPr>
            <a:r>
              <a:rPr lang="en-US" altLang="zh-CN" sz="1800" b="1" dirty="0">
                <a:solidFill>
                  <a:schemeClr val="hlink"/>
                </a:solidFill>
              </a:rPr>
              <a:t>3. </a:t>
            </a:r>
            <a:r>
              <a:rPr lang="zh-CN" altLang="en-US" sz="1800" b="1" dirty="0">
                <a:solidFill>
                  <a:schemeClr val="hlink"/>
                </a:solidFill>
              </a:rPr>
              <a:t>信息隐藏</a:t>
            </a:r>
            <a:endParaRPr lang="en-US" altLang="zh-CN" sz="1800" b="1" dirty="0">
              <a:solidFill>
                <a:schemeClr val="hlink"/>
              </a:solidFill>
            </a:endParaRPr>
          </a:p>
          <a:p>
            <a:pPr eaLnBrk="1" hangingPunct="1">
              <a:lnSpc>
                <a:spcPct val="125000"/>
              </a:lnSpc>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1</a:t>
            </a:r>
            <a:r>
              <a:rPr lang="zh-CN" altLang="en-US" sz="1800" b="1" dirty="0">
                <a:solidFill>
                  <a:schemeClr val="hlink"/>
                </a:solidFill>
              </a:rPr>
              <a:t>）信息隐藏内涵</a:t>
            </a:r>
          </a:p>
          <a:p>
            <a:pPr marL="0" indent="0" eaLnBrk="1" hangingPunct="1">
              <a:lnSpc>
                <a:spcPct val="125000"/>
              </a:lnSpc>
              <a:buFont typeface="Wingdings" panose="05000000000000000000" pitchFamily="2" charset="2"/>
              <a:buNone/>
            </a:pPr>
            <a:r>
              <a:rPr lang="zh-CN" altLang="en-US" sz="1800" dirty="0">
                <a:solidFill>
                  <a:schemeClr val="hlink"/>
                </a:solidFill>
                <a:latin typeface="宋体" panose="02010600030101010101" pitchFamily="2" charset="-122"/>
              </a:rPr>
              <a:t>  </a:t>
            </a:r>
            <a:r>
              <a:rPr lang="zh-CN" altLang="en-US" sz="1800" dirty="0">
                <a:latin typeface="宋体" panose="02010600030101010101" pitchFamily="2" charset="-122"/>
              </a:rPr>
              <a:t>信息隐藏（伪装）就是将秘密信息秘密地隐藏于另一非机密的文件内容之中。</a:t>
            </a: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非机密文件指：数字媒体，如图像、声音、视频或一般的文档等等。</a:t>
            </a:r>
          </a:p>
          <a:p>
            <a:pPr marL="0" indent="0" eaLnBrk="1" hangingPunct="1">
              <a:lnSpc>
                <a:spcPct val="125000"/>
              </a:lnSpc>
              <a:buFont typeface="Wingdings" panose="05000000000000000000" pitchFamily="2" charset="2"/>
              <a:buNone/>
            </a:pPr>
            <a:r>
              <a:rPr lang="zh-CN" altLang="en-US" sz="1800" dirty="0">
                <a:latin typeface="宋体" panose="02010600030101010101" pitchFamily="2" charset="-122"/>
              </a:rPr>
              <a:t>  信息隐藏技术的目的在于隐藏信息，使其不引起攻击者的注意和重视，从而减少被侵犯的可能性</a:t>
            </a:r>
            <a:r>
              <a:rPr lang="zh-CN" altLang="en-US" sz="1800" dirty="0"/>
              <a:t> </a:t>
            </a:r>
            <a:endParaRPr lang="en-US" altLang="zh-CN" sz="1800" dirty="0"/>
          </a:p>
          <a:p>
            <a:pPr eaLnBrk="1" hangingPunct="1">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2</a:t>
            </a:r>
            <a:r>
              <a:rPr lang="zh-CN" altLang="en-US" sz="1800" b="1" dirty="0">
                <a:solidFill>
                  <a:schemeClr val="hlink"/>
                </a:solidFill>
              </a:rPr>
              <a:t>）信息隐藏分类</a:t>
            </a:r>
          </a:p>
          <a:p>
            <a:pPr eaLnBrk="1" hangingPunct="1">
              <a:buFont typeface="Wingdings" panose="05000000000000000000" pitchFamily="2" charset="2"/>
              <a:buNone/>
            </a:pPr>
            <a:r>
              <a:rPr lang="zh-CN" altLang="en-US" sz="1800" dirty="0">
                <a:latin typeface="宋体" panose="02010600030101010101" pitchFamily="2" charset="-122"/>
              </a:rPr>
              <a:t>  隐秘信道、 伪装术、匿名通信、数字水印四类</a:t>
            </a:r>
            <a:r>
              <a:rPr lang="zh-CN" altLang="en-US" sz="1800" dirty="0"/>
              <a:t> </a:t>
            </a:r>
          </a:p>
          <a:p>
            <a:pPr marL="0" indent="0" eaLnBrk="1" hangingPunct="1">
              <a:lnSpc>
                <a:spcPct val="125000"/>
              </a:lnSpc>
              <a:buFont typeface="Wingdings" panose="05000000000000000000" pitchFamily="2" charset="2"/>
              <a:buNone/>
            </a:pPr>
            <a:endParaRPr lang="zh-CN" altLang="en-US" sz="1800" dirty="0"/>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grpSp>
        <p:nvGrpSpPr>
          <p:cNvPr id="5" name="Group 21"/>
          <p:cNvGrpSpPr>
            <a:grpSpLocks/>
          </p:cNvGrpSpPr>
          <p:nvPr/>
        </p:nvGrpSpPr>
        <p:grpSpPr bwMode="auto">
          <a:xfrm>
            <a:off x="751267" y="4646052"/>
            <a:ext cx="6477000" cy="1452563"/>
            <a:chOff x="480" y="2160"/>
            <a:chExt cx="4080" cy="915"/>
          </a:xfrm>
        </p:grpSpPr>
        <p:sp>
          <p:nvSpPr>
            <p:cNvPr id="6" name="Rectangle 7"/>
            <p:cNvSpPr>
              <a:spLocks noChangeArrowheads="1"/>
            </p:cNvSpPr>
            <p:nvPr/>
          </p:nvSpPr>
          <p:spPr bwMode="auto">
            <a:xfrm>
              <a:off x="1753" y="2160"/>
              <a:ext cx="104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dirty="0">
                  <a:latin typeface="Times New Roman" panose="02020603050405020304" pitchFamily="18" charset="0"/>
                </a:rPr>
                <a:t>信息隐藏技术</a:t>
              </a:r>
              <a:endParaRPr lang="en-US" altLang="zh-CN" sz="1400" b="0" dirty="0">
                <a:latin typeface="Times New Roman" panose="02020603050405020304" pitchFamily="18" charset="0"/>
              </a:endParaRPr>
            </a:p>
          </p:txBody>
        </p:sp>
        <p:sp>
          <p:nvSpPr>
            <p:cNvPr id="7" name="Rectangle 8"/>
            <p:cNvSpPr>
              <a:spLocks noChangeArrowheads="1"/>
            </p:cNvSpPr>
            <p:nvPr/>
          </p:nvSpPr>
          <p:spPr bwMode="auto">
            <a:xfrm>
              <a:off x="480"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隐秘信道</a:t>
              </a:r>
            </a:p>
          </p:txBody>
        </p:sp>
        <p:sp>
          <p:nvSpPr>
            <p:cNvPr id="8" name="Rectangle 9"/>
            <p:cNvSpPr>
              <a:spLocks noChangeArrowheads="1"/>
            </p:cNvSpPr>
            <p:nvPr/>
          </p:nvSpPr>
          <p:spPr bwMode="auto">
            <a:xfrm>
              <a:off x="1498"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伪装术</a:t>
              </a:r>
            </a:p>
          </p:txBody>
        </p:sp>
        <p:sp>
          <p:nvSpPr>
            <p:cNvPr id="9" name="Rectangle 10"/>
            <p:cNvSpPr>
              <a:spLocks noChangeArrowheads="1"/>
            </p:cNvSpPr>
            <p:nvPr/>
          </p:nvSpPr>
          <p:spPr bwMode="auto">
            <a:xfrm>
              <a:off x="2532" y="2825"/>
              <a:ext cx="95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匿名通信</a:t>
              </a:r>
            </a:p>
          </p:txBody>
        </p:sp>
        <p:sp>
          <p:nvSpPr>
            <p:cNvPr id="10" name="Rectangle 11"/>
            <p:cNvSpPr>
              <a:spLocks noChangeArrowheads="1"/>
            </p:cNvSpPr>
            <p:nvPr/>
          </p:nvSpPr>
          <p:spPr bwMode="auto">
            <a:xfrm>
              <a:off x="3701" y="2825"/>
              <a:ext cx="85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数字水印</a:t>
              </a:r>
            </a:p>
          </p:txBody>
        </p:sp>
        <p:sp>
          <p:nvSpPr>
            <p:cNvPr id="11" name="Line 12"/>
            <p:cNvSpPr>
              <a:spLocks noChangeShapeType="1"/>
            </p:cNvSpPr>
            <p:nvPr/>
          </p:nvSpPr>
          <p:spPr bwMode="auto">
            <a:xfrm>
              <a:off x="798" y="2648"/>
              <a:ext cx="30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3"/>
            <p:cNvSpPr>
              <a:spLocks noChangeShapeType="1"/>
            </p:cNvSpPr>
            <p:nvPr/>
          </p:nvSpPr>
          <p:spPr bwMode="auto">
            <a:xfrm>
              <a:off x="7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4"/>
            <p:cNvSpPr>
              <a:spLocks noChangeShapeType="1"/>
            </p:cNvSpPr>
            <p:nvPr/>
          </p:nvSpPr>
          <p:spPr bwMode="auto">
            <a:xfrm>
              <a:off x="184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5"/>
            <p:cNvSpPr>
              <a:spLocks noChangeShapeType="1"/>
            </p:cNvSpPr>
            <p:nvPr/>
          </p:nvSpPr>
          <p:spPr bwMode="auto">
            <a:xfrm>
              <a:off x="28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6"/>
            <p:cNvSpPr>
              <a:spLocks noChangeShapeType="1"/>
            </p:cNvSpPr>
            <p:nvPr/>
          </p:nvSpPr>
          <p:spPr bwMode="auto">
            <a:xfrm>
              <a:off x="3852"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7"/>
            <p:cNvSpPr>
              <a:spLocks noChangeShapeType="1"/>
            </p:cNvSpPr>
            <p:nvPr/>
          </p:nvSpPr>
          <p:spPr bwMode="auto">
            <a:xfrm>
              <a:off x="2325" y="241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Tree>
    <p:extLst>
      <p:ext uri="{BB962C8B-B14F-4D97-AF65-F5344CB8AC3E}">
        <p14:creationId xmlns:p14="http://schemas.microsoft.com/office/powerpoint/2010/main" val="346046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idx="1"/>
          </p:nvPr>
        </p:nvSpPr>
        <p:spPr>
          <a:xfrm>
            <a:off x="240406" y="1747256"/>
            <a:ext cx="8650288" cy="4215662"/>
          </a:xfrm>
          <a:noFill/>
        </p:spPr>
        <p:txBody>
          <a:bodyPr/>
          <a:lstStyle/>
          <a:p>
            <a:pPr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1</a:t>
            </a:r>
            <a:r>
              <a:rPr lang="zh-CN" altLang="en-US" sz="2000" dirty="0">
                <a:solidFill>
                  <a:schemeClr val="hlink"/>
                </a:solidFill>
                <a:latin typeface="Times New Roman" panose="02020603050405020304" pitchFamily="18" charset="0"/>
              </a:rPr>
              <a:t>）隐秘信道：</a:t>
            </a:r>
            <a:r>
              <a:rPr lang="zh-CN" altLang="en-US" sz="2000" dirty="0">
                <a:latin typeface="Times New Roman" panose="02020603050405020304" pitchFamily="18" charset="0"/>
              </a:rPr>
              <a:t>不为外人知道，只为通信双方知道的通信信道</a:t>
            </a:r>
            <a:r>
              <a:rPr lang="zh-CN" altLang="en-US" sz="2000" dirty="0">
                <a:solidFill>
                  <a:srgbClr val="FF0000"/>
                </a:solidFill>
                <a:latin typeface="Times New Roman" panose="02020603050405020304" pitchFamily="18" charset="0"/>
              </a:rPr>
              <a:t>。</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2</a:t>
            </a:r>
            <a:r>
              <a:rPr lang="zh-CN" altLang="en-US" sz="2000" dirty="0">
                <a:solidFill>
                  <a:schemeClr val="hlink"/>
                </a:solidFill>
                <a:latin typeface="Times New Roman" panose="02020603050405020304" pitchFamily="18" charset="0"/>
              </a:rPr>
              <a:t>）伪装术：</a:t>
            </a:r>
            <a:r>
              <a:rPr lang="zh-CN" altLang="en-US" sz="2000" dirty="0">
                <a:latin typeface="Times New Roman" panose="02020603050405020304" pitchFamily="18" charset="0"/>
              </a:rPr>
              <a:t>一般指那些进行秘密通信的技术的总称，通常是把秘密信息隐藏到其他不易引起怀疑的公开数据中。</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3</a:t>
            </a:r>
            <a:r>
              <a:rPr lang="zh-CN" altLang="en-US" sz="2000" dirty="0">
                <a:solidFill>
                  <a:schemeClr val="hlink"/>
                </a:solidFill>
                <a:latin typeface="Times New Roman" panose="02020603050405020304" pitchFamily="18" charset="0"/>
              </a:rPr>
              <a:t>）匿名通信：</a:t>
            </a:r>
            <a:r>
              <a:rPr lang="zh-CN" altLang="en-US" sz="2000" dirty="0">
                <a:latin typeface="Times New Roman" panose="02020603050405020304" pitchFamily="18" charset="0"/>
              </a:rPr>
              <a:t>是指设法隐藏消息的来源和去处，即消息的发送者和接收者。需要注意的是，不同的情况决定了哪方是需要被匿名的，有时是发送方或接收方中的一方，有时两方都需要被匿名。</a:t>
            </a:r>
          </a:p>
          <a:p>
            <a:pPr marL="0" indent="0" eaLnBrk="1" hangingPunct="1">
              <a:lnSpc>
                <a:spcPct val="125000"/>
              </a:lnSpc>
              <a:spcBef>
                <a:spcPts val="240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4</a:t>
            </a:r>
            <a:r>
              <a:rPr lang="zh-CN" altLang="en-US" sz="2000" dirty="0">
                <a:solidFill>
                  <a:schemeClr val="hlink"/>
                </a:solidFill>
                <a:latin typeface="宋体" panose="02010600030101010101" pitchFamily="2" charset="-122"/>
              </a:rPr>
              <a:t>）数字水印：</a:t>
            </a:r>
            <a:r>
              <a:rPr lang="zh-CN" altLang="en-US" sz="2000" dirty="0">
                <a:latin typeface="宋体" panose="02010600030101010101" pitchFamily="2" charset="-122"/>
              </a:rPr>
              <a:t>数字水印虽然是信息隐藏技术的一个分支，但其目的已经与信息隐藏有所差别。这是当前非常热门的一种技术。</a:t>
            </a:r>
            <a:r>
              <a:rPr lang="zh-CN" altLang="en-US" sz="2000" dirty="0"/>
              <a:t> </a:t>
            </a: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39077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17490" y="1425262"/>
            <a:ext cx="8305800" cy="467932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数字水印的定义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数字水印是永久镶嵌在其它数据（宿主数据）中具有鉴别性的数字信号或模式，而且并不影响宿主数据的可用性</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被嵌入的数字信号或模式通常是</a:t>
            </a:r>
            <a:r>
              <a:rPr lang="zh-CN" altLang="en-US" sz="2400" dirty="0">
                <a:solidFill>
                  <a:schemeClr val="hlink"/>
                </a:solidFill>
                <a:latin typeface="宋体" panose="02010600030101010101" pitchFamily="2" charset="-122"/>
              </a:rPr>
              <a:t>不明显的</a:t>
            </a:r>
            <a:r>
              <a:rPr lang="en-US" altLang="zh-CN" sz="2400" dirty="0">
                <a:latin typeface="宋体" panose="02010600030101010101" pitchFamily="2" charset="-122"/>
              </a:rPr>
              <a:t>(</a:t>
            </a:r>
            <a:r>
              <a:rPr lang="zh-CN" altLang="en-US" sz="2400" dirty="0">
                <a:latin typeface="宋体" panose="02010600030101010101" pitchFamily="2" charset="-122"/>
              </a:rPr>
              <a:t>不可见或不可察的</a:t>
            </a:r>
            <a:r>
              <a:rPr lang="en-US" altLang="zh-CN" sz="2400" dirty="0">
                <a:latin typeface="宋体" panose="02010600030101010101" pitchFamily="2" charset="-122"/>
              </a:rPr>
              <a:t>)</a:t>
            </a:r>
            <a:r>
              <a:rPr lang="zh-CN" altLang="en-US" sz="2400" dirty="0">
                <a:latin typeface="宋体" panose="02010600030101010101" pitchFamily="2" charset="-122"/>
              </a:rPr>
              <a:t>，但是通过一些计算操作可以被提取或者被检验是否存在水印。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水印一般与密码相关，只有知道密码才能进行正确的水印提取和检验工作</a:t>
            </a:r>
            <a:r>
              <a:rPr lang="zh-CN" altLang="en-US" sz="2400" dirty="0"/>
              <a:t> 。</a:t>
            </a:r>
            <a:endParaRPr lang="zh-CN" altLang="en-US" sz="2400" dirty="0">
              <a:latin typeface="宋体" panose="02010600030101010101" pitchFamily="2" charset="-122"/>
            </a:endParaRP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420350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35358" y="1374819"/>
            <a:ext cx="7772400" cy="452370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 可证明性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水印应能为受到版权保护的信息产品的归属提供完全可靠的证据 </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）鲁棒性</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稳健性</a:t>
            </a:r>
            <a:r>
              <a:rPr lang="en-US" altLang="zh-CN" sz="2400" b="1" dirty="0">
                <a:solidFill>
                  <a:schemeClr val="hlink"/>
                </a:solidFill>
                <a:latin typeface="宋体" panose="02010600030101010101" pitchFamily="2" charset="-122"/>
              </a:rPr>
              <a:t>)</a:t>
            </a: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鲁棒性是指水印应该能够承受大量的物理和几何失真，包括有意的</a:t>
            </a:r>
            <a:r>
              <a:rPr lang="en-US" altLang="zh-CN" sz="2400" dirty="0">
                <a:latin typeface="宋体" panose="02010600030101010101" pitchFamily="2" charset="-122"/>
              </a:rPr>
              <a:t>(</a:t>
            </a:r>
            <a:r>
              <a:rPr lang="zh-CN" altLang="en-US" sz="2400" dirty="0">
                <a:latin typeface="宋体" panose="02010600030101010101" pitchFamily="2" charset="-122"/>
              </a:rPr>
              <a:t>如恶意攻击</a:t>
            </a:r>
            <a:r>
              <a:rPr lang="en-US" altLang="zh-CN" sz="2400" dirty="0">
                <a:latin typeface="宋体" panose="02010600030101010101" pitchFamily="2" charset="-122"/>
              </a:rPr>
              <a:t>)</a:t>
            </a:r>
            <a:r>
              <a:rPr lang="zh-CN" altLang="en-US" sz="2400" dirty="0">
                <a:latin typeface="宋体" panose="02010600030101010101" pitchFamily="2" charset="-122"/>
              </a:rPr>
              <a:t>或无意的</a:t>
            </a:r>
            <a:r>
              <a:rPr lang="en-US" altLang="zh-CN" sz="2400" dirty="0">
                <a:latin typeface="宋体" panose="02010600030101010101" pitchFamily="2" charset="-122"/>
              </a:rPr>
              <a:t>(</a:t>
            </a:r>
            <a:r>
              <a:rPr lang="zh-CN" altLang="en-US" sz="2400" dirty="0">
                <a:latin typeface="宋体" panose="02010600030101010101" pitchFamily="2" charset="-122"/>
              </a:rPr>
              <a:t>如图像压缩、滤波、打印、扫描与复印、噪声污染、尺寸变换等等</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p>
        </p:txBody>
      </p:sp>
      <p:sp>
        <p:nvSpPr>
          <p:cNvPr id="5" name="矩形 4"/>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9802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704002" y="1556197"/>
            <a:ext cx="8077200" cy="4741572"/>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 </a:t>
            </a:r>
            <a:r>
              <a:rPr lang="zh-CN" altLang="en-US" sz="2400" b="1" dirty="0">
                <a:solidFill>
                  <a:schemeClr val="hlink"/>
                </a:solidFill>
                <a:latin typeface="宋体" panose="02010600030101010101" pitchFamily="2" charset="-122"/>
              </a:rPr>
              <a:t>（</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）透明性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水印对于人和机器是不可见（闻）的，或者说人和机器难于判定水印载体中是否存在水印 </a:t>
            </a:r>
          </a:p>
          <a:p>
            <a:pPr eaLnBrk="1" hangingPunct="1">
              <a:lnSpc>
                <a:spcPct val="125000"/>
              </a:lnSpc>
              <a:spcBef>
                <a:spcPts val="2400"/>
              </a:spcBef>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）安全性</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即使知道水印的存在，攻击方也很难抹去水印；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如果攻击方企图抹去水印，则其载体的使用价值会受到极大的破坏 </a:t>
            </a:r>
          </a:p>
          <a:p>
            <a:pPr marL="0" eaLnBrk="1" hangingPunct="1">
              <a:lnSpc>
                <a:spcPct val="125000"/>
              </a:lnSpc>
              <a:spcBef>
                <a:spcPts val="2400"/>
              </a:spcBef>
              <a:buFont typeface="Wingdings" panose="05000000000000000000" pitchFamily="2" charset="2"/>
              <a:buNone/>
            </a:pPr>
            <a:r>
              <a:rPr lang="zh-CN" altLang="en-US" sz="2400" dirty="0">
                <a:latin typeface="宋体" panose="02010600030101010101" pitchFamily="2" charset="-122"/>
              </a:rPr>
              <a:t>  </a:t>
            </a:r>
            <a:r>
              <a:rPr lang="zh-CN" altLang="en-US" sz="2400" b="1" dirty="0">
                <a:solidFill>
                  <a:schemeClr val="hlink"/>
                </a:solidFill>
                <a:latin typeface="宋体" panose="02010600030101010101" pitchFamily="2" charset="-122"/>
              </a:rPr>
              <a:t>透明性和安全性常常是矛盾的 </a:t>
            </a:r>
          </a:p>
        </p:txBody>
      </p:sp>
      <p:sp>
        <p:nvSpPr>
          <p:cNvPr id="2" name="矩形 1"/>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70118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517560"/>
            <a:ext cx="7772400" cy="4612784"/>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）按可见与否：</a:t>
            </a:r>
          </a:p>
          <a:p>
            <a:pPr eaLnBrk="1" hangingPunct="1">
              <a:lnSpc>
                <a:spcPct val="125000"/>
              </a:lnSpc>
              <a:buFont typeface="Wingdings" panose="05000000000000000000" pitchFamily="2" charset="2"/>
              <a:buNone/>
            </a:pPr>
            <a:r>
              <a:rPr lang="zh-CN" altLang="en-US" sz="2400" dirty="0"/>
              <a:t>           可见水印与不可见水印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2</a:t>
            </a:r>
            <a:r>
              <a:rPr lang="zh-CN" altLang="en-US" sz="2400" dirty="0"/>
              <a:t>）按水印添加方式：</a:t>
            </a:r>
          </a:p>
          <a:p>
            <a:pPr eaLnBrk="1" hangingPunct="1">
              <a:lnSpc>
                <a:spcPct val="125000"/>
              </a:lnSpc>
              <a:buFont typeface="Wingdings" panose="05000000000000000000" pitchFamily="2" charset="2"/>
              <a:buNone/>
            </a:pPr>
            <a:r>
              <a:rPr lang="zh-CN" altLang="en-US" sz="2400" dirty="0"/>
              <a:t>           空域水印与频域水印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 按水印检测方式：</a:t>
            </a:r>
          </a:p>
          <a:p>
            <a:pPr eaLnBrk="1" hangingPunct="1">
              <a:lnSpc>
                <a:spcPct val="125000"/>
              </a:lnSpc>
              <a:buFont typeface="Wingdings" panose="05000000000000000000" pitchFamily="2" charset="2"/>
              <a:buNone/>
            </a:pPr>
            <a:r>
              <a:rPr lang="zh-CN" altLang="en-US" sz="2400" dirty="0"/>
              <a:t>           水印提取法与水印检测法</a:t>
            </a:r>
          </a:p>
        </p:txBody>
      </p:sp>
      <p:sp>
        <p:nvSpPr>
          <p:cNvPr id="3" name="矩形 2"/>
          <p:cNvSpPr/>
          <p:nvPr/>
        </p:nvSpPr>
        <p:spPr>
          <a:xfrm>
            <a:off x="457200" y="414993"/>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数字水印的分类</a:t>
            </a:r>
          </a:p>
        </p:txBody>
      </p:sp>
    </p:spTree>
    <p:extLst>
      <p:ext uri="{BB962C8B-B14F-4D97-AF65-F5344CB8AC3E}">
        <p14:creationId xmlns:p14="http://schemas.microsoft.com/office/powerpoint/2010/main" val="231282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19009" y="1260162"/>
            <a:ext cx="8001000" cy="1725580"/>
          </a:xfrm>
        </p:spPr>
        <p:txBody>
          <a:bodyPr/>
          <a:lstStyle/>
          <a:p>
            <a:pPr eaLnBrk="1" hangingPunct="1">
              <a:lnSpc>
                <a:spcPct val="125000"/>
              </a:lnSpc>
              <a:buFont typeface="Wingdings" panose="05000000000000000000" pitchFamily="2" charset="2"/>
              <a:buNone/>
            </a:pPr>
            <a:r>
              <a:rPr lang="zh-CN" altLang="en-US" sz="2000" dirty="0">
                <a:latin typeface="+mn-ea"/>
              </a:rPr>
              <a:t> 一个数字水印方案一般包括三个基本方面：</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）水印的生成</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）水印的嵌入</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）水印的提取或检测 </a:t>
            </a:r>
          </a:p>
        </p:txBody>
      </p:sp>
      <p:sp>
        <p:nvSpPr>
          <p:cNvPr id="3" name="矩形 2"/>
          <p:cNvSpPr/>
          <p:nvPr/>
        </p:nvSpPr>
        <p:spPr>
          <a:xfrm>
            <a:off x="457200" y="414993"/>
            <a:ext cx="3070071"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数字水印嵌入过程</a:t>
            </a:r>
          </a:p>
        </p:txBody>
      </p:sp>
      <p:grpSp>
        <p:nvGrpSpPr>
          <p:cNvPr id="4" name="Group 4"/>
          <p:cNvGrpSpPr>
            <a:grpSpLocks/>
          </p:cNvGrpSpPr>
          <p:nvPr/>
        </p:nvGrpSpPr>
        <p:grpSpPr bwMode="auto">
          <a:xfrm>
            <a:off x="1992235" y="3197964"/>
            <a:ext cx="6858000" cy="2895600"/>
            <a:chOff x="3057" y="11134"/>
            <a:chExt cx="5940" cy="2039"/>
          </a:xfrm>
        </p:grpSpPr>
        <p:sp>
          <p:nvSpPr>
            <p:cNvPr id="5" name="Rectangle 5"/>
            <p:cNvSpPr>
              <a:spLocks noChangeArrowheads="1"/>
            </p:cNvSpPr>
            <p:nvPr/>
          </p:nvSpPr>
          <p:spPr bwMode="auto">
            <a:xfrm>
              <a:off x="305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水印生成</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G</a:t>
              </a:r>
              <a:r>
                <a:rPr lang="zh-CN" altLang="en-US" sz="1600" b="0" dirty="0">
                  <a:latin typeface="宋体" panose="02010600030101010101" pitchFamily="2" charset="-122"/>
                </a:rPr>
                <a:t>）</a:t>
              </a:r>
            </a:p>
          </p:txBody>
        </p:sp>
        <p:sp>
          <p:nvSpPr>
            <p:cNvPr id="6" name="Rectangle 6"/>
            <p:cNvSpPr>
              <a:spLocks noChangeArrowheads="1"/>
            </p:cNvSpPr>
            <p:nvPr/>
          </p:nvSpPr>
          <p:spPr bwMode="auto">
            <a:xfrm>
              <a:off x="468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数字水印</a:t>
              </a:r>
            </a:p>
            <a:p>
              <a:pPr algn="ctr"/>
              <a:r>
                <a:rPr lang="zh-CN" altLang="en-US" sz="1600" b="0">
                  <a:latin typeface="宋体" panose="02010600030101010101" pitchFamily="2" charset="-122"/>
                </a:rPr>
                <a:t>（</a:t>
              </a:r>
              <a:r>
                <a:rPr lang="en-US" altLang="zh-CN" sz="1600" b="0">
                  <a:latin typeface="宋体" panose="02010600030101010101" pitchFamily="2" charset="-122"/>
                </a:rPr>
                <a:t>W</a:t>
              </a:r>
              <a:r>
                <a:rPr lang="zh-CN" altLang="en-US" sz="1600" b="0">
                  <a:latin typeface="宋体" panose="02010600030101010101" pitchFamily="2" charset="-122"/>
                </a:rPr>
                <a:t>）</a:t>
              </a:r>
            </a:p>
          </p:txBody>
        </p:sp>
        <p:sp>
          <p:nvSpPr>
            <p:cNvPr id="7" name="Rectangle 7"/>
            <p:cNvSpPr>
              <a:spLocks noChangeArrowheads="1"/>
            </p:cNvSpPr>
            <p:nvPr/>
          </p:nvSpPr>
          <p:spPr bwMode="auto">
            <a:xfrm>
              <a:off x="3057" y="12124"/>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原始载体数据（</a:t>
              </a:r>
              <a:r>
                <a:rPr lang="en-US" altLang="zh-CN" sz="1600" b="0">
                  <a:latin typeface="宋体" panose="02010600030101010101" pitchFamily="2" charset="-122"/>
                </a:rPr>
                <a:t>I</a:t>
              </a:r>
              <a:r>
                <a:rPr lang="zh-CN" altLang="en-US" sz="1600" b="0">
                  <a:latin typeface="宋体" panose="02010600030101010101" pitchFamily="2" charset="-122"/>
                </a:rPr>
                <a:t>）</a:t>
              </a:r>
            </a:p>
          </p:txBody>
        </p:sp>
        <p:sp>
          <p:nvSpPr>
            <p:cNvPr id="8" name="Rectangle 8"/>
            <p:cNvSpPr>
              <a:spLocks noChangeArrowheads="1"/>
            </p:cNvSpPr>
            <p:nvPr/>
          </p:nvSpPr>
          <p:spPr bwMode="auto">
            <a:xfrm>
              <a:off x="6117" y="11972"/>
              <a:ext cx="108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水印嵌入</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(E</a:t>
              </a:r>
              <a:r>
                <a:rPr lang="zh-CN" altLang="en-US" sz="1600" b="0" dirty="0">
                  <a:latin typeface="宋体" panose="02010600030101010101" pitchFamily="2" charset="-122"/>
                </a:rPr>
                <a:t>）</a:t>
              </a:r>
            </a:p>
          </p:txBody>
        </p:sp>
        <p:sp>
          <p:nvSpPr>
            <p:cNvPr id="9" name="Rectangle 9"/>
            <p:cNvSpPr>
              <a:spLocks noChangeArrowheads="1"/>
            </p:cNvSpPr>
            <p:nvPr/>
          </p:nvSpPr>
          <p:spPr bwMode="auto">
            <a:xfrm>
              <a:off x="7737" y="11972"/>
              <a:ext cx="126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加入水印后</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的数据</a:t>
              </a:r>
              <a:r>
                <a:rPr lang="en-US" altLang="zh-CN" sz="1600" b="0" dirty="0">
                  <a:latin typeface="宋体" panose="02010600030101010101" pitchFamily="2" charset="-122"/>
                </a:rPr>
                <a:t>(</a:t>
              </a:r>
              <a:r>
                <a:rPr lang="en-US" altLang="zh-CN" sz="1600" b="0" dirty="0" err="1">
                  <a:latin typeface="宋体" panose="02010600030101010101" pitchFamily="2" charset="-122"/>
                </a:rPr>
                <a:t>Iw</a:t>
              </a:r>
              <a:r>
                <a:rPr lang="en-US" altLang="zh-CN" sz="1600" b="0" dirty="0">
                  <a:latin typeface="宋体" panose="02010600030101010101" pitchFamily="2" charset="-122"/>
                </a:rPr>
                <a:t>)</a:t>
              </a:r>
            </a:p>
          </p:txBody>
        </p:sp>
        <p:sp>
          <p:nvSpPr>
            <p:cNvPr id="10" name="Rectangle 10"/>
            <p:cNvSpPr>
              <a:spLocks noChangeArrowheads="1"/>
            </p:cNvSpPr>
            <p:nvPr/>
          </p:nvSpPr>
          <p:spPr bwMode="auto">
            <a:xfrm>
              <a:off x="3057" y="12759"/>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r>
                <a:rPr lang="zh-CN" altLang="en-US" sz="1600" b="0">
                  <a:latin typeface="宋体" panose="02010600030101010101" pitchFamily="2" charset="-122"/>
                </a:rPr>
                <a:t>）</a:t>
              </a:r>
            </a:p>
          </p:txBody>
        </p:sp>
        <p:sp>
          <p:nvSpPr>
            <p:cNvPr id="11" name="Line 11"/>
            <p:cNvSpPr>
              <a:spLocks noChangeShapeType="1"/>
            </p:cNvSpPr>
            <p:nvPr/>
          </p:nvSpPr>
          <p:spPr bwMode="auto">
            <a:xfrm>
              <a:off x="4034" y="11482"/>
              <a:ext cx="6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2"/>
            <p:cNvSpPr>
              <a:spLocks noChangeShapeType="1"/>
            </p:cNvSpPr>
            <p:nvPr/>
          </p:nvSpPr>
          <p:spPr bwMode="auto">
            <a:xfrm>
              <a:off x="4857" y="1230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3"/>
            <p:cNvSpPr>
              <a:spLocks noChangeShapeType="1"/>
            </p:cNvSpPr>
            <p:nvPr/>
          </p:nvSpPr>
          <p:spPr bwMode="auto">
            <a:xfrm>
              <a:off x="7197" y="1229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4"/>
            <p:cNvSpPr>
              <a:spLocks noChangeShapeType="1"/>
            </p:cNvSpPr>
            <p:nvPr/>
          </p:nvSpPr>
          <p:spPr bwMode="auto">
            <a:xfrm>
              <a:off x="6657" y="1150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5"/>
            <p:cNvSpPr>
              <a:spLocks noChangeShapeType="1"/>
            </p:cNvSpPr>
            <p:nvPr/>
          </p:nvSpPr>
          <p:spPr bwMode="auto">
            <a:xfrm flipV="1">
              <a:off x="6657" y="12653"/>
              <a:ext cx="0" cy="3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6"/>
            <p:cNvSpPr>
              <a:spLocks noChangeShapeType="1"/>
            </p:cNvSpPr>
            <p:nvPr/>
          </p:nvSpPr>
          <p:spPr bwMode="auto">
            <a:xfrm>
              <a:off x="5657" y="11492"/>
              <a:ext cx="10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7" name="Line 17"/>
            <p:cNvSpPr>
              <a:spLocks noChangeShapeType="1"/>
            </p:cNvSpPr>
            <p:nvPr/>
          </p:nvSpPr>
          <p:spPr bwMode="auto">
            <a:xfrm>
              <a:off x="4857" y="13011"/>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18" name="Rectangle 18"/>
          <p:cNvSpPr>
            <a:spLocks noChangeArrowheads="1"/>
          </p:cNvSpPr>
          <p:nvPr/>
        </p:nvSpPr>
        <p:spPr bwMode="auto">
          <a:xfrm>
            <a:off x="1992235" y="6339439"/>
            <a:ext cx="6662368" cy="457200"/>
          </a:xfrm>
          <a:prstGeom prst="rect">
            <a:avLst/>
          </a:prstGeom>
          <a:solidFill>
            <a:srgbClr val="C0C0C0"/>
          </a:solidFill>
          <a:ln>
            <a:noFill/>
          </a:ln>
          <a:extLs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数字水印嵌入的一般过程</a:t>
            </a:r>
          </a:p>
        </p:txBody>
      </p:sp>
    </p:spTree>
    <p:extLst>
      <p:ext uri="{BB962C8B-B14F-4D97-AF65-F5344CB8AC3E}">
        <p14:creationId xmlns:p14="http://schemas.microsoft.com/office/powerpoint/2010/main" val="363904665"/>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15528</TotalTime>
  <Words>1947</Words>
  <Application>Microsoft Office PowerPoint</Application>
  <PresentationFormat>全屏显示(4:3)</PresentationFormat>
  <Paragraphs>199</Paragraphs>
  <Slides>22</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2" baseType="lpstr">
      <vt:lpstr>黑体</vt:lpstr>
      <vt:lpstr>宋体</vt:lpstr>
      <vt:lpstr>Arial</vt:lpstr>
      <vt:lpstr>Calibri</vt:lpstr>
      <vt:lpstr>Tahoma</vt:lpstr>
      <vt:lpstr>Times New Roman</vt:lpstr>
      <vt:lpstr>Wingdings</vt:lpstr>
      <vt:lpstr>1_Office 主题</vt:lpstr>
      <vt:lpstr>2_Office 主题</vt:lpstr>
      <vt:lpstr>Equation.3</vt:lpstr>
      <vt:lpstr>PowerPoint 演示文稿</vt:lpstr>
      <vt:lpstr>信息隐藏概述</vt:lpstr>
      <vt:lpstr>信息隐藏概述</vt:lpstr>
      <vt:lpstr>信息隐藏概述</vt:lpstr>
      <vt:lpstr>信息隐藏概述</vt:lpstr>
      <vt:lpstr>PowerPoint 演示文稿</vt:lpstr>
      <vt:lpstr>PowerPoint 演示文稿</vt:lpstr>
      <vt:lpstr>PowerPoint 演示文稿</vt:lpstr>
      <vt:lpstr>PowerPoint 演示文稿</vt:lpstr>
      <vt:lpstr>PowerPoint 演示文稿</vt:lpstr>
      <vt:lpstr>信息隐藏概述-文档结构微调</vt:lpstr>
      <vt:lpstr>空域水印技术</vt:lpstr>
      <vt:lpstr>空域水印-LSB方法</vt:lpstr>
      <vt:lpstr>空域水印-LSB方法</vt:lpstr>
      <vt:lpstr>空域水印-LSB方法</vt:lpstr>
      <vt:lpstr>空域水印-LSB方法</vt:lpstr>
      <vt:lpstr>空域水印-Patchwork方法</vt:lpstr>
      <vt:lpstr>空域水印-Patchwork方法</vt:lpstr>
      <vt:lpstr>变换域水印</vt:lpstr>
      <vt:lpstr>变换域水印</vt:lpstr>
      <vt:lpstr>变换域水印-DCT水印方案</vt:lpstr>
      <vt:lpstr>变换域水印-DCT水印方案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1578154508@qq.com</cp:lastModifiedBy>
  <cp:revision>665</cp:revision>
  <dcterms:created xsi:type="dcterms:W3CDTF">2010-05-03T15:18:06Z</dcterms:created>
  <dcterms:modified xsi:type="dcterms:W3CDTF">2023-04-23T08:41:05Z</dcterms:modified>
</cp:coreProperties>
</file>