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76" r:id="rId2"/>
    <p:sldId id="377" r:id="rId3"/>
    <p:sldId id="373" r:id="rId4"/>
    <p:sldId id="358" r:id="rId5"/>
    <p:sldId id="357" r:id="rId6"/>
    <p:sldId id="360" r:id="rId7"/>
    <p:sldId id="361" r:id="rId8"/>
    <p:sldId id="364" r:id="rId9"/>
    <p:sldId id="365" r:id="rId10"/>
    <p:sldId id="366" r:id="rId11"/>
    <p:sldId id="367" r:id="rId12"/>
    <p:sldId id="369" r:id="rId13"/>
    <p:sldId id="370" r:id="rId14"/>
    <p:sldId id="372" r:id="rId15"/>
    <p:sldId id="379" r:id="rId16"/>
    <p:sldId id="378" r:id="rId17"/>
  </p:sldIdLst>
  <p:sldSz cx="24384000" cy="13716000"/>
  <p:notesSz cx="6858000" cy="9144000"/>
  <p:custDataLst>
    <p:tags r:id="rId19"/>
  </p:custData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9C9D"/>
    <a:srgbClr val="1C1C1E"/>
    <a:srgbClr val="CA8385"/>
    <a:srgbClr val="B9797B"/>
    <a:srgbClr val="F2BB61"/>
    <a:srgbClr val="F9DFB5"/>
    <a:srgbClr val="D0D1CB"/>
    <a:srgbClr val="334B57"/>
    <a:srgbClr val="EA6045"/>
    <a:srgbClr val="959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14" autoAdjust="0"/>
  </p:normalViewPr>
  <p:slideViewPr>
    <p:cSldViewPr snapToGrid="0">
      <p:cViewPr varScale="1">
        <p:scale>
          <a:sx n="54" d="100"/>
          <a:sy n="54" d="100"/>
        </p:scale>
        <p:origin x="138" y="90"/>
      </p:cViewPr>
      <p:guideLst>
        <p:guide pos="7680"/>
        <p:guide orient="horz" pos="43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19735-3581-4F23-BAC3-8028647156A6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75E29-0D1B-43FE-BC68-5A21E16B2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6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5E29-0D1B-43FE-BC68-5A21E16B2F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952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5E29-0D1B-43FE-BC68-5A21E16B2F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94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5E29-0D1B-43FE-BC68-5A21E16B2F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50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5E29-0D1B-43FE-BC68-5A21E16B2F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37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5E29-0D1B-43FE-BC68-5A21E16B2F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369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5E29-0D1B-43FE-BC68-5A21E16B2F3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55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5E29-0D1B-43FE-BC68-5A21E16B2F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87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5E29-0D1B-43FE-BC68-5A21E16B2F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3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5E29-0D1B-43FE-BC68-5A21E16B2F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82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5E29-0D1B-43FE-BC68-5A21E16B2F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29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5E29-0D1B-43FE-BC68-5A21E16B2F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04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5E29-0D1B-43FE-BC68-5A21E16B2F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687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5E29-0D1B-43FE-BC68-5A21E16B2F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31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5E29-0D1B-43FE-BC68-5A21E16B2F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16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5E29-0D1B-43FE-BC68-5A21E16B2F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17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2AF2-EA92-44F8-853B-5E3554E36C48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1.jp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3.jpg"/><Relationship Id="rId10" Type="http://schemas.openxmlformats.org/officeDocument/2006/relationships/image" Target="../media/image29.jpg"/><Relationship Id="rId4" Type="http://schemas.openxmlformats.org/officeDocument/2006/relationships/image" Target="../media/image22.jpg"/><Relationship Id="rId9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8448"/>
            <a:ext cx="24369001" cy="1372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19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598F9016-F5E2-C9FC-3789-BA26764A96B0}"/>
              </a:ext>
            </a:extLst>
          </p:cNvPr>
          <p:cNvGrpSpPr/>
          <p:nvPr/>
        </p:nvGrpSpPr>
        <p:grpSpPr>
          <a:xfrm>
            <a:off x="2452280" y="0"/>
            <a:ext cx="16313624" cy="13716000"/>
            <a:chOff x="2403920" y="0"/>
            <a:chExt cx="16313624" cy="13716000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87432B88-00E1-BC32-618A-4AB3E867AF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30" b="45124"/>
            <a:stretch/>
          </p:blipFill>
          <p:spPr>
            <a:xfrm>
              <a:off x="12123456" y="3227294"/>
              <a:ext cx="6594088" cy="429953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E3EC7796-2892-E63D-49BC-C125B24B12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30" b="45098"/>
            <a:stretch/>
          </p:blipFill>
          <p:spPr>
            <a:xfrm>
              <a:off x="7237307" y="3227294"/>
              <a:ext cx="6594088" cy="4303059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DFF1B27-BEB7-3575-C45F-4800BA742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920" y="0"/>
              <a:ext cx="6594088" cy="137160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897438" y="1475462"/>
            <a:ext cx="5868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CA838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問卷調查</a:t>
            </a:r>
            <a:endParaRPr lang="tr-TR" sz="5400" dirty="0">
              <a:solidFill>
                <a:srgbClr val="CA8385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83474" y="2819016"/>
            <a:ext cx="1096395" cy="169554"/>
            <a:chOff x="11643803" y="3980625"/>
            <a:chExt cx="1096395" cy="169554"/>
          </a:xfrm>
        </p:grpSpPr>
        <p:sp>
          <p:nvSpPr>
            <p:cNvPr id="3" name="Rectangle 2"/>
            <p:cNvSpPr/>
            <p:nvPr/>
          </p:nvSpPr>
          <p:spPr>
            <a:xfrm rot="2700000">
              <a:off x="11908522" y="3980626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12107224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12305926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510595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43803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14C5293C-2423-1E57-A5E0-5F5573AEACCA}"/>
              </a:ext>
            </a:extLst>
          </p:cNvPr>
          <p:cNvSpPr/>
          <p:nvPr/>
        </p:nvSpPr>
        <p:spPr>
          <a:xfrm>
            <a:off x="2469908" y="-1"/>
            <a:ext cx="6576460" cy="1371599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8473E7-21AB-597F-872E-0A0B70AAC6FF}"/>
              </a:ext>
            </a:extLst>
          </p:cNvPr>
          <p:cNvSpPr/>
          <p:nvPr/>
        </p:nvSpPr>
        <p:spPr>
          <a:xfrm>
            <a:off x="9046368" y="3227294"/>
            <a:ext cx="9719536" cy="429953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5BB801DD-A641-C080-CC11-5F22AAD9DF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98" t="23530" r="18096" b="45124"/>
          <a:stretch/>
        </p:blipFill>
        <p:spPr>
          <a:xfrm>
            <a:off x="5195298" y="3227294"/>
            <a:ext cx="2657783" cy="42995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6F9824F-C2EE-81C6-511F-CAD839658D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421" y="3205991"/>
            <a:ext cx="5057990" cy="1052084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09666AC-EF36-D611-C2D9-B749475F64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421" y="3195152"/>
            <a:ext cx="5057990" cy="1052084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540DAA1B-E368-1F72-9A76-29B2F964E4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421" y="3223766"/>
            <a:ext cx="5057990" cy="10520846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4EF19BD-4356-33D4-A241-A360FF9343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421" y="3223766"/>
            <a:ext cx="5054194" cy="10512951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C0E5C2F-3789-FB3E-E1A6-C1155A1C8A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421" y="3227294"/>
            <a:ext cx="5052499" cy="105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598F9016-F5E2-C9FC-3789-BA26764A96B0}"/>
              </a:ext>
            </a:extLst>
          </p:cNvPr>
          <p:cNvGrpSpPr/>
          <p:nvPr/>
        </p:nvGrpSpPr>
        <p:grpSpPr>
          <a:xfrm>
            <a:off x="2452280" y="0"/>
            <a:ext cx="16313624" cy="13716000"/>
            <a:chOff x="2403920" y="0"/>
            <a:chExt cx="16313624" cy="13716000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87432B88-00E1-BC32-618A-4AB3E867AF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30" b="45124"/>
            <a:stretch/>
          </p:blipFill>
          <p:spPr>
            <a:xfrm>
              <a:off x="12123456" y="3227294"/>
              <a:ext cx="6594088" cy="429953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E3EC7796-2892-E63D-49BC-C125B24B12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30" b="45098"/>
            <a:stretch/>
          </p:blipFill>
          <p:spPr>
            <a:xfrm>
              <a:off x="7237307" y="3227294"/>
              <a:ext cx="6594088" cy="4303059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DFF1B27-BEB7-3575-C45F-4800BA742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920" y="0"/>
              <a:ext cx="6594088" cy="137160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897438" y="1475462"/>
            <a:ext cx="5868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CA838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春季抽獎</a:t>
            </a:r>
            <a:endParaRPr lang="tr-TR" sz="5400" dirty="0">
              <a:solidFill>
                <a:srgbClr val="CA8385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83474" y="2819016"/>
            <a:ext cx="1096395" cy="169554"/>
            <a:chOff x="11643803" y="3980625"/>
            <a:chExt cx="1096395" cy="169554"/>
          </a:xfrm>
        </p:grpSpPr>
        <p:sp>
          <p:nvSpPr>
            <p:cNvPr id="3" name="Rectangle 2"/>
            <p:cNvSpPr/>
            <p:nvPr/>
          </p:nvSpPr>
          <p:spPr>
            <a:xfrm rot="2700000">
              <a:off x="11908522" y="3980626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12107224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12305926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510595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43803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14C5293C-2423-1E57-A5E0-5F5573AEACCA}"/>
              </a:ext>
            </a:extLst>
          </p:cNvPr>
          <p:cNvSpPr/>
          <p:nvPr/>
        </p:nvSpPr>
        <p:spPr>
          <a:xfrm>
            <a:off x="2469908" y="-1"/>
            <a:ext cx="6576460" cy="1371599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8473E7-21AB-597F-872E-0A0B70AAC6FF}"/>
              </a:ext>
            </a:extLst>
          </p:cNvPr>
          <p:cNvSpPr/>
          <p:nvPr/>
        </p:nvSpPr>
        <p:spPr>
          <a:xfrm>
            <a:off x="8975978" y="3223767"/>
            <a:ext cx="9719536" cy="429953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AAC9456F-2F36-7CA7-8C4E-564AC51901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1" t="23530" r="50333" b="45098"/>
          <a:stretch/>
        </p:blipFill>
        <p:spPr>
          <a:xfrm>
            <a:off x="7978588" y="3227291"/>
            <a:ext cx="2599766" cy="430305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DA6913A-A43C-56A7-C28B-5DDE39B9CA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933" y="3223767"/>
            <a:ext cx="5059476" cy="105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598F9016-F5E2-C9FC-3789-BA26764A96B0}"/>
              </a:ext>
            </a:extLst>
          </p:cNvPr>
          <p:cNvGrpSpPr/>
          <p:nvPr/>
        </p:nvGrpSpPr>
        <p:grpSpPr>
          <a:xfrm>
            <a:off x="2452280" y="0"/>
            <a:ext cx="16313624" cy="13716000"/>
            <a:chOff x="2403920" y="0"/>
            <a:chExt cx="16313624" cy="13716000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87432B88-00E1-BC32-618A-4AB3E867AF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30" b="45124"/>
            <a:stretch/>
          </p:blipFill>
          <p:spPr>
            <a:xfrm>
              <a:off x="12123456" y="3227294"/>
              <a:ext cx="6594088" cy="429953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E3EC7796-2892-E63D-49BC-C125B24B12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30" b="45098"/>
            <a:stretch/>
          </p:blipFill>
          <p:spPr>
            <a:xfrm>
              <a:off x="7237307" y="3227294"/>
              <a:ext cx="6594088" cy="4303059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DFF1B27-BEB7-3575-C45F-4800BA742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920" y="0"/>
              <a:ext cx="6594088" cy="137160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897438" y="1475462"/>
            <a:ext cx="5868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CA838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網頁連結</a:t>
            </a:r>
            <a:endParaRPr lang="tr-TR" sz="5400" dirty="0">
              <a:solidFill>
                <a:srgbClr val="CA8385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83474" y="2819016"/>
            <a:ext cx="1096395" cy="169554"/>
            <a:chOff x="11643803" y="3980625"/>
            <a:chExt cx="1096395" cy="169554"/>
          </a:xfrm>
        </p:grpSpPr>
        <p:sp>
          <p:nvSpPr>
            <p:cNvPr id="3" name="Rectangle 2"/>
            <p:cNvSpPr/>
            <p:nvPr/>
          </p:nvSpPr>
          <p:spPr>
            <a:xfrm rot="2700000">
              <a:off x="11908522" y="3980626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12107224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12305926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510595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43803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14C5293C-2423-1E57-A5E0-5F5573AEACCA}"/>
              </a:ext>
            </a:extLst>
          </p:cNvPr>
          <p:cNvSpPr/>
          <p:nvPr/>
        </p:nvSpPr>
        <p:spPr>
          <a:xfrm>
            <a:off x="2469908" y="-1"/>
            <a:ext cx="6576460" cy="1371599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8473E7-21AB-597F-872E-0A0B70AAC6FF}"/>
              </a:ext>
            </a:extLst>
          </p:cNvPr>
          <p:cNvSpPr/>
          <p:nvPr/>
        </p:nvSpPr>
        <p:spPr>
          <a:xfrm>
            <a:off x="9046368" y="3227288"/>
            <a:ext cx="9719536" cy="429953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AAC9456F-2F36-7CA7-8C4E-564AC51901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2" t="23530" r="9306" b="45098"/>
          <a:stretch/>
        </p:blipFill>
        <p:spPr>
          <a:xfrm>
            <a:off x="10675620" y="3227291"/>
            <a:ext cx="2608019" cy="43030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0ADBE8E-FE4A-0307-E3F3-E61246997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401" y="3227288"/>
            <a:ext cx="5042540" cy="104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598F9016-F5E2-C9FC-3789-BA26764A96B0}"/>
              </a:ext>
            </a:extLst>
          </p:cNvPr>
          <p:cNvGrpSpPr/>
          <p:nvPr/>
        </p:nvGrpSpPr>
        <p:grpSpPr>
          <a:xfrm>
            <a:off x="2452280" y="0"/>
            <a:ext cx="16313624" cy="13716000"/>
            <a:chOff x="2403920" y="0"/>
            <a:chExt cx="16313624" cy="13716000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87432B88-00E1-BC32-618A-4AB3E867AF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30" b="45124"/>
            <a:stretch/>
          </p:blipFill>
          <p:spPr>
            <a:xfrm>
              <a:off x="12123456" y="3227294"/>
              <a:ext cx="6594088" cy="429953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E3EC7796-2892-E63D-49BC-C125B24B12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30" b="45098"/>
            <a:stretch/>
          </p:blipFill>
          <p:spPr>
            <a:xfrm>
              <a:off x="7237307" y="3227294"/>
              <a:ext cx="6594088" cy="4303059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DFF1B27-BEB7-3575-C45F-4800BA742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920" y="0"/>
              <a:ext cx="6594088" cy="137160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897438" y="1475462"/>
            <a:ext cx="5868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CA838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線上客服</a:t>
            </a:r>
            <a:endParaRPr lang="tr-TR" sz="5400" dirty="0">
              <a:solidFill>
                <a:srgbClr val="CA8385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83474" y="2819016"/>
            <a:ext cx="1096395" cy="169554"/>
            <a:chOff x="11643803" y="3980625"/>
            <a:chExt cx="1096395" cy="169554"/>
          </a:xfrm>
        </p:grpSpPr>
        <p:sp>
          <p:nvSpPr>
            <p:cNvPr id="3" name="Rectangle 2"/>
            <p:cNvSpPr/>
            <p:nvPr/>
          </p:nvSpPr>
          <p:spPr>
            <a:xfrm rot="2700000">
              <a:off x="11908522" y="3980626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12107224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12305926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510595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43803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14C5293C-2423-1E57-A5E0-5F5573AEACCA}"/>
              </a:ext>
            </a:extLst>
          </p:cNvPr>
          <p:cNvSpPr/>
          <p:nvPr/>
        </p:nvSpPr>
        <p:spPr>
          <a:xfrm>
            <a:off x="2469908" y="-1"/>
            <a:ext cx="6576460" cy="1371599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8473E7-21AB-597F-872E-0A0B70AAC6FF}"/>
              </a:ext>
            </a:extLst>
          </p:cNvPr>
          <p:cNvSpPr/>
          <p:nvPr/>
        </p:nvSpPr>
        <p:spPr>
          <a:xfrm>
            <a:off x="9046368" y="3227288"/>
            <a:ext cx="9719536" cy="429953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A7E4776D-0FDF-1046-349B-8D593429F7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8" t="23530" r="42947" b="45124"/>
          <a:stretch/>
        </p:blipFill>
        <p:spPr>
          <a:xfrm>
            <a:off x="13411200" y="3227294"/>
            <a:ext cx="2540364" cy="429953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2C4F3D-E0CA-4EC4-8A74-358ED5EFD0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552" y="3227288"/>
            <a:ext cx="5044238" cy="1049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4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598F9016-F5E2-C9FC-3789-BA26764A96B0}"/>
              </a:ext>
            </a:extLst>
          </p:cNvPr>
          <p:cNvGrpSpPr/>
          <p:nvPr/>
        </p:nvGrpSpPr>
        <p:grpSpPr>
          <a:xfrm>
            <a:off x="2452280" y="0"/>
            <a:ext cx="16313624" cy="13716000"/>
            <a:chOff x="2403920" y="0"/>
            <a:chExt cx="16313624" cy="13716000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87432B88-00E1-BC32-618A-4AB3E867AF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30" b="45124"/>
            <a:stretch/>
          </p:blipFill>
          <p:spPr>
            <a:xfrm>
              <a:off x="12123456" y="3227294"/>
              <a:ext cx="6594088" cy="429953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E3EC7796-2892-E63D-49BC-C125B24B12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30" b="45098"/>
            <a:stretch/>
          </p:blipFill>
          <p:spPr>
            <a:xfrm>
              <a:off x="7237307" y="3227294"/>
              <a:ext cx="6594088" cy="4303059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DFF1B27-BEB7-3575-C45F-4800BA742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920" y="0"/>
              <a:ext cx="6594088" cy="137160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897438" y="1475462"/>
            <a:ext cx="5868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CA838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外送訂餐</a:t>
            </a:r>
            <a:endParaRPr lang="tr-TR" sz="5400" dirty="0">
              <a:solidFill>
                <a:srgbClr val="CA8385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83474" y="2819016"/>
            <a:ext cx="1096395" cy="169554"/>
            <a:chOff x="11643803" y="3980625"/>
            <a:chExt cx="1096395" cy="169554"/>
          </a:xfrm>
        </p:grpSpPr>
        <p:sp>
          <p:nvSpPr>
            <p:cNvPr id="3" name="Rectangle 2"/>
            <p:cNvSpPr/>
            <p:nvPr/>
          </p:nvSpPr>
          <p:spPr>
            <a:xfrm rot="2700000">
              <a:off x="11908522" y="3980626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12107224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12305926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510595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43803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14C5293C-2423-1E57-A5E0-5F5573AEACCA}"/>
              </a:ext>
            </a:extLst>
          </p:cNvPr>
          <p:cNvSpPr/>
          <p:nvPr/>
        </p:nvSpPr>
        <p:spPr>
          <a:xfrm>
            <a:off x="2469908" y="-1"/>
            <a:ext cx="6576460" cy="1371599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8473E7-21AB-597F-872E-0A0B70AAC6FF}"/>
              </a:ext>
            </a:extLst>
          </p:cNvPr>
          <p:cNvSpPr/>
          <p:nvPr/>
        </p:nvSpPr>
        <p:spPr>
          <a:xfrm>
            <a:off x="9046368" y="3227288"/>
            <a:ext cx="9719536" cy="429953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A7E4776D-0FDF-1046-349B-8D593429F7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79" t="23530" r="1335" b="45124"/>
          <a:stretch/>
        </p:blipFill>
        <p:spPr>
          <a:xfrm>
            <a:off x="16111538" y="3227294"/>
            <a:ext cx="2583976" cy="4299535"/>
          </a:xfrm>
          <a:prstGeom prst="rect">
            <a:avLst/>
          </a:prstGeom>
        </p:spPr>
      </p:pic>
      <p:pic>
        <p:nvPicPr>
          <p:cNvPr id="2050" name="Picture 2" descr="https://lh3.googleusercontent.com/MtMFaEQSxMeiL2TFl3wFj5hKnrlKMJQcleqnqIqSIWDnWh-KYTndj8Ozx8eH-0deo3fWNccYPXJFNd8BBvZQBoEN50Fbhr97bhkdmyl0Y6-GmOnASX4WW4WrQ5u1or9sfsa_LjJetbXCeM6XRwxe41wJQu8i9JEeFIUhZcT1RDogjYYODS3vXcBtaotan_D3zcVripGpPBvxxglhEYQ6G9IDASWuCAZ8ckwkhHJUKxPjQQnIZCTMjCoG6jaz7A4C4HzH1Y7dOm-pGyp67yyiN3RShqTK-PtSUhJrbmfNGkJVnJKuEIgQGDmptjlpgnFfjV-u38ADk2hLvBAuZr74xAkjt6qxXAiKXlDE9K9OCrxXVEK9eRxKagSDe5Nip2aWrhEpp6mO9jFyOLyImrl-95ROCL6MFU29Ltz3omZb4SzJgu4F71akOQEQ2pVgUN8qwq2ewE2vZ139344WHACt56k8-6LrF1xxGoRMPh5-0Wt4NUIFAzp0ELPQtzGg7SHts1obLFbIZDeKfVl42JupiYCm3TEAFFIyrd4T-W8iGvx7aGdB8aS_abJ4gfytJINs_pRbbNqI-p2Ilvnbelx_8VGRKAmtuLduXOqkd-h5_BbsA7C-dDzssZTS3Xc_eNo1TSvT7-fH_uc28e0swiZXFjBMIsVpdD1p5jGYQPnKnHOZvNTXW4FV09B3VFfF8v42U07xyI3XxKlMQQyBGQQ8iS9KSPG8T1nfI4yo0Jon6Lqst0u1iPw7XHKIvayNofjtGipGQ0HjnSiEP_PPThBN6GqUJvtoXR7s=w402-h893-no?authuser=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4102" y="3143578"/>
            <a:ext cx="4601802" cy="1022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ddtRThbFmY-N3Q2TzM2vzF9pM87sTyFojOHcqCCwOOtxpl6XQo4GH13z35oe_q7yETLoECzKdShzSyoXJqSapG_F9s8gooA14taJzovf7-uwrT4hESvGFbzPv6-eoaagCdwJRGltQHJZ5xNphNePuU1deLatfcBwdYBLvt5JXLpBAuuCS9XmwJK8KNvI05kTiqQBJT29E5eKajvxlmC2Dapb3aam_cOhwJ9ftGOlZJnhXGdiL9Do0Jn7NATvbAd-5AWfQ48lZqn8VNokU2sCyRc4rNc6-M584JWbu17QzYxosaTC3_QmiAaVITcHqPZBYiI6YRjdzqSX_08vTSTKTh_eZbAKq1-QzgwwHhyCRY3Isq5FnZ6nDEMv_421Y4xuSJb4lSGgxw5qrK_jhN7TLeaRM0eiQm_Gor_wOEgSWdef_xYJ4AF8Pqyn54fuwV2omejFZkv9Dbg5wO-p6V3etbkmHEMM1Ka--h40n5xBDeGqbrg6fRzZ-eXAMWZ0dJ4b3sLPANSfcUQgGNCIRWmVss1bJpj37BongCfoWFpVx8i3rzx4LqWPQYFt24EG2vqmZtXsprB8lJDcptVBAImltxHrh7RLWSv0PhAW4lC_w9CFryyK6KSBSs2RPvckOhl2_rZCpY0qwCY3D-FoeMWV-cSYYRXbb4R-LQY3DpCHT_KHZElr3rlDtr0vKPnG9UsIPRwhjCF94kA4yS3pBUPf3-gD38PBDwgCZyVAJ4WLhN7HjGlUj2lnNpNZjH_0YecnKC5GvthWXGurevP5cxXKByL-S6uwCVw2=w402-h893-no?authuser=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815" y="3216686"/>
            <a:ext cx="4568891" cy="1014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67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11579709" y="163169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CA83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 Extrabold" panose="020B0906030804020204" pitchFamily="34" charset="0"/>
              </a:rPr>
              <a:t>功能</a:t>
            </a:r>
            <a:endParaRPr lang="tr-TR" sz="5400" b="1" dirty="0">
              <a:solidFill>
                <a:srgbClr val="CA838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 Extrabold" panose="020B0906030804020204" pitchFamily="34" charset="0"/>
            </a:endParaRPr>
          </a:p>
        </p:txBody>
      </p:sp>
      <p:grpSp>
        <p:nvGrpSpPr>
          <p:cNvPr id="22" name="Group 16"/>
          <p:cNvGrpSpPr/>
          <p:nvPr/>
        </p:nvGrpSpPr>
        <p:grpSpPr>
          <a:xfrm>
            <a:off x="11816332" y="2999745"/>
            <a:ext cx="1096395" cy="169554"/>
            <a:chOff x="11643803" y="3980625"/>
            <a:chExt cx="1096395" cy="169554"/>
          </a:xfrm>
        </p:grpSpPr>
        <p:sp>
          <p:nvSpPr>
            <p:cNvPr id="23" name="Rectangle 2"/>
            <p:cNvSpPr/>
            <p:nvPr/>
          </p:nvSpPr>
          <p:spPr>
            <a:xfrm rot="2700000">
              <a:off x="11908522" y="3980626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Rectangle 6"/>
            <p:cNvSpPr/>
            <p:nvPr/>
          </p:nvSpPr>
          <p:spPr>
            <a:xfrm rot="2700000">
              <a:off x="12107224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Rectangle 7"/>
            <p:cNvSpPr/>
            <p:nvPr/>
          </p:nvSpPr>
          <p:spPr>
            <a:xfrm rot="2700000">
              <a:off x="12305926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6" name="Straight Connector 5"/>
            <p:cNvCxnSpPr/>
            <p:nvPr/>
          </p:nvCxnSpPr>
          <p:spPr>
            <a:xfrm>
              <a:off x="12510595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5"/>
            <p:cNvCxnSpPr/>
            <p:nvPr/>
          </p:nvCxnSpPr>
          <p:spPr>
            <a:xfrm>
              <a:off x="11643803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11"/>
          <p:cNvSpPr txBox="1"/>
          <p:nvPr/>
        </p:nvSpPr>
        <p:spPr>
          <a:xfrm>
            <a:off x="3243809" y="4427626"/>
            <a:ext cx="1284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7200" b="1">
                <a:solidFill>
                  <a:srgbClr val="CA83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 Extrabold" panose="020B0906030804020204" pitchFamily="34" charset="0"/>
              </a:rPr>
              <a:t>01</a:t>
            </a:r>
          </a:p>
        </p:txBody>
      </p:sp>
      <p:sp>
        <p:nvSpPr>
          <p:cNvPr id="29" name="TextBox 12"/>
          <p:cNvSpPr txBox="1"/>
          <p:nvPr/>
        </p:nvSpPr>
        <p:spPr>
          <a:xfrm>
            <a:off x="3354161" y="5597178"/>
            <a:ext cx="2225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A83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 Semibold" panose="020B0706030804020204" pitchFamily="34" charset="0"/>
              </a:rPr>
              <a:t>LINE BOT </a:t>
            </a:r>
            <a:r>
              <a:rPr lang="zh-TW" altLang="en-US" sz="2800" b="1" dirty="0">
                <a:solidFill>
                  <a:srgbClr val="CA83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 Semibold" panose="020B0706030804020204" pitchFamily="34" charset="0"/>
              </a:rPr>
              <a:t>端</a:t>
            </a:r>
            <a:endParaRPr lang="tr-TR" sz="2800" b="1" dirty="0">
              <a:solidFill>
                <a:srgbClr val="CA838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 Semibold" panose="020B0706030804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3659885" y="6149426"/>
            <a:ext cx="317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服務條款</a:t>
            </a: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(</a:t>
            </a:r>
            <a:r>
              <a:rPr lang="en-US" altLang="zh-TW" sz="2400" b="1" dirty="0" err="1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liff</a:t>
            </a: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, </a:t>
            </a:r>
            <a:r>
              <a:rPr lang="en-US" altLang="zh-TW" sz="2400" b="1" dirty="0" err="1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netlify</a:t>
            </a: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) </a:t>
            </a:r>
            <a:endParaRPr lang="tr-TR" altLang="zh-TW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31" name="TextBox 17"/>
          <p:cNvSpPr txBox="1"/>
          <p:nvPr/>
        </p:nvSpPr>
        <p:spPr>
          <a:xfrm>
            <a:off x="3659885" y="6641869"/>
            <a:ext cx="215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新手指引 </a:t>
            </a:r>
            <a:endParaRPr lang="tr-TR" altLang="zh-TW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32" name="TextBox 18"/>
          <p:cNvSpPr txBox="1"/>
          <p:nvPr/>
        </p:nvSpPr>
        <p:spPr>
          <a:xfrm>
            <a:off x="3659885" y="713431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客服 </a:t>
            </a:r>
            <a:endParaRPr lang="tr-TR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33" name="TextBox 19"/>
          <p:cNvSpPr txBox="1"/>
          <p:nvPr/>
        </p:nvSpPr>
        <p:spPr>
          <a:xfrm>
            <a:off x="3659885" y="757465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問卷調查</a:t>
            </a: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(</a:t>
            </a:r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推送</a:t>
            </a: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)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 </a:t>
            </a:r>
            <a:endParaRPr lang="tr-TR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34" name="Oval 10"/>
          <p:cNvSpPr/>
          <p:nvPr/>
        </p:nvSpPr>
        <p:spPr>
          <a:xfrm>
            <a:off x="3514647" y="6335505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Oval 20"/>
          <p:cNvSpPr/>
          <p:nvPr/>
        </p:nvSpPr>
        <p:spPr>
          <a:xfrm>
            <a:off x="3514647" y="6827948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Oval 21"/>
          <p:cNvSpPr/>
          <p:nvPr/>
        </p:nvSpPr>
        <p:spPr>
          <a:xfrm>
            <a:off x="3514647" y="7320391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Oval 22"/>
          <p:cNvSpPr/>
          <p:nvPr/>
        </p:nvSpPr>
        <p:spPr>
          <a:xfrm>
            <a:off x="3514647" y="7812834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14"/>
          <p:cNvSpPr txBox="1"/>
          <p:nvPr/>
        </p:nvSpPr>
        <p:spPr>
          <a:xfrm>
            <a:off x="2549132" y="4566125"/>
            <a:ext cx="789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>
                <a:solidFill>
                  <a:srgbClr val="CA83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 Semibold" panose="020B0706030804020204" pitchFamily="34" charset="0"/>
              </a:rPr>
              <a:t>Part</a:t>
            </a:r>
          </a:p>
        </p:txBody>
      </p:sp>
      <p:sp>
        <p:nvSpPr>
          <p:cNvPr id="39" name="TextBox 23"/>
          <p:cNvSpPr txBox="1"/>
          <p:nvPr/>
        </p:nvSpPr>
        <p:spPr>
          <a:xfrm>
            <a:off x="7689355" y="4427626"/>
            <a:ext cx="1284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7200" b="1" dirty="0">
                <a:solidFill>
                  <a:srgbClr val="CA83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 Extrabold" panose="020B0906030804020204" pitchFamily="34" charset="0"/>
              </a:rPr>
              <a:t>02</a:t>
            </a:r>
          </a:p>
        </p:txBody>
      </p:sp>
      <p:sp>
        <p:nvSpPr>
          <p:cNvPr id="40" name="TextBox 24"/>
          <p:cNvSpPr txBox="1"/>
          <p:nvPr/>
        </p:nvSpPr>
        <p:spPr>
          <a:xfrm>
            <a:off x="7799707" y="559717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CA83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 Semibold" panose="020B0706030804020204" pitchFamily="34" charset="0"/>
              </a:rPr>
              <a:t>網頁端</a:t>
            </a:r>
            <a:endParaRPr lang="tr-TR" sz="2800" b="1" dirty="0">
              <a:solidFill>
                <a:srgbClr val="CA838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 Semibold" panose="020B0706030804020204" pitchFamily="34" charset="0"/>
            </a:endParaRPr>
          </a:p>
        </p:txBody>
      </p:sp>
      <p:sp>
        <p:nvSpPr>
          <p:cNvPr id="41" name="TextBox 25"/>
          <p:cNvSpPr txBox="1"/>
          <p:nvPr/>
        </p:nvSpPr>
        <p:spPr>
          <a:xfrm>
            <a:off x="8105431" y="6149426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Login </a:t>
            </a:r>
            <a:endParaRPr lang="tr-TR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42" name="TextBox 26"/>
          <p:cNvSpPr txBox="1"/>
          <p:nvPr/>
        </p:nvSpPr>
        <p:spPr>
          <a:xfrm>
            <a:off x="8105431" y="6641869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Chatbot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 </a:t>
            </a:r>
            <a:endParaRPr lang="tr-TR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43" name="Oval 29"/>
          <p:cNvSpPr/>
          <p:nvPr/>
        </p:nvSpPr>
        <p:spPr>
          <a:xfrm>
            <a:off x="7960193" y="6335505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Oval 30"/>
          <p:cNvSpPr/>
          <p:nvPr/>
        </p:nvSpPr>
        <p:spPr>
          <a:xfrm>
            <a:off x="7960193" y="6827948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TextBox 33"/>
          <p:cNvSpPr txBox="1"/>
          <p:nvPr/>
        </p:nvSpPr>
        <p:spPr>
          <a:xfrm>
            <a:off x="6994678" y="4566125"/>
            <a:ext cx="789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>
                <a:solidFill>
                  <a:srgbClr val="CA83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 Semibold" panose="020B0706030804020204" pitchFamily="34" charset="0"/>
              </a:rPr>
              <a:t>Part</a:t>
            </a:r>
          </a:p>
        </p:txBody>
      </p:sp>
      <p:sp>
        <p:nvSpPr>
          <p:cNvPr id="46" name="TextBox 34"/>
          <p:cNvSpPr txBox="1"/>
          <p:nvPr/>
        </p:nvSpPr>
        <p:spPr>
          <a:xfrm>
            <a:off x="12032945" y="4427626"/>
            <a:ext cx="1284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7200" b="1">
                <a:solidFill>
                  <a:srgbClr val="CA83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 Extrabold" panose="020B0906030804020204" pitchFamily="34" charset="0"/>
              </a:rPr>
              <a:t>03</a:t>
            </a:r>
          </a:p>
        </p:txBody>
      </p:sp>
      <p:sp>
        <p:nvSpPr>
          <p:cNvPr id="47" name="TextBox 35"/>
          <p:cNvSpPr txBox="1"/>
          <p:nvPr/>
        </p:nvSpPr>
        <p:spPr>
          <a:xfrm>
            <a:off x="12143297" y="5597178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CA83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 Semibold" panose="020B0706030804020204" pitchFamily="34" charset="0"/>
              </a:rPr>
              <a:t>後端</a:t>
            </a:r>
            <a:r>
              <a:rPr lang="en-US" altLang="zh-TW" sz="2800" b="1" dirty="0">
                <a:solidFill>
                  <a:srgbClr val="CA83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 Semibold" panose="020B0706030804020204" pitchFamily="34" charset="0"/>
              </a:rPr>
              <a:t>(CMS)</a:t>
            </a:r>
            <a:endParaRPr lang="tr-TR" sz="2800" b="1" dirty="0">
              <a:solidFill>
                <a:srgbClr val="CA838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 Semibold" panose="020B0706030804020204" pitchFamily="34" charset="0"/>
            </a:endParaRPr>
          </a:p>
        </p:txBody>
      </p:sp>
      <p:sp>
        <p:nvSpPr>
          <p:cNvPr id="48" name="TextBox 36"/>
          <p:cNvSpPr txBox="1"/>
          <p:nvPr/>
        </p:nvSpPr>
        <p:spPr>
          <a:xfrm>
            <a:off x="12449021" y="6149426"/>
            <a:ext cx="1311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Logoff  </a:t>
            </a:r>
            <a:endParaRPr lang="tr-TR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49" name="TextBox 37"/>
          <p:cNvSpPr txBox="1"/>
          <p:nvPr/>
        </p:nvSpPr>
        <p:spPr>
          <a:xfrm>
            <a:off x="12449021" y="6641869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CRUD</a:t>
            </a:r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 </a:t>
            </a:r>
            <a:endParaRPr lang="tr-TR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50" name="Oval 40"/>
          <p:cNvSpPr/>
          <p:nvPr/>
        </p:nvSpPr>
        <p:spPr>
          <a:xfrm>
            <a:off x="12303783" y="6335505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Oval 41"/>
          <p:cNvSpPr/>
          <p:nvPr/>
        </p:nvSpPr>
        <p:spPr>
          <a:xfrm>
            <a:off x="12303783" y="6827948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TextBox 44"/>
          <p:cNvSpPr txBox="1"/>
          <p:nvPr/>
        </p:nvSpPr>
        <p:spPr>
          <a:xfrm>
            <a:off x="11338268" y="4566125"/>
            <a:ext cx="789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>
                <a:solidFill>
                  <a:srgbClr val="CA83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 Semibold" panose="020B0706030804020204" pitchFamily="34" charset="0"/>
              </a:rPr>
              <a:t>Part</a:t>
            </a:r>
          </a:p>
        </p:txBody>
      </p:sp>
      <p:sp>
        <p:nvSpPr>
          <p:cNvPr id="53" name="TextBox 46"/>
          <p:cNvSpPr txBox="1"/>
          <p:nvPr/>
        </p:nvSpPr>
        <p:spPr>
          <a:xfrm>
            <a:off x="16020029" y="4427626"/>
            <a:ext cx="1284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7200" b="1">
                <a:solidFill>
                  <a:srgbClr val="CA83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 Extrabold" panose="020B0906030804020204" pitchFamily="34" charset="0"/>
              </a:rPr>
              <a:t>04</a:t>
            </a:r>
          </a:p>
        </p:txBody>
      </p:sp>
      <p:sp>
        <p:nvSpPr>
          <p:cNvPr id="54" name="TextBox 47"/>
          <p:cNvSpPr txBox="1"/>
          <p:nvPr/>
        </p:nvSpPr>
        <p:spPr>
          <a:xfrm>
            <a:off x="16130381" y="5597178"/>
            <a:ext cx="2352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A83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 Semibold" panose="020B0706030804020204" pitchFamily="34" charset="0"/>
              </a:rPr>
              <a:t>NOTION API</a:t>
            </a:r>
            <a:endParaRPr lang="tr-TR" sz="2800" b="1" dirty="0">
              <a:solidFill>
                <a:srgbClr val="CA838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 Semibold" panose="020B0706030804020204" pitchFamily="34" charset="0"/>
            </a:endParaRPr>
          </a:p>
        </p:txBody>
      </p:sp>
      <p:sp>
        <p:nvSpPr>
          <p:cNvPr id="55" name="TextBox 48"/>
          <p:cNvSpPr txBox="1"/>
          <p:nvPr/>
        </p:nvSpPr>
        <p:spPr>
          <a:xfrm>
            <a:off x="16436105" y="6149426"/>
            <a:ext cx="104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Table </a:t>
            </a:r>
            <a:endParaRPr lang="tr-TR" sz="24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56" name="TextBox 49"/>
          <p:cNvSpPr txBox="1"/>
          <p:nvPr/>
        </p:nvSpPr>
        <p:spPr>
          <a:xfrm>
            <a:off x="16436105" y="6641869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Calender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 </a:t>
            </a:r>
            <a:endParaRPr lang="tr-TR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57" name="Oval 52"/>
          <p:cNvSpPr/>
          <p:nvPr/>
        </p:nvSpPr>
        <p:spPr>
          <a:xfrm>
            <a:off x="16290867" y="6335505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Oval 53"/>
          <p:cNvSpPr/>
          <p:nvPr/>
        </p:nvSpPr>
        <p:spPr>
          <a:xfrm>
            <a:off x="16290867" y="6827948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TextBox 56"/>
          <p:cNvSpPr txBox="1"/>
          <p:nvPr/>
        </p:nvSpPr>
        <p:spPr>
          <a:xfrm>
            <a:off x="15325352" y="4566125"/>
            <a:ext cx="789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>
                <a:solidFill>
                  <a:srgbClr val="CA83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 Semibold" panose="020B0706030804020204" pitchFamily="34" charset="0"/>
              </a:rPr>
              <a:t>Part</a:t>
            </a:r>
          </a:p>
        </p:txBody>
      </p:sp>
      <p:sp>
        <p:nvSpPr>
          <p:cNvPr id="60" name="TextBox 46"/>
          <p:cNvSpPr txBox="1"/>
          <p:nvPr/>
        </p:nvSpPr>
        <p:spPr>
          <a:xfrm>
            <a:off x="19866620" y="4427626"/>
            <a:ext cx="1284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7200" b="1" dirty="0">
                <a:solidFill>
                  <a:srgbClr val="CA83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 Extrabold" panose="020B0906030804020204" pitchFamily="34" charset="0"/>
              </a:rPr>
              <a:t>0</a:t>
            </a:r>
            <a:r>
              <a:rPr lang="en-US" sz="7200" b="1" dirty="0">
                <a:solidFill>
                  <a:srgbClr val="CA83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 Extrabold" panose="020B0906030804020204" pitchFamily="34" charset="0"/>
              </a:rPr>
              <a:t>5</a:t>
            </a:r>
            <a:endParaRPr lang="tr-TR" sz="7200" b="1" dirty="0">
              <a:solidFill>
                <a:srgbClr val="CA838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 Extrabold" panose="020B0906030804020204" pitchFamily="34" charset="0"/>
            </a:endParaRPr>
          </a:p>
        </p:txBody>
      </p:sp>
      <p:sp>
        <p:nvSpPr>
          <p:cNvPr id="61" name="TextBox 47"/>
          <p:cNvSpPr txBox="1"/>
          <p:nvPr/>
        </p:nvSpPr>
        <p:spPr>
          <a:xfrm>
            <a:off x="19976972" y="5597178"/>
            <a:ext cx="146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CA83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 Semibold" panose="020B0706030804020204" pitchFamily="34" charset="0"/>
              </a:rPr>
              <a:t>Heroku</a:t>
            </a:r>
            <a:endParaRPr lang="tr-TR" sz="2800" b="1" dirty="0">
              <a:solidFill>
                <a:srgbClr val="CA838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 Semibold" panose="020B0706030804020204" pitchFamily="34" charset="0"/>
            </a:endParaRPr>
          </a:p>
        </p:txBody>
      </p:sp>
      <p:sp>
        <p:nvSpPr>
          <p:cNvPr id="62" name="TextBox 48"/>
          <p:cNvSpPr txBox="1"/>
          <p:nvPr/>
        </p:nvSpPr>
        <p:spPr>
          <a:xfrm>
            <a:off x="20282696" y="6149426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Deploy </a:t>
            </a:r>
            <a:endParaRPr lang="tr-TR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63" name="Oval 52"/>
          <p:cNvSpPr/>
          <p:nvPr/>
        </p:nvSpPr>
        <p:spPr>
          <a:xfrm>
            <a:off x="20137458" y="6335505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TextBox 56"/>
          <p:cNvSpPr txBox="1"/>
          <p:nvPr/>
        </p:nvSpPr>
        <p:spPr>
          <a:xfrm>
            <a:off x="19171943" y="4566125"/>
            <a:ext cx="789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>
                <a:solidFill>
                  <a:srgbClr val="CA83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 Semibold" panose="020B0706030804020204" pitchFamily="34" charset="0"/>
              </a:rPr>
              <a:t>Part</a:t>
            </a:r>
          </a:p>
        </p:txBody>
      </p:sp>
      <p:sp>
        <p:nvSpPr>
          <p:cNvPr id="65" name="TextBox 19"/>
          <p:cNvSpPr txBox="1"/>
          <p:nvPr/>
        </p:nvSpPr>
        <p:spPr>
          <a:xfrm>
            <a:off x="3659885" y="8138105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訂位</a:t>
            </a: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(email) </a:t>
            </a:r>
            <a:endParaRPr lang="tr-TR" sz="24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66" name="Oval 22"/>
          <p:cNvSpPr/>
          <p:nvPr/>
        </p:nvSpPr>
        <p:spPr>
          <a:xfrm>
            <a:off x="3514647" y="8376286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TextBox 19"/>
          <p:cNvSpPr txBox="1"/>
          <p:nvPr/>
        </p:nvSpPr>
        <p:spPr>
          <a:xfrm>
            <a:off x="3659885" y="868023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查詢 </a:t>
            </a:r>
            <a:endParaRPr lang="tr-TR" sz="24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68" name="Oval 22"/>
          <p:cNvSpPr/>
          <p:nvPr/>
        </p:nvSpPr>
        <p:spPr>
          <a:xfrm>
            <a:off x="3514647" y="8918414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19"/>
          <p:cNvSpPr txBox="1"/>
          <p:nvPr/>
        </p:nvSpPr>
        <p:spPr>
          <a:xfrm>
            <a:off x="3659885" y="9222361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取消 </a:t>
            </a:r>
            <a:endParaRPr lang="tr-TR" sz="24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70" name="Oval 22"/>
          <p:cNvSpPr/>
          <p:nvPr/>
        </p:nvSpPr>
        <p:spPr>
          <a:xfrm>
            <a:off x="3514647" y="9460542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19"/>
          <p:cNvSpPr txBox="1"/>
          <p:nvPr/>
        </p:nvSpPr>
        <p:spPr>
          <a:xfrm>
            <a:off x="3659885" y="97644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線上訂餐</a:t>
            </a:r>
            <a:endParaRPr lang="tr-TR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74" name="Oval 22"/>
          <p:cNvSpPr/>
          <p:nvPr/>
        </p:nvSpPr>
        <p:spPr>
          <a:xfrm>
            <a:off x="3514647" y="10002670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26"/>
          <p:cNvSpPr txBox="1"/>
          <p:nvPr/>
        </p:nvSpPr>
        <p:spPr>
          <a:xfrm>
            <a:off x="8105431" y="713431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主頁 </a:t>
            </a:r>
            <a:endParaRPr lang="tr-TR" sz="24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76" name="Oval 30"/>
          <p:cNvSpPr/>
          <p:nvPr/>
        </p:nvSpPr>
        <p:spPr>
          <a:xfrm>
            <a:off x="7960193" y="7320391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26"/>
          <p:cNvSpPr txBox="1"/>
          <p:nvPr/>
        </p:nvSpPr>
        <p:spPr>
          <a:xfrm>
            <a:off x="8105431" y="7618757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訂位明細頁 </a:t>
            </a:r>
            <a:endParaRPr lang="tr-TR" sz="24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78" name="Oval 30"/>
          <p:cNvSpPr/>
          <p:nvPr/>
        </p:nvSpPr>
        <p:spPr>
          <a:xfrm>
            <a:off x="7960193" y="7804836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TextBox 26"/>
          <p:cNvSpPr txBox="1"/>
          <p:nvPr/>
        </p:nvSpPr>
        <p:spPr>
          <a:xfrm>
            <a:off x="8105431" y="811005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訂位明細錯誤頁</a:t>
            </a:r>
            <a:endParaRPr lang="tr-TR" sz="24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80" name="Oval 30"/>
          <p:cNvSpPr/>
          <p:nvPr/>
        </p:nvSpPr>
        <p:spPr>
          <a:xfrm>
            <a:off x="7960193" y="8293009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37"/>
          <p:cNvSpPr txBox="1"/>
          <p:nvPr/>
        </p:nvSpPr>
        <p:spPr>
          <a:xfrm>
            <a:off x="12484422" y="713860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DB(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Postgresql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)</a:t>
            </a:r>
            <a:endParaRPr lang="tr-TR" sz="24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82" name="Oval 41"/>
          <p:cNvSpPr/>
          <p:nvPr/>
        </p:nvSpPr>
        <p:spPr>
          <a:xfrm>
            <a:off x="12339184" y="7324687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TextBox 19"/>
          <p:cNvSpPr txBox="1"/>
          <p:nvPr/>
        </p:nvSpPr>
        <p:spPr>
          <a:xfrm>
            <a:off x="3659885" y="10277944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郵件通知</a:t>
            </a: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(</a:t>
            </a:r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訂位</a:t>
            </a: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)</a:t>
            </a:r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 </a:t>
            </a:r>
            <a:endParaRPr lang="tr-TR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87" name="Oval 22"/>
          <p:cNvSpPr/>
          <p:nvPr/>
        </p:nvSpPr>
        <p:spPr>
          <a:xfrm>
            <a:off x="3514647" y="10516125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TextBox 26"/>
          <p:cNvSpPr txBox="1"/>
          <p:nvPr/>
        </p:nvSpPr>
        <p:spPr>
          <a:xfrm>
            <a:off x="8105431" y="8595645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外送清單頁 </a:t>
            </a:r>
            <a:endParaRPr lang="tr-TR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93" name="Oval 30"/>
          <p:cNvSpPr/>
          <p:nvPr/>
        </p:nvSpPr>
        <p:spPr>
          <a:xfrm>
            <a:off x="7960193" y="8778595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TextBox 26"/>
          <p:cNvSpPr txBox="1"/>
          <p:nvPr/>
        </p:nvSpPr>
        <p:spPr>
          <a:xfrm>
            <a:off x="8105431" y="9069169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外送訂單明細頁 </a:t>
            </a:r>
            <a:endParaRPr lang="tr-TR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95" name="Oval 30"/>
          <p:cNvSpPr/>
          <p:nvPr/>
        </p:nvSpPr>
        <p:spPr>
          <a:xfrm>
            <a:off x="7960193" y="9252119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TextBox 26"/>
          <p:cNvSpPr txBox="1"/>
          <p:nvPr/>
        </p:nvSpPr>
        <p:spPr>
          <a:xfrm>
            <a:off x="8105431" y="9556226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交易成功頁 </a:t>
            </a:r>
            <a:endParaRPr lang="tr-TR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97" name="Oval 30"/>
          <p:cNvSpPr/>
          <p:nvPr/>
        </p:nvSpPr>
        <p:spPr>
          <a:xfrm>
            <a:off x="7960193" y="9739176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TextBox 26"/>
          <p:cNvSpPr txBox="1"/>
          <p:nvPr/>
        </p:nvSpPr>
        <p:spPr>
          <a:xfrm>
            <a:off x="8105431" y="10040190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交易失敗頁 </a:t>
            </a:r>
            <a:endParaRPr lang="tr-TR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99" name="Oval 30"/>
          <p:cNvSpPr/>
          <p:nvPr/>
        </p:nvSpPr>
        <p:spPr>
          <a:xfrm>
            <a:off x="7960193" y="10223140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TextBox 47"/>
          <p:cNvSpPr txBox="1"/>
          <p:nvPr/>
        </p:nvSpPr>
        <p:spPr>
          <a:xfrm>
            <a:off x="16131855" y="7603215"/>
            <a:ext cx="1917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CA83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 Semibold" panose="020B0706030804020204" pitchFamily="34" charset="0"/>
              </a:rPr>
              <a:t>ECPay</a:t>
            </a:r>
            <a:r>
              <a:rPr lang="en-US" sz="2800" b="1" dirty="0">
                <a:solidFill>
                  <a:srgbClr val="CA83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 Semibold" panose="020B0706030804020204" pitchFamily="34" charset="0"/>
              </a:rPr>
              <a:t> API</a:t>
            </a:r>
            <a:endParaRPr lang="tr-TR" sz="2800" b="1" dirty="0">
              <a:solidFill>
                <a:srgbClr val="CA838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 Semibold" panose="020B0706030804020204" pitchFamily="34" charset="0"/>
            </a:endParaRPr>
          </a:p>
        </p:txBody>
      </p:sp>
      <p:sp>
        <p:nvSpPr>
          <p:cNvPr id="101" name="TextBox 49"/>
          <p:cNvSpPr txBox="1"/>
          <p:nvPr/>
        </p:nvSpPr>
        <p:spPr>
          <a:xfrm>
            <a:off x="16436105" y="81822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金流串接</a:t>
            </a:r>
            <a:endParaRPr lang="tr-TR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102" name="Oval 53"/>
          <p:cNvSpPr/>
          <p:nvPr/>
        </p:nvSpPr>
        <p:spPr>
          <a:xfrm>
            <a:off x="16290867" y="8368303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TextBox 8"/>
          <p:cNvSpPr txBox="1"/>
          <p:nvPr/>
        </p:nvSpPr>
        <p:spPr>
          <a:xfrm>
            <a:off x="1238418" y="1669811"/>
            <a:ext cx="340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帳號 </a:t>
            </a: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: daniel23232344</a:t>
            </a:r>
            <a:endParaRPr lang="tr-TR" altLang="zh-TW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104" name="TextBox 17"/>
          <p:cNvSpPr txBox="1"/>
          <p:nvPr/>
        </p:nvSpPr>
        <p:spPr>
          <a:xfrm>
            <a:off x="1238418" y="2162254"/>
            <a:ext cx="3181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密碼 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: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daniel13579</a:t>
            </a:r>
            <a:endParaRPr lang="tr-TR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105" name="Oval 10"/>
          <p:cNvSpPr/>
          <p:nvPr/>
        </p:nvSpPr>
        <p:spPr>
          <a:xfrm>
            <a:off x="1093180" y="1855890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Oval 20"/>
          <p:cNvSpPr/>
          <p:nvPr/>
        </p:nvSpPr>
        <p:spPr>
          <a:xfrm>
            <a:off x="1093180" y="2348333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7" name="TextBox 8"/>
          <p:cNvSpPr txBox="1"/>
          <p:nvPr/>
        </p:nvSpPr>
        <p:spPr>
          <a:xfrm>
            <a:off x="1238418" y="10850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網頁後台</a:t>
            </a:r>
            <a:endParaRPr lang="en-US" altLang="zh-TW" sz="32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47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225"/>
            <a:ext cx="24371169" cy="1372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3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1" y="1377424"/>
            <a:ext cx="11209865" cy="11209865"/>
          </a:xfrm>
          <a:prstGeom prst="rect">
            <a:avLst/>
          </a:prstGeom>
        </p:spPr>
      </p:pic>
      <p:sp>
        <p:nvSpPr>
          <p:cNvPr id="12" name="TextBox 8"/>
          <p:cNvSpPr txBox="1"/>
          <p:nvPr/>
        </p:nvSpPr>
        <p:spPr>
          <a:xfrm>
            <a:off x="1238418" y="1669811"/>
            <a:ext cx="340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帳號 </a:t>
            </a: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: daniel23232344</a:t>
            </a:r>
            <a:endParaRPr lang="tr-TR" altLang="zh-TW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13" name="TextBox 17"/>
          <p:cNvSpPr txBox="1"/>
          <p:nvPr/>
        </p:nvSpPr>
        <p:spPr>
          <a:xfrm>
            <a:off x="1238418" y="2162254"/>
            <a:ext cx="3181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密碼 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: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daniel13579</a:t>
            </a:r>
            <a:endParaRPr lang="tr-TR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14" name="Oval 10"/>
          <p:cNvSpPr/>
          <p:nvPr/>
        </p:nvSpPr>
        <p:spPr>
          <a:xfrm>
            <a:off x="1093180" y="1855890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Oval 20"/>
          <p:cNvSpPr/>
          <p:nvPr/>
        </p:nvSpPr>
        <p:spPr>
          <a:xfrm>
            <a:off x="1093180" y="2348333"/>
            <a:ext cx="89506" cy="89506"/>
          </a:xfrm>
          <a:prstGeom prst="ellipse">
            <a:avLst/>
          </a:prstGeom>
          <a:solidFill>
            <a:srgbClr val="C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1238418" y="10850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網頁後台</a:t>
            </a:r>
            <a:endParaRPr lang="en-US" altLang="zh-TW" sz="32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10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42485" y="1450963"/>
            <a:ext cx="5378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err="1">
                <a:solidFill>
                  <a:srgbClr val="CA838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LineBot</a:t>
            </a:r>
            <a:r>
              <a:rPr lang="zh-TW" altLang="en-US" sz="5400" dirty="0">
                <a:solidFill>
                  <a:srgbClr val="CA838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功能介紹</a:t>
            </a:r>
            <a:endParaRPr lang="tr-TR" sz="5400" dirty="0">
              <a:solidFill>
                <a:srgbClr val="CA8385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83474" y="2819016"/>
            <a:ext cx="1096395" cy="169554"/>
            <a:chOff x="11643803" y="3980625"/>
            <a:chExt cx="1096395" cy="169554"/>
          </a:xfrm>
        </p:grpSpPr>
        <p:sp>
          <p:nvSpPr>
            <p:cNvPr id="3" name="Rectangle 2"/>
            <p:cNvSpPr/>
            <p:nvPr/>
          </p:nvSpPr>
          <p:spPr>
            <a:xfrm rot="2700000">
              <a:off x="11908522" y="3980626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12107224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12305926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510595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43803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79B73E07-CA6A-6294-504E-DBBFEC881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84" y="-8187"/>
            <a:ext cx="6598024" cy="13724187"/>
          </a:xfrm>
          <a:prstGeom prst="rect">
            <a:avLst/>
          </a:prstGeom>
        </p:spPr>
      </p:pic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CF4129D-7AD6-922D-7F1B-18460BDDA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08215"/>
              </p:ext>
            </p:extLst>
          </p:nvPr>
        </p:nvGraphicFramePr>
        <p:xfrm>
          <a:off x="10883153" y="3836239"/>
          <a:ext cx="11576014" cy="8983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065">
                  <a:extLst>
                    <a:ext uri="{9D8B030D-6E8A-4147-A177-3AD203B41FA5}">
                      <a16:colId xmlns:a16="http://schemas.microsoft.com/office/drawing/2014/main" val="1113083516"/>
                    </a:ext>
                  </a:extLst>
                </a:gridCol>
                <a:gridCol w="3513519">
                  <a:extLst>
                    <a:ext uri="{9D8B030D-6E8A-4147-A177-3AD203B41FA5}">
                      <a16:colId xmlns:a16="http://schemas.microsoft.com/office/drawing/2014/main" val="1932126804"/>
                    </a:ext>
                  </a:extLst>
                </a:gridCol>
                <a:gridCol w="6708430">
                  <a:extLst>
                    <a:ext uri="{9D8B030D-6E8A-4147-A177-3AD203B41FA5}">
                      <a16:colId xmlns:a16="http://schemas.microsoft.com/office/drawing/2014/main" val="667416018"/>
                    </a:ext>
                  </a:extLst>
                </a:gridCol>
              </a:tblGrid>
              <a:tr h="12833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Open Sans Extrabold" panose="020B0906030804020204" pitchFamily="34" charset="0"/>
                        </a:rPr>
                        <a:t>編號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Open Sans Extrabold" panose="020B0906030804020204" pitchFamily="34" charset="0"/>
                        </a:rPr>
                        <a:t>名稱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Open Sans Extrabold" panose="020B0906030804020204" pitchFamily="34" charset="0"/>
                        </a:rPr>
                        <a:t>功能</a:t>
                      </a:r>
                      <a:endParaRPr lang="en-US" altLang="zh-TW" sz="40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Open Sans Extrabold" panose="020B0906030804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506634"/>
                  </a:ext>
                </a:extLst>
              </a:tr>
              <a:tr h="12833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Open Sans Extrabold" panose="020B0906030804020204" pitchFamily="34" charset="0"/>
                        </a:rPr>
                        <a:t>1</a:t>
                      </a:r>
                      <a:endParaRPr lang="zh-TW" altLang="en-US" sz="4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Open Sans Extrabold" panose="020B0906030804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Open Sans Extrabold" panose="020B0906030804020204" pitchFamily="34" charset="0"/>
                        </a:rPr>
                        <a:t>訂位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Open Sans Extrabold" panose="020B0906030804020204" pitchFamily="34" charset="0"/>
                        </a:rPr>
                        <a:t>點擊後，進行訂位流程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884522"/>
                  </a:ext>
                </a:extLst>
              </a:tr>
              <a:tr h="12833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Open Sans Extrabold" panose="020B0906030804020204" pitchFamily="34" charset="0"/>
                        </a:rPr>
                        <a:t>2</a:t>
                      </a:r>
                      <a:endParaRPr lang="zh-TW" altLang="en-US" sz="4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Open Sans Extrabold" panose="020B0906030804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Open Sans Extrabold" panose="020B0906030804020204" pitchFamily="34" charset="0"/>
                        </a:rPr>
                        <a:t>取消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Open Sans Extrabold" panose="020B0906030804020204" pitchFamily="34" charset="0"/>
                        </a:rPr>
                        <a:t>點擊後，進行取消流程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00136"/>
                  </a:ext>
                </a:extLst>
              </a:tr>
              <a:tr h="12833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Open Sans Extrabold" panose="020B0906030804020204" pitchFamily="34" charset="0"/>
                        </a:rPr>
                        <a:t>3</a:t>
                      </a:r>
                      <a:endParaRPr lang="zh-TW" altLang="en-US" sz="4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Open Sans Extrabold" panose="020B0906030804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Open Sans Extrabold" panose="020B0906030804020204" pitchFamily="34" charset="0"/>
                        </a:rPr>
                        <a:t>查詢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Open Sans Extrabold" panose="020B0906030804020204" pitchFamily="34" charset="0"/>
                        </a:rPr>
                        <a:t>點擊後，進行查詢流程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730068"/>
                  </a:ext>
                </a:extLst>
              </a:tr>
              <a:tr h="12833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Open Sans Extrabold" panose="020B0906030804020204" pitchFamily="34" charset="0"/>
                        </a:rPr>
                        <a:t>4</a:t>
                      </a:r>
                      <a:endParaRPr lang="zh-TW" altLang="en-US" sz="4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Open Sans Extrabold" panose="020B0906030804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Open Sans Extrabold" panose="020B0906030804020204" pitchFamily="34" charset="0"/>
                        </a:rPr>
                        <a:t>餐廳資訊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Open Sans Extrabold" panose="020B0906030804020204" pitchFamily="34" charset="0"/>
                        </a:rPr>
                        <a:t>點擊後，顯示餐廳額外資訊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497614"/>
                  </a:ext>
                </a:extLst>
              </a:tr>
              <a:tr h="12833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Open Sans Extrabold" panose="020B0906030804020204" pitchFamily="34" charset="0"/>
                        </a:rPr>
                        <a:t>5</a:t>
                      </a:r>
                      <a:endParaRPr lang="zh-TW" altLang="en-US" sz="4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Open Sans Extrabold" panose="020B0906030804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Open Sans Extrabold" panose="020B0906030804020204" pitchFamily="34" charset="0"/>
                        </a:rPr>
                        <a:t>集點卡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Open Sans Extrabold" panose="020B0906030804020204" pitchFamily="34" charset="0"/>
                        </a:rPr>
                        <a:t>點擊後，到集點卡畫面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236854"/>
                  </a:ext>
                </a:extLst>
              </a:tr>
              <a:tr h="12833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Open Sans Extrabold" panose="020B0906030804020204" pitchFamily="34" charset="0"/>
                        </a:rPr>
                        <a:t>6</a:t>
                      </a:r>
                      <a:endParaRPr lang="zh-TW" altLang="en-US" sz="4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Open Sans Extrabold" panose="020B0906030804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Open Sans Extrabold" panose="020B0906030804020204" pitchFamily="34" charset="0"/>
                        </a:rPr>
                        <a:t>邀請好友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Open Sans Extrabold" panose="020B0906030804020204" pitchFamily="34" charset="0"/>
                        </a:rPr>
                        <a:t>點擊後，到邀請好友畫面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40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32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126FA90B-1042-84DE-0E62-307B4E8AF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20" y="0"/>
            <a:ext cx="6594088" cy="13716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897438" y="1475462"/>
            <a:ext cx="5868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CA838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使用者同意條款</a:t>
            </a:r>
            <a:endParaRPr lang="tr-TR" sz="5400" dirty="0">
              <a:solidFill>
                <a:srgbClr val="CA8385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83474" y="2819016"/>
            <a:ext cx="1096395" cy="169554"/>
            <a:chOff x="11643803" y="3980625"/>
            <a:chExt cx="1096395" cy="169554"/>
          </a:xfrm>
        </p:grpSpPr>
        <p:sp>
          <p:nvSpPr>
            <p:cNvPr id="3" name="Rectangle 2"/>
            <p:cNvSpPr/>
            <p:nvPr/>
          </p:nvSpPr>
          <p:spPr>
            <a:xfrm rot="2700000">
              <a:off x="11908522" y="3980626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12107224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12305926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510595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43803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C5362658-EA24-44D5-9132-53D4DDCA0BB9}"/>
              </a:ext>
            </a:extLst>
          </p:cNvPr>
          <p:cNvGrpSpPr/>
          <p:nvPr/>
        </p:nvGrpSpPr>
        <p:grpSpPr>
          <a:xfrm>
            <a:off x="9269352" y="4267200"/>
            <a:ext cx="14879716" cy="7512423"/>
            <a:chOff x="9269352" y="4267200"/>
            <a:chExt cx="14879716" cy="7512423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6F2936F7-2E3D-68C7-44A1-7F20044C2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080" b="14186"/>
            <a:stretch/>
          </p:blipFill>
          <p:spPr>
            <a:xfrm>
              <a:off x="9269352" y="4267200"/>
              <a:ext cx="6594088" cy="7511691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09194749-CC93-D7B3-69F1-5B801AB4A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921" b="14308"/>
            <a:stretch/>
          </p:blipFill>
          <p:spPr>
            <a:xfrm>
              <a:off x="17554980" y="4267200"/>
              <a:ext cx="6594088" cy="7512423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9D383E1A-92E0-3A73-C4C1-FFD7BEE22E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921" b="14313"/>
            <a:stretch/>
          </p:blipFill>
          <p:spPr>
            <a:xfrm>
              <a:off x="14143134" y="4267200"/>
              <a:ext cx="6594088" cy="7511692"/>
            </a:xfrm>
            <a:prstGeom prst="rect">
              <a:avLst/>
            </a:prstGeom>
          </p:spPr>
        </p:pic>
      </p:grpSp>
      <p:pic>
        <p:nvPicPr>
          <p:cNvPr id="1026" name="Picture 2" descr="https://lh3.googleusercontent.com/trNffqW5sxJmLSN1oGpOKYf2M0LfHbXfJwuEqmPwzwroowks5tZYgoy3mHTvtJQbiUHgx9Cyk9N2rwDCLoxLFqIwms1LHIya1PVqozN_qDrgNmQac3LcpKTTS6MlyFWZXfThSN5M-SZy0aR2hvAOZ4OdyiLDPQIZKTXpDd7c1XvaJ_xzKR3J8uthoZq8hAtIinP5VIix3ydEK62anX-uiAK0LINw9v9GzQ-_VK-U2nZLkgmsAx2Ecmn2WnXlfuH-IoGbwjVFQvURe94Wd_lwFIFwXUX_hUCVwQCWW-o0dRrGWW95BDJo6scqS8Vq1RqO31k7jb4Ggm0E2VDloTTRUn72yriCkptlmgdDO18cJRVYsbbnJVS6_2-d_59Bw5OoKi7MclLgXMlVavBLdXyEQ30fohieRna_o_WNFRKc1omgt7liV0x6Q8WRpr23ND2q35UwcoyqeYYtkaSmtVFRnXlz_ehVSl1dK4XjdnUondF8Jnls9RsG_xvIr-PpJ9y-4meXdYCzraIHQihrc0efHpj2PjoVjBKAvRE2KC1gfEZFcpHpDhh1GtxRfN3kOIlVWGs5v4j5Gg7eDiYRsNvympZ-8AOtShBch-p5wnbWx8hh6aI9DY0CURjQ2hjnVWBjyxpVEaa33WEbCjvfLqIQIFaIx8JgckQZ2ibK-w-yIr5I6ANrBLBnskKQJc90mep5fGQ9JzT3j8D8PT70YXXWUP9I9nDV70VM3ukmebaynLYbmOk3zVRFWaM-q0CWHgLkjAv_vlYxq4jXlVBCgAkYwzgQPH6XS4Pc=w402-h893-no?authuser=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3"/>
          <a:stretch/>
        </p:blipFill>
        <p:spPr bwMode="auto">
          <a:xfrm>
            <a:off x="2387092" y="110512"/>
            <a:ext cx="6610916" cy="1360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5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02239D6F-C267-41A5-6383-4BA56B38F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20" y="0"/>
            <a:ext cx="6594088" cy="13716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325627" y="1450963"/>
            <a:ext cx="3012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CA838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訂位流程</a:t>
            </a:r>
            <a:endParaRPr lang="tr-TR" sz="5400" dirty="0">
              <a:solidFill>
                <a:srgbClr val="CA8385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83474" y="2819016"/>
            <a:ext cx="1096395" cy="169554"/>
            <a:chOff x="11643803" y="3980625"/>
            <a:chExt cx="1096395" cy="169554"/>
          </a:xfrm>
        </p:grpSpPr>
        <p:sp>
          <p:nvSpPr>
            <p:cNvPr id="3" name="Rectangle 2"/>
            <p:cNvSpPr/>
            <p:nvPr/>
          </p:nvSpPr>
          <p:spPr>
            <a:xfrm rot="2700000">
              <a:off x="11908522" y="3980626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12107224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12305926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510595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43803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CB4F5C75-F64C-E080-7562-691CF667E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20" y="0"/>
            <a:ext cx="6594088" cy="13716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17B5E4C-069F-0203-AA65-FBBAEBEC9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20" y="0"/>
            <a:ext cx="6594088" cy="137160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41289559-B82E-665B-D9F0-77777FDEB3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20" y="0"/>
            <a:ext cx="6594088" cy="13716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BDFF241E-9321-D2B0-906B-7F13C0940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20" y="0"/>
            <a:ext cx="6594088" cy="13716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B587C55F-FE60-A719-FF61-A7E2C3A5B0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20" y="0"/>
            <a:ext cx="6594088" cy="137160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CC72EBE8-95F9-22D1-1D3A-2A53ED4957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20" y="0"/>
            <a:ext cx="6594088" cy="13716000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76F620ED-9754-0971-6306-D2EF10B49031}"/>
              </a:ext>
            </a:extLst>
          </p:cNvPr>
          <p:cNvSpPr txBox="1"/>
          <p:nvPr/>
        </p:nvSpPr>
        <p:spPr>
          <a:xfrm>
            <a:off x="11137838" y="4226510"/>
            <a:ext cx="9387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4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詢問姓名</a:t>
            </a:r>
            <a:endParaRPr lang="en-US" altLang="zh-TW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4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詢問</a:t>
            </a:r>
            <a:r>
              <a:rPr lang="en-US" altLang="zh-TW" sz="4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Email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4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選擇時間</a:t>
            </a:r>
            <a:endParaRPr lang="en-US" altLang="zh-TW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4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確認是否要訂位</a:t>
            </a:r>
            <a:r>
              <a:rPr lang="en-US" altLang="zh-TW" sz="4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(Flex Message)</a:t>
            </a:r>
            <a:endParaRPr lang="zh-TW" altLang="en-US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45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9F42E17A-8472-8FA7-FE81-379DCD30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20" y="8187"/>
            <a:ext cx="6594088" cy="13716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897438" y="1475462"/>
            <a:ext cx="5868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CA838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查詢流程</a:t>
            </a:r>
            <a:endParaRPr lang="tr-TR" sz="5400" dirty="0">
              <a:solidFill>
                <a:srgbClr val="CA8385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83474" y="2819016"/>
            <a:ext cx="1096395" cy="169554"/>
            <a:chOff x="11643803" y="3980625"/>
            <a:chExt cx="1096395" cy="169554"/>
          </a:xfrm>
        </p:grpSpPr>
        <p:sp>
          <p:nvSpPr>
            <p:cNvPr id="3" name="Rectangle 2"/>
            <p:cNvSpPr/>
            <p:nvPr/>
          </p:nvSpPr>
          <p:spPr>
            <a:xfrm rot="2700000">
              <a:off x="11908522" y="3980626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12107224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12305926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510595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43803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A89EB99-A241-D845-923E-DCD8D796F241}"/>
              </a:ext>
            </a:extLst>
          </p:cNvPr>
          <p:cNvSpPr txBox="1"/>
          <p:nvPr/>
        </p:nvSpPr>
        <p:spPr>
          <a:xfrm>
            <a:off x="11137838" y="4226510"/>
            <a:ext cx="9387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4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詢問姓名</a:t>
            </a:r>
            <a:endParaRPr lang="en-US" altLang="zh-TW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4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詢問</a:t>
            </a:r>
            <a:r>
              <a:rPr lang="en-US" altLang="zh-TW" sz="4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Email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4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查詢資料</a:t>
            </a:r>
            <a:endParaRPr lang="en-US" altLang="zh-TW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4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顯示資料</a:t>
            </a:r>
            <a:r>
              <a:rPr lang="en-US" altLang="zh-TW" sz="4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(Flex Message)</a:t>
            </a:r>
            <a:endParaRPr lang="zh-TW" altLang="en-US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A45F2E-4167-4EBE-9FD3-B640924E0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11" y="8187"/>
            <a:ext cx="6594088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00F3CDA-EBE7-A1B0-66C9-4BE25AC23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20" y="8187"/>
            <a:ext cx="6594088" cy="13716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897438" y="1475462"/>
            <a:ext cx="5868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CA838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取消流程</a:t>
            </a:r>
            <a:endParaRPr lang="tr-TR" sz="5400" dirty="0">
              <a:solidFill>
                <a:srgbClr val="CA8385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83474" y="2819016"/>
            <a:ext cx="1096395" cy="169554"/>
            <a:chOff x="11643803" y="3980625"/>
            <a:chExt cx="1096395" cy="169554"/>
          </a:xfrm>
        </p:grpSpPr>
        <p:sp>
          <p:nvSpPr>
            <p:cNvPr id="3" name="Rectangle 2"/>
            <p:cNvSpPr/>
            <p:nvPr/>
          </p:nvSpPr>
          <p:spPr>
            <a:xfrm rot="2700000">
              <a:off x="11908522" y="3980626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12107224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12305926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510595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43803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105AE053-EC0B-7C3F-3C6B-B53D2733F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20" y="-8187"/>
            <a:ext cx="6594088" cy="13716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E0B354DE-A52A-3F85-A823-A0FEE920B5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20" y="24561"/>
            <a:ext cx="6594088" cy="1371600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E8711222-D741-9C66-8C6A-A69DC8BBB5F9}"/>
              </a:ext>
            </a:extLst>
          </p:cNvPr>
          <p:cNvSpPr txBox="1"/>
          <p:nvPr/>
        </p:nvSpPr>
        <p:spPr>
          <a:xfrm>
            <a:off x="11137838" y="4226510"/>
            <a:ext cx="9387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4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詢問姓名</a:t>
            </a:r>
            <a:endParaRPr lang="en-US" altLang="zh-TW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4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詢問</a:t>
            </a:r>
            <a:r>
              <a:rPr lang="en-US" altLang="zh-TW" sz="4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Email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4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查詢資料</a:t>
            </a:r>
            <a:endParaRPr lang="en-US" altLang="zh-TW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4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確認是否要取消</a:t>
            </a:r>
            <a:r>
              <a:rPr lang="en-US" altLang="zh-TW" sz="4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(Flex Message)</a:t>
            </a:r>
            <a:endParaRPr lang="zh-TW" altLang="en-US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19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598F9016-F5E2-C9FC-3789-BA26764A96B0}"/>
              </a:ext>
            </a:extLst>
          </p:cNvPr>
          <p:cNvGrpSpPr/>
          <p:nvPr/>
        </p:nvGrpSpPr>
        <p:grpSpPr>
          <a:xfrm>
            <a:off x="2452280" y="0"/>
            <a:ext cx="16313624" cy="13716000"/>
            <a:chOff x="2403920" y="0"/>
            <a:chExt cx="16313624" cy="13716000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87432B88-00E1-BC32-618A-4AB3E867AF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30" b="45124"/>
            <a:stretch/>
          </p:blipFill>
          <p:spPr>
            <a:xfrm>
              <a:off x="12123456" y="3227294"/>
              <a:ext cx="6594088" cy="429953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E3EC7796-2892-E63D-49BC-C125B24B12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30" b="45098"/>
            <a:stretch/>
          </p:blipFill>
          <p:spPr>
            <a:xfrm>
              <a:off x="7237307" y="3227294"/>
              <a:ext cx="6594088" cy="4303059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DFF1B27-BEB7-3575-C45F-4800BA742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920" y="0"/>
              <a:ext cx="6594088" cy="137160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897438" y="1475462"/>
            <a:ext cx="5868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CA838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餐廳資訊</a:t>
            </a:r>
            <a:endParaRPr lang="tr-TR" sz="5400" dirty="0">
              <a:solidFill>
                <a:srgbClr val="CA8385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83474" y="2819016"/>
            <a:ext cx="1096395" cy="169554"/>
            <a:chOff x="11643803" y="3980625"/>
            <a:chExt cx="1096395" cy="169554"/>
          </a:xfrm>
        </p:grpSpPr>
        <p:sp>
          <p:nvSpPr>
            <p:cNvPr id="3" name="Rectangle 2"/>
            <p:cNvSpPr/>
            <p:nvPr/>
          </p:nvSpPr>
          <p:spPr>
            <a:xfrm rot="2700000">
              <a:off x="11908522" y="3980626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12107224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12305926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510595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43803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158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598F9016-F5E2-C9FC-3789-BA26764A96B0}"/>
              </a:ext>
            </a:extLst>
          </p:cNvPr>
          <p:cNvGrpSpPr/>
          <p:nvPr/>
        </p:nvGrpSpPr>
        <p:grpSpPr>
          <a:xfrm>
            <a:off x="2452280" y="0"/>
            <a:ext cx="16313624" cy="13716000"/>
            <a:chOff x="2403920" y="0"/>
            <a:chExt cx="16313624" cy="13716000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87432B88-00E1-BC32-618A-4AB3E867AF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30" b="45124"/>
            <a:stretch/>
          </p:blipFill>
          <p:spPr>
            <a:xfrm>
              <a:off x="12123456" y="3227294"/>
              <a:ext cx="6594088" cy="429953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E3EC7796-2892-E63D-49BC-C125B24B12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30" b="45098"/>
            <a:stretch/>
          </p:blipFill>
          <p:spPr>
            <a:xfrm>
              <a:off x="7237307" y="3227294"/>
              <a:ext cx="6594088" cy="4303059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DFF1B27-BEB7-3575-C45F-4800BA742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920" y="0"/>
              <a:ext cx="6594088" cy="137160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897438" y="1475462"/>
            <a:ext cx="5868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CA838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Open Sans Extrabold" panose="020B0906030804020204" pitchFamily="34" charset="0"/>
              </a:rPr>
              <a:t>位置資訊</a:t>
            </a:r>
            <a:endParaRPr lang="tr-TR" sz="5400" dirty="0">
              <a:solidFill>
                <a:srgbClr val="CA8385"/>
              </a:solidFill>
              <a:latin typeface="標楷體" panose="03000509000000000000" pitchFamily="65" charset="-120"/>
              <a:ea typeface="標楷體" panose="03000509000000000000" pitchFamily="65" charset="-120"/>
              <a:cs typeface="Open Sans Extrabold" panose="020B09060308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83474" y="2819016"/>
            <a:ext cx="1096395" cy="169554"/>
            <a:chOff x="11643803" y="3980625"/>
            <a:chExt cx="1096395" cy="169554"/>
          </a:xfrm>
        </p:grpSpPr>
        <p:sp>
          <p:nvSpPr>
            <p:cNvPr id="3" name="Rectangle 2"/>
            <p:cNvSpPr/>
            <p:nvPr/>
          </p:nvSpPr>
          <p:spPr>
            <a:xfrm rot="2700000">
              <a:off x="11908522" y="3980626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12107224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12305926" y="3980625"/>
              <a:ext cx="169553" cy="169553"/>
            </a:xfrm>
            <a:prstGeom prst="rect">
              <a:avLst/>
            </a:prstGeom>
            <a:noFill/>
            <a:ln>
              <a:solidFill>
                <a:srgbClr val="CA83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rgbClr val="CA8385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510595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43803" y="4065403"/>
              <a:ext cx="229603" cy="0"/>
            </a:xfrm>
            <a:prstGeom prst="line">
              <a:avLst/>
            </a:prstGeom>
            <a:ln w="12700">
              <a:solidFill>
                <a:srgbClr val="CA83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14C5293C-2423-1E57-A5E0-5F5573AEACCA}"/>
              </a:ext>
            </a:extLst>
          </p:cNvPr>
          <p:cNvSpPr/>
          <p:nvPr/>
        </p:nvSpPr>
        <p:spPr>
          <a:xfrm>
            <a:off x="2469908" y="-1"/>
            <a:ext cx="6576460" cy="1371599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8473E7-21AB-597F-872E-0A0B70AAC6FF}"/>
              </a:ext>
            </a:extLst>
          </p:cNvPr>
          <p:cNvSpPr/>
          <p:nvPr/>
        </p:nvSpPr>
        <p:spPr>
          <a:xfrm>
            <a:off x="9046368" y="3227294"/>
            <a:ext cx="9719536" cy="429953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685B2C3A-7ACF-3B65-09BA-2BA26F4C5C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" t="23530" r="59418" b="45124"/>
          <a:stretch/>
        </p:blipFill>
        <p:spPr>
          <a:xfrm>
            <a:off x="2579659" y="3227294"/>
            <a:ext cx="2548602" cy="42995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273618A-12A6-47BB-B30C-927D8E2C6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554" y="3223769"/>
            <a:ext cx="5044234" cy="1049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0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D8453D5-B024-4D64-B8C0-ABD3A74513B8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10 Mirage Champagne Pink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BB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2BB6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smtClean="0">
            <a:solidFill>
              <a:srgbClr val="F2BB6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10053</TotalTime>
  <Words>275</Words>
  <Application>Microsoft Office PowerPoint</Application>
  <PresentationFormat>自訂</PresentationFormat>
  <Paragraphs>117</Paragraphs>
  <Slides>16</Slides>
  <Notes>15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等线</vt:lpstr>
      <vt:lpstr>微軟正黑體</vt:lpstr>
      <vt:lpstr>標楷體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kan</dc:creator>
  <cp:keywords/>
  <dc:description>http://www.ypppt.com/</dc:description>
  <cp:lastModifiedBy>宜昌 吳</cp:lastModifiedBy>
  <cp:revision>14</cp:revision>
  <dcterms:created xsi:type="dcterms:W3CDTF">2014-09-26T10:57:37Z</dcterms:created>
  <dcterms:modified xsi:type="dcterms:W3CDTF">2022-06-12T02:37:45Z</dcterms:modified>
  <cp:category/>
  <dc:identifier/>
</cp:coreProperties>
</file>