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8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9.xml" ContentType="application/vnd.openxmlformats-officedocument.theme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10.xml" ContentType="application/vnd.openxmlformats-officedocument.theme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962" r:id="rId2"/>
    <p:sldMasterId id="2147483963" r:id="rId3"/>
    <p:sldMasterId id="2147483964" r:id="rId4"/>
    <p:sldMasterId id="2147483965" r:id="rId5"/>
    <p:sldMasterId id="2147483966" r:id="rId6"/>
    <p:sldMasterId id="2147483967" r:id="rId7"/>
    <p:sldMasterId id="2147483968" r:id="rId8"/>
    <p:sldMasterId id="2147483969" r:id="rId9"/>
    <p:sldMasterId id="2147483970" r:id="rId10"/>
    <p:sldMasterId id="2147483971" r:id="rId11"/>
  </p:sldMasterIdLst>
  <p:notesMasterIdLst>
    <p:notesMasterId r:id="rId51"/>
  </p:notesMasterIdLst>
  <p:sldIdLst>
    <p:sldId id="333" r:id="rId12"/>
    <p:sldId id="334" r:id="rId13"/>
    <p:sldId id="335" r:id="rId14"/>
    <p:sldId id="336" r:id="rId15"/>
    <p:sldId id="326" r:id="rId16"/>
    <p:sldId id="265" r:id="rId17"/>
    <p:sldId id="267" r:id="rId18"/>
    <p:sldId id="268" r:id="rId19"/>
    <p:sldId id="272" r:id="rId20"/>
    <p:sldId id="269" r:id="rId21"/>
    <p:sldId id="273" r:id="rId22"/>
    <p:sldId id="287" r:id="rId23"/>
    <p:sldId id="274" r:id="rId24"/>
    <p:sldId id="285" r:id="rId25"/>
    <p:sldId id="278" r:id="rId26"/>
    <p:sldId id="280" r:id="rId27"/>
    <p:sldId id="281" r:id="rId28"/>
    <p:sldId id="298" r:id="rId29"/>
    <p:sldId id="301" r:id="rId30"/>
    <p:sldId id="318" r:id="rId31"/>
    <p:sldId id="317" r:id="rId32"/>
    <p:sldId id="299" r:id="rId33"/>
    <p:sldId id="302" r:id="rId34"/>
    <p:sldId id="303" r:id="rId35"/>
    <p:sldId id="308" r:id="rId36"/>
    <p:sldId id="304" r:id="rId37"/>
    <p:sldId id="305" r:id="rId38"/>
    <p:sldId id="306" r:id="rId39"/>
    <p:sldId id="310" r:id="rId40"/>
    <p:sldId id="329" r:id="rId41"/>
    <p:sldId id="312" r:id="rId42"/>
    <p:sldId id="314" r:id="rId43"/>
    <p:sldId id="315" r:id="rId44"/>
    <p:sldId id="319" r:id="rId45"/>
    <p:sldId id="323" r:id="rId46"/>
    <p:sldId id="313" r:id="rId47"/>
    <p:sldId id="320" r:id="rId48"/>
    <p:sldId id="322" r:id="rId49"/>
    <p:sldId id="332" r:id="rId50"/>
  </p:sldIdLst>
  <p:sldSz cx="9144000" cy="5143500" type="screen16x9"/>
  <p:notesSz cx="6858000" cy="9144000"/>
  <p:defaultTextStyle>
    <a:defPPr>
      <a:defRPr lang="zh-CN"/>
    </a:defPPr>
    <a:lvl1pPr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5613" indent="-112713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2813" indent="-227013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0013" indent="-341313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7213" indent="-455613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7415"/>
    <a:srgbClr val="FE8A16"/>
    <a:srgbClr val="E6AF00"/>
    <a:srgbClr val="454545"/>
    <a:srgbClr val="FF822D"/>
    <a:srgbClr val="E2AC00"/>
    <a:srgbClr val="1C1C1C"/>
    <a:srgbClr val="DAA600"/>
    <a:srgbClr val="0094C8"/>
    <a:srgbClr val="009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06" autoAdjust="0"/>
    <p:restoredTop sz="94620" autoAdjust="0"/>
  </p:normalViewPr>
  <p:slideViewPr>
    <p:cSldViewPr>
      <p:cViewPr>
        <p:scale>
          <a:sx n="84" d="100"/>
          <a:sy n="84" d="100"/>
        </p:scale>
        <p:origin x="-1104" y="-174"/>
      </p:cViewPr>
      <p:guideLst>
        <p:guide orient="horz" pos="1620"/>
        <p:guide pos="2900"/>
      </p:guideLst>
    </p:cSldViewPr>
  </p:slideViewPr>
  <p:outlineViewPr>
    <p:cViewPr>
      <p:scale>
        <a:sx n="33" d="100"/>
        <a:sy n="33" d="100"/>
      </p:scale>
      <p:origin x="0" y="720"/>
    </p:cViewPr>
  </p:outlin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slide" Target="slides/slide28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42" Type="http://schemas.openxmlformats.org/officeDocument/2006/relationships/slide" Target="slides/slide31.xml"/><Relationship Id="rId47" Type="http://schemas.openxmlformats.org/officeDocument/2006/relationships/slide" Target="slides/slide36.xml"/><Relationship Id="rId50" Type="http://schemas.openxmlformats.org/officeDocument/2006/relationships/slide" Target="slides/slide39.xml"/><Relationship Id="rId55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slide" Target="slides/slide27.xml"/><Relationship Id="rId46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41" Type="http://schemas.openxmlformats.org/officeDocument/2006/relationships/slide" Target="slides/slide3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slide" Target="slides/slide26.xml"/><Relationship Id="rId40" Type="http://schemas.openxmlformats.org/officeDocument/2006/relationships/slide" Target="slides/slide29.xml"/><Relationship Id="rId45" Type="http://schemas.openxmlformats.org/officeDocument/2006/relationships/slide" Target="slides/slide34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49" Type="http://schemas.openxmlformats.org/officeDocument/2006/relationships/slide" Target="slides/slide38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4" Type="http://schemas.openxmlformats.org/officeDocument/2006/relationships/slide" Target="slides/slide33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43" Type="http://schemas.openxmlformats.org/officeDocument/2006/relationships/slide" Target="slides/slide32.xml"/><Relationship Id="rId48" Type="http://schemas.openxmlformats.org/officeDocument/2006/relationships/slide" Target="slides/slide37.xml"/><Relationship Id="rId8" Type="http://schemas.openxmlformats.org/officeDocument/2006/relationships/slideMaster" Target="slideMasters/slideMaster8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Administrator\Desktop\&#22823;&#23398;&#35835;&#20070;\&#21508;&#31181;%20&#27604;&#36187;\&#33647;&#21697;&#23433;&#20840;\&#22270;&#34920;\&#20449;&#24515;&#22270;.xls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Administrator\Desktop\&#22823;&#23398;&#35835;&#20070;\&#21508;&#31181;%20&#27604;&#36187;\&#33647;&#21697;&#23433;&#20840;\&#25968;&#25454;\&#27491;&#24335;&#35843;&#26597;\&#36141;&#33647;&#32972;&#26223;\&#33647;&#21697;&#38382;&#39064;.xlsx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Administrator\Desktop\&#22823;&#23398;&#35835;&#20070;\&#21508;&#31181;%20&#27604;&#36187;\&#33647;&#21697;&#23433;&#20840;\&#22270;&#34920;\&#36141;&#33647;&#22320;&#28857;(2).xlsx" TargetMode="External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Administrator\Desktop\&#22823;&#23398;&#35835;&#20070;\&#21508;&#31181;%20&#27604;&#36187;\&#33647;&#21697;&#23433;&#20840;\&#22270;&#34920;\&#36873;&#36141;&#33647;&#21697;&#26102;&#20851;&#24515;&#30340;&#22240;&#32032;3.xls" TargetMode="External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Administrator\Desktop\&#22823;&#23398;&#35835;&#20070;\&#21508;&#31181;%20&#27604;&#36187;\&#33647;&#21697;&#23433;&#20840;\&#25968;&#25454;\&#27491;&#24335;&#35843;&#26597;\&#28385;&#24847;&#24230;&#20998;&#26512;\&#28385;&#24847;&#24230;&#20108;&#32423;&#25351;&#26631;\&#28385;&#24847;&#24230;&#19977;&#32423;&#25351;&#26631;&#20998;&#26512;.xlsx" TargetMode="External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Administrator\Desktop\&#22823;&#23398;&#35835;&#20070;\&#21508;&#31181;%20&#27604;&#36187;\&#33647;&#21697;&#23433;&#20840;\&#25968;&#25454;\&#27491;&#24335;&#35843;&#26597;\&#28385;&#24847;&#24230;&#20998;&#26512;\&#28385;&#24847;&#24230;&#20108;&#32423;&#25351;&#26631;\&#37325;&#35201;&#24615;&#19982;&#28385;&#24847;&#24230;&#27604;&#36739;%20(&#20462;&#22797;&#30340;).xlsx" TargetMode="External"/><Relationship Id="rId1" Type="http://schemas.openxmlformats.org/officeDocument/2006/relationships/themeOverride" Target="../theme/themeOverrid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5485366960708853E-2"/>
          <c:y val="3.6916108678435255E-2"/>
          <c:w val="0.7000093935626468"/>
          <c:h val="0.70562465228006432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没有信心</c:v>
                </c:pt>
              </c:strCache>
            </c:strRef>
          </c:tx>
          <c:spPr>
            <a:solidFill>
              <a:srgbClr val="0066CC"/>
            </a:solidFill>
            <a:ln>
              <a:noFill/>
            </a:ln>
          </c:spPr>
          <c:invertIfNegative val="0"/>
          <c:cat>
            <c:strRef>
              <c:f>Sheet1!$B$1:$F$1</c:f>
              <c:strCache>
                <c:ptCount val="5"/>
                <c:pt idx="0">
                  <c:v>生产机构</c:v>
                </c:pt>
                <c:pt idx="1">
                  <c:v>销售机构</c:v>
                </c:pt>
                <c:pt idx="2">
                  <c:v>用药单位</c:v>
                </c:pt>
                <c:pt idx="3">
                  <c:v>社会监督</c:v>
                </c:pt>
                <c:pt idx="4">
                  <c:v>政府监督</c:v>
                </c:pt>
              </c:strCache>
            </c:strRef>
          </c:cat>
          <c:val>
            <c:numRef>
              <c:f>Sheet1!$B$2:$F$2</c:f>
              <c:numCache>
                <c:formatCode>0.0%</c:formatCode>
                <c:ptCount val="5"/>
                <c:pt idx="0">
                  <c:v>0.13500000000000001</c:v>
                </c:pt>
                <c:pt idx="1">
                  <c:v>0.15200000000000041</c:v>
                </c:pt>
                <c:pt idx="2">
                  <c:v>9.3000000000000291E-2</c:v>
                </c:pt>
                <c:pt idx="3">
                  <c:v>0.11899999999999998</c:v>
                </c:pt>
                <c:pt idx="4">
                  <c:v>0.19500000000000023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不太有信心</c:v>
                </c:pt>
              </c:strCache>
            </c:strRef>
          </c:tx>
          <c:spPr>
            <a:solidFill>
              <a:srgbClr val="99CC00"/>
            </a:solidFill>
            <a:ln>
              <a:noFill/>
            </a:ln>
          </c:spPr>
          <c:invertIfNegative val="0"/>
          <c:cat>
            <c:strRef>
              <c:f>Sheet1!$B$1:$F$1</c:f>
              <c:strCache>
                <c:ptCount val="5"/>
                <c:pt idx="0">
                  <c:v>生产机构</c:v>
                </c:pt>
                <c:pt idx="1">
                  <c:v>销售机构</c:v>
                </c:pt>
                <c:pt idx="2">
                  <c:v>用药单位</c:v>
                </c:pt>
                <c:pt idx="3">
                  <c:v>社会监督</c:v>
                </c:pt>
                <c:pt idx="4">
                  <c:v>政府监督</c:v>
                </c:pt>
              </c:strCache>
            </c:strRef>
          </c:cat>
          <c:val>
            <c:numRef>
              <c:f>Sheet1!$B$3:$F$3</c:f>
              <c:numCache>
                <c:formatCode>0.0%</c:formatCode>
                <c:ptCount val="5"/>
                <c:pt idx="0">
                  <c:v>0.23700000000000004</c:v>
                </c:pt>
                <c:pt idx="1">
                  <c:v>0.24900000000000044</c:v>
                </c:pt>
                <c:pt idx="2">
                  <c:v>0.20200000000000001</c:v>
                </c:pt>
                <c:pt idx="3">
                  <c:v>0.1610000000000002</c:v>
                </c:pt>
                <c:pt idx="4">
                  <c:v>0.19700000000000023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信心一般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</c:spPr>
          <c:invertIfNegative val="0"/>
          <c:cat>
            <c:strRef>
              <c:f>Sheet1!$B$1:$F$1</c:f>
              <c:strCache>
                <c:ptCount val="5"/>
                <c:pt idx="0">
                  <c:v>生产机构</c:v>
                </c:pt>
                <c:pt idx="1">
                  <c:v>销售机构</c:v>
                </c:pt>
                <c:pt idx="2">
                  <c:v>用药单位</c:v>
                </c:pt>
                <c:pt idx="3">
                  <c:v>社会监督</c:v>
                </c:pt>
                <c:pt idx="4">
                  <c:v>政府监督</c:v>
                </c:pt>
              </c:strCache>
            </c:strRef>
          </c:cat>
          <c:val>
            <c:numRef>
              <c:f>Sheet1!$B$4:$F$4</c:f>
              <c:numCache>
                <c:formatCode>0.0%</c:formatCode>
                <c:ptCount val="5"/>
                <c:pt idx="0">
                  <c:v>0.36700000000000038</c:v>
                </c:pt>
                <c:pt idx="1">
                  <c:v>0.37800000000000084</c:v>
                </c:pt>
                <c:pt idx="2">
                  <c:v>0.41900000000000032</c:v>
                </c:pt>
                <c:pt idx="3">
                  <c:v>0.30600000000000038</c:v>
                </c:pt>
                <c:pt idx="4">
                  <c:v>0.28000000000000008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比较有信心</c:v>
                </c:pt>
              </c:strCache>
            </c:strRef>
          </c:tx>
          <c:spPr>
            <a:solidFill>
              <a:srgbClr val="33CCFF"/>
            </a:solidFill>
            <a:ln>
              <a:noFill/>
            </a:ln>
          </c:spPr>
          <c:invertIfNegative val="0"/>
          <c:cat>
            <c:strRef>
              <c:f>Sheet1!$B$1:$F$1</c:f>
              <c:strCache>
                <c:ptCount val="5"/>
                <c:pt idx="0">
                  <c:v>生产机构</c:v>
                </c:pt>
                <c:pt idx="1">
                  <c:v>销售机构</c:v>
                </c:pt>
                <c:pt idx="2">
                  <c:v>用药单位</c:v>
                </c:pt>
                <c:pt idx="3">
                  <c:v>社会监督</c:v>
                </c:pt>
                <c:pt idx="4">
                  <c:v>政府监督</c:v>
                </c:pt>
              </c:strCache>
            </c:strRef>
          </c:cat>
          <c:val>
            <c:numRef>
              <c:f>Sheet1!$B$5:$F$5</c:f>
              <c:numCache>
                <c:formatCode>0.0%</c:formatCode>
                <c:ptCount val="5"/>
                <c:pt idx="0">
                  <c:v>0.17800000000000021</c:v>
                </c:pt>
                <c:pt idx="1">
                  <c:v>0.14700000000000021</c:v>
                </c:pt>
                <c:pt idx="2">
                  <c:v>0.21700000000000041</c:v>
                </c:pt>
                <c:pt idx="3">
                  <c:v>0.26200000000000001</c:v>
                </c:pt>
                <c:pt idx="4">
                  <c:v>0.19900000000000023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非常有信心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</c:spPr>
          <c:invertIfNegative val="0"/>
          <c:cat>
            <c:strRef>
              <c:f>Sheet1!$B$1:$F$1</c:f>
              <c:strCache>
                <c:ptCount val="5"/>
                <c:pt idx="0">
                  <c:v>生产机构</c:v>
                </c:pt>
                <c:pt idx="1">
                  <c:v>销售机构</c:v>
                </c:pt>
                <c:pt idx="2">
                  <c:v>用药单位</c:v>
                </c:pt>
                <c:pt idx="3">
                  <c:v>社会监督</c:v>
                </c:pt>
                <c:pt idx="4">
                  <c:v>政府监督</c:v>
                </c:pt>
              </c:strCache>
            </c:strRef>
          </c:cat>
          <c:val>
            <c:numRef>
              <c:f>Sheet1!$B$6:$F$6</c:f>
              <c:numCache>
                <c:formatCode>0.0%</c:formatCode>
                <c:ptCount val="5"/>
                <c:pt idx="0">
                  <c:v>8.2000000000000003E-2</c:v>
                </c:pt>
                <c:pt idx="1">
                  <c:v>7.4000000000000149E-2</c:v>
                </c:pt>
                <c:pt idx="2">
                  <c:v>6.9000000000000131E-2</c:v>
                </c:pt>
                <c:pt idx="3">
                  <c:v>0.15200000000000041</c:v>
                </c:pt>
                <c:pt idx="4">
                  <c:v>0.13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381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c:spPr>
        </c:serLines>
        <c:axId val="199285760"/>
        <c:axId val="199287552"/>
      </c:barChart>
      <c:catAx>
        <c:axId val="199285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0" vert="horz"/>
          <a:lstStyle/>
          <a:p>
            <a:pPr>
              <a:defRPr baseline="0">
                <a:ea typeface="微软雅黑" pitchFamily="34" charset="-122"/>
              </a:defRPr>
            </a:pPr>
            <a:endParaRPr lang="zh-CN"/>
          </a:p>
        </c:txPr>
        <c:crossAx val="199287552"/>
        <c:crosses val="autoZero"/>
        <c:auto val="1"/>
        <c:lblAlgn val="ctr"/>
        <c:lblOffset val="100"/>
        <c:noMultiLvlLbl val="0"/>
      </c:catAx>
      <c:valAx>
        <c:axId val="199287552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crossAx val="199285760"/>
        <c:crosses val="autoZero"/>
        <c:crossBetween val="between"/>
      </c:valAx>
      <c:spPr>
        <a:solidFill>
          <a:sysClr val="window" lastClr="FFFFFF"/>
        </a:solidFill>
        <a:ln>
          <a:solidFill>
            <a:sysClr val="windowText" lastClr="000000">
              <a:shade val="95000"/>
              <a:satMod val="105000"/>
            </a:sysClr>
          </a:solidFill>
        </a:ln>
      </c:spPr>
    </c:plotArea>
    <c:legend>
      <c:legendPos val="r"/>
      <c:layout>
        <c:manualLayout>
          <c:xMode val="edge"/>
          <c:yMode val="edge"/>
          <c:x val="0.83762508633789556"/>
          <c:y val="0.31310961441540508"/>
          <c:w val="0.13430473822351094"/>
          <c:h val="0.30063031397883339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>
              <a:lumMod val="50000"/>
              <a:lumOff val="50000"/>
            </a:sysClr>
          </a:solidFill>
        </a:ln>
      </c:spPr>
      <c:txPr>
        <a:bodyPr/>
        <a:lstStyle/>
        <a:p>
          <a:pPr>
            <a:defRPr baseline="0">
              <a:ea typeface="微软雅黑" pitchFamily="34" charset="-122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clustered"/>
        <c:varyColors val="0"/>
        <c:ser>
          <c:idx val="1"/>
          <c:order val="1"/>
          <c:spPr>
            <a:solidFill>
              <a:srgbClr val="F69200"/>
            </a:solidFill>
          </c:spPr>
          <c:invertIfNegative val="0"/>
          <c:cat>
            <c:multiLvlStrRef>
              <c:f>Sheet1!$B$4:$B$11</c:f>
            </c:multiLvlStrRef>
          </c:cat>
          <c:val>
            <c:numRef>
              <c:f>Sheet1!$D$4:$D$11</c:f>
            </c:numRef>
          </c:val>
        </c:ser>
        <c:ser>
          <c:idx val="0"/>
          <c:order val="0"/>
          <c:spPr>
            <a:solidFill>
              <a:srgbClr val="9B9B9B"/>
            </a:solidFill>
          </c:spPr>
          <c:invertIfNegative val="0"/>
          <c:dPt>
            <c:idx val="4"/>
            <c:invertIfNegative val="0"/>
            <c:bubble3D val="0"/>
            <c:spPr>
              <a:solidFill>
                <a:srgbClr val="FFC000"/>
              </a:solidFill>
            </c:spPr>
          </c:dPt>
          <c:dPt>
            <c:idx val="6"/>
            <c:invertIfNegative val="0"/>
            <c:bubble3D val="0"/>
            <c:spPr>
              <a:solidFill>
                <a:srgbClr val="FFC000"/>
              </a:solidFill>
            </c:spPr>
          </c:dPt>
          <c:cat>
            <c:strRef>
              <c:f>[药品问题.xlsx]Sheet1!$B$4:$B$11</c:f>
              <c:strCache>
                <c:ptCount val="8"/>
                <c:pt idx="0">
                  <c:v>2006年</c:v>
                </c:pt>
                <c:pt idx="1">
                  <c:v>2007年</c:v>
                </c:pt>
                <c:pt idx="2">
                  <c:v>2008年</c:v>
                </c:pt>
                <c:pt idx="3">
                  <c:v>2009年</c:v>
                </c:pt>
                <c:pt idx="4">
                  <c:v>2010年</c:v>
                </c:pt>
                <c:pt idx="5">
                  <c:v>2011年</c:v>
                </c:pt>
                <c:pt idx="6">
                  <c:v>2012年</c:v>
                </c:pt>
                <c:pt idx="7">
                  <c:v>其他</c:v>
                </c:pt>
              </c:strCache>
            </c:strRef>
          </c:cat>
          <c:val>
            <c:numRef>
              <c:f>[药品问题.xlsx]Sheet1!$D$4:$D$11</c:f>
              <c:numCache>
                <c:formatCode>####.0%</c:formatCode>
                <c:ptCount val="8"/>
                <c:pt idx="0">
                  <c:v>0.15766923736075444</c:v>
                </c:pt>
                <c:pt idx="1">
                  <c:v>0.10625535561268212</c:v>
                </c:pt>
                <c:pt idx="2">
                  <c:v>8.9117395029991567E-2</c:v>
                </c:pt>
                <c:pt idx="3">
                  <c:v>0.11053984575835475</c:v>
                </c:pt>
                <c:pt idx="4">
                  <c:v>0.23221936589545925</c:v>
                </c:pt>
                <c:pt idx="5">
                  <c:v>7.0265638389031812E-2</c:v>
                </c:pt>
                <c:pt idx="6">
                  <c:v>0.21422450728363318</c:v>
                </c:pt>
                <c:pt idx="7">
                  <c:v>1.970865467009426E-2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9473408"/>
        <c:axId val="199487488"/>
      </c:barChart>
      <c:catAx>
        <c:axId val="199473408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baseline="0">
                <a:ea typeface="微软雅黑" pitchFamily="34" charset="-122"/>
              </a:defRPr>
            </a:pPr>
            <a:endParaRPr lang="zh-CN"/>
          </a:p>
        </c:txPr>
        <c:crossAx val="199487488"/>
        <c:crosses val="autoZero"/>
        <c:auto val="1"/>
        <c:lblAlgn val="ctr"/>
        <c:lblOffset val="100"/>
        <c:noMultiLvlLbl val="0"/>
      </c:catAx>
      <c:valAx>
        <c:axId val="199487488"/>
        <c:scaling>
          <c:orientation val="minMax"/>
        </c:scaling>
        <c:delete val="0"/>
        <c:axPos val="b"/>
        <c:numFmt formatCode="####.0%" sourceLinked="1"/>
        <c:majorTickMark val="out"/>
        <c:minorTickMark val="none"/>
        <c:tickLblPos val="nextTo"/>
        <c:crossAx val="19947340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Sheet1!$D$3</c:f>
              <c:strCache>
                <c:ptCount val="1"/>
                <c:pt idx="0">
                  <c:v>居民最经常购药地点</c:v>
                </c:pt>
              </c:strCache>
            </c:strRef>
          </c:tx>
          <c:spPr>
            <a:solidFill>
              <a:srgbClr val="F29000"/>
            </a:solidFill>
          </c:spPr>
          <c:invertIfNegative val="0"/>
          <c:cat>
            <c:strRef>
              <c:f>Sheet1!$C$4:$C$10</c:f>
              <c:strCache>
                <c:ptCount val="7"/>
                <c:pt idx="0">
                  <c:v>地点1</c:v>
                </c:pt>
                <c:pt idx="1">
                  <c:v>地点2</c:v>
                </c:pt>
                <c:pt idx="2">
                  <c:v>地点3</c:v>
                </c:pt>
                <c:pt idx="3">
                  <c:v>地点4</c:v>
                </c:pt>
                <c:pt idx="4">
                  <c:v>地点5</c:v>
                </c:pt>
                <c:pt idx="5">
                  <c:v>地点6</c:v>
                </c:pt>
                <c:pt idx="6">
                  <c:v>其他</c:v>
                </c:pt>
              </c:strCache>
            </c:strRef>
          </c:cat>
          <c:val>
            <c:numRef>
              <c:f>Sheet1!$D$4:$D$10</c:f>
              <c:numCache>
                <c:formatCode>0.0%</c:formatCode>
                <c:ptCount val="7"/>
                <c:pt idx="0">
                  <c:v>0.26600000000000001</c:v>
                </c:pt>
                <c:pt idx="1">
                  <c:v>0.11</c:v>
                </c:pt>
                <c:pt idx="2">
                  <c:v>0.441</c:v>
                </c:pt>
                <c:pt idx="3">
                  <c:v>0.16200000000000001</c:v>
                </c:pt>
                <c:pt idx="4">
                  <c:v>1.4999999999999998E-2</c:v>
                </c:pt>
                <c:pt idx="5">
                  <c:v>2.0000000000000052E-3</c:v>
                </c:pt>
                <c:pt idx="6">
                  <c:v>6.0000000000000114E-3</c:v>
                </c:pt>
              </c:numCache>
            </c:numRef>
          </c:val>
        </c:ser>
        <c:ser>
          <c:idx val="1"/>
          <c:order val="1"/>
          <c:tx>
            <c:strRef>
              <c:f>Sheet1!$E$3</c:f>
              <c:strCache>
                <c:ptCount val="1"/>
                <c:pt idx="0">
                  <c:v>安全隐患最大购药地点</c:v>
                </c:pt>
              </c:strCache>
            </c:strRef>
          </c:tx>
          <c:spPr>
            <a:solidFill>
              <a:srgbClr val="F8F200"/>
            </a:solidFill>
          </c:spPr>
          <c:invertIfNegative val="0"/>
          <c:cat>
            <c:strRef>
              <c:f>Sheet1!$C$4:$C$10</c:f>
              <c:strCache>
                <c:ptCount val="7"/>
                <c:pt idx="0">
                  <c:v>地点1</c:v>
                </c:pt>
                <c:pt idx="1">
                  <c:v>地点2</c:v>
                </c:pt>
                <c:pt idx="2">
                  <c:v>地点3</c:v>
                </c:pt>
                <c:pt idx="3">
                  <c:v>地点4</c:v>
                </c:pt>
                <c:pt idx="4">
                  <c:v>地点5</c:v>
                </c:pt>
                <c:pt idx="5">
                  <c:v>地点6</c:v>
                </c:pt>
                <c:pt idx="6">
                  <c:v>其他</c:v>
                </c:pt>
              </c:strCache>
            </c:strRef>
          </c:cat>
          <c:val>
            <c:numRef>
              <c:f>Sheet1!$E$4:$E$10</c:f>
              <c:numCache>
                <c:formatCode>0.0%</c:formatCode>
                <c:ptCount val="7"/>
                <c:pt idx="0">
                  <c:v>7.0999999999999994E-2</c:v>
                </c:pt>
                <c:pt idx="1">
                  <c:v>2.8000000000000001E-2</c:v>
                </c:pt>
                <c:pt idx="2">
                  <c:v>2.3E-2</c:v>
                </c:pt>
                <c:pt idx="3">
                  <c:v>0.129</c:v>
                </c:pt>
                <c:pt idx="4">
                  <c:v>0.443</c:v>
                </c:pt>
                <c:pt idx="5">
                  <c:v>0.30000000000000032</c:v>
                </c:pt>
                <c:pt idx="6">
                  <c:v>6.0000000000000114E-3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0320896"/>
        <c:axId val="200322432"/>
      </c:barChart>
      <c:catAx>
        <c:axId val="20032089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100" b="1">
                <a:latin typeface="微软雅黑" pitchFamily="34" charset="-122"/>
                <a:ea typeface="微软雅黑" pitchFamily="34" charset="-122"/>
              </a:defRPr>
            </a:pPr>
            <a:endParaRPr lang="zh-CN"/>
          </a:p>
        </c:txPr>
        <c:crossAx val="200322432"/>
        <c:crosses val="autoZero"/>
        <c:auto val="1"/>
        <c:lblAlgn val="ctr"/>
        <c:lblOffset val="100"/>
        <c:noMultiLvlLbl val="0"/>
      </c:catAx>
      <c:valAx>
        <c:axId val="200322432"/>
        <c:scaling>
          <c:orientation val="minMax"/>
        </c:scaling>
        <c:delete val="0"/>
        <c:axPos val="l"/>
        <c:majorGridlines/>
        <c:numFmt formatCode="0.0%" sourceLinked="1"/>
        <c:majorTickMark val="out"/>
        <c:minorTickMark val="none"/>
        <c:tickLblPos val="nextTo"/>
        <c:txPr>
          <a:bodyPr/>
          <a:lstStyle/>
          <a:p>
            <a:pPr>
              <a:defRPr sz="1050" b="1"/>
            </a:pPr>
            <a:endParaRPr lang="zh-CN"/>
          </a:p>
        </c:txPr>
        <c:crossAx val="200320896"/>
        <c:crosses val="autoZero"/>
        <c:crossBetween val="between"/>
      </c:valAx>
    </c:plotArea>
    <c:legend>
      <c:legendPos val="b"/>
      <c:overlay val="0"/>
      <c:spPr>
        <a:ln>
          <a:solidFill>
            <a:schemeClr val="tx1"/>
          </a:solidFill>
        </a:ln>
      </c:spPr>
      <c:txPr>
        <a:bodyPr/>
        <a:lstStyle/>
        <a:p>
          <a:pPr>
            <a:defRPr b="1">
              <a:latin typeface="微软雅黑" pitchFamily="34" charset="-122"/>
              <a:ea typeface="微软雅黑" pitchFamily="34" charset="-122"/>
            </a:defRPr>
          </a:pPr>
          <a:endParaRPr lang="zh-CN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Sheet1!$M$109</c:f>
              <c:strCache>
                <c:ptCount val="1"/>
                <c:pt idx="0">
                  <c:v>最终百分比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FAA2D"/>
              </a:solidFill>
              <a:ln>
                <a:noFill/>
              </a:ln>
            </c:spPr>
          </c:dPt>
          <c:dPt>
            <c:idx val="1"/>
            <c:bubble3D val="0"/>
            <c:spPr>
              <a:solidFill>
                <a:srgbClr val="FEF202"/>
              </a:solidFill>
              <a:ln>
                <a:noFill/>
              </a:ln>
            </c:spPr>
          </c:dPt>
          <c:dPt>
            <c:idx val="2"/>
            <c:bubble3D val="0"/>
            <c:spPr>
              <a:solidFill>
                <a:srgbClr val="FEF98C"/>
              </a:solidFill>
              <a:ln>
                <a:noFill/>
              </a:ln>
            </c:spPr>
          </c:dPt>
          <c:dPt>
            <c:idx val="3"/>
            <c:bubble3D val="0"/>
            <c:spPr>
              <a:solidFill>
                <a:srgbClr val="FFFFFF">
                  <a:lumMod val="85000"/>
                </a:srgbClr>
              </a:solidFill>
              <a:ln>
                <a:noFill/>
              </a:ln>
            </c:spPr>
          </c:dPt>
          <c:dPt>
            <c:idx val="4"/>
            <c:bubble3D val="0"/>
            <c:spPr>
              <a:solidFill>
                <a:srgbClr val="FFFFFF">
                  <a:lumMod val="75000"/>
                </a:srgbClr>
              </a:solidFill>
              <a:ln>
                <a:noFill/>
              </a:ln>
            </c:spPr>
          </c:dPt>
          <c:dPt>
            <c:idx val="5"/>
            <c:bubble3D val="0"/>
            <c:spPr>
              <a:solidFill>
                <a:srgbClr val="777777"/>
              </a:solidFill>
              <a:ln>
                <a:noFill/>
              </a:ln>
            </c:spPr>
          </c:dPt>
          <c:dPt>
            <c:idx val="6"/>
            <c:bubble3D val="0"/>
            <c:spPr>
              <a:solidFill>
                <a:srgbClr val="F29000"/>
              </a:solidFill>
              <a:ln>
                <a:noFill/>
              </a:ln>
            </c:spPr>
          </c:dPt>
          <c:dLbls>
            <c:txPr>
              <a:bodyPr/>
              <a:lstStyle/>
              <a:p>
                <a:pPr>
                  <a:defRPr sz="1050">
                    <a:latin typeface="微软雅黑" pitchFamily="34" charset="-122"/>
                    <a:ea typeface="微软雅黑" pitchFamily="34" charset="-122"/>
                  </a:defRPr>
                </a:pPr>
                <a:endParaRPr lang="zh-CN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0"/>
          </c:dLbls>
          <c:cat>
            <c:strRef>
              <c:f>Sheet1!$L$110:$L$116</c:f>
              <c:strCache>
                <c:ptCount val="7"/>
                <c:pt idx="0">
                  <c:v>价格</c:v>
                </c:pt>
                <c:pt idx="1">
                  <c:v>生产日期和保质期</c:v>
                </c:pt>
                <c:pt idx="2">
                  <c:v>品牌</c:v>
                </c:pt>
                <c:pt idx="3">
                  <c:v>检验证明</c:v>
                </c:pt>
                <c:pt idx="4">
                  <c:v>药品包装</c:v>
                </c:pt>
                <c:pt idx="5">
                  <c:v>药品原材料</c:v>
                </c:pt>
                <c:pt idx="6">
                  <c:v>其他</c:v>
                </c:pt>
              </c:strCache>
            </c:strRef>
          </c:cat>
          <c:val>
            <c:numRef>
              <c:f>Sheet1!$M$110:$M$116</c:f>
              <c:numCache>
                <c:formatCode>0.0%</c:formatCode>
                <c:ptCount val="7"/>
                <c:pt idx="0">
                  <c:v>0.112</c:v>
                </c:pt>
                <c:pt idx="1">
                  <c:v>0.29200000000000031</c:v>
                </c:pt>
                <c:pt idx="2">
                  <c:v>0.16900000000000001</c:v>
                </c:pt>
                <c:pt idx="3">
                  <c:v>0.19800000000000001</c:v>
                </c:pt>
                <c:pt idx="4">
                  <c:v>3.1000000000000052E-2</c:v>
                </c:pt>
                <c:pt idx="5">
                  <c:v>0.18200000000000024</c:v>
                </c:pt>
                <c:pt idx="6">
                  <c:v>1.4E-2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</c:pie3DChart>
    </c:plotArea>
    <c:legend>
      <c:legendPos val="r"/>
      <c:layout>
        <c:manualLayout>
          <c:xMode val="edge"/>
          <c:yMode val="edge"/>
          <c:x val="0.79650676110753205"/>
          <c:y val="5.8176320725664206E-2"/>
          <c:w val="0.18736406104739001"/>
          <c:h val="0.59392663616678465"/>
        </c:manualLayout>
      </c:layout>
      <c:overlay val="0"/>
      <c:txPr>
        <a:bodyPr/>
        <a:lstStyle/>
        <a:p>
          <a:pPr>
            <a:defRPr sz="600">
              <a:latin typeface="微软雅黑" pitchFamily="34" charset="-122"/>
              <a:ea typeface="微软雅黑" pitchFamily="34" charset="-122"/>
            </a:defRPr>
          </a:pPr>
          <a:endParaRPr lang="zh-CN"/>
        </a:p>
      </c:txPr>
    </c:legend>
    <c:plotVisOnly val="1"/>
    <c:dispBlanksAs val="zero"/>
    <c:showDLblsOverMax val="0"/>
  </c:chart>
  <c:spPr>
    <a:solidFill>
      <a:srgbClr val="FFFFFF"/>
    </a:solidFill>
    <a:ln>
      <a:solidFill>
        <a:srgbClr val="FFC000"/>
      </a:solidFill>
    </a:ln>
  </c:sp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A7A7A7"/>
            </a:solidFill>
          </c:spPr>
          <c:invertIfNegative val="0"/>
          <c:dPt>
            <c:idx val="5"/>
            <c:invertIfNegative val="0"/>
            <c:bubble3D val="0"/>
            <c:spPr>
              <a:solidFill>
                <a:srgbClr val="FFC000"/>
              </a:solidFill>
            </c:spPr>
          </c:dPt>
          <c:cat>
            <c:strRef>
              <c:f>Sheet1!$L$12:$L$17</c:f>
              <c:strCache>
                <c:ptCount val="6"/>
                <c:pt idx="0">
                  <c:v>生产技术水平</c:v>
                </c:pt>
                <c:pt idx="1">
                  <c:v>生产企硬件设施</c:v>
                </c:pt>
                <c:pt idx="2">
                  <c:v>药品研发过程</c:v>
                </c:pt>
                <c:pt idx="3">
                  <c:v>生产流程严谨</c:v>
                </c:pt>
                <c:pt idx="4">
                  <c:v>生产卫生状况</c:v>
                </c:pt>
                <c:pt idx="5">
                  <c:v>药品成分把控</c:v>
                </c:pt>
              </c:strCache>
            </c:strRef>
          </c:cat>
          <c:val>
            <c:numRef>
              <c:f>Sheet1!$M$12:$M$17</c:f>
              <c:numCache>
                <c:formatCode>####.00</c:formatCode>
                <c:ptCount val="6"/>
                <c:pt idx="0">
                  <c:v>3.1628787878787903</c:v>
                </c:pt>
                <c:pt idx="1">
                  <c:v>3.0700757575757582</c:v>
                </c:pt>
                <c:pt idx="2">
                  <c:v>2.9829545454545454</c:v>
                </c:pt>
                <c:pt idx="3">
                  <c:v>2.9678030303030307</c:v>
                </c:pt>
                <c:pt idx="4">
                  <c:v>2.9299242424242466</c:v>
                </c:pt>
                <c:pt idx="5">
                  <c:v>2.9053030303030307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6654848"/>
        <c:axId val="206709888"/>
      </c:barChart>
      <c:catAx>
        <c:axId val="20665484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900" b="1">
                <a:latin typeface="微软雅黑" pitchFamily="34" charset="-122"/>
                <a:ea typeface="微软雅黑" pitchFamily="34" charset="-122"/>
              </a:defRPr>
            </a:pPr>
            <a:endParaRPr lang="zh-CN"/>
          </a:p>
        </c:txPr>
        <c:crossAx val="206709888"/>
        <c:crosses val="autoZero"/>
        <c:auto val="1"/>
        <c:lblAlgn val="ctr"/>
        <c:lblOffset val="100"/>
        <c:noMultiLvlLbl val="0"/>
      </c:catAx>
      <c:valAx>
        <c:axId val="206709888"/>
        <c:scaling>
          <c:orientation val="minMax"/>
        </c:scaling>
        <c:delete val="0"/>
        <c:axPos val="l"/>
        <c:majorGridlines/>
        <c:numFmt formatCode="####.00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900">
                <a:latin typeface="微软雅黑" pitchFamily="34" charset="-122"/>
                <a:ea typeface="微软雅黑" pitchFamily="34" charset="-122"/>
              </a:defRPr>
            </a:pPr>
            <a:endParaRPr lang="zh-CN"/>
          </a:p>
        </c:txPr>
        <c:crossAx val="206654848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Sheet1!$C$70</c:f>
              <c:strCache>
                <c:ptCount val="1"/>
                <c:pt idx="0">
                  <c:v>满意度</c:v>
                </c:pt>
              </c:strCache>
            </c:strRef>
          </c:tx>
          <c:spPr>
            <a:ln>
              <a:solidFill>
                <a:srgbClr val="FF7619"/>
              </a:solidFill>
            </a:ln>
          </c:spPr>
          <c:marker>
            <c:symbol val="diamond"/>
            <c:size val="7"/>
            <c:spPr>
              <a:solidFill>
                <a:srgbClr val="FF7619"/>
              </a:solidFill>
            </c:spPr>
          </c:marker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Sheet1!$D$69:$H$69</c:f>
              <c:strCache>
                <c:ptCount val="5"/>
                <c:pt idx="0">
                  <c:v>社会监督</c:v>
                </c:pt>
                <c:pt idx="1">
                  <c:v>医疗服务</c:v>
                </c:pt>
                <c:pt idx="2">
                  <c:v>信息规范</c:v>
                </c:pt>
                <c:pt idx="3">
                  <c:v>生产过程</c:v>
                </c:pt>
                <c:pt idx="4">
                  <c:v>治理监管</c:v>
                </c:pt>
              </c:strCache>
            </c:strRef>
          </c:cat>
          <c:val>
            <c:numRef>
              <c:f>Sheet1!$D$70:$H$70</c:f>
              <c:numCache>
                <c:formatCode>0.00_);[Red]\(0.00\)</c:formatCode>
                <c:ptCount val="5"/>
                <c:pt idx="0">
                  <c:v>3.215238095238095</c:v>
                </c:pt>
                <c:pt idx="1">
                  <c:v>2.9699999999999998</c:v>
                </c:pt>
                <c:pt idx="2">
                  <c:v>3.2025616698292221</c:v>
                </c:pt>
                <c:pt idx="3">
                  <c:v>3.0053763440860219</c:v>
                </c:pt>
                <c:pt idx="4">
                  <c:v>2.8181242078580504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Sheet1!$C$71</c:f>
              <c:strCache>
                <c:ptCount val="1"/>
                <c:pt idx="0">
                  <c:v>重要性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circle"/>
            <c:size val="7"/>
            <c:spPr>
              <a:solidFill>
                <a:srgbClr val="FFFF00"/>
              </a:solidFill>
            </c:spPr>
          </c:marker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Sheet1!$D$69:$H$69</c:f>
              <c:strCache>
                <c:ptCount val="5"/>
                <c:pt idx="0">
                  <c:v>社会监督</c:v>
                </c:pt>
                <c:pt idx="1">
                  <c:v>医疗服务</c:v>
                </c:pt>
                <c:pt idx="2">
                  <c:v>信息规范</c:v>
                </c:pt>
                <c:pt idx="3">
                  <c:v>生产过程</c:v>
                </c:pt>
                <c:pt idx="4">
                  <c:v>治理监管</c:v>
                </c:pt>
              </c:strCache>
            </c:strRef>
          </c:cat>
          <c:val>
            <c:numRef>
              <c:f>Sheet1!$D$71:$H$71</c:f>
              <c:numCache>
                <c:formatCode>0.00_);[Red]\(0.00\)</c:formatCode>
                <c:ptCount val="5"/>
                <c:pt idx="0">
                  <c:v>3.9904761904761901</c:v>
                </c:pt>
                <c:pt idx="1">
                  <c:v>2.9699999999999998</c:v>
                </c:pt>
                <c:pt idx="2">
                  <c:v>3.4117647058823537</c:v>
                </c:pt>
                <c:pt idx="3">
                  <c:v>4.037001897533206</c:v>
                </c:pt>
                <c:pt idx="4">
                  <c:v>4.0605196451204026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852864"/>
        <c:axId val="206854400"/>
      </c:lineChart>
      <c:catAx>
        <c:axId val="206852864"/>
        <c:scaling>
          <c:orientation val="minMax"/>
        </c:scaling>
        <c:delete val="0"/>
        <c:axPos val="b"/>
        <c:majorTickMark val="in"/>
        <c:minorTickMark val="none"/>
        <c:tickLblPos val="nextTo"/>
        <c:txPr>
          <a:bodyPr/>
          <a:lstStyle/>
          <a:p>
            <a:pPr>
              <a:defRPr sz="900">
                <a:latin typeface="微软雅黑" pitchFamily="34" charset="-122"/>
                <a:ea typeface="微软雅黑" pitchFamily="34" charset="-122"/>
              </a:defRPr>
            </a:pPr>
            <a:endParaRPr lang="zh-CN"/>
          </a:p>
        </c:txPr>
        <c:crossAx val="206854400"/>
        <c:crossesAt val="2.5"/>
        <c:auto val="1"/>
        <c:lblAlgn val="ctr"/>
        <c:lblOffset val="100"/>
        <c:noMultiLvlLbl val="0"/>
      </c:catAx>
      <c:valAx>
        <c:axId val="206854400"/>
        <c:scaling>
          <c:orientation val="minMax"/>
          <c:min val="2.5"/>
        </c:scaling>
        <c:delete val="1"/>
        <c:axPos val="l"/>
        <c:numFmt formatCode="0.00_);[Red]\(0.00\)" sourceLinked="1"/>
        <c:majorTickMark val="none"/>
        <c:minorTickMark val="none"/>
        <c:tickLblPos val="nextTo"/>
        <c:crossAx val="206852864"/>
        <c:crosses val="autoZero"/>
        <c:crossBetween val="between"/>
      </c:valAx>
      <c:spPr>
        <a:ln>
          <a:solidFill>
            <a:schemeClr val="tx1">
              <a:lumMod val="65000"/>
              <a:lumOff val="35000"/>
            </a:schemeClr>
          </a:solidFill>
        </a:ln>
      </c:spPr>
    </c:plotArea>
    <c:legend>
      <c:legendPos val="b"/>
      <c:overlay val="0"/>
      <c:spPr>
        <a:ln>
          <a:solidFill>
            <a:srgbClr val="4D4D4D"/>
          </a:solidFill>
          <a:prstDash val="dash"/>
        </a:ln>
      </c:spPr>
      <c:txPr>
        <a:bodyPr/>
        <a:lstStyle/>
        <a:p>
          <a:pPr>
            <a:defRPr sz="900">
              <a:latin typeface="微软雅黑" pitchFamily="34" charset="-122"/>
              <a:ea typeface="微软雅黑" pitchFamily="34" charset="-122"/>
            </a:defRPr>
          </a:pPr>
          <a:endParaRPr lang="zh-CN"/>
        </a:p>
      </c:txPr>
    </c:legend>
    <c:plotVisOnly val="1"/>
    <c:dispBlanksAs val="gap"/>
    <c:showDLblsOverMax val="0"/>
  </c:chart>
  <c:spPr>
    <a:ln>
      <a:noFill/>
    </a:ln>
  </c:spPr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339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5BA43FD-FB91-4DE0-BA0F-F3AD69384F51}" type="datetimeFigureOut">
              <a:rPr lang="zh-CN" altLang="en-US"/>
              <a:pPr>
                <a:defRPr/>
              </a:pPr>
              <a:t>2014/9/12</a:t>
            </a:fld>
            <a:endParaRPr lang="zh-CN" altLang="en-US"/>
          </a:p>
        </p:txBody>
      </p:sp>
      <p:sp>
        <p:nvSpPr>
          <p:cNvPr id="19763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4341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12700" cmpd="sng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4342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343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EBE8EC3-B731-4E00-BA74-B727978AF0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2319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341313"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684213"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027113"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370013"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C845795-1DBF-4C35-8ED3-8B1824C42F5B}" type="slidenum">
              <a:rPr lang="zh-CN" altLang="en-GB" smtClean="0"/>
              <a:pPr eaLnBrk="1" hangingPunct="1"/>
              <a:t>1</a:t>
            </a:fld>
            <a:endParaRPr lang="en-GB" altLang="zh-CN" smtClean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8DB0295-9C43-4EAA-BF08-1B3366F3CEC2}" type="slidenum">
              <a:rPr lang="zh-CN" altLang="en-GB" smtClean="0"/>
              <a:pPr eaLnBrk="1" hangingPunct="1"/>
              <a:t>2</a:t>
            </a:fld>
            <a:endParaRPr lang="en-GB" altLang="zh-CN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A5D08D6-9027-48B8-BEE7-74FEA949E333}" type="slidenum">
              <a:rPr lang="zh-CN" altLang="en-GB" smtClean="0"/>
              <a:pPr eaLnBrk="1" hangingPunct="1"/>
              <a:t>3</a:t>
            </a:fld>
            <a:endParaRPr lang="en-GB" altLang="zh-CN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AE6DD3-0BE2-4B30-9150-8E1DB484AC50}" type="slidenum">
              <a:rPr lang="zh-CN" altLang="en-GB" smtClean="0"/>
              <a:pPr eaLnBrk="1" hangingPunct="1"/>
              <a:t>4</a:t>
            </a:fld>
            <a:endParaRPr lang="en-GB" altLang="zh-CN" smtClean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8659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986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2FCA0478-1840-4F2B-A6AA-5D8BE2FB6BD2}" type="slidenum">
              <a:rPr lang="zh-CN" altLang="en-US" smtClean="0"/>
              <a:pPr eaLnBrk="1" hangingPunct="1"/>
              <a:t>14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968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更多精彩，请移步：让</a:t>
            </a:r>
            <a:r>
              <a:rPr lang="en-US" altLang="zh-CN" smtClean="0"/>
              <a:t>PPT</a:t>
            </a:r>
            <a:r>
              <a:rPr lang="zh-CN" altLang="en-US" smtClean="0"/>
              <a:t>飞起来丨</a:t>
            </a:r>
            <a:r>
              <a:rPr lang="en-US" altLang="zh-CN" smtClean="0"/>
              <a:t>http://pptshare.qzone.qq.com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1996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8BA061B0-7A92-4EDE-B396-CC105366EEC9}" type="slidenum">
              <a:rPr lang="en-US" altLang="ko-KR" smtClean="0"/>
              <a:pPr eaLnBrk="1" hangingPunct="1"/>
              <a:t>25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16962C9B-FF03-46E6-AC70-4B16D10164F9}" type="slidenum">
              <a:rPr lang="en-US" altLang="zh-CN" smtClean="0"/>
              <a:pPr eaLnBrk="1" hangingPunct="1"/>
              <a:t>30</a:t>
            </a:fld>
            <a:endParaRPr lang="en-US" altLang="zh-CN" smtClean="0"/>
          </a:p>
        </p:txBody>
      </p:sp>
      <p:sp>
        <p:nvSpPr>
          <p:cNvPr id="200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0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1731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017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ADD4ED70-C4F9-4C0C-8380-892B72F5C456}" type="slidenum">
              <a:rPr lang="zh-CN" altLang="en-US" smtClean="0"/>
              <a:pPr eaLnBrk="1" hangingPunct="1"/>
              <a:t>31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5827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058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BB0D5610-4858-45B4-BA78-2814315B13A7}" type="slidenum">
              <a:rPr lang="zh-CN" altLang="en-US" smtClean="0"/>
              <a:pPr eaLnBrk="1" hangingPunct="1"/>
              <a:t>39</a:t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DCC552-3111-4572-B84B-26DE0B7CDE81}" type="datetime1">
              <a:rPr lang="zh-CN" altLang="en-US"/>
              <a:pPr>
                <a:defRPr/>
              </a:pPr>
              <a:t>2014/9/12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9253E1-747E-402F-A84B-0A64B78A16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76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EF1059-BE10-44C8-BDDA-63A53D0D8616}" type="datetime1">
              <a:rPr lang="zh-CN" altLang="en-US"/>
              <a:pPr>
                <a:defRPr/>
              </a:pPr>
              <a:t>2014/9/12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64E7C0-F8C8-4D67-9E80-18170FE7D8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99938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5427F6-E47E-4A61-951C-90FB14A284FC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4524B6-9116-403F-95E4-D7F59B1D235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50387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FAB4E5-A09A-47DA-8C5C-D9A09410E10F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C0839-5A52-4C5B-BA5F-317CCA260AC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50644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7D51AE-9E9F-4AAF-AE2A-A03D2084F57A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BB078-BA03-40D3-A01A-D3F8764EBBA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37438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FB7B7A-0AF7-4703-8DF0-B4F4ECEC9CA5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0C558-4148-4941-A1D0-BDE2EBBBBEC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802113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B63192-00C2-4B7D-BA16-EF56A171792D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27E09-C3EC-49FD-955F-24FFAE675AE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11209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1CFBDC-F70F-41C8-B23F-FEC52C92D18E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5BA45-69EF-4569-9282-7ECD1AC6EF9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830204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064CC-6C17-49DC-8B27-82FE520A5731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4BE4FD-BF61-4C93-9D62-24A53A2996C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543252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1A86CE-97A5-4CCE-BCC8-1B09B29FCBF4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373E3-5FD6-4E4D-9F6C-3710CA6E926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803770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F7A18-DA39-4314-8400-96452D2D5A62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D9DDAD-4688-4C43-B0BA-5EFAE9AFC31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30315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5E3FA-AD47-476F-B1B8-E19C76B38F22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9D657-47BE-4C2D-B233-CA1EB8E5936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450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8B81E-E81F-4E86-94CA-64985B8122AE}" type="datetime1">
              <a:rPr lang="zh-CN" altLang="en-US"/>
              <a:pPr>
                <a:defRPr/>
              </a:pPr>
              <a:t>2014/9/12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1B5631-2F09-4569-8F9A-E4328D29CD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58154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5756D-33A6-46B0-9F12-7D8E16A56CCF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9AD49-15B2-434F-BAF1-DCCC79E0BA2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827504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DB5D51-5906-4DF6-A10D-E194C022F35E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7DE23-1A17-478D-B703-5B4DE545629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17374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2F23E3-8080-4E2C-A758-AB40B8ECE18E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037A04-FA59-4315-B2AE-6B15A06B9D3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94407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CEAD97-0EAD-4900-A981-587D4D42FC33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63F76-F215-4802-9C27-4DD0EDE6F42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972460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0CA69D-4D00-4AAF-8E0F-4E8B0E1A4356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031E95-7843-4AD3-AF93-B191206D071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651741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0A9574-1F10-4628-BBFB-126DA6BEDC22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B2E57B-1E2A-42B4-988C-3855E231BAD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549027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5BAEA-17B6-453F-A538-AE0C4E519D10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9B8F6E-793C-4392-8672-A6CBF88EE3F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830369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83D1E2-FA69-464D-BE3E-9A63A1E4DE5F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532F8-3964-42BF-83A2-326373240DB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901766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A31DEB-0D9D-46C9-8385-16E1BC652C1D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D34C3D-A688-4FD5-99AF-F37E3F43732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017662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DE501-40A8-4D48-B51A-08D6ABDDE209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5184FB-61EB-41E1-AAD1-3AC6E9985EF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969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AAF2A-C30D-4933-8869-4678791023A0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125B1-3C4C-42DD-96AE-320C0C00C26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691044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907972-8641-4690-A215-E8E8220407D1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696EB-937D-482D-BDD4-24F2DEC7BC6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69035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58360-4AA1-43D8-82D7-DDFEC69C056E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F1C8E6-E870-4108-979C-C4090F54EF8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95247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5C5E1A-50FF-439B-A926-F3A2E3F27278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C6F800-796F-454F-AEAE-A5747D580CF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217957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0E0D4-5725-413C-BA25-470420918E88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18FE4-5875-4BF9-BC66-144696D5408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869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04357-F0A2-4270-9B15-ECAF7A21FF72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F23323-D1F6-4B4E-BB07-2050472A40C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166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AFAFAF-ADBB-4B05-9DEA-7D8522950FBD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B1D10D-F1C0-40AE-A7C4-1885E171C40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936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EF9B4-8B55-4B7B-99FA-60406FAFAFDB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6C0C6C-4C26-4516-BE08-695201D2AAE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480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7225C8-FFEE-478A-BB97-E498B98D109E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DD3C1-9C61-42C1-AE20-2355D00BB84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011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83A80-C00C-4994-85CE-77960C41D205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238392-BDB7-4452-92F7-A26E90B8B62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9572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965E65-6598-4424-AA95-C3455FB9E2AA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1E2DCE-871B-45CB-8F16-B63E56D7EBF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9810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1B9753-8F27-4DA8-9BE6-6992363551D7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8A1072-5DDB-469B-8337-85E0EB0C3D3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53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884B0-B90D-4BE8-8297-C01C27D78E7D}" type="datetime1">
              <a:rPr lang="zh-CN" altLang="en-US"/>
              <a:pPr>
                <a:defRPr/>
              </a:pPr>
              <a:t>2014/9/12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821C7-76E2-4CCB-AA04-ED481EFE1E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8198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C3E6D6-AD3E-41E4-8E9D-8BA52CC1B4ED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B06CD-3020-49A8-B98C-6AEDF25CE63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9133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239AEB-87B5-4CD0-9544-00BABA8F1DCE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9EEA4-1E84-475C-8981-1D768843B5E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1931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106997-784F-48BE-A418-006A30F4998A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A94E3F-F17B-464D-A740-FD1C977C746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4626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6DAE6-2089-4427-BE9F-56A2CFB8785C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4E7DCD-58F9-4E9D-8FCC-C536390922C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0152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1163BB-F7E2-4DCE-BAE6-339888CB6A7C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7375CF-7804-4792-9552-2B99243BCEC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6982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7764B-DDCE-40A2-892C-32F8A135B4DA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F0AC5-215A-4843-85BE-EB55F645E3B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5317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FE1D11-A1EF-4EE1-9E9F-5B7CA5D5B9C2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5D6852-180F-4307-80FE-29E36986CE2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6957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5D8CC-DDDA-4CC7-868D-FE2B26C3D448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BCCDC4-9B38-4130-94CC-9136C14A1D9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9864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86A72-4998-445D-876D-F2EDE4137844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F3AAD7-4228-4EDD-B15C-552A4CC6DCE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6367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AE044-CE5A-47F0-ADA0-1266B0EFC779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7C46CF-8DD0-4563-BD4A-2C1FECF9587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318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BE208A-8899-4FC7-93AB-D2202DED6E17}" type="datetime1">
              <a:rPr lang="zh-CN" altLang="en-US"/>
              <a:pPr>
                <a:defRPr/>
              </a:pPr>
              <a:t>2014/9/12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0946C-0C8B-4888-94DA-922D9ED723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1045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00E8A-A126-44FF-B268-51E17BCD5402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9E3A88-074E-489E-9DC3-C026792F3A0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9339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E4A0B-3B11-471C-AA3E-033905DF4A57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07DCD-141F-447D-A470-2AEB471A2EE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6644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85C693-A4CC-4AEA-ACDC-4749E17D16C6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294FD-6B2A-4DBB-B08C-9B02721ECDA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8955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30188-7758-42FC-9059-E1AE86BDBE62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509240-E932-48C0-AA0C-3C3DCB5BBAD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4681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4889BA-9331-4ADF-94B1-3BD852DE215C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0E957-2903-4785-84C5-089DB3D5885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0575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D3192B-1071-43D6-AE8C-F02AF6229FF7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73FF9-702B-4D3D-9C4F-74A2602E3B6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5252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927310-D95D-4A49-9E97-78F09DDEF3B9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8C2C10-1AA6-4BF8-845C-A809BA49628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7055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0EFA35-24E0-499F-85C9-E656CEBCA838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0A75D5-7B5F-440D-8ECA-AA5EA17CAC9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27960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3CF4C2-B8BD-4F1B-9FBE-72F513681D25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3E6AF2-18BC-4111-B3B3-1F9C2DD2EF4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9509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F1384E-5C1A-46B9-B0B8-D1789246BDC1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0EDBD0-0944-4320-A489-AA542A40EB3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65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423BB1-FC01-437F-AD27-3D9D064AB71E}" type="datetime1">
              <a:rPr lang="zh-CN" altLang="en-US"/>
              <a:pPr>
                <a:defRPr/>
              </a:pPr>
              <a:t>2014/9/12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7F74E-6AC5-4684-8EF7-22CE9C3302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98960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1E3FB3-6976-427E-879A-9F7870BA4BA7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2D2657-A1F1-4985-A1E0-F78BC5BD819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6623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617CA-8F1A-4E93-9DE8-6344CAC9B9D1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09DC4C-AF4C-41B5-A20F-06C3F0CAA43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48840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F2398-F2AC-4E30-83E5-00551DD699A8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3BA62-50DD-4DC1-9555-29F0B7CA84A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4027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13154B-E31F-4C7C-8350-B0F4083F09A2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42EEF-BB11-4E50-8054-260B2EAB95B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0083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E82B5-B9C2-4911-A67F-3CEC594658E9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FEC485-CE3C-4E01-845C-4D979C05400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39862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97741-D1DF-415E-BCE0-79396E884081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61C275-87DF-45BE-8117-35A2DE03062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7788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D6094-D445-4E5B-834D-E6F370CEFC8B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77DF9-B07E-46AC-8F81-A425028082B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97563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8D78-B179-4EDE-980C-FD9C5959D14E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1C80E-33CE-4BC3-8A3D-BBE36A7D2E6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83896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5982E-7695-40D2-8155-2A1AEF232D69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740BF9-D395-4FBF-8800-3F57E71A9E2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98417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E4166-F405-471D-9E13-046FBCF0644F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9E8D44-5922-4853-A83F-CB5BBBF1C29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313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C73793-84EC-452D-9A9F-924DB4039E87}" type="datetime1">
              <a:rPr lang="zh-CN" altLang="en-US"/>
              <a:pPr>
                <a:defRPr/>
              </a:pPr>
              <a:t>2014/9/12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A6BBC-9E50-4616-B918-AB539ED784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57136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CBA69C-F718-4973-882C-D72C486B3653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E1B11C-57E5-4C80-9699-3ECFAD88247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64576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2EF83-C7FC-458F-8A5E-7192700155A2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F27F3-0636-435A-81B2-D68E6F7487A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33248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DB497-E3C0-4A45-83E6-D5353465EAFB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72B36D-40C4-44A0-948B-9BCBB87562F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50245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434944-6F66-43AB-A207-320CAB3971B0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AE84B-B3C0-45C9-A652-A8FC925DFFE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95239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FEBAE-3EB2-4BD1-82AB-2D3508FA52F0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D61A3-97E7-4297-BF44-21340A98E59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44209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FA017F-4DD0-4A43-B8B3-EEA4370813DE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7F9582-02FC-4A45-9CDD-B9F58C52CD6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71194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A0430E-9B8E-4AD4-9618-3AAE059913EB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7CEB9C-20A8-4A88-A5B6-DA090972C6E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53717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C00FB-494E-4F86-AFDE-77351E75B56C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C156A0-D5E3-44D5-A337-E1F81710BE4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80238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7E15FE-E39E-4A74-A1CA-D3688C918FE2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ADB866-0E47-4D9C-B8B0-433FC958ACD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03344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CEFC4-AFB6-4AEB-9650-95CD9BD56709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B4622-FCCD-456C-9F7F-441E299B44C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260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6F22D3-1839-4466-B67E-ED638C99F790}" type="datetime1">
              <a:rPr lang="zh-CN" altLang="en-US"/>
              <a:pPr>
                <a:defRPr/>
              </a:pPr>
              <a:t>2014/9/12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6A2CF8-CF76-4D8B-B904-F07AC10D06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26994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A440D-C131-4290-9BF6-7AEE170BD21F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35E795-0B0F-43B1-928F-9BF85B26228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84082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BEA31C-9E51-408E-A649-5DE3CD0EC35B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1F61D-D017-42FB-9CB7-ACE39317EBD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35583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57FBD-2251-495E-8F84-A2CC85A5CEF1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7C701-BA17-4FAD-8A4D-82A653F41F5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92675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99FDD8-08D4-422D-9CA4-7F34C4E0B2FD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D1D6BF-C4CA-4A02-86F0-FA41BF82FD3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37131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3A6BD4-DB6E-4BBB-8A3F-F0207CBA4A5B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46FC1-B20B-4EB2-A173-2F999A10F91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42531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D5F3F4-DFE1-4F0B-841F-E85052C0D111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523962-0CC6-4746-B943-B23138107D1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12265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CFCDA5-3443-49B9-ACDC-03591B9543F1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2B7ED6-C58E-418F-93E7-C6F7E507E40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11473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873E0-4365-4306-8926-ED0FA0BC8A88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438498-67B1-44CA-99C6-EE0D0D15474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86568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E4C5A3-62F2-4409-964E-52D84C76CB34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9F8758-616E-4EB6-B0AD-387C50FF7D0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0430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2BED04-9D07-466C-91AD-915A6390F8AD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442E1-6348-463A-AB05-B0F10B996AF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77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74717-90FE-4A71-9C9B-0CFEE4B8F11C}" type="datetime1">
              <a:rPr lang="zh-CN" altLang="en-US"/>
              <a:pPr>
                <a:defRPr/>
              </a:pPr>
              <a:t>2014/9/12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42AC6A-A44E-4D73-85A1-37988CCD8D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77211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6E857-3C08-4F22-8706-326E4640B7EA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1293E3-3D91-4058-A8BB-D6D923D7C4A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15305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B43793-6CD7-4EC1-8943-9DB71E3A31FF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D641D-12B5-4F29-9180-AABAB6A0E91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48162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C528F7-6E95-4322-A1A7-57F871C95304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99EC08-AFA0-40E3-86B9-5610DAC2E1C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0069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A8EAD9-4B02-43EA-9158-8061A3CFC6E4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A7372-4452-4C69-BD80-02D3395CE8C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21963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D9B52-8BD3-4602-9FAF-FB0D4B6FEDFA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EF57B-7926-4922-9A04-87DB665EE7B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49492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3F916-5EC9-423D-95A2-64BC5566AB9F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F2A5A-9CBA-412C-9924-4FF0383C252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23446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90AC5B-A37F-4FCD-AA60-29F24FF1523C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EB4D52-7028-4DCE-9E19-A5236242721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53773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93ABC-0070-42A4-BA4B-901C93FF8C4A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DF67FD-85B8-4004-B83E-125F33B4E0D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49975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05979"/>
            <a:ext cx="8229600" cy="43886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21846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312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9D534-8348-43BE-8451-507CAE904F25}" type="datetime1">
              <a:rPr lang="zh-CN" altLang="en-US"/>
              <a:pPr>
                <a:defRPr/>
              </a:pPr>
              <a:t>2014/9/12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971963-5F3B-4F7B-8DAC-9B99A8FF4B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67239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C133E-A2E4-4270-B1CC-93192A47B695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80462-E74A-4961-A9D3-B4F9F06D56E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41912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EC1030-1E07-485C-974A-E1CCEF6FAA7B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200CAA-5116-407B-BA7D-80B10D9E961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67524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D4066-32A0-48EC-97CB-7AD3E435F9AE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B1510-10DD-49E1-9FA5-12CB342576C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54662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C72E1-0A3B-473F-9BE7-13457320A004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330094-D5F1-4EB3-9863-DDF0D1B3B56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74477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8C4FF-00E9-45A5-9C5B-15A9F9B5AD73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3A463-B2E2-493D-894A-E5084344FD1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33695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007CD5-036A-4EA0-8247-BD0D662EB371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4DDA2-1ED3-45AA-B42A-D2075241B80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3979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8C7EFD-11CA-47E4-8772-7D4856438D43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C6AA57-4FA6-41F1-801E-99780365F61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64419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EF3C9B-2DE0-429B-8327-1DD17C64B182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21ADB7-B1FC-4D5D-8288-DC6CE1B0601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18045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6116E1-3EF5-4636-8820-B77B0B55CB1A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D425E-B2BF-49A7-B7A1-8191BEB1ACC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37957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C289E-2768-45F5-B7E6-2F3B8A2A25D9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45701B-E258-4EC3-B20B-F94E20692D9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352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5E33B6-9DA8-4F40-A048-D0CB5DB088D6}" type="datetime1">
              <a:rPr lang="zh-CN" altLang="en-US"/>
              <a:pPr>
                <a:defRPr/>
              </a:pPr>
              <a:t>2014/9/12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F80CB-D5F5-4D2C-947E-9C41AF2069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51947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29E964-9C87-44B3-9B7C-5835B816EAE0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E8D19-C120-4AEE-95EE-65A04B775EC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57782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0FA07-87D4-4BE6-BC4A-019D4AB42B22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CD3443-EE83-4BF0-9BD1-C68DDBB4078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59103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7128E3-A521-49C6-A865-4933A3E026B5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1E082D-8916-4FCA-9369-29FF76AB81A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5036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8A24B7-C7E3-43CC-9D91-FBF2048670BC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9990-4B81-4358-A8B4-42DFA701134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96077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182FC-9347-42BB-80BE-C2702B8C9081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66050-D596-4840-98BB-893A28A6CBF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5868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71489-8E29-45F3-8A9D-2CCB47FF1012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8BB172-0656-412D-A633-3C8498517EC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81871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C282A-5D2A-43E4-A849-CFE7D6954729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28A372-B8B1-406C-B6B1-A0A91117FD1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47266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CC17DD-208D-4C73-A7DB-A365449317DB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1BA28-3C30-4F25-92A0-998BB2DF208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11139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2F1D0D-DEC7-4807-9392-7C5F1A092574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3F6F08-DF42-4E1B-8289-8BBF0067BD6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53760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B5F4D0-90B1-48AC-AAD6-EBEECB5749D2}" type="datetime1">
              <a:rPr lang="zh-CN" altLang="en-US"/>
              <a:pPr>
                <a:defRPr/>
              </a:pPr>
              <a:t>2014/9/12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3DC4E2-6E9B-44BE-A2B1-752099454A4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753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108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3.xml"/><Relationship Id="rId1" Type="http://schemas.openxmlformats.org/officeDocument/2006/relationships/slideLayout" Target="../slideLayouts/slideLayout102.xml"/><Relationship Id="rId6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111.xml"/><Relationship Id="rId4" Type="http://schemas.openxmlformats.org/officeDocument/2006/relationships/slideLayout" Target="../slideLayouts/slideLayout105.xml"/><Relationship Id="rId9" Type="http://schemas.openxmlformats.org/officeDocument/2006/relationships/slideLayout" Target="../slideLayouts/slideLayout110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0.xml"/><Relationship Id="rId3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19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4.xml"/><Relationship Id="rId1" Type="http://schemas.openxmlformats.org/officeDocument/2006/relationships/slideLayout" Target="../slideLayouts/slideLayout113.xml"/><Relationship Id="rId6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17.xml"/><Relationship Id="rId10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16.xml"/><Relationship Id="rId9" Type="http://schemas.openxmlformats.org/officeDocument/2006/relationships/slideLayout" Target="../slideLayouts/slideLayout12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slideLayout" Target="../slideLayouts/slideLayout79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7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0" tIns="45690" rIns="91380" bIns="456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0" tIns="45690" rIns="91380" bIns="456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smtClean="0">
                <a:sym typeface="Calibri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3"/>
            <a:ext cx="2133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80" tIns="45690" rIns="91380" bIns="4569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A141DA3-19E7-4EAF-A943-481F426D71DA}" type="datetime1">
              <a:rPr lang="zh-CN" altLang="en-US"/>
              <a:pPr>
                <a:defRPr/>
              </a:pPr>
              <a:t>2014/9/12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3"/>
            <a:ext cx="2895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80" tIns="45690" rIns="91380" bIns="45690" numCol="1" anchor="ctr" anchorCtr="0" compatLnSpc="1">
            <a:prstTxWarp prst="textNoShape">
              <a:avLst/>
            </a:prstTxWarp>
          </a:bodyPr>
          <a:lstStyle>
            <a:lvl1pPr algn="ctr">
              <a:defRPr sz="11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80" tIns="45690" rIns="91380" bIns="4569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477C47C-4DDE-45F6-A16F-E28A6AA386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495" r:id="rId1"/>
    <p:sldLayoutId id="2147489496" r:id="rId2"/>
    <p:sldLayoutId id="2147489497" r:id="rId3"/>
    <p:sldLayoutId id="2147489498" r:id="rId4"/>
    <p:sldLayoutId id="2147489499" r:id="rId5"/>
    <p:sldLayoutId id="2147489500" r:id="rId6"/>
    <p:sldLayoutId id="2147489501" r:id="rId7"/>
    <p:sldLayoutId id="2147489502" r:id="rId8"/>
    <p:sldLayoutId id="2147489503" r:id="rId9"/>
    <p:sldLayoutId id="2147489504" r:id="rId10"/>
    <p:sldLayoutId id="2147489505" r:id="rId11"/>
  </p:sldLayoutIdLst>
  <p:txStyles>
    <p:titleStyle>
      <a:lvl1pPr marL="912813" indent="-912813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2813" indent="-912813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2813" indent="-912813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2813" indent="-912813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2813" indent="-912813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0013" indent="-912813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7213" indent="-912813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4413" indent="-912813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1613" indent="-912813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1313" indent="-341313" algn="l" defTabSz="9128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1363" indent="-284163" algn="l" defTabSz="9128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14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5986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58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30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02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74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46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0" tIns="45690" rIns="91380" bIns="456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126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0" tIns="45690" rIns="91380" bIns="456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smtClean="0">
                <a:sym typeface="Calibri" pitchFamily="34" charset="0"/>
              </a:rPr>
              <a:t>第五级</a:t>
            </a:r>
          </a:p>
        </p:txBody>
      </p:sp>
      <p:sp>
        <p:nvSpPr>
          <p:cNvPr id="1126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3"/>
            <a:ext cx="2133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80" tIns="45690" rIns="91380" bIns="4569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B9116F9-DDC8-436F-B9ED-7ADE3AF4C877}" type="datetime1">
              <a:rPr lang="zh-CN" altLang="en-US"/>
              <a:pPr>
                <a:defRPr/>
              </a:pPr>
              <a:t>2014/9/12</a:t>
            </a:fld>
            <a:endParaRPr lang="zh-CN" altLang="en-US"/>
          </a:p>
        </p:txBody>
      </p:sp>
      <p:sp>
        <p:nvSpPr>
          <p:cNvPr id="1126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3"/>
            <a:ext cx="2895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80" tIns="45690" rIns="91380" bIns="45690" numCol="1" anchor="ctr" anchorCtr="0" compatLnSpc="1">
            <a:prstTxWarp prst="textNoShape">
              <a:avLst/>
            </a:prstTxWarp>
          </a:bodyPr>
          <a:lstStyle>
            <a:lvl1pPr algn="ctr">
              <a:defRPr sz="11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27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80" tIns="45690" rIns="91380" bIns="4569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4E4C71A-23F5-4A0F-B8E5-93A1562A42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606" r:id="rId1"/>
    <p:sldLayoutId id="2147489607" r:id="rId2"/>
    <p:sldLayoutId id="2147489608" r:id="rId3"/>
    <p:sldLayoutId id="2147489609" r:id="rId4"/>
    <p:sldLayoutId id="2147489610" r:id="rId5"/>
    <p:sldLayoutId id="2147489611" r:id="rId6"/>
    <p:sldLayoutId id="2147489612" r:id="rId7"/>
    <p:sldLayoutId id="2147489613" r:id="rId8"/>
    <p:sldLayoutId id="2147489614" r:id="rId9"/>
    <p:sldLayoutId id="2147489615" r:id="rId10"/>
    <p:sldLayoutId id="2147489616" r:id="rId11"/>
  </p:sldLayoutIdLst>
  <p:txStyles>
    <p:titleStyle>
      <a:lvl1pPr marL="912813" indent="-912813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2813" indent="-912813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2813" indent="-912813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2813" indent="-912813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2813" indent="-912813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0013" indent="-912813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7213" indent="-912813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4413" indent="-912813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1613" indent="-912813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1313" indent="-341313" algn="l" defTabSz="9128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1363" indent="-284163" algn="l" defTabSz="9128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14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5986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58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30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02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74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46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0" tIns="45690" rIns="91380" bIns="456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229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0" tIns="45690" rIns="91380" bIns="456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smtClean="0">
                <a:sym typeface="Calibri" pitchFamily="34" charset="0"/>
              </a:rPr>
              <a:t>第五级</a:t>
            </a:r>
          </a:p>
        </p:txBody>
      </p:sp>
      <p:sp>
        <p:nvSpPr>
          <p:cNvPr id="1229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3"/>
            <a:ext cx="2133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80" tIns="45690" rIns="91380" bIns="4569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ACADCE6-BC62-4D94-BF09-BF7BAD50C4B8}" type="datetime1">
              <a:rPr lang="zh-CN" altLang="en-US"/>
              <a:pPr>
                <a:defRPr/>
              </a:pPr>
              <a:t>2014/9/12</a:t>
            </a:fld>
            <a:endParaRPr lang="zh-CN" altLang="en-US"/>
          </a:p>
        </p:txBody>
      </p:sp>
      <p:sp>
        <p:nvSpPr>
          <p:cNvPr id="1229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3"/>
            <a:ext cx="2895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80" tIns="45690" rIns="91380" bIns="45690" numCol="1" anchor="ctr" anchorCtr="0" compatLnSpc="1">
            <a:prstTxWarp prst="textNoShape">
              <a:avLst/>
            </a:prstTxWarp>
          </a:bodyPr>
          <a:lstStyle>
            <a:lvl1pPr algn="ctr">
              <a:defRPr sz="11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80" tIns="45690" rIns="91380" bIns="4569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70C3489-8443-44E0-B4B4-7E15C3C22A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617" r:id="rId1"/>
    <p:sldLayoutId id="2147489618" r:id="rId2"/>
    <p:sldLayoutId id="2147489619" r:id="rId3"/>
    <p:sldLayoutId id="2147489620" r:id="rId4"/>
    <p:sldLayoutId id="2147489621" r:id="rId5"/>
    <p:sldLayoutId id="2147489622" r:id="rId6"/>
    <p:sldLayoutId id="2147489623" r:id="rId7"/>
    <p:sldLayoutId id="2147489624" r:id="rId8"/>
    <p:sldLayoutId id="2147489625" r:id="rId9"/>
    <p:sldLayoutId id="2147489626" r:id="rId10"/>
    <p:sldLayoutId id="2147489627" r:id="rId11"/>
  </p:sldLayoutIdLst>
  <p:txStyles>
    <p:titleStyle>
      <a:lvl1pPr marL="912813" indent="-912813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2813" indent="-912813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2813" indent="-912813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2813" indent="-912813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2813" indent="-912813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0013" indent="-912813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7213" indent="-912813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4413" indent="-912813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1613" indent="-912813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1313" indent="-341313" algn="l" defTabSz="9128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1363" indent="-284163" algn="l" defTabSz="9128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14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5986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58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30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02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74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46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0" tIns="45690" rIns="91380" bIns="456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307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0" tIns="45690" rIns="91380" bIns="456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smtClean="0">
                <a:sym typeface="Calibri" pitchFamily="34" charset="0"/>
              </a:rPr>
              <a:t>第五级</a:t>
            </a:r>
          </a:p>
        </p:txBody>
      </p:sp>
      <p:sp>
        <p:nvSpPr>
          <p:cNvPr id="3076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3"/>
            <a:ext cx="2133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80" tIns="45690" rIns="91380" bIns="4569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61E8522-C9D1-41F9-9AA2-ABCE9F73D4E0}" type="datetime1">
              <a:rPr lang="zh-CN" altLang="en-US"/>
              <a:pPr>
                <a:defRPr/>
              </a:pPr>
              <a:t>2014/9/12</a:t>
            </a:fld>
            <a:endParaRPr lang="zh-CN" altLang="en-US"/>
          </a:p>
        </p:txBody>
      </p:sp>
      <p:sp>
        <p:nvSpPr>
          <p:cNvPr id="3077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3"/>
            <a:ext cx="2895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80" tIns="45690" rIns="91380" bIns="45690" numCol="1" anchor="ctr" anchorCtr="0" compatLnSpc="1">
            <a:prstTxWarp prst="textNoShape">
              <a:avLst/>
            </a:prstTxWarp>
          </a:bodyPr>
          <a:lstStyle>
            <a:lvl1pPr algn="ctr">
              <a:defRPr sz="11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80" tIns="45690" rIns="91380" bIns="4569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96EF85F-DBEF-4046-90F6-BB2FBD80DA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517" r:id="rId1"/>
    <p:sldLayoutId id="2147489518" r:id="rId2"/>
    <p:sldLayoutId id="2147489519" r:id="rId3"/>
    <p:sldLayoutId id="2147489520" r:id="rId4"/>
    <p:sldLayoutId id="2147489521" r:id="rId5"/>
    <p:sldLayoutId id="2147489522" r:id="rId6"/>
    <p:sldLayoutId id="2147489523" r:id="rId7"/>
    <p:sldLayoutId id="2147489524" r:id="rId8"/>
    <p:sldLayoutId id="2147489525" r:id="rId9"/>
    <p:sldLayoutId id="2147489526" r:id="rId10"/>
    <p:sldLayoutId id="2147489527" r:id="rId11"/>
  </p:sldLayoutIdLst>
  <p:txStyles>
    <p:titleStyle>
      <a:lvl1pPr marL="912813" indent="-912813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2813" indent="-912813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2813" indent="-912813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2813" indent="-912813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2813" indent="-912813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0013" indent="-912813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7213" indent="-912813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4413" indent="-912813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1613" indent="-912813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1313" indent="-341313" algn="l" defTabSz="9128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1363" indent="-284163" algn="l" defTabSz="9128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14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5986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58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30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02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74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46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0" tIns="45690" rIns="91380" bIns="456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4099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0" tIns="45690" rIns="91380" bIns="456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smtClean="0">
                <a:sym typeface="Calibri" pitchFamily="34" charset="0"/>
              </a:rPr>
              <a:t>第五级</a:t>
            </a:r>
          </a:p>
        </p:txBody>
      </p:sp>
      <p:sp>
        <p:nvSpPr>
          <p:cNvPr id="4100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3"/>
            <a:ext cx="2133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80" tIns="45690" rIns="91380" bIns="4569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A3027A5-7A75-436A-897D-2AF0A2A626B3}" type="datetime1">
              <a:rPr lang="zh-CN" altLang="en-US"/>
              <a:pPr>
                <a:defRPr/>
              </a:pPr>
              <a:t>2014/9/12</a:t>
            </a:fld>
            <a:endParaRPr lang="zh-CN" altLang="en-US"/>
          </a:p>
        </p:txBody>
      </p:sp>
      <p:sp>
        <p:nvSpPr>
          <p:cNvPr id="4101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3"/>
            <a:ext cx="2895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80" tIns="45690" rIns="91380" bIns="45690" numCol="1" anchor="ctr" anchorCtr="0" compatLnSpc="1">
            <a:prstTxWarp prst="textNoShape">
              <a:avLst/>
            </a:prstTxWarp>
          </a:bodyPr>
          <a:lstStyle>
            <a:lvl1pPr algn="ctr">
              <a:defRPr sz="11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80" tIns="45690" rIns="91380" bIns="4569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2C8E2F0-D135-4293-9FFA-110D0AC06A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528" r:id="rId1"/>
    <p:sldLayoutId id="2147489529" r:id="rId2"/>
    <p:sldLayoutId id="2147489530" r:id="rId3"/>
    <p:sldLayoutId id="2147489531" r:id="rId4"/>
    <p:sldLayoutId id="2147489532" r:id="rId5"/>
    <p:sldLayoutId id="2147489533" r:id="rId6"/>
    <p:sldLayoutId id="2147489534" r:id="rId7"/>
    <p:sldLayoutId id="2147489535" r:id="rId8"/>
    <p:sldLayoutId id="2147489536" r:id="rId9"/>
    <p:sldLayoutId id="2147489537" r:id="rId10"/>
    <p:sldLayoutId id="2147489538" r:id="rId11"/>
  </p:sldLayoutIdLst>
  <p:txStyles>
    <p:titleStyle>
      <a:lvl1pPr marL="912813" indent="-912813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2813" indent="-912813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2813" indent="-912813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2813" indent="-912813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2813" indent="-912813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0013" indent="-912813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7213" indent="-912813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4413" indent="-912813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1613" indent="-912813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1313" indent="-341313" algn="l" defTabSz="9128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1363" indent="-284163" algn="l" defTabSz="9128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14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5986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58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30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02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74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46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0" tIns="45690" rIns="91380" bIns="456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5123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0" tIns="45690" rIns="91380" bIns="456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smtClean="0">
                <a:sym typeface="Calibri" pitchFamily="34" charset="0"/>
              </a:rPr>
              <a:t>第五级</a:t>
            </a:r>
          </a:p>
        </p:txBody>
      </p:sp>
      <p:sp>
        <p:nvSpPr>
          <p:cNvPr id="5124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3"/>
            <a:ext cx="2133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80" tIns="45690" rIns="91380" bIns="4569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624A5AD-6626-4E6A-9FD9-1376287676F4}" type="datetime1">
              <a:rPr lang="zh-CN" altLang="en-US"/>
              <a:pPr>
                <a:defRPr/>
              </a:pPr>
              <a:t>2014/9/12</a:t>
            </a:fld>
            <a:endParaRPr lang="zh-CN" altLang="en-US"/>
          </a:p>
        </p:txBody>
      </p:sp>
      <p:sp>
        <p:nvSpPr>
          <p:cNvPr id="5125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3"/>
            <a:ext cx="2895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80" tIns="45690" rIns="91380" bIns="45690" numCol="1" anchor="ctr" anchorCtr="0" compatLnSpc="1">
            <a:prstTxWarp prst="textNoShape">
              <a:avLst/>
            </a:prstTxWarp>
          </a:bodyPr>
          <a:lstStyle>
            <a:lvl1pPr algn="ctr">
              <a:defRPr sz="11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6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80" tIns="45690" rIns="91380" bIns="4569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C040D8F-3165-4A22-B726-AD11BD1418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539" r:id="rId1"/>
    <p:sldLayoutId id="2147489540" r:id="rId2"/>
    <p:sldLayoutId id="2147489541" r:id="rId3"/>
    <p:sldLayoutId id="2147489542" r:id="rId4"/>
    <p:sldLayoutId id="2147489543" r:id="rId5"/>
    <p:sldLayoutId id="2147489544" r:id="rId6"/>
    <p:sldLayoutId id="2147489545" r:id="rId7"/>
    <p:sldLayoutId id="2147489546" r:id="rId8"/>
    <p:sldLayoutId id="2147489547" r:id="rId9"/>
    <p:sldLayoutId id="2147489548" r:id="rId10"/>
    <p:sldLayoutId id="2147489549" r:id="rId11"/>
  </p:sldLayoutIdLst>
  <p:txStyles>
    <p:titleStyle>
      <a:lvl1pPr marL="912813" indent="-912813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2813" indent="-912813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2813" indent="-912813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2813" indent="-912813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2813" indent="-912813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0013" indent="-912813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7213" indent="-912813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4413" indent="-912813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1613" indent="-912813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1313" indent="-341313" algn="l" defTabSz="9128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1363" indent="-284163" algn="l" defTabSz="9128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14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5986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58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30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02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74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46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0" tIns="45690" rIns="91380" bIns="456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614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0" tIns="45690" rIns="91380" bIns="456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smtClean="0">
                <a:sym typeface="Calibri" pitchFamily="34" charset="0"/>
              </a:rPr>
              <a:t>第五级</a:t>
            </a:r>
          </a:p>
        </p:txBody>
      </p:sp>
      <p:sp>
        <p:nvSpPr>
          <p:cNvPr id="6148" name="日期占位符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3"/>
            <a:ext cx="2133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80" tIns="45690" rIns="91380" bIns="4569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F487E5A-D228-4E39-ACC3-28F25426B3C9}" type="datetime1">
              <a:rPr lang="zh-CN" altLang="en-US"/>
              <a:pPr>
                <a:defRPr/>
              </a:pPr>
              <a:t>2014/9/12</a:t>
            </a:fld>
            <a:endParaRPr lang="zh-CN" altLang="en-US"/>
          </a:p>
        </p:txBody>
      </p:sp>
      <p:sp>
        <p:nvSpPr>
          <p:cNvPr id="6149" name="页脚占位符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3"/>
            <a:ext cx="2895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80" tIns="45690" rIns="91380" bIns="45690" numCol="1" anchor="ctr" anchorCtr="0" compatLnSpc="1">
            <a:prstTxWarp prst="textNoShape">
              <a:avLst/>
            </a:prstTxWarp>
          </a:bodyPr>
          <a:lstStyle>
            <a:lvl1pPr algn="ctr">
              <a:defRPr sz="11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0" name="灯片编号占位符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80" tIns="45690" rIns="91380" bIns="4569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17C080A-0F64-492F-8D83-A1E59BACBB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550" r:id="rId1"/>
    <p:sldLayoutId id="2147489551" r:id="rId2"/>
    <p:sldLayoutId id="2147489552" r:id="rId3"/>
    <p:sldLayoutId id="2147489553" r:id="rId4"/>
    <p:sldLayoutId id="2147489554" r:id="rId5"/>
    <p:sldLayoutId id="2147489555" r:id="rId6"/>
    <p:sldLayoutId id="2147489556" r:id="rId7"/>
    <p:sldLayoutId id="2147489557" r:id="rId8"/>
    <p:sldLayoutId id="2147489558" r:id="rId9"/>
    <p:sldLayoutId id="2147489559" r:id="rId10"/>
    <p:sldLayoutId id="2147489560" r:id="rId11"/>
  </p:sldLayoutIdLst>
  <p:txStyles>
    <p:titleStyle>
      <a:lvl1pPr marL="912813" indent="-912813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2813" indent="-912813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2813" indent="-912813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2813" indent="-912813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2813" indent="-912813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0013" indent="-912813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7213" indent="-912813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4413" indent="-912813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1613" indent="-912813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1313" indent="-341313" algn="l" defTabSz="9128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1363" indent="-284163" algn="l" defTabSz="9128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14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5986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58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30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02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74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46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0" tIns="45690" rIns="91380" bIns="456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717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0" tIns="45690" rIns="91380" bIns="456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smtClean="0">
                <a:sym typeface="Calibri" pitchFamily="34" charset="0"/>
              </a:rPr>
              <a:t>第五级</a:t>
            </a:r>
          </a:p>
        </p:txBody>
      </p:sp>
      <p:sp>
        <p:nvSpPr>
          <p:cNvPr id="7172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3"/>
            <a:ext cx="2133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80" tIns="45690" rIns="91380" bIns="4569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864E917-53C3-4DA8-80ED-49149A07D6E2}" type="datetime1">
              <a:rPr lang="zh-CN" altLang="en-US"/>
              <a:pPr>
                <a:defRPr/>
              </a:pPr>
              <a:t>2014/9/12</a:t>
            </a:fld>
            <a:endParaRPr lang="zh-CN" altLang="en-US"/>
          </a:p>
        </p:txBody>
      </p:sp>
      <p:sp>
        <p:nvSpPr>
          <p:cNvPr id="7173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3"/>
            <a:ext cx="2895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80" tIns="45690" rIns="91380" bIns="45690" numCol="1" anchor="ctr" anchorCtr="0" compatLnSpc="1">
            <a:prstTxWarp prst="textNoShape">
              <a:avLst/>
            </a:prstTxWarp>
          </a:bodyPr>
          <a:lstStyle>
            <a:lvl1pPr algn="ctr">
              <a:defRPr sz="11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4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80" tIns="45690" rIns="91380" bIns="4569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056B447-BA05-4969-B24C-21C6DF0FC9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561" r:id="rId1"/>
    <p:sldLayoutId id="2147489562" r:id="rId2"/>
    <p:sldLayoutId id="2147489563" r:id="rId3"/>
    <p:sldLayoutId id="2147489564" r:id="rId4"/>
    <p:sldLayoutId id="2147489565" r:id="rId5"/>
    <p:sldLayoutId id="2147489566" r:id="rId6"/>
    <p:sldLayoutId id="2147489567" r:id="rId7"/>
    <p:sldLayoutId id="2147489568" r:id="rId8"/>
    <p:sldLayoutId id="2147489569" r:id="rId9"/>
    <p:sldLayoutId id="2147489570" r:id="rId10"/>
    <p:sldLayoutId id="2147489571" r:id="rId11"/>
  </p:sldLayoutIdLst>
  <p:txStyles>
    <p:titleStyle>
      <a:lvl1pPr marL="912813" indent="-912813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2813" indent="-912813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2813" indent="-912813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2813" indent="-912813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2813" indent="-912813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0013" indent="-912813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7213" indent="-912813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4413" indent="-912813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1613" indent="-912813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1313" indent="-341313" algn="l" defTabSz="9128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1363" indent="-284163" algn="l" defTabSz="9128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14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5986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58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30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02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74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46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0" tIns="45690" rIns="91380" bIns="456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819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0" tIns="45690" rIns="91380" bIns="456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smtClean="0">
                <a:sym typeface="Calibri" pitchFamily="34" charset="0"/>
              </a:rPr>
              <a:t>第五级</a:t>
            </a:r>
          </a:p>
        </p:txBody>
      </p:sp>
      <p:sp>
        <p:nvSpPr>
          <p:cNvPr id="8196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3"/>
            <a:ext cx="2133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80" tIns="45690" rIns="91380" bIns="4569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BA89CA4-E4F4-44E0-9523-53EBBD3EA54E}" type="datetime1">
              <a:rPr lang="zh-CN" altLang="en-US"/>
              <a:pPr>
                <a:defRPr/>
              </a:pPr>
              <a:t>2014/9/12</a:t>
            </a:fld>
            <a:endParaRPr lang="zh-CN" altLang="en-US"/>
          </a:p>
        </p:txBody>
      </p:sp>
      <p:sp>
        <p:nvSpPr>
          <p:cNvPr id="8197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3"/>
            <a:ext cx="2895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80" tIns="45690" rIns="91380" bIns="45690" numCol="1" anchor="ctr" anchorCtr="0" compatLnSpc="1">
            <a:prstTxWarp prst="textNoShape">
              <a:avLst/>
            </a:prstTxWarp>
          </a:bodyPr>
          <a:lstStyle>
            <a:lvl1pPr algn="ctr">
              <a:defRPr sz="11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198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80" tIns="45690" rIns="91380" bIns="4569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9C152FE-EC66-4131-81C5-06EE8DD704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572" r:id="rId1"/>
    <p:sldLayoutId id="2147489573" r:id="rId2"/>
    <p:sldLayoutId id="2147489574" r:id="rId3"/>
    <p:sldLayoutId id="2147489575" r:id="rId4"/>
    <p:sldLayoutId id="2147489576" r:id="rId5"/>
    <p:sldLayoutId id="2147489577" r:id="rId6"/>
    <p:sldLayoutId id="2147489578" r:id="rId7"/>
    <p:sldLayoutId id="2147489579" r:id="rId8"/>
    <p:sldLayoutId id="2147489580" r:id="rId9"/>
    <p:sldLayoutId id="2147489581" r:id="rId10"/>
    <p:sldLayoutId id="2147489582" r:id="rId11"/>
    <p:sldLayoutId id="2147489583" r:id="rId12"/>
    <p:sldLayoutId id="2147489640" r:id="rId13"/>
  </p:sldLayoutIdLst>
  <p:txStyles>
    <p:titleStyle>
      <a:lvl1pPr marL="912813" indent="-912813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2813" indent="-912813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2813" indent="-912813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2813" indent="-912813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2813" indent="-912813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0013" indent="-912813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7213" indent="-912813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4413" indent="-912813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1613" indent="-912813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1313" indent="-341313" algn="l" defTabSz="9128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1363" indent="-284163" algn="l" defTabSz="9128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14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5986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58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30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02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74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46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0" tIns="45690" rIns="91380" bIns="456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9219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0" tIns="45690" rIns="91380" bIns="456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smtClean="0">
                <a:sym typeface="Calibri" pitchFamily="34" charset="0"/>
              </a:rPr>
              <a:t>第五级</a:t>
            </a:r>
          </a:p>
        </p:txBody>
      </p:sp>
      <p:sp>
        <p:nvSpPr>
          <p:cNvPr id="9220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3"/>
            <a:ext cx="2133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80" tIns="45690" rIns="91380" bIns="4569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5FCA240-7413-42AF-8EC5-82F60C7DFC04}" type="datetime1">
              <a:rPr lang="zh-CN" altLang="en-US"/>
              <a:pPr>
                <a:defRPr/>
              </a:pPr>
              <a:t>2014/9/12</a:t>
            </a:fld>
            <a:endParaRPr lang="zh-CN" altLang="en-US"/>
          </a:p>
        </p:txBody>
      </p:sp>
      <p:sp>
        <p:nvSpPr>
          <p:cNvPr id="9221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3"/>
            <a:ext cx="2895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80" tIns="45690" rIns="91380" bIns="45690" numCol="1" anchor="ctr" anchorCtr="0" compatLnSpc="1">
            <a:prstTxWarp prst="textNoShape">
              <a:avLst/>
            </a:prstTxWarp>
          </a:bodyPr>
          <a:lstStyle>
            <a:lvl1pPr algn="ctr">
              <a:defRPr sz="11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22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80" tIns="45690" rIns="91380" bIns="4569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8DD4484-7669-40E5-ACE0-C92A96731D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584" r:id="rId1"/>
    <p:sldLayoutId id="2147489585" r:id="rId2"/>
    <p:sldLayoutId id="2147489586" r:id="rId3"/>
    <p:sldLayoutId id="2147489587" r:id="rId4"/>
    <p:sldLayoutId id="2147489588" r:id="rId5"/>
    <p:sldLayoutId id="2147489589" r:id="rId6"/>
    <p:sldLayoutId id="2147489590" r:id="rId7"/>
    <p:sldLayoutId id="2147489591" r:id="rId8"/>
    <p:sldLayoutId id="2147489592" r:id="rId9"/>
    <p:sldLayoutId id="2147489593" r:id="rId10"/>
    <p:sldLayoutId id="2147489594" r:id="rId11"/>
  </p:sldLayoutIdLst>
  <p:txStyles>
    <p:titleStyle>
      <a:lvl1pPr marL="912813" indent="-912813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2813" indent="-912813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2813" indent="-912813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2813" indent="-912813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2813" indent="-912813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0013" indent="-912813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7213" indent="-912813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4413" indent="-912813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1613" indent="-912813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1313" indent="-341313" algn="l" defTabSz="9128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1363" indent="-284163" algn="l" defTabSz="9128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14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5986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58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30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02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74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46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0" tIns="45690" rIns="91380" bIns="456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243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0" tIns="45690" rIns="91380" bIns="456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smtClean="0">
                <a:sym typeface="Calibri" pitchFamily="34" charset="0"/>
              </a:rPr>
              <a:t>第五级</a:t>
            </a:r>
          </a:p>
        </p:txBody>
      </p:sp>
      <p:sp>
        <p:nvSpPr>
          <p:cNvPr id="10244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3"/>
            <a:ext cx="2133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80" tIns="45690" rIns="91380" bIns="4569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0B08835-0BEC-435A-8AAB-D8B4BC5C35EA}" type="datetime1">
              <a:rPr lang="zh-CN" altLang="en-US"/>
              <a:pPr>
                <a:defRPr/>
              </a:pPr>
              <a:t>2014/9/12</a:t>
            </a:fld>
            <a:endParaRPr lang="zh-CN" altLang="en-US"/>
          </a:p>
        </p:txBody>
      </p:sp>
      <p:sp>
        <p:nvSpPr>
          <p:cNvPr id="10245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3"/>
            <a:ext cx="2895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80" tIns="45690" rIns="91380" bIns="45690" numCol="1" anchor="ctr" anchorCtr="0" compatLnSpc="1">
            <a:prstTxWarp prst="textNoShape">
              <a:avLst/>
            </a:prstTxWarp>
          </a:bodyPr>
          <a:lstStyle>
            <a:lvl1pPr algn="ctr">
              <a:defRPr sz="11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6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80" tIns="45690" rIns="91380" bIns="4569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2D29D01-36E8-4503-8CD2-52EF492F87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595" r:id="rId1"/>
    <p:sldLayoutId id="2147489596" r:id="rId2"/>
    <p:sldLayoutId id="2147489597" r:id="rId3"/>
    <p:sldLayoutId id="2147489598" r:id="rId4"/>
    <p:sldLayoutId id="2147489599" r:id="rId5"/>
    <p:sldLayoutId id="2147489600" r:id="rId6"/>
    <p:sldLayoutId id="2147489601" r:id="rId7"/>
    <p:sldLayoutId id="2147489602" r:id="rId8"/>
    <p:sldLayoutId id="2147489603" r:id="rId9"/>
    <p:sldLayoutId id="2147489604" r:id="rId10"/>
    <p:sldLayoutId id="2147489605" r:id="rId11"/>
  </p:sldLayoutIdLst>
  <p:txStyles>
    <p:titleStyle>
      <a:lvl1pPr marL="912813" indent="-912813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2813" indent="-912813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2813" indent="-912813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2813" indent="-912813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2813" indent="-912813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0013" indent="-912813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7213" indent="-912813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4413" indent="-912813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1613" indent="-912813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1313" indent="-341313" algn="l" defTabSz="9128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1363" indent="-284163" algn="l" defTabSz="9128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14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5986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58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30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02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74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46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3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8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73.xml"/><Relationship Id="rId1" Type="http://schemas.openxmlformats.org/officeDocument/2006/relationships/vmlDrawing" Target="../drawings/vmlDrawing1.vml"/><Relationship Id="rId6" Type="http://schemas.openxmlformats.org/officeDocument/2006/relationships/chart" Target="../charts/chart4.x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7.xml"/><Relationship Id="rId5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3.xml"/><Relationship Id="rId5" Type="http://schemas.openxmlformats.org/officeDocument/2006/relationships/image" Target="../media/image17.png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3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g"/><Relationship Id="rId3" Type="http://schemas.openxmlformats.org/officeDocument/2006/relationships/hyperlink" Target="mailto:info@eyefulpresentations.co.uk" TargetMode="External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9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jpg"/><Relationship Id="rId4" Type="http://schemas.openxmlformats.org/officeDocument/2006/relationships/hyperlink" Target="http://www.eyefulpresentations.co.uk/" TargetMode="External"/><Relationship Id="rId9" Type="http://schemas.openxmlformats.org/officeDocument/2006/relationships/image" Target="../media/image3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Freeform 33"/>
          <p:cNvSpPr>
            <a:spLocks/>
          </p:cNvSpPr>
          <p:nvPr/>
        </p:nvSpPr>
        <p:spPr bwMode="auto">
          <a:xfrm>
            <a:off x="1489076" y="3389710"/>
            <a:ext cx="1012825" cy="280988"/>
          </a:xfrm>
          <a:custGeom>
            <a:avLst/>
            <a:gdLst>
              <a:gd name="T0" fmla="*/ 0 w 356"/>
              <a:gd name="T1" fmla="*/ 757235773 h 132"/>
              <a:gd name="T2" fmla="*/ 687998308 w 356"/>
              <a:gd name="T3" fmla="*/ 853903943 h 132"/>
              <a:gd name="T4" fmla="*/ 1513598874 w 356"/>
              <a:gd name="T5" fmla="*/ 620289731 h 132"/>
              <a:gd name="T6" fmla="*/ 2015430730 w 356"/>
              <a:gd name="T7" fmla="*/ 467231085 h 132"/>
              <a:gd name="T8" fmla="*/ 2147483647 w 356"/>
              <a:gd name="T9" fmla="*/ 112780995 h 132"/>
              <a:gd name="T10" fmla="*/ 2147483647 w 356"/>
              <a:gd name="T11" fmla="*/ 16112786 h 132"/>
              <a:gd name="T12" fmla="*/ 2147483647 w 356"/>
              <a:gd name="T13" fmla="*/ 0 h 1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56"/>
              <a:gd name="T22" fmla="*/ 0 h 132"/>
              <a:gd name="T23" fmla="*/ 356 w 356"/>
              <a:gd name="T24" fmla="*/ 132 h 13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56" h="132">
                <a:moveTo>
                  <a:pt x="0" y="94"/>
                </a:moveTo>
                <a:cubicBezTo>
                  <a:pt x="6" y="101"/>
                  <a:pt x="26" y="132"/>
                  <a:pt x="85" y="106"/>
                </a:cubicBezTo>
                <a:cubicBezTo>
                  <a:pt x="106" y="97"/>
                  <a:pt x="176" y="80"/>
                  <a:pt x="187" y="77"/>
                </a:cubicBezTo>
                <a:cubicBezTo>
                  <a:pt x="198" y="75"/>
                  <a:pt x="223" y="61"/>
                  <a:pt x="249" y="58"/>
                </a:cubicBezTo>
                <a:cubicBezTo>
                  <a:pt x="276" y="54"/>
                  <a:pt x="293" y="22"/>
                  <a:pt x="315" y="14"/>
                </a:cubicBezTo>
                <a:cubicBezTo>
                  <a:pt x="337" y="5"/>
                  <a:pt x="333" y="1"/>
                  <a:pt x="348" y="2"/>
                </a:cubicBezTo>
                <a:cubicBezTo>
                  <a:pt x="351" y="2"/>
                  <a:pt x="354" y="0"/>
                  <a:pt x="356" y="0"/>
                </a:cubicBezTo>
              </a:path>
            </a:pathLst>
          </a:custGeom>
          <a:noFill/>
          <a:ln w="33338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082" name="Freeform 34"/>
          <p:cNvSpPr>
            <a:spLocks/>
          </p:cNvSpPr>
          <p:nvPr/>
        </p:nvSpPr>
        <p:spPr bwMode="auto">
          <a:xfrm>
            <a:off x="3048000" y="2399110"/>
            <a:ext cx="57150" cy="67865"/>
          </a:xfrm>
          <a:custGeom>
            <a:avLst/>
            <a:gdLst>
              <a:gd name="T0" fmla="*/ 0 w 20"/>
              <a:gd name="T1" fmla="*/ 0 h 32"/>
              <a:gd name="T2" fmla="*/ 57158573 w 20"/>
              <a:gd name="T3" fmla="*/ 63968645 h 32"/>
              <a:gd name="T4" fmla="*/ 114314289 w 20"/>
              <a:gd name="T5" fmla="*/ 191903130 h 32"/>
              <a:gd name="T6" fmla="*/ 163306107 w 20"/>
              <a:gd name="T7" fmla="*/ 255871753 h 32"/>
              <a:gd name="T8" fmla="*/ 0 60000 65536"/>
              <a:gd name="T9" fmla="*/ 0 60000 65536"/>
              <a:gd name="T10" fmla="*/ 0 60000 65536"/>
              <a:gd name="T11" fmla="*/ 0 60000 65536"/>
              <a:gd name="T12" fmla="*/ 0 w 20"/>
              <a:gd name="T13" fmla="*/ 0 h 32"/>
              <a:gd name="T14" fmla="*/ 20 w 20"/>
              <a:gd name="T15" fmla="*/ 32 h 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" h="32">
                <a:moveTo>
                  <a:pt x="0" y="0"/>
                </a:moveTo>
                <a:cubicBezTo>
                  <a:pt x="2" y="2"/>
                  <a:pt x="7" y="8"/>
                  <a:pt x="7" y="8"/>
                </a:cubicBezTo>
                <a:cubicBezTo>
                  <a:pt x="14" y="24"/>
                  <a:pt x="14" y="24"/>
                  <a:pt x="14" y="24"/>
                </a:cubicBezTo>
                <a:cubicBezTo>
                  <a:pt x="20" y="32"/>
                  <a:pt x="20" y="32"/>
                  <a:pt x="20" y="32"/>
                </a:cubicBezTo>
              </a:path>
            </a:pathLst>
          </a:custGeom>
          <a:noFill/>
          <a:ln w="33338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083" name="Freeform 35"/>
          <p:cNvSpPr>
            <a:spLocks/>
          </p:cNvSpPr>
          <p:nvPr/>
        </p:nvSpPr>
        <p:spPr bwMode="auto">
          <a:xfrm>
            <a:off x="2892426" y="2474119"/>
            <a:ext cx="201613" cy="52388"/>
          </a:xfrm>
          <a:custGeom>
            <a:avLst/>
            <a:gdLst>
              <a:gd name="T0" fmla="*/ 0 w 127"/>
              <a:gd name="T1" fmla="*/ 0 h 44"/>
              <a:gd name="T2" fmla="*/ 42843558 w 127"/>
              <a:gd name="T3" fmla="*/ 60483754 h 44"/>
              <a:gd name="T4" fmla="*/ 83166161 w 127"/>
              <a:gd name="T5" fmla="*/ 65524065 h 44"/>
              <a:gd name="T6" fmla="*/ 143650071 w 127"/>
              <a:gd name="T7" fmla="*/ 100806240 h 44"/>
              <a:gd name="T8" fmla="*/ 219254978 w 127"/>
              <a:gd name="T9" fmla="*/ 42843448 h 44"/>
              <a:gd name="T10" fmla="*/ 274698539 w 127"/>
              <a:gd name="T11" fmla="*/ 52924081 h 44"/>
              <a:gd name="T12" fmla="*/ 320061454 w 127"/>
              <a:gd name="T13" fmla="*/ 37803137 h 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"/>
              <a:gd name="T22" fmla="*/ 0 h 44"/>
              <a:gd name="T23" fmla="*/ 127 w 127"/>
              <a:gd name="T24" fmla="*/ 44 h 4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" h="44">
                <a:moveTo>
                  <a:pt x="0" y="0"/>
                </a:moveTo>
                <a:cubicBezTo>
                  <a:pt x="0" y="0"/>
                  <a:pt x="10" y="24"/>
                  <a:pt x="17" y="24"/>
                </a:cubicBezTo>
                <a:cubicBezTo>
                  <a:pt x="22" y="24"/>
                  <a:pt x="33" y="19"/>
                  <a:pt x="33" y="26"/>
                </a:cubicBezTo>
                <a:cubicBezTo>
                  <a:pt x="33" y="33"/>
                  <a:pt x="46" y="44"/>
                  <a:pt x="57" y="40"/>
                </a:cubicBezTo>
                <a:cubicBezTo>
                  <a:pt x="68" y="39"/>
                  <a:pt x="84" y="17"/>
                  <a:pt x="87" y="17"/>
                </a:cubicBezTo>
                <a:cubicBezTo>
                  <a:pt x="93" y="17"/>
                  <a:pt x="105" y="21"/>
                  <a:pt x="109" y="21"/>
                </a:cubicBezTo>
                <a:cubicBezTo>
                  <a:pt x="113" y="21"/>
                  <a:pt x="127" y="15"/>
                  <a:pt x="127" y="15"/>
                </a:cubicBezTo>
              </a:path>
            </a:pathLst>
          </a:custGeom>
          <a:noFill/>
          <a:ln w="33338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084" name="Freeform 36"/>
          <p:cNvSpPr>
            <a:spLocks/>
          </p:cNvSpPr>
          <p:nvPr/>
        </p:nvSpPr>
        <p:spPr bwMode="auto">
          <a:xfrm>
            <a:off x="2890839" y="2413398"/>
            <a:ext cx="60325" cy="72628"/>
          </a:xfrm>
          <a:custGeom>
            <a:avLst/>
            <a:gdLst>
              <a:gd name="T0" fmla="*/ 173290726 w 21"/>
              <a:gd name="T1" fmla="*/ 0 h 34"/>
              <a:gd name="T2" fmla="*/ 24756233 w 21"/>
              <a:gd name="T3" fmla="*/ 129790048 h 34"/>
              <a:gd name="T4" fmla="*/ 8253034 w 21"/>
              <a:gd name="T5" fmla="*/ 227134019 h 34"/>
              <a:gd name="T6" fmla="*/ 8253034 w 21"/>
              <a:gd name="T7" fmla="*/ 275805982 h 34"/>
              <a:gd name="T8" fmla="*/ 0 60000 65536"/>
              <a:gd name="T9" fmla="*/ 0 60000 65536"/>
              <a:gd name="T10" fmla="*/ 0 60000 65536"/>
              <a:gd name="T11" fmla="*/ 0 60000 65536"/>
              <a:gd name="T12" fmla="*/ 0 w 21"/>
              <a:gd name="T13" fmla="*/ 0 h 34"/>
              <a:gd name="T14" fmla="*/ 21 w 21"/>
              <a:gd name="T15" fmla="*/ 34 h 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" h="34">
                <a:moveTo>
                  <a:pt x="21" y="0"/>
                </a:moveTo>
                <a:cubicBezTo>
                  <a:pt x="17" y="4"/>
                  <a:pt x="3" y="16"/>
                  <a:pt x="3" y="16"/>
                </a:cubicBezTo>
                <a:cubicBezTo>
                  <a:pt x="3" y="16"/>
                  <a:pt x="0" y="26"/>
                  <a:pt x="1" y="28"/>
                </a:cubicBezTo>
                <a:cubicBezTo>
                  <a:pt x="2" y="30"/>
                  <a:pt x="2" y="32"/>
                  <a:pt x="1" y="34"/>
                </a:cubicBezTo>
              </a:path>
            </a:pathLst>
          </a:custGeom>
          <a:noFill/>
          <a:ln w="33338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090" name="Freeform 42"/>
          <p:cNvSpPr>
            <a:spLocks/>
          </p:cNvSpPr>
          <p:nvPr/>
        </p:nvSpPr>
        <p:spPr bwMode="auto">
          <a:xfrm>
            <a:off x="1589" y="3751660"/>
            <a:ext cx="1500187" cy="1190"/>
          </a:xfrm>
          <a:custGeom>
            <a:avLst/>
            <a:gdLst>
              <a:gd name="T0" fmla="*/ 2147483647 w 945"/>
              <a:gd name="T1" fmla="*/ 2518569 h 1"/>
              <a:gd name="T2" fmla="*/ 0 w 945"/>
              <a:gd name="T3" fmla="*/ 0 h 1"/>
              <a:gd name="T4" fmla="*/ 0 60000 65536"/>
              <a:gd name="T5" fmla="*/ 0 60000 65536"/>
              <a:gd name="T6" fmla="*/ 0 w 945"/>
              <a:gd name="T7" fmla="*/ 0 h 1"/>
              <a:gd name="T8" fmla="*/ 945 w 945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45" h="1">
                <a:moveTo>
                  <a:pt x="945" y="1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 w="33338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091" name="Freeform 43"/>
          <p:cNvSpPr>
            <a:spLocks/>
          </p:cNvSpPr>
          <p:nvPr/>
        </p:nvSpPr>
        <p:spPr bwMode="auto">
          <a:xfrm>
            <a:off x="1292225" y="1912144"/>
            <a:ext cx="444500" cy="1835944"/>
          </a:xfrm>
          <a:custGeom>
            <a:avLst/>
            <a:gdLst>
              <a:gd name="T0" fmla="*/ 279738115 w 280"/>
              <a:gd name="T1" fmla="*/ 0 h 1542"/>
              <a:gd name="T2" fmla="*/ 272176856 w 280"/>
              <a:gd name="T3" fmla="*/ 360383123 h 1542"/>
              <a:gd name="T4" fmla="*/ 496471557 w 280"/>
              <a:gd name="T5" fmla="*/ 682963120 h 1542"/>
              <a:gd name="T6" fmla="*/ 670361469 w 280"/>
              <a:gd name="T7" fmla="*/ 884575754 h 1542"/>
              <a:gd name="T8" fmla="*/ 705643641 w 280"/>
              <a:gd name="T9" fmla="*/ 917336981 h 1542"/>
              <a:gd name="T10" fmla="*/ 705643641 w 280"/>
              <a:gd name="T11" fmla="*/ 962699780 h 1542"/>
              <a:gd name="T12" fmla="*/ 650200227 w 280"/>
              <a:gd name="T13" fmla="*/ 1066026947 h 1542"/>
              <a:gd name="T14" fmla="*/ 340221838 w 280"/>
              <a:gd name="T15" fmla="*/ 1237397518 h 1542"/>
              <a:gd name="T16" fmla="*/ 40322495 w 280"/>
              <a:gd name="T17" fmla="*/ 1567537088 h 1542"/>
              <a:gd name="T18" fmla="*/ 0 w 280"/>
              <a:gd name="T19" fmla="*/ 2043847659 h 1542"/>
              <a:gd name="T20" fmla="*/ 131048117 w 280"/>
              <a:gd name="T21" fmla="*/ 2147483647 h 1542"/>
              <a:gd name="T22" fmla="*/ 279738115 w 280"/>
              <a:gd name="T23" fmla="*/ 2147483647 h 1542"/>
              <a:gd name="T24" fmla="*/ 317539648 w 280"/>
              <a:gd name="T25" fmla="*/ 2147483647 h 1542"/>
              <a:gd name="T26" fmla="*/ 302418717 w 280"/>
              <a:gd name="T27" fmla="*/ 2147483647 h 154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280"/>
              <a:gd name="T43" fmla="*/ 0 h 1542"/>
              <a:gd name="T44" fmla="*/ 280 w 280"/>
              <a:gd name="T45" fmla="*/ 1542 h 1542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80" h="1542">
                <a:moveTo>
                  <a:pt x="111" y="0"/>
                </a:moveTo>
                <a:cubicBezTo>
                  <a:pt x="97" y="23"/>
                  <a:pt x="92" y="59"/>
                  <a:pt x="108" y="143"/>
                </a:cubicBezTo>
                <a:cubicBezTo>
                  <a:pt x="122" y="230"/>
                  <a:pt x="185" y="258"/>
                  <a:pt x="197" y="271"/>
                </a:cubicBezTo>
                <a:cubicBezTo>
                  <a:pt x="210" y="282"/>
                  <a:pt x="257" y="348"/>
                  <a:pt x="266" y="351"/>
                </a:cubicBezTo>
                <a:cubicBezTo>
                  <a:pt x="275" y="353"/>
                  <a:pt x="280" y="364"/>
                  <a:pt x="280" y="364"/>
                </a:cubicBezTo>
                <a:cubicBezTo>
                  <a:pt x="280" y="382"/>
                  <a:pt x="280" y="382"/>
                  <a:pt x="280" y="382"/>
                </a:cubicBezTo>
                <a:cubicBezTo>
                  <a:pt x="280" y="395"/>
                  <a:pt x="271" y="418"/>
                  <a:pt x="258" y="423"/>
                </a:cubicBezTo>
                <a:cubicBezTo>
                  <a:pt x="237" y="432"/>
                  <a:pt x="151" y="481"/>
                  <a:pt x="135" y="491"/>
                </a:cubicBezTo>
                <a:cubicBezTo>
                  <a:pt x="79" y="525"/>
                  <a:pt x="22" y="543"/>
                  <a:pt x="16" y="622"/>
                </a:cubicBezTo>
                <a:cubicBezTo>
                  <a:pt x="5" y="685"/>
                  <a:pt x="0" y="748"/>
                  <a:pt x="0" y="811"/>
                </a:cubicBezTo>
                <a:cubicBezTo>
                  <a:pt x="5" y="938"/>
                  <a:pt x="16" y="1058"/>
                  <a:pt x="52" y="1178"/>
                </a:cubicBezTo>
                <a:cubicBezTo>
                  <a:pt x="68" y="1232"/>
                  <a:pt x="83" y="1331"/>
                  <a:pt x="111" y="1384"/>
                </a:cubicBezTo>
                <a:cubicBezTo>
                  <a:pt x="131" y="1420"/>
                  <a:pt x="136" y="1431"/>
                  <a:pt x="126" y="1453"/>
                </a:cubicBezTo>
                <a:cubicBezTo>
                  <a:pt x="117" y="1515"/>
                  <a:pt x="124" y="1542"/>
                  <a:pt x="120" y="1542"/>
                </a:cubicBezTo>
              </a:path>
            </a:pathLst>
          </a:custGeom>
          <a:noFill/>
          <a:ln w="33338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092" name="Freeform 44"/>
          <p:cNvSpPr>
            <a:spLocks/>
          </p:cNvSpPr>
          <p:nvPr/>
        </p:nvSpPr>
        <p:spPr bwMode="auto">
          <a:xfrm>
            <a:off x="1468439" y="1737122"/>
            <a:ext cx="617537" cy="175022"/>
          </a:xfrm>
          <a:custGeom>
            <a:avLst/>
            <a:gdLst>
              <a:gd name="T0" fmla="*/ 1708790563 w 217"/>
              <a:gd name="T1" fmla="*/ 234870317 h 82"/>
              <a:gd name="T2" fmla="*/ 1692595162 w 217"/>
              <a:gd name="T3" fmla="*/ 210575065 h 82"/>
              <a:gd name="T4" fmla="*/ 1749283335 w 217"/>
              <a:gd name="T5" fmla="*/ 202475699 h 82"/>
              <a:gd name="T6" fmla="*/ 1522524951 w 217"/>
              <a:gd name="T7" fmla="*/ 48593372 h 82"/>
              <a:gd name="T8" fmla="*/ 1117596876 w 217"/>
              <a:gd name="T9" fmla="*/ 16198737 h 82"/>
              <a:gd name="T10" fmla="*/ 518307089 w 217"/>
              <a:gd name="T11" fmla="*/ 186276923 h 82"/>
              <a:gd name="T12" fmla="*/ 72886442 w 217"/>
              <a:gd name="T13" fmla="*/ 558833659 h 82"/>
              <a:gd name="T14" fmla="*/ 0 w 217"/>
              <a:gd name="T15" fmla="*/ 664119724 h 8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17"/>
              <a:gd name="T25" fmla="*/ 0 h 82"/>
              <a:gd name="T26" fmla="*/ 217 w 217"/>
              <a:gd name="T27" fmla="*/ 82 h 8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7" h="82">
                <a:moveTo>
                  <a:pt x="211" y="29"/>
                </a:moveTo>
                <a:cubicBezTo>
                  <a:pt x="210" y="27"/>
                  <a:pt x="208" y="26"/>
                  <a:pt x="209" y="26"/>
                </a:cubicBezTo>
                <a:cubicBezTo>
                  <a:pt x="210" y="27"/>
                  <a:pt x="217" y="28"/>
                  <a:pt x="216" y="25"/>
                </a:cubicBezTo>
                <a:cubicBezTo>
                  <a:pt x="214" y="22"/>
                  <a:pt x="194" y="9"/>
                  <a:pt x="188" y="6"/>
                </a:cubicBezTo>
                <a:cubicBezTo>
                  <a:pt x="183" y="4"/>
                  <a:pt x="146" y="0"/>
                  <a:pt x="138" y="2"/>
                </a:cubicBezTo>
                <a:cubicBezTo>
                  <a:pt x="129" y="3"/>
                  <a:pt x="90" y="16"/>
                  <a:pt x="64" y="23"/>
                </a:cubicBezTo>
                <a:cubicBezTo>
                  <a:pt x="45" y="28"/>
                  <a:pt x="22" y="52"/>
                  <a:pt x="9" y="69"/>
                </a:cubicBezTo>
                <a:cubicBezTo>
                  <a:pt x="5" y="74"/>
                  <a:pt x="1" y="79"/>
                  <a:pt x="0" y="82"/>
                </a:cubicBezTo>
              </a:path>
            </a:pathLst>
          </a:custGeom>
          <a:noFill/>
          <a:ln w="33338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093" name="Freeform 45"/>
          <p:cNvSpPr>
            <a:spLocks/>
          </p:cNvSpPr>
          <p:nvPr/>
        </p:nvSpPr>
        <p:spPr bwMode="auto">
          <a:xfrm>
            <a:off x="2057401" y="1788319"/>
            <a:ext cx="657225" cy="1082279"/>
          </a:xfrm>
          <a:custGeom>
            <a:avLst/>
            <a:gdLst>
              <a:gd name="T0" fmla="*/ 1043344777 w 414"/>
              <a:gd name="T1" fmla="*/ 2147483647 h 909"/>
              <a:gd name="T2" fmla="*/ 1043344777 w 414"/>
              <a:gd name="T3" fmla="*/ 2147483647 h 909"/>
              <a:gd name="T4" fmla="*/ 997981978 w 414"/>
              <a:gd name="T5" fmla="*/ 2147483647 h 909"/>
              <a:gd name="T6" fmla="*/ 934978884 w 414"/>
              <a:gd name="T7" fmla="*/ 1955642196 h 909"/>
              <a:gd name="T8" fmla="*/ 735885606 w 414"/>
              <a:gd name="T9" fmla="*/ 1691026563 h 909"/>
              <a:gd name="T10" fmla="*/ 496471627 w 414"/>
              <a:gd name="T11" fmla="*/ 1567537707 h 909"/>
              <a:gd name="T12" fmla="*/ 206652801 w 414"/>
              <a:gd name="T13" fmla="*/ 1446570197 h 909"/>
              <a:gd name="T14" fmla="*/ 161290002 w 414"/>
              <a:gd name="T15" fmla="*/ 1260078620 h 909"/>
              <a:gd name="T16" fmla="*/ 181451246 w 414"/>
              <a:gd name="T17" fmla="*/ 1144151424 h 909"/>
              <a:gd name="T18" fmla="*/ 252015650 w 414"/>
              <a:gd name="T19" fmla="*/ 1060987055 h 909"/>
              <a:gd name="T20" fmla="*/ 446068517 w 414"/>
              <a:gd name="T21" fmla="*/ 980342048 h 909"/>
              <a:gd name="T22" fmla="*/ 509071611 w 414"/>
              <a:gd name="T23" fmla="*/ 894656729 h 909"/>
              <a:gd name="T24" fmla="*/ 473789434 w 414"/>
              <a:gd name="T25" fmla="*/ 814011524 h 909"/>
              <a:gd name="T26" fmla="*/ 478829745 w 414"/>
              <a:gd name="T27" fmla="*/ 763608395 h 909"/>
              <a:gd name="T28" fmla="*/ 468749123 w 414"/>
              <a:gd name="T29" fmla="*/ 700603691 h 909"/>
              <a:gd name="T30" fmla="*/ 438507257 w 414"/>
              <a:gd name="T31" fmla="*/ 713205267 h 909"/>
              <a:gd name="T32" fmla="*/ 461189450 w 414"/>
              <a:gd name="T33" fmla="*/ 660281187 h 909"/>
              <a:gd name="T34" fmla="*/ 400705619 w 414"/>
              <a:gd name="T35" fmla="*/ 556955567 h 909"/>
              <a:gd name="T36" fmla="*/ 428426635 w 414"/>
              <a:gd name="T37" fmla="*/ 473789610 h 909"/>
              <a:gd name="T38" fmla="*/ 393144358 w 414"/>
              <a:gd name="T39" fmla="*/ 410786394 h 909"/>
              <a:gd name="T40" fmla="*/ 221773784 w 414"/>
              <a:gd name="T41" fmla="*/ 325101075 h 909"/>
              <a:gd name="T42" fmla="*/ 206652801 w 414"/>
              <a:gd name="T43" fmla="*/ 284778571 h 909"/>
              <a:gd name="T44" fmla="*/ 206652801 w 414"/>
              <a:gd name="T45" fmla="*/ 211693241 h 909"/>
              <a:gd name="T46" fmla="*/ 57964395 w 414"/>
              <a:gd name="T47" fmla="*/ 57964417 h 909"/>
              <a:gd name="T48" fmla="*/ 0 w 414"/>
              <a:gd name="T49" fmla="*/ 0 h 90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14"/>
              <a:gd name="T76" fmla="*/ 0 h 909"/>
              <a:gd name="T77" fmla="*/ 414 w 414"/>
              <a:gd name="T78" fmla="*/ 909 h 909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14" h="909">
                <a:moveTo>
                  <a:pt x="414" y="905"/>
                </a:moveTo>
                <a:cubicBezTo>
                  <a:pt x="414" y="907"/>
                  <a:pt x="414" y="909"/>
                  <a:pt x="414" y="909"/>
                </a:cubicBezTo>
                <a:cubicBezTo>
                  <a:pt x="410" y="902"/>
                  <a:pt x="398" y="879"/>
                  <a:pt x="396" y="871"/>
                </a:cubicBezTo>
                <a:cubicBezTo>
                  <a:pt x="394" y="864"/>
                  <a:pt x="376" y="785"/>
                  <a:pt x="371" y="776"/>
                </a:cubicBezTo>
                <a:cubicBezTo>
                  <a:pt x="366" y="767"/>
                  <a:pt x="297" y="680"/>
                  <a:pt x="292" y="671"/>
                </a:cubicBezTo>
                <a:cubicBezTo>
                  <a:pt x="287" y="662"/>
                  <a:pt x="208" y="626"/>
                  <a:pt x="197" y="622"/>
                </a:cubicBezTo>
                <a:cubicBezTo>
                  <a:pt x="188" y="619"/>
                  <a:pt x="84" y="577"/>
                  <a:pt x="82" y="574"/>
                </a:cubicBezTo>
                <a:cubicBezTo>
                  <a:pt x="79" y="568"/>
                  <a:pt x="68" y="506"/>
                  <a:pt x="64" y="500"/>
                </a:cubicBezTo>
                <a:cubicBezTo>
                  <a:pt x="63" y="497"/>
                  <a:pt x="64" y="484"/>
                  <a:pt x="72" y="454"/>
                </a:cubicBezTo>
                <a:cubicBezTo>
                  <a:pt x="79" y="423"/>
                  <a:pt x="91" y="425"/>
                  <a:pt x="100" y="421"/>
                </a:cubicBezTo>
                <a:cubicBezTo>
                  <a:pt x="127" y="409"/>
                  <a:pt x="168" y="394"/>
                  <a:pt x="177" y="389"/>
                </a:cubicBezTo>
                <a:cubicBezTo>
                  <a:pt x="193" y="378"/>
                  <a:pt x="199" y="364"/>
                  <a:pt x="202" y="355"/>
                </a:cubicBezTo>
                <a:cubicBezTo>
                  <a:pt x="204" y="346"/>
                  <a:pt x="190" y="326"/>
                  <a:pt x="188" y="323"/>
                </a:cubicBezTo>
                <a:cubicBezTo>
                  <a:pt x="188" y="319"/>
                  <a:pt x="190" y="308"/>
                  <a:pt x="190" y="303"/>
                </a:cubicBezTo>
                <a:cubicBezTo>
                  <a:pt x="190" y="299"/>
                  <a:pt x="186" y="278"/>
                  <a:pt x="186" y="278"/>
                </a:cubicBezTo>
                <a:cubicBezTo>
                  <a:pt x="174" y="283"/>
                  <a:pt x="174" y="283"/>
                  <a:pt x="174" y="283"/>
                </a:cubicBezTo>
                <a:cubicBezTo>
                  <a:pt x="174" y="283"/>
                  <a:pt x="183" y="267"/>
                  <a:pt x="183" y="262"/>
                </a:cubicBezTo>
                <a:cubicBezTo>
                  <a:pt x="183" y="256"/>
                  <a:pt x="163" y="224"/>
                  <a:pt x="159" y="221"/>
                </a:cubicBezTo>
                <a:cubicBezTo>
                  <a:pt x="156" y="217"/>
                  <a:pt x="161" y="206"/>
                  <a:pt x="170" y="188"/>
                </a:cubicBezTo>
                <a:cubicBezTo>
                  <a:pt x="179" y="170"/>
                  <a:pt x="161" y="165"/>
                  <a:pt x="156" y="163"/>
                </a:cubicBezTo>
                <a:cubicBezTo>
                  <a:pt x="152" y="161"/>
                  <a:pt x="88" y="129"/>
                  <a:pt x="88" y="129"/>
                </a:cubicBezTo>
                <a:cubicBezTo>
                  <a:pt x="88" y="129"/>
                  <a:pt x="89" y="118"/>
                  <a:pt x="82" y="113"/>
                </a:cubicBezTo>
                <a:cubicBezTo>
                  <a:pt x="77" y="109"/>
                  <a:pt x="82" y="90"/>
                  <a:pt x="82" y="84"/>
                </a:cubicBezTo>
                <a:cubicBezTo>
                  <a:pt x="82" y="79"/>
                  <a:pt x="23" y="23"/>
                  <a:pt x="23" y="23"/>
                </a:cubicBezTo>
                <a:cubicBezTo>
                  <a:pt x="23" y="23"/>
                  <a:pt x="7" y="5"/>
                  <a:pt x="0" y="0"/>
                </a:cubicBezTo>
              </a:path>
            </a:pathLst>
          </a:custGeom>
          <a:noFill/>
          <a:ln w="33338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094" name="Freeform 46"/>
          <p:cNvSpPr>
            <a:spLocks/>
          </p:cNvSpPr>
          <p:nvPr/>
        </p:nvSpPr>
        <p:spPr bwMode="auto">
          <a:xfrm>
            <a:off x="2714626" y="2351485"/>
            <a:ext cx="250825" cy="514350"/>
          </a:xfrm>
          <a:custGeom>
            <a:avLst/>
            <a:gdLst>
              <a:gd name="T0" fmla="*/ 380544340 w 158"/>
              <a:gd name="T1" fmla="*/ 120967515 h 432"/>
              <a:gd name="T2" fmla="*/ 357862148 w 158"/>
              <a:gd name="T3" fmla="*/ 148690020 h 432"/>
              <a:gd name="T4" fmla="*/ 388104012 w 158"/>
              <a:gd name="T5" fmla="*/ 98286885 h 432"/>
              <a:gd name="T6" fmla="*/ 385584650 w 158"/>
              <a:gd name="T7" fmla="*/ 40322501 h 432"/>
              <a:gd name="T8" fmla="*/ 340221855 w 158"/>
              <a:gd name="T9" fmla="*/ 0 h 432"/>
              <a:gd name="T10" fmla="*/ 221773764 w 158"/>
              <a:gd name="T11" fmla="*/ 163810953 h 432"/>
              <a:gd name="T12" fmla="*/ 141128745 w 158"/>
              <a:gd name="T13" fmla="*/ 239415669 h 432"/>
              <a:gd name="T14" fmla="*/ 113407831 w 158"/>
              <a:gd name="T15" fmla="*/ 393144363 h 432"/>
              <a:gd name="T16" fmla="*/ 120967503 w 158"/>
              <a:gd name="T17" fmla="*/ 483870062 h 432"/>
              <a:gd name="T18" fmla="*/ 118448141 w 158"/>
              <a:gd name="T19" fmla="*/ 559474728 h 432"/>
              <a:gd name="T20" fmla="*/ 120967503 w 158"/>
              <a:gd name="T21" fmla="*/ 708164698 h 432"/>
              <a:gd name="T22" fmla="*/ 95765925 w 158"/>
              <a:gd name="T23" fmla="*/ 718245320 h 432"/>
              <a:gd name="T24" fmla="*/ 45362807 w 158"/>
              <a:gd name="T25" fmla="*/ 929938584 h 432"/>
              <a:gd name="T26" fmla="*/ 0 w 158"/>
              <a:gd name="T27" fmla="*/ 1088707589 h 43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58"/>
              <a:gd name="T43" fmla="*/ 0 h 432"/>
              <a:gd name="T44" fmla="*/ 158 w 158"/>
              <a:gd name="T45" fmla="*/ 432 h 432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58" h="432">
                <a:moveTo>
                  <a:pt x="151" y="48"/>
                </a:moveTo>
                <a:cubicBezTo>
                  <a:pt x="150" y="50"/>
                  <a:pt x="142" y="60"/>
                  <a:pt x="142" y="59"/>
                </a:cubicBezTo>
                <a:cubicBezTo>
                  <a:pt x="142" y="58"/>
                  <a:pt x="152" y="46"/>
                  <a:pt x="154" y="39"/>
                </a:cubicBezTo>
                <a:cubicBezTo>
                  <a:pt x="158" y="32"/>
                  <a:pt x="153" y="16"/>
                  <a:pt x="153" y="16"/>
                </a:cubicBezTo>
                <a:cubicBezTo>
                  <a:pt x="153" y="16"/>
                  <a:pt x="144" y="2"/>
                  <a:pt x="135" y="0"/>
                </a:cubicBezTo>
                <a:cubicBezTo>
                  <a:pt x="127" y="0"/>
                  <a:pt x="92" y="61"/>
                  <a:pt x="88" y="65"/>
                </a:cubicBezTo>
                <a:cubicBezTo>
                  <a:pt x="84" y="70"/>
                  <a:pt x="61" y="88"/>
                  <a:pt x="56" y="95"/>
                </a:cubicBezTo>
                <a:cubicBezTo>
                  <a:pt x="48" y="102"/>
                  <a:pt x="48" y="142"/>
                  <a:pt x="45" y="156"/>
                </a:cubicBezTo>
                <a:cubicBezTo>
                  <a:pt x="41" y="168"/>
                  <a:pt x="47" y="185"/>
                  <a:pt x="48" y="192"/>
                </a:cubicBezTo>
                <a:cubicBezTo>
                  <a:pt x="50" y="197"/>
                  <a:pt x="47" y="215"/>
                  <a:pt x="47" y="222"/>
                </a:cubicBezTo>
                <a:cubicBezTo>
                  <a:pt x="47" y="229"/>
                  <a:pt x="48" y="281"/>
                  <a:pt x="48" y="281"/>
                </a:cubicBezTo>
                <a:cubicBezTo>
                  <a:pt x="48" y="281"/>
                  <a:pt x="38" y="281"/>
                  <a:pt x="38" y="285"/>
                </a:cubicBezTo>
                <a:cubicBezTo>
                  <a:pt x="36" y="289"/>
                  <a:pt x="20" y="355"/>
                  <a:pt x="18" y="369"/>
                </a:cubicBezTo>
                <a:cubicBezTo>
                  <a:pt x="16" y="380"/>
                  <a:pt x="4" y="416"/>
                  <a:pt x="0" y="432"/>
                </a:cubicBezTo>
              </a:path>
            </a:pathLst>
          </a:custGeom>
          <a:noFill/>
          <a:ln w="33338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095" name="Freeform 47"/>
          <p:cNvSpPr>
            <a:spLocks/>
          </p:cNvSpPr>
          <p:nvPr/>
        </p:nvSpPr>
        <p:spPr bwMode="auto">
          <a:xfrm>
            <a:off x="2954339" y="2299098"/>
            <a:ext cx="255587" cy="110728"/>
          </a:xfrm>
          <a:custGeom>
            <a:avLst/>
            <a:gdLst>
              <a:gd name="T0" fmla="*/ 725830093 w 90"/>
              <a:gd name="T1" fmla="*/ 32244490 h 52"/>
              <a:gd name="T2" fmla="*/ 677441811 w 90"/>
              <a:gd name="T3" fmla="*/ 8060413 h 52"/>
              <a:gd name="T4" fmla="*/ 516146590 w 90"/>
              <a:gd name="T5" fmla="*/ 96730643 h 52"/>
              <a:gd name="T6" fmla="*/ 387109277 w 90"/>
              <a:gd name="T7" fmla="*/ 257950244 h 52"/>
              <a:gd name="T8" fmla="*/ 290332623 w 90"/>
              <a:gd name="T9" fmla="*/ 354680842 h 52"/>
              <a:gd name="T10" fmla="*/ 233879154 w 90"/>
              <a:gd name="T11" fmla="*/ 362741252 h 52"/>
              <a:gd name="T12" fmla="*/ 56453492 w 90"/>
              <a:gd name="T13" fmla="*/ 378862161 h 52"/>
              <a:gd name="T14" fmla="*/ 0 w 90"/>
              <a:gd name="T15" fmla="*/ 419167050 h 5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90"/>
              <a:gd name="T25" fmla="*/ 0 h 52"/>
              <a:gd name="T26" fmla="*/ 90 w 90"/>
              <a:gd name="T27" fmla="*/ 52 h 5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90" h="52">
                <a:moveTo>
                  <a:pt x="90" y="4"/>
                </a:moveTo>
                <a:cubicBezTo>
                  <a:pt x="89" y="2"/>
                  <a:pt x="86" y="2"/>
                  <a:pt x="84" y="1"/>
                </a:cubicBezTo>
                <a:cubicBezTo>
                  <a:pt x="80" y="0"/>
                  <a:pt x="68" y="9"/>
                  <a:pt x="64" y="12"/>
                </a:cubicBezTo>
                <a:cubicBezTo>
                  <a:pt x="60" y="15"/>
                  <a:pt x="53" y="26"/>
                  <a:pt x="48" y="32"/>
                </a:cubicBezTo>
                <a:cubicBezTo>
                  <a:pt x="42" y="38"/>
                  <a:pt x="36" y="44"/>
                  <a:pt x="36" y="44"/>
                </a:cubicBezTo>
                <a:cubicBezTo>
                  <a:pt x="36" y="44"/>
                  <a:pt x="33" y="47"/>
                  <a:pt x="29" y="45"/>
                </a:cubicBezTo>
                <a:cubicBezTo>
                  <a:pt x="24" y="43"/>
                  <a:pt x="13" y="45"/>
                  <a:pt x="7" y="47"/>
                </a:cubicBezTo>
                <a:cubicBezTo>
                  <a:pt x="5" y="47"/>
                  <a:pt x="2" y="49"/>
                  <a:pt x="0" y="52"/>
                </a:cubicBezTo>
              </a:path>
            </a:pathLst>
          </a:custGeom>
          <a:noFill/>
          <a:ln w="33338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096" name="Freeform 48"/>
          <p:cNvSpPr>
            <a:spLocks/>
          </p:cNvSpPr>
          <p:nvPr/>
        </p:nvSpPr>
        <p:spPr bwMode="auto">
          <a:xfrm>
            <a:off x="3097214" y="2300288"/>
            <a:ext cx="115887" cy="155972"/>
          </a:xfrm>
          <a:custGeom>
            <a:avLst/>
            <a:gdLst>
              <a:gd name="T0" fmla="*/ 0 w 73"/>
              <a:gd name="T1" fmla="*/ 330142002 h 131"/>
              <a:gd name="T2" fmla="*/ 0 w 73"/>
              <a:gd name="T3" fmla="*/ 307459758 h 131"/>
              <a:gd name="T4" fmla="*/ 27720806 w 73"/>
              <a:gd name="T5" fmla="*/ 244456523 h 131"/>
              <a:gd name="T6" fmla="*/ 80644643 w 73"/>
              <a:gd name="T7" fmla="*/ 153730673 h 131"/>
              <a:gd name="T8" fmla="*/ 173889214 w 73"/>
              <a:gd name="T9" fmla="*/ 42843545 h 131"/>
              <a:gd name="T10" fmla="*/ 168848926 w 73"/>
              <a:gd name="T11" fmla="*/ 0 h 13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3"/>
              <a:gd name="T19" fmla="*/ 0 h 131"/>
              <a:gd name="T20" fmla="*/ 73 w 73"/>
              <a:gd name="T21" fmla="*/ 131 h 13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3" h="131">
                <a:moveTo>
                  <a:pt x="0" y="131"/>
                </a:moveTo>
                <a:cubicBezTo>
                  <a:pt x="0" y="127"/>
                  <a:pt x="0" y="124"/>
                  <a:pt x="0" y="122"/>
                </a:cubicBezTo>
                <a:cubicBezTo>
                  <a:pt x="0" y="120"/>
                  <a:pt x="9" y="99"/>
                  <a:pt x="11" y="97"/>
                </a:cubicBezTo>
                <a:cubicBezTo>
                  <a:pt x="12" y="94"/>
                  <a:pt x="30" y="67"/>
                  <a:pt x="32" y="61"/>
                </a:cubicBezTo>
                <a:cubicBezTo>
                  <a:pt x="34" y="56"/>
                  <a:pt x="61" y="29"/>
                  <a:pt x="69" y="17"/>
                </a:cubicBezTo>
                <a:cubicBezTo>
                  <a:pt x="73" y="11"/>
                  <a:pt x="69" y="2"/>
                  <a:pt x="67" y="0"/>
                </a:cubicBezTo>
              </a:path>
            </a:pathLst>
          </a:custGeom>
          <a:noFill/>
          <a:ln w="33338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097" name="Freeform 49"/>
          <p:cNvSpPr>
            <a:spLocks/>
          </p:cNvSpPr>
          <p:nvPr/>
        </p:nvSpPr>
        <p:spPr bwMode="auto">
          <a:xfrm>
            <a:off x="2806700" y="2456260"/>
            <a:ext cx="355600" cy="912019"/>
          </a:xfrm>
          <a:custGeom>
            <a:avLst/>
            <a:gdLst>
              <a:gd name="T0" fmla="*/ 0 w 125"/>
              <a:gd name="T1" fmla="*/ 2147483647 h 427"/>
              <a:gd name="T2" fmla="*/ 226599733 w 125"/>
              <a:gd name="T3" fmla="*/ 2147483647 h 427"/>
              <a:gd name="T4" fmla="*/ 404644431 w 125"/>
              <a:gd name="T5" fmla="*/ 2147483647 h 427"/>
              <a:gd name="T6" fmla="*/ 453202310 w 125"/>
              <a:gd name="T7" fmla="*/ 2132970605 h 427"/>
              <a:gd name="T8" fmla="*/ 461295764 w 125"/>
              <a:gd name="T9" fmla="*/ 1881555372 h 427"/>
              <a:gd name="T10" fmla="*/ 477479828 w 125"/>
              <a:gd name="T11" fmla="*/ 1832894451 h 427"/>
              <a:gd name="T12" fmla="*/ 445108856 w 125"/>
              <a:gd name="T13" fmla="*/ 1727464829 h 427"/>
              <a:gd name="T14" fmla="*/ 574595586 w 125"/>
              <a:gd name="T15" fmla="*/ 1305734593 h 427"/>
              <a:gd name="T16" fmla="*/ 623153466 w 125"/>
              <a:gd name="T17" fmla="*/ 1062429988 h 427"/>
              <a:gd name="T18" fmla="*/ 517944253 w 125"/>
              <a:gd name="T19" fmla="*/ 997550659 h 427"/>
              <a:gd name="T20" fmla="*/ 558408678 w 125"/>
              <a:gd name="T21" fmla="*/ 900228817 h 427"/>
              <a:gd name="T22" fmla="*/ 590779650 w 125"/>
              <a:gd name="T23" fmla="*/ 705584955 h 427"/>
              <a:gd name="T24" fmla="*/ 841659833 w 125"/>
              <a:gd name="T25" fmla="*/ 527159680 h 427"/>
              <a:gd name="T26" fmla="*/ 995424081 w 125"/>
              <a:gd name="T27" fmla="*/ 291965615 h 427"/>
              <a:gd name="T28" fmla="*/ 849753287 w 125"/>
              <a:gd name="T29" fmla="*/ 40550304 h 427"/>
              <a:gd name="T30" fmla="*/ 825475770 w 125"/>
              <a:gd name="T31" fmla="*/ 0 h 42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25"/>
              <a:gd name="T49" fmla="*/ 0 h 427"/>
              <a:gd name="T50" fmla="*/ 125 w 125"/>
              <a:gd name="T51" fmla="*/ 427 h 42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25" h="427">
                <a:moveTo>
                  <a:pt x="0" y="427"/>
                </a:moveTo>
                <a:cubicBezTo>
                  <a:pt x="15" y="421"/>
                  <a:pt x="26" y="396"/>
                  <a:pt x="28" y="392"/>
                </a:cubicBezTo>
                <a:cubicBezTo>
                  <a:pt x="33" y="379"/>
                  <a:pt x="47" y="332"/>
                  <a:pt x="50" y="319"/>
                </a:cubicBezTo>
                <a:cubicBezTo>
                  <a:pt x="52" y="312"/>
                  <a:pt x="55" y="267"/>
                  <a:pt x="56" y="263"/>
                </a:cubicBezTo>
                <a:cubicBezTo>
                  <a:pt x="56" y="258"/>
                  <a:pt x="57" y="232"/>
                  <a:pt x="57" y="232"/>
                </a:cubicBezTo>
                <a:cubicBezTo>
                  <a:pt x="59" y="226"/>
                  <a:pt x="59" y="226"/>
                  <a:pt x="59" y="226"/>
                </a:cubicBezTo>
                <a:cubicBezTo>
                  <a:pt x="59" y="226"/>
                  <a:pt x="55" y="215"/>
                  <a:pt x="55" y="213"/>
                </a:cubicBezTo>
                <a:cubicBezTo>
                  <a:pt x="55" y="211"/>
                  <a:pt x="69" y="166"/>
                  <a:pt x="71" y="161"/>
                </a:cubicBezTo>
                <a:cubicBezTo>
                  <a:pt x="72" y="155"/>
                  <a:pt x="78" y="133"/>
                  <a:pt x="77" y="131"/>
                </a:cubicBezTo>
                <a:cubicBezTo>
                  <a:pt x="76" y="129"/>
                  <a:pt x="64" y="123"/>
                  <a:pt x="64" y="123"/>
                </a:cubicBezTo>
                <a:cubicBezTo>
                  <a:pt x="64" y="123"/>
                  <a:pt x="67" y="115"/>
                  <a:pt x="69" y="111"/>
                </a:cubicBezTo>
                <a:cubicBezTo>
                  <a:pt x="70" y="107"/>
                  <a:pt x="70" y="90"/>
                  <a:pt x="73" y="87"/>
                </a:cubicBezTo>
                <a:cubicBezTo>
                  <a:pt x="77" y="84"/>
                  <a:pt x="95" y="71"/>
                  <a:pt x="104" y="65"/>
                </a:cubicBezTo>
                <a:cubicBezTo>
                  <a:pt x="113" y="58"/>
                  <a:pt x="122" y="42"/>
                  <a:pt x="123" y="36"/>
                </a:cubicBezTo>
                <a:cubicBezTo>
                  <a:pt x="125" y="30"/>
                  <a:pt x="107" y="7"/>
                  <a:pt x="105" y="5"/>
                </a:cubicBezTo>
                <a:cubicBezTo>
                  <a:pt x="103" y="4"/>
                  <a:pt x="103" y="2"/>
                  <a:pt x="102" y="0"/>
                </a:cubicBezTo>
              </a:path>
            </a:pathLst>
          </a:custGeom>
          <a:noFill/>
          <a:ln w="33338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098" name="Freeform 50"/>
          <p:cNvSpPr>
            <a:spLocks/>
          </p:cNvSpPr>
          <p:nvPr/>
        </p:nvSpPr>
        <p:spPr bwMode="auto">
          <a:xfrm>
            <a:off x="2495550" y="3346848"/>
            <a:ext cx="325438" cy="54769"/>
          </a:xfrm>
          <a:custGeom>
            <a:avLst/>
            <a:gdLst>
              <a:gd name="T0" fmla="*/ 0 w 205"/>
              <a:gd name="T1" fmla="*/ 108367526 h 46"/>
              <a:gd name="T2" fmla="*/ 15120962 w 205"/>
              <a:gd name="T3" fmla="*/ 93246569 h 46"/>
              <a:gd name="T4" fmla="*/ 73085440 w 205"/>
              <a:gd name="T5" fmla="*/ 115927199 h 46"/>
              <a:gd name="T6" fmla="*/ 186491843 w 205"/>
              <a:gd name="T7" fmla="*/ 57964393 h 46"/>
              <a:gd name="T8" fmla="*/ 186491843 w 205"/>
              <a:gd name="T9" fmla="*/ 0 h 46"/>
              <a:gd name="T10" fmla="*/ 267136993 w 205"/>
              <a:gd name="T11" fmla="*/ 30241877 h 46"/>
              <a:gd name="T12" fmla="*/ 514112710 w 205"/>
              <a:gd name="T13" fmla="*/ 37803137 h 46"/>
              <a:gd name="T14" fmla="*/ 493951435 w 205"/>
              <a:gd name="T15" fmla="*/ 45362810 h 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05"/>
              <a:gd name="T25" fmla="*/ 0 h 46"/>
              <a:gd name="T26" fmla="*/ 205 w 205"/>
              <a:gd name="T27" fmla="*/ 46 h 4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05" h="46">
                <a:moveTo>
                  <a:pt x="0" y="43"/>
                </a:moveTo>
                <a:cubicBezTo>
                  <a:pt x="0" y="41"/>
                  <a:pt x="6" y="37"/>
                  <a:pt x="6" y="37"/>
                </a:cubicBezTo>
                <a:cubicBezTo>
                  <a:pt x="6" y="37"/>
                  <a:pt x="26" y="46"/>
                  <a:pt x="29" y="46"/>
                </a:cubicBezTo>
                <a:cubicBezTo>
                  <a:pt x="33" y="46"/>
                  <a:pt x="69" y="30"/>
                  <a:pt x="74" y="23"/>
                </a:cubicBezTo>
                <a:cubicBezTo>
                  <a:pt x="79" y="16"/>
                  <a:pt x="74" y="0"/>
                  <a:pt x="74" y="0"/>
                </a:cubicBezTo>
                <a:cubicBezTo>
                  <a:pt x="74" y="0"/>
                  <a:pt x="85" y="0"/>
                  <a:pt x="106" y="12"/>
                </a:cubicBezTo>
                <a:cubicBezTo>
                  <a:pt x="126" y="25"/>
                  <a:pt x="175" y="19"/>
                  <a:pt x="204" y="15"/>
                </a:cubicBezTo>
                <a:cubicBezTo>
                  <a:pt x="205" y="15"/>
                  <a:pt x="194" y="18"/>
                  <a:pt x="196" y="18"/>
                </a:cubicBezTo>
              </a:path>
            </a:pathLst>
          </a:custGeom>
          <a:noFill/>
          <a:ln w="33338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099" name="Freeform 51"/>
          <p:cNvSpPr>
            <a:spLocks/>
          </p:cNvSpPr>
          <p:nvPr/>
        </p:nvSpPr>
        <p:spPr bwMode="auto">
          <a:xfrm>
            <a:off x="2505075" y="3395663"/>
            <a:ext cx="50800" cy="350044"/>
          </a:xfrm>
          <a:custGeom>
            <a:avLst/>
            <a:gdLst>
              <a:gd name="T0" fmla="*/ 143368872 w 18"/>
              <a:gd name="T1" fmla="*/ 1328245140 h 164"/>
              <a:gd name="T2" fmla="*/ 103544511 w 18"/>
              <a:gd name="T3" fmla="*/ 1117669712 h 164"/>
              <a:gd name="T4" fmla="*/ 71684436 w 18"/>
              <a:gd name="T5" fmla="*/ 558834856 h 164"/>
              <a:gd name="T6" fmla="*/ 0 w 18"/>
              <a:gd name="T7" fmla="*/ 0 h 164"/>
              <a:gd name="T8" fmla="*/ 0 60000 65536"/>
              <a:gd name="T9" fmla="*/ 0 60000 65536"/>
              <a:gd name="T10" fmla="*/ 0 60000 65536"/>
              <a:gd name="T11" fmla="*/ 0 60000 65536"/>
              <a:gd name="T12" fmla="*/ 0 w 18"/>
              <a:gd name="T13" fmla="*/ 0 h 164"/>
              <a:gd name="T14" fmla="*/ 18 w 18"/>
              <a:gd name="T15" fmla="*/ 164 h 1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" h="164">
                <a:moveTo>
                  <a:pt x="18" y="164"/>
                </a:moveTo>
                <a:cubicBezTo>
                  <a:pt x="18" y="161"/>
                  <a:pt x="13" y="141"/>
                  <a:pt x="13" y="138"/>
                </a:cubicBezTo>
                <a:cubicBezTo>
                  <a:pt x="13" y="136"/>
                  <a:pt x="9" y="71"/>
                  <a:pt x="9" y="69"/>
                </a:cubicBezTo>
                <a:cubicBezTo>
                  <a:pt x="10" y="67"/>
                  <a:pt x="2" y="11"/>
                  <a:pt x="0" y="0"/>
                </a:cubicBezTo>
              </a:path>
            </a:pathLst>
          </a:custGeom>
          <a:noFill/>
          <a:ln w="33338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100" name="Line 52"/>
          <p:cNvSpPr>
            <a:spLocks noChangeShapeType="1"/>
          </p:cNvSpPr>
          <p:nvPr/>
        </p:nvSpPr>
        <p:spPr bwMode="auto">
          <a:xfrm flipH="1">
            <a:off x="2538414" y="3750469"/>
            <a:ext cx="1622425" cy="1191"/>
          </a:xfrm>
          <a:prstGeom prst="line">
            <a:avLst/>
          </a:prstGeom>
          <a:noFill/>
          <a:ln w="33338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1" name="Freeform 53"/>
          <p:cNvSpPr>
            <a:spLocks/>
          </p:cNvSpPr>
          <p:nvPr/>
        </p:nvSpPr>
        <p:spPr bwMode="auto">
          <a:xfrm>
            <a:off x="3841750" y="355997"/>
            <a:ext cx="304800" cy="3394472"/>
          </a:xfrm>
          <a:custGeom>
            <a:avLst/>
            <a:gdLst>
              <a:gd name="T0" fmla="*/ 0 w 192"/>
              <a:gd name="T1" fmla="*/ 0 h 2851"/>
              <a:gd name="T2" fmla="*/ 0 w 192"/>
              <a:gd name="T3" fmla="*/ 2147483647 h 2851"/>
              <a:gd name="T4" fmla="*/ 483870045 w 192"/>
              <a:gd name="T5" fmla="*/ 2147483647 h 2851"/>
              <a:gd name="T6" fmla="*/ 0 60000 65536"/>
              <a:gd name="T7" fmla="*/ 0 60000 65536"/>
              <a:gd name="T8" fmla="*/ 0 60000 65536"/>
              <a:gd name="T9" fmla="*/ 0 w 192"/>
              <a:gd name="T10" fmla="*/ 0 h 2851"/>
              <a:gd name="T11" fmla="*/ 192 w 192"/>
              <a:gd name="T12" fmla="*/ 2851 h 285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2851">
                <a:moveTo>
                  <a:pt x="0" y="0"/>
                </a:moveTo>
                <a:lnTo>
                  <a:pt x="0" y="909"/>
                </a:lnTo>
                <a:lnTo>
                  <a:pt x="192" y="2851"/>
                </a:lnTo>
              </a:path>
            </a:pathLst>
          </a:custGeom>
          <a:noFill/>
          <a:ln w="33338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102" name="Line 54"/>
          <p:cNvSpPr>
            <a:spLocks noChangeShapeType="1"/>
          </p:cNvSpPr>
          <p:nvPr/>
        </p:nvSpPr>
        <p:spPr bwMode="auto">
          <a:xfrm flipH="1">
            <a:off x="3841750" y="369094"/>
            <a:ext cx="1263650" cy="1191"/>
          </a:xfrm>
          <a:prstGeom prst="line">
            <a:avLst/>
          </a:prstGeom>
          <a:noFill/>
          <a:ln w="33338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3" name="Freeform 55"/>
          <p:cNvSpPr>
            <a:spLocks/>
          </p:cNvSpPr>
          <p:nvPr/>
        </p:nvSpPr>
        <p:spPr bwMode="auto">
          <a:xfrm>
            <a:off x="4810125" y="369094"/>
            <a:ext cx="298450" cy="3381375"/>
          </a:xfrm>
          <a:custGeom>
            <a:avLst/>
            <a:gdLst>
              <a:gd name="T0" fmla="*/ 0 w 188"/>
              <a:gd name="T1" fmla="*/ 2147483647 h 2840"/>
              <a:gd name="T2" fmla="*/ 473789420 w 188"/>
              <a:gd name="T3" fmla="*/ 2147483647 h 2840"/>
              <a:gd name="T4" fmla="*/ 473789420 w 188"/>
              <a:gd name="T5" fmla="*/ 0 h 2840"/>
              <a:gd name="T6" fmla="*/ 468749109 w 188"/>
              <a:gd name="T7" fmla="*/ 0 h 2840"/>
              <a:gd name="T8" fmla="*/ 0 60000 65536"/>
              <a:gd name="T9" fmla="*/ 0 60000 65536"/>
              <a:gd name="T10" fmla="*/ 0 60000 65536"/>
              <a:gd name="T11" fmla="*/ 0 60000 65536"/>
              <a:gd name="T12" fmla="*/ 0 w 188"/>
              <a:gd name="T13" fmla="*/ 0 h 2840"/>
              <a:gd name="T14" fmla="*/ 188 w 188"/>
              <a:gd name="T15" fmla="*/ 2840 h 28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8" h="2840">
                <a:moveTo>
                  <a:pt x="0" y="2840"/>
                </a:moveTo>
                <a:lnTo>
                  <a:pt x="188" y="898"/>
                </a:lnTo>
                <a:lnTo>
                  <a:pt x="188" y="0"/>
                </a:lnTo>
                <a:lnTo>
                  <a:pt x="186" y="0"/>
                </a:lnTo>
              </a:path>
            </a:pathLst>
          </a:custGeom>
          <a:noFill/>
          <a:ln w="33338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104" name="Line 56"/>
          <p:cNvSpPr>
            <a:spLocks noChangeShapeType="1"/>
          </p:cNvSpPr>
          <p:nvPr/>
        </p:nvSpPr>
        <p:spPr bwMode="auto">
          <a:xfrm flipH="1">
            <a:off x="4792664" y="3750469"/>
            <a:ext cx="4351337" cy="1191"/>
          </a:xfrm>
          <a:prstGeom prst="line">
            <a:avLst/>
          </a:prstGeom>
          <a:noFill/>
          <a:ln w="33338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6" name="Text Box 58"/>
          <p:cNvSpPr txBox="1">
            <a:spLocks noChangeArrowheads="1"/>
          </p:cNvSpPr>
          <p:nvPr/>
        </p:nvSpPr>
        <p:spPr bwMode="auto">
          <a:xfrm>
            <a:off x="5868594" y="754317"/>
            <a:ext cx="242411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当今社会</a:t>
            </a:r>
            <a:r>
              <a:rPr lang="en-GB" altLang="zh-CN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GB" altLang="zh-CN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07" name="Text Box 59"/>
          <p:cNvSpPr txBox="1">
            <a:spLocks noChangeArrowheads="1"/>
          </p:cNvSpPr>
          <p:nvPr/>
        </p:nvSpPr>
        <p:spPr bwMode="auto">
          <a:xfrm>
            <a:off x="5868594" y="1845274"/>
            <a:ext cx="36016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药品安全</a:t>
            </a:r>
            <a:endParaRPr lang="en-GB" altLang="zh-CN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08" name="Text Box 60"/>
          <p:cNvSpPr txBox="1">
            <a:spLocks noChangeArrowheads="1"/>
          </p:cNvSpPr>
          <p:nvPr/>
        </p:nvSpPr>
        <p:spPr bwMode="auto">
          <a:xfrm>
            <a:off x="4928685" y="2886969"/>
            <a:ext cx="475417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rIns="180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面临着严峻的问题</a:t>
            </a:r>
            <a:endParaRPr lang="en-GB" altLang="zh-CN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88" name="Rectangle 40"/>
          <p:cNvSpPr>
            <a:spLocks noChangeArrowheads="1"/>
          </p:cNvSpPr>
          <p:nvPr/>
        </p:nvSpPr>
        <p:spPr bwMode="auto">
          <a:xfrm>
            <a:off x="3890963" y="3948113"/>
            <a:ext cx="1168400" cy="879872"/>
          </a:xfrm>
          <a:prstGeom prst="rect">
            <a:avLst/>
          </a:prstGeom>
          <a:solidFill>
            <a:schemeClr val="accent1"/>
          </a:solidFill>
          <a:ln w="33338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34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2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2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2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"/>
                                        <p:tgtEl>
                                          <p:spTgt spid="2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1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2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2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"/>
                                        <p:tgtEl>
                                          <p:spTgt spid="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3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"/>
                                        <p:tgtEl>
                                          <p:spTgt spid="2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4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"/>
                                        <p:tgtEl>
                                          <p:spTgt spid="2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2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3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50"/>
                                        <p:tgtEl>
                                          <p:spTgt spid="2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5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200"/>
                                        <p:tgtEl>
                                          <p:spTgt spid="2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75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0"/>
                                        <p:tgtEl>
                                          <p:spTgt spid="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76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100"/>
                                        <p:tgtEl>
                                          <p:spTgt spid="2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86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2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2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11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"/>
                                        <p:tgtEl>
                                          <p:spTgt spid="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12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10"/>
                                        <p:tgtEl>
                                          <p:spTgt spid="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13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38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"/>
                                        <p:tgtEl>
                                          <p:spTgt spid="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48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250"/>
                                        <p:tgtEl>
                                          <p:spTgt spid="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730"/>
                            </p:stCondLst>
                            <p:childTnLst>
                              <p:par>
                                <p:cTn id="8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20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20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50" fill="hold"/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250"/>
                                        <p:tgtEl>
                                          <p:spTgt spid="2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2980"/>
                            </p:stCondLst>
                            <p:childTnLst>
                              <p:par>
                                <p:cTn id="96" presetID="50" presetClass="entr" presetSubtype="0" decel="100000" fill="hold" grpId="0" nodeType="afterEffect">
                                  <p:stCondLst>
                                    <p:cond delay="200"/>
                                  </p:stCondLst>
                                  <p:iterate type="wd">
                                    <p:tmPct val="29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2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50" fill="hold"/>
                                        <p:tgtEl>
                                          <p:spTgt spid="2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250"/>
                                        <p:tgtEl>
                                          <p:spTgt spid="2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72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"/>
                                        <p:tgtEl>
                                          <p:spTgt spid="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1" grpId="0" animBg="1"/>
      <p:bldP spid="2082" grpId="0" animBg="1"/>
      <p:bldP spid="2083" grpId="0" animBg="1"/>
      <p:bldP spid="2084" grpId="0" animBg="1"/>
      <p:bldP spid="2090" grpId="0" animBg="1"/>
      <p:bldP spid="2091" grpId="0" animBg="1"/>
      <p:bldP spid="2092" grpId="0" animBg="1"/>
      <p:bldP spid="2093" grpId="0" animBg="1"/>
      <p:bldP spid="2094" grpId="0" animBg="1"/>
      <p:bldP spid="2095" grpId="0" animBg="1"/>
      <p:bldP spid="2096" grpId="0" animBg="1"/>
      <p:bldP spid="2097" grpId="0" animBg="1"/>
      <p:bldP spid="2098" grpId="0" animBg="1"/>
      <p:bldP spid="2099" grpId="0" animBg="1"/>
      <p:bldP spid="2100" grpId="0" animBg="1"/>
      <p:bldP spid="2101" grpId="0" animBg="1"/>
      <p:bldP spid="2102" grpId="0" animBg="1"/>
      <p:bldP spid="2103" grpId="0" animBg="1"/>
      <p:bldP spid="2104" grpId="0" animBg="1"/>
      <p:bldP spid="2106" grpId="0"/>
      <p:bldP spid="2107" grpId="0"/>
      <p:bldP spid="2108" grpId="0"/>
      <p:bldP spid="208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1F1E5"/>
            </a:gs>
            <a:gs pos="74001">
              <a:srgbClr val="F7F7ED"/>
            </a:gs>
            <a:gs pos="83000">
              <a:srgbClr val="F8F8EE"/>
            </a:gs>
            <a:gs pos="100000">
              <a:srgbClr val="F9F9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矩形 21"/>
          <p:cNvSpPr>
            <a:spLocks noChangeArrowheads="1"/>
          </p:cNvSpPr>
          <p:nvPr/>
        </p:nvSpPr>
        <p:spPr bwMode="auto">
          <a:xfrm>
            <a:off x="1357313" y="928688"/>
            <a:ext cx="7786687" cy="46037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64867" name="Group 2"/>
          <p:cNvGrpSpPr>
            <a:grpSpLocks/>
          </p:cNvGrpSpPr>
          <p:nvPr/>
        </p:nvGrpSpPr>
        <p:grpSpPr bwMode="auto">
          <a:xfrm>
            <a:off x="-17463" y="4767263"/>
            <a:ext cx="8747126" cy="242887"/>
            <a:chOff x="0" y="0"/>
            <a:chExt cx="5511" cy="153"/>
          </a:xfrm>
        </p:grpSpPr>
        <p:pic>
          <p:nvPicPr>
            <p:cNvPr id="164877" name="矩形 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51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878" name="Text Box 4"/>
            <p:cNvSpPr txBox="1">
              <a:spLocks noChangeArrowheads="1"/>
            </p:cNvSpPr>
            <p:nvPr/>
          </p:nvSpPr>
          <p:spPr bwMode="auto">
            <a:xfrm rot="10800000">
              <a:off x="12" y="12"/>
              <a:ext cx="549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36" tIns="34268" rIns="68536" bIns="34268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cxnSp>
        <p:nvCxnSpPr>
          <p:cNvPr id="164868" name="直接连接符 15"/>
          <p:cNvCxnSpPr>
            <a:cxnSpLocks noChangeShapeType="1"/>
          </p:cNvCxnSpPr>
          <p:nvPr/>
        </p:nvCxnSpPr>
        <p:spPr bwMode="auto">
          <a:xfrm>
            <a:off x="1114425" y="266700"/>
            <a:ext cx="0" cy="263525"/>
          </a:xfrm>
          <a:prstGeom prst="line">
            <a:avLst/>
          </a:prstGeom>
          <a:noFill/>
          <a:ln w="9525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869" name="标题 1"/>
          <p:cNvSpPr txBox="1">
            <a:spLocks noChangeArrowheads="1"/>
          </p:cNvSpPr>
          <p:nvPr/>
        </p:nvSpPr>
        <p:spPr bwMode="auto">
          <a:xfrm>
            <a:off x="1258888" y="266700"/>
            <a:ext cx="66357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12813" indent="-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defTabSz="914400">
              <a:lnSpc>
                <a:spcPct val="80000"/>
              </a:lnSpc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1.2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课题相关理论介绍</a:t>
            </a:r>
          </a:p>
        </p:txBody>
      </p:sp>
      <p:sp>
        <p:nvSpPr>
          <p:cNvPr id="8" name="TextBox 15"/>
          <p:cNvSpPr txBox="1"/>
          <p:nvPr/>
        </p:nvSpPr>
        <p:spPr>
          <a:xfrm>
            <a:off x="7989888" y="4738688"/>
            <a:ext cx="69923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—  </a:t>
            </a:r>
            <a:r>
              <a:rPr lang="en-US" altLang="zh-CN" sz="1100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6</a:t>
            </a:r>
            <a:r>
              <a:rPr lang="zh-CN" altLang="en-US" sz="1100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—</a:t>
            </a:r>
            <a:r>
              <a:rPr lang="zh-CN" altLang="en-US" sz="1100" dirty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endParaRPr lang="zh-CN" altLang="en-US" sz="1100" dirty="0">
              <a:solidFill>
                <a:schemeClr val="bg2">
                  <a:lumMod val="25000"/>
                </a:schemeClr>
              </a:solidFill>
              <a:effectLst>
                <a:outerShdw blurRad="50800" dist="50800" dir="12000000" sx="50000" sy="50000" algn="ctr" rotWithShape="0">
                  <a:srgbClr val="000000">
                    <a:alpha val="2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4871" name="TextBox 15"/>
          <p:cNvSpPr txBox="1">
            <a:spLocks noChangeArrowheads="1"/>
          </p:cNvSpPr>
          <p:nvPr/>
        </p:nvSpPr>
        <p:spPr bwMode="auto">
          <a:xfrm>
            <a:off x="1143000" y="571500"/>
            <a:ext cx="24288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1.2.1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药品供应链介绍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 Box 44"/>
          <p:cNvSpPr txBox="1">
            <a:spLocks noChangeArrowheads="1"/>
          </p:cNvSpPr>
          <p:nvPr/>
        </p:nvSpPr>
        <p:spPr bwMode="auto">
          <a:xfrm>
            <a:off x="5500688" y="1928813"/>
            <a:ext cx="3419475" cy="1387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目前市场上药品的供应链一般是指由药品研发制造、药品批发、药品零售、药品使用等一系列环节链接而成的网状链条。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64873" name="直接连接符 23"/>
          <p:cNvCxnSpPr>
            <a:cxnSpLocks noChangeShapeType="1"/>
          </p:cNvCxnSpPr>
          <p:nvPr/>
        </p:nvCxnSpPr>
        <p:spPr bwMode="auto">
          <a:xfrm rot="5400000">
            <a:off x="-715962" y="2928938"/>
            <a:ext cx="2573337" cy="1587"/>
          </a:xfrm>
          <a:prstGeom prst="line">
            <a:avLst/>
          </a:prstGeom>
          <a:noFill/>
          <a:ln w="9525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874" name="直接连接符 28"/>
          <p:cNvCxnSpPr>
            <a:cxnSpLocks noChangeShapeType="1"/>
          </p:cNvCxnSpPr>
          <p:nvPr/>
        </p:nvCxnSpPr>
        <p:spPr bwMode="auto">
          <a:xfrm>
            <a:off x="642938" y="4214813"/>
            <a:ext cx="3135312" cy="0"/>
          </a:xfrm>
          <a:prstGeom prst="line">
            <a:avLst/>
          </a:prstGeom>
          <a:noFill/>
          <a:ln w="1905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6487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98425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876" name="图片 24" descr="741_2836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1285875"/>
            <a:ext cx="4071937" cy="2571750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1F1E5"/>
            </a:gs>
            <a:gs pos="74001">
              <a:srgbClr val="F7F7ED"/>
            </a:gs>
            <a:gs pos="83000">
              <a:srgbClr val="F8F8EE"/>
            </a:gs>
            <a:gs pos="100000">
              <a:srgbClr val="F9F9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矩形 21"/>
          <p:cNvSpPr>
            <a:spLocks noChangeArrowheads="1"/>
          </p:cNvSpPr>
          <p:nvPr/>
        </p:nvSpPr>
        <p:spPr bwMode="auto">
          <a:xfrm>
            <a:off x="1357313" y="928688"/>
            <a:ext cx="7786687" cy="46037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92D050"/>
              </a:solidFill>
            </a:endParaRPr>
          </a:p>
        </p:txBody>
      </p:sp>
      <p:grpSp>
        <p:nvGrpSpPr>
          <p:cNvPr id="165891" name="Group 2"/>
          <p:cNvGrpSpPr>
            <a:grpSpLocks/>
          </p:cNvGrpSpPr>
          <p:nvPr/>
        </p:nvGrpSpPr>
        <p:grpSpPr bwMode="auto">
          <a:xfrm>
            <a:off x="-17463" y="4767263"/>
            <a:ext cx="8747126" cy="242887"/>
            <a:chOff x="0" y="0"/>
            <a:chExt cx="5511" cy="153"/>
          </a:xfrm>
        </p:grpSpPr>
        <p:pic>
          <p:nvPicPr>
            <p:cNvPr id="165901" name="矩形 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51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5902" name="Text Box 4"/>
            <p:cNvSpPr txBox="1">
              <a:spLocks noChangeArrowheads="1"/>
            </p:cNvSpPr>
            <p:nvPr/>
          </p:nvSpPr>
          <p:spPr bwMode="auto">
            <a:xfrm rot="10800000">
              <a:off x="12" y="12"/>
              <a:ext cx="549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36" tIns="34268" rIns="68536" bIns="34268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cxnSp>
        <p:nvCxnSpPr>
          <p:cNvPr id="165892" name="直接连接符 15"/>
          <p:cNvCxnSpPr>
            <a:cxnSpLocks noChangeShapeType="1"/>
          </p:cNvCxnSpPr>
          <p:nvPr/>
        </p:nvCxnSpPr>
        <p:spPr bwMode="auto">
          <a:xfrm>
            <a:off x="1114425" y="266700"/>
            <a:ext cx="0" cy="263525"/>
          </a:xfrm>
          <a:prstGeom prst="line">
            <a:avLst/>
          </a:prstGeom>
          <a:noFill/>
          <a:ln w="9525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5893" name="标题 1"/>
          <p:cNvSpPr txBox="1">
            <a:spLocks noChangeArrowheads="1"/>
          </p:cNvSpPr>
          <p:nvPr/>
        </p:nvSpPr>
        <p:spPr bwMode="auto">
          <a:xfrm>
            <a:off x="1258888" y="266700"/>
            <a:ext cx="66357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12813" indent="-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defTabSz="914400">
              <a:lnSpc>
                <a:spcPct val="80000"/>
              </a:lnSpc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1.2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课题相关理论介绍</a:t>
            </a:r>
          </a:p>
        </p:txBody>
      </p:sp>
      <p:sp>
        <p:nvSpPr>
          <p:cNvPr id="8" name="TextBox 15"/>
          <p:cNvSpPr txBox="1"/>
          <p:nvPr/>
        </p:nvSpPr>
        <p:spPr>
          <a:xfrm>
            <a:off x="7989888" y="4738688"/>
            <a:ext cx="69923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—  </a:t>
            </a:r>
            <a:r>
              <a:rPr lang="en-US" altLang="zh-CN" sz="1100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7</a:t>
            </a:r>
            <a:r>
              <a:rPr lang="zh-CN" altLang="en-US" sz="1100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—</a:t>
            </a:r>
            <a:r>
              <a:rPr lang="zh-CN" altLang="en-US" sz="1100" dirty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endParaRPr lang="zh-CN" altLang="en-US" sz="1100" dirty="0">
              <a:solidFill>
                <a:schemeClr val="bg2">
                  <a:lumMod val="25000"/>
                </a:schemeClr>
              </a:solidFill>
              <a:effectLst>
                <a:outerShdw blurRad="50800" dist="50800" dir="12000000" sx="50000" sy="50000" algn="ctr" rotWithShape="0">
                  <a:srgbClr val="000000">
                    <a:alpha val="2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5895" name="TextBox 15"/>
          <p:cNvSpPr txBox="1">
            <a:spLocks noChangeArrowheads="1"/>
          </p:cNvSpPr>
          <p:nvPr/>
        </p:nvSpPr>
        <p:spPr bwMode="auto">
          <a:xfrm>
            <a:off x="1000125" y="571500"/>
            <a:ext cx="24288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1.2.1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药品安全介绍</a:t>
            </a:r>
          </a:p>
        </p:txBody>
      </p:sp>
      <p:sp>
        <p:nvSpPr>
          <p:cNvPr id="21" name="Text Box 44"/>
          <p:cNvSpPr txBox="1">
            <a:spLocks noChangeArrowheads="1"/>
          </p:cNvSpPr>
          <p:nvPr/>
        </p:nvSpPr>
        <p:spPr bwMode="auto">
          <a:xfrm>
            <a:off x="5500688" y="1928813"/>
            <a:ext cx="3419475" cy="17208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在供应链上，药品安全的定义，则包括药品研发、药品生产流通、药品使用以及药品监管等环节的综合性安全，所以药品安全问题实质上为药品供应链安全问题。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65897" name="直接连接符 23"/>
          <p:cNvCxnSpPr>
            <a:cxnSpLocks noChangeShapeType="1"/>
          </p:cNvCxnSpPr>
          <p:nvPr/>
        </p:nvCxnSpPr>
        <p:spPr bwMode="auto">
          <a:xfrm rot="5400000">
            <a:off x="-715962" y="2928938"/>
            <a:ext cx="2573337" cy="1587"/>
          </a:xfrm>
          <a:prstGeom prst="line">
            <a:avLst/>
          </a:prstGeom>
          <a:noFill/>
          <a:ln w="9525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5898" name="直接连接符 28"/>
          <p:cNvCxnSpPr>
            <a:cxnSpLocks noChangeShapeType="1"/>
          </p:cNvCxnSpPr>
          <p:nvPr/>
        </p:nvCxnSpPr>
        <p:spPr bwMode="auto">
          <a:xfrm>
            <a:off x="642938" y="4214813"/>
            <a:ext cx="3135312" cy="0"/>
          </a:xfrm>
          <a:prstGeom prst="line">
            <a:avLst/>
          </a:prstGeom>
          <a:noFill/>
          <a:ln w="1905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65900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98425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36" y="1286242"/>
            <a:ext cx="4141694" cy="26904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1F1E5"/>
            </a:gs>
            <a:gs pos="74001">
              <a:srgbClr val="F7F7ED"/>
            </a:gs>
            <a:gs pos="83000">
              <a:srgbClr val="F8F8EE"/>
            </a:gs>
            <a:gs pos="100000">
              <a:srgbClr val="F9F9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矩形 21"/>
          <p:cNvSpPr>
            <a:spLocks noChangeArrowheads="1"/>
          </p:cNvSpPr>
          <p:nvPr/>
        </p:nvSpPr>
        <p:spPr bwMode="auto">
          <a:xfrm>
            <a:off x="1071563" y="928688"/>
            <a:ext cx="8072437" cy="46037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92D050"/>
              </a:solidFill>
            </a:endParaRPr>
          </a:p>
        </p:txBody>
      </p:sp>
      <p:grpSp>
        <p:nvGrpSpPr>
          <p:cNvPr id="166915" name="Group 2"/>
          <p:cNvGrpSpPr>
            <a:grpSpLocks/>
          </p:cNvGrpSpPr>
          <p:nvPr/>
        </p:nvGrpSpPr>
        <p:grpSpPr bwMode="auto">
          <a:xfrm>
            <a:off x="-17463" y="4767263"/>
            <a:ext cx="8747126" cy="242887"/>
            <a:chOff x="0" y="0"/>
            <a:chExt cx="5511" cy="153"/>
          </a:xfrm>
        </p:grpSpPr>
        <p:pic>
          <p:nvPicPr>
            <p:cNvPr id="166930" name="矩形 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51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6931" name="Text Box 4"/>
            <p:cNvSpPr txBox="1">
              <a:spLocks noChangeArrowheads="1"/>
            </p:cNvSpPr>
            <p:nvPr/>
          </p:nvSpPr>
          <p:spPr bwMode="auto">
            <a:xfrm rot="10800000">
              <a:off x="12" y="12"/>
              <a:ext cx="549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36" tIns="34268" rIns="68536" bIns="34268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cxnSp>
        <p:nvCxnSpPr>
          <p:cNvPr id="166916" name="直接连接符 15"/>
          <p:cNvCxnSpPr>
            <a:cxnSpLocks noChangeShapeType="1"/>
          </p:cNvCxnSpPr>
          <p:nvPr/>
        </p:nvCxnSpPr>
        <p:spPr bwMode="auto">
          <a:xfrm>
            <a:off x="1114425" y="266700"/>
            <a:ext cx="0" cy="263525"/>
          </a:xfrm>
          <a:prstGeom prst="line">
            <a:avLst/>
          </a:prstGeom>
          <a:noFill/>
          <a:ln w="9525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6917" name="标题 1"/>
          <p:cNvSpPr txBox="1">
            <a:spLocks noChangeArrowheads="1"/>
          </p:cNvSpPr>
          <p:nvPr/>
        </p:nvSpPr>
        <p:spPr bwMode="auto">
          <a:xfrm>
            <a:off x="1258888" y="266700"/>
            <a:ext cx="66357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12813" indent="-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defTabSz="914400">
              <a:lnSpc>
                <a:spcPct val="80000"/>
              </a:lnSpc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1.2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课题相关理论介绍</a:t>
            </a:r>
          </a:p>
        </p:txBody>
      </p:sp>
      <p:sp>
        <p:nvSpPr>
          <p:cNvPr id="8" name="TextBox 15"/>
          <p:cNvSpPr txBox="1"/>
          <p:nvPr/>
        </p:nvSpPr>
        <p:spPr>
          <a:xfrm>
            <a:off x="7989888" y="4738688"/>
            <a:ext cx="69923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—  </a:t>
            </a:r>
            <a:r>
              <a:rPr lang="en-US" altLang="zh-CN" sz="1100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8</a:t>
            </a:r>
            <a:r>
              <a:rPr lang="zh-CN" altLang="en-US" sz="1100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—</a:t>
            </a:r>
            <a:r>
              <a:rPr lang="zh-CN" altLang="en-US" sz="1100" dirty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endParaRPr lang="zh-CN" altLang="en-US" sz="1100" dirty="0">
              <a:solidFill>
                <a:schemeClr val="bg2">
                  <a:lumMod val="25000"/>
                </a:schemeClr>
              </a:solidFill>
              <a:effectLst>
                <a:outerShdw blurRad="50800" dist="50800" dir="12000000" sx="50000" sy="50000" algn="ctr" rotWithShape="0">
                  <a:srgbClr val="000000">
                    <a:alpha val="2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6919" name="TextBox 15"/>
          <p:cNvSpPr txBox="1">
            <a:spLocks noChangeArrowheads="1"/>
          </p:cNvSpPr>
          <p:nvPr/>
        </p:nvSpPr>
        <p:spPr bwMode="auto">
          <a:xfrm>
            <a:off x="1000125" y="571500"/>
            <a:ext cx="24288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600" dirty="0" smtClean="0"/>
              <a:t>1.2.2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药品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安全问题现状</a:t>
            </a:r>
          </a:p>
        </p:txBody>
      </p:sp>
      <p:grpSp>
        <p:nvGrpSpPr>
          <p:cNvPr id="166920" name="组合 16"/>
          <p:cNvGrpSpPr>
            <a:grpSpLocks/>
          </p:cNvGrpSpPr>
          <p:nvPr/>
        </p:nvGrpSpPr>
        <p:grpSpPr bwMode="auto">
          <a:xfrm>
            <a:off x="500063" y="1143000"/>
            <a:ext cx="3357562" cy="3357563"/>
            <a:chOff x="7537746" y="1893990"/>
            <a:chExt cx="3524111" cy="3693390"/>
          </a:xfrm>
        </p:grpSpPr>
        <p:grpSp>
          <p:nvGrpSpPr>
            <p:cNvPr id="166924" name="组合 15"/>
            <p:cNvGrpSpPr>
              <a:grpSpLocks/>
            </p:cNvGrpSpPr>
            <p:nvPr/>
          </p:nvGrpSpPr>
          <p:grpSpPr bwMode="auto">
            <a:xfrm>
              <a:off x="7537746" y="1893990"/>
              <a:ext cx="3524111" cy="3693390"/>
              <a:chOff x="2085346" y="1563639"/>
              <a:chExt cx="6735126" cy="3169584"/>
            </a:xfrm>
          </p:grpSpPr>
          <p:sp>
            <p:nvSpPr>
              <p:cNvPr id="166928" name="Freeform 5"/>
              <p:cNvSpPr>
                <a:spLocks/>
              </p:cNvSpPr>
              <p:nvPr/>
            </p:nvSpPr>
            <p:spPr bwMode="auto">
              <a:xfrm>
                <a:off x="2085346" y="1563639"/>
                <a:ext cx="6735126" cy="712804"/>
              </a:xfrm>
              <a:prstGeom prst="roundRect">
                <a:avLst>
                  <a:gd name="adj" fmla="val 7185"/>
                </a:avLst>
              </a:pr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45710" tIns="45710" rIns="54852" bIns="41145" anchor="ctr" anchorCtr="1"/>
              <a:lstStyle/>
              <a:p>
                <a:pPr marL="227013" indent="-227013" algn="ctr">
                  <a:lnSpc>
                    <a:spcPct val="90000"/>
                  </a:lnSpc>
                  <a:spcBef>
                    <a:spcPts val="625"/>
                  </a:spcBef>
                  <a:buClr>
                    <a:srgbClr val="FFFF99"/>
                  </a:buClr>
                  <a:buSzPct val="120000"/>
                </a:pPr>
                <a:endParaRPr lang="en-US" altLang="zh-CN" sz="2000"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5" name="Rectangle 15"/>
              <p:cNvSpPr/>
              <p:nvPr/>
            </p:nvSpPr>
            <p:spPr bwMode="auto">
              <a:xfrm rot="10800000">
                <a:off x="2085346" y="2133115"/>
                <a:ext cx="6735126" cy="2600108"/>
              </a:xfrm>
              <a:prstGeom prst="rect">
                <a:avLst/>
              </a:prstGeom>
              <a:solidFill>
                <a:srgbClr val="454545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45710" tIns="45710" rIns="54852" bIns="41145" anchor="ctr" anchorCtr="1"/>
              <a:lstStyle/>
              <a:p>
                <a:pPr marL="227147" indent="-227147" algn="ctr" defTabSz="914159" fontAlgn="auto">
                  <a:lnSpc>
                    <a:spcPct val="90000"/>
                  </a:lnSpc>
                  <a:spcBef>
                    <a:spcPts val="630"/>
                  </a:spcBef>
                  <a:spcAft>
                    <a:spcPts val="0"/>
                  </a:spcAft>
                  <a:buClr>
                    <a:srgbClr val="FFFF99"/>
                  </a:buClr>
                  <a:buSzPct val="120000"/>
                  <a:defRPr/>
                </a:pPr>
                <a:endParaRPr lang="en-US" altLang="zh-CN" sz="3200" i="1" kern="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66925" name="Text Box 44"/>
            <p:cNvSpPr txBox="1">
              <a:spLocks noChangeArrowheads="1"/>
            </p:cNvSpPr>
            <p:nvPr/>
          </p:nvSpPr>
          <p:spPr bwMode="auto">
            <a:xfrm>
              <a:off x="7752062" y="2558800"/>
              <a:ext cx="3096346" cy="2623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457200" defTabSz="720725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defTabSz="720725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defTabSz="720725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defTabSz="720725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defTabSz="720725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720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720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720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720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35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市场集中度不高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、信息化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程度参差不齐、资源不能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共享；</a:t>
              </a:r>
              <a:endPara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>
                <a:lnSpc>
                  <a:spcPct val="1350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药品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监管对象鉴定模糊，现有药品安全监管缺乏对消费者利益救济的具体机制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；</a:t>
              </a:r>
              <a:endPara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>
                <a:lnSpc>
                  <a:spcPct val="1350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监管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本身无法受到监督，药品标准设定不明确等方面。</a:t>
              </a:r>
            </a:p>
          </p:txBody>
        </p:sp>
        <p:sp>
          <p:nvSpPr>
            <p:cNvPr id="166926" name="矩形 17"/>
            <p:cNvSpPr>
              <a:spLocks noChangeArrowheads="1"/>
            </p:cNvSpPr>
            <p:nvPr/>
          </p:nvSpPr>
          <p:spPr bwMode="auto">
            <a:xfrm>
              <a:off x="7966375" y="1967858"/>
              <a:ext cx="2016224" cy="502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zh-CN" altLang="en-US" sz="2800" b="1">
                  <a:latin typeface="微软雅黑" pitchFamily="34" charset="-122"/>
                  <a:ea typeface="微软雅黑" pitchFamily="34" charset="-122"/>
                </a:rPr>
                <a:t>现状分析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7897655" y="1893990"/>
              <a:ext cx="144963" cy="5081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26" name="Text Box 44"/>
          <p:cNvSpPr txBox="1">
            <a:spLocks noChangeArrowheads="1"/>
          </p:cNvSpPr>
          <p:nvPr/>
        </p:nvSpPr>
        <p:spPr bwMode="auto">
          <a:xfrm>
            <a:off x="3929063" y="2928938"/>
            <a:ext cx="4991100" cy="757130"/>
          </a:xfrm>
          <a:prstGeom prst="rect">
            <a:avLst/>
          </a:prstGeom>
          <a:solidFill>
            <a:schemeClr val="bg1"/>
          </a:solidFill>
          <a:ln w="25400">
            <a:solidFill>
              <a:srgbClr val="FFC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indent="457200" defTabSz="72072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72072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72072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72072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72072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720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720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720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720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我们该怎么调查才能更好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反映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目前</a:t>
            </a:r>
            <a:r>
              <a:rPr lang="zh-CN" altLang="en-US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居民药品安全满意度现状。</a:t>
            </a:r>
            <a:endParaRPr lang="en-US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17"/>
          <p:cNvSpPr>
            <a:spLocks noChangeArrowheads="1"/>
          </p:cNvSpPr>
          <p:nvPr/>
        </p:nvSpPr>
        <p:spPr bwMode="auto">
          <a:xfrm rot="-2269109">
            <a:off x="4246563" y="1487488"/>
            <a:ext cx="1574800" cy="642937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32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请思考</a:t>
            </a:r>
          </a:p>
        </p:txBody>
      </p:sp>
      <p:pic>
        <p:nvPicPr>
          <p:cNvPr id="166923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98425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1F1E5"/>
            </a:gs>
            <a:gs pos="74001">
              <a:srgbClr val="F7F7ED"/>
            </a:gs>
            <a:gs pos="83000">
              <a:srgbClr val="F8F8EE"/>
            </a:gs>
            <a:gs pos="100000">
              <a:srgbClr val="F9F9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791641" y="983481"/>
            <a:ext cx="748035" cy="6198373"/>
            <a:chOff x="1474581" y="762660"/>
            <a:chExt cx="748035" cy="6427255"/>
          </a:xfrm>
        </p:grpSpPr>
        <p:sp>
          <p:nvSpPr>
            <p:cNvPr id="17" name="Ellipse 15"/>
            <p:cNvSpPr/>
            <p:nvPr/>
          </p:nvSpPr>
          <p:spPr bwMode="auto">
            <a:xfrm>
              <a:off x="1474581" y="762660"/>
              <a:ext cx="746125" cy="3627438"/>
            </a:xfrm>
            <a:custGeom>
              <a:avLst/>
              <a:gdLst/>
              <a:ahLst/>
              <a:cxnLst/>
              <a:rect l="l" t="t" r="r" b="b"/>
              <a:pathLst>
                <a:path w="1080120" h="4393198">
                  <a:moveTo>
                    <a:pt x="311153" y="3868476"/>
                  </a:moveTo>
                  <a:cubicBezTo>
                    <a:pt x="308041" y="3883686"/>
                    <a:pt x="306406" y="3899434"/>
                    <a:pt x="306406" y="3915565"/>
                  </a:cubicBezTo>
                  <a:cubicBezTo>
                    <a:pt x="306406" y="4044609"/>
                    <a:pt x="411016" y="4149219"/>
                    <a:pt x="540060" y="4149219"/>
                  </a:cubicBezTo>
                  <a:cubicBezTo>
                    <a:pt x="669104" y="4149219"/>
                    <a:pt x="773714" y="4044609"/>
                    <a:pt x="773714" y="3915565"/>
                  </a:cubicBezTo>
                  <a:cubicBezTo>
                    <a:pt x="773714" y="3786521"/>
                    <a:pt x="669104" y="3681911"/>
                    <a:pt x="540060" y="3681911"/>
                  </a:cubicBezTo>
                  <a:cubicBezTo>
                    <a:pt x="427147" y="3681911"/>
                    <a:pt x="332940" y="3762003"/>
                    <a:pt x="311153" y="3868476"/>
                  </a:cubicBezTo>
                  <a:close/>
                  <a:moveTo>
                    <a:pt x="3658" y="143743"/>
                  </a:moveTo>
                  <a:cubicBezTo>
                    <a:pt x="20444" y="61708"/>
                    <a:pt x="93027" y="0"/>
                    <a:pt x="180024" y="0"/>
                  </a:cubicBezTo>
                  <a:lnTo>
                    <a:pt x="900096" y="0"/>
                  </a:lnTo>
                  <a:cubicBezTo>
                    <a:pt x="999521" y="0"/>
                    <a:pt x="1080120" y="80599"/>
                    <a:pt x="1080120" y="180023"/>
                  </a:cubicBezTo>
                  <a:lnTo>
                    <a:pt x="1080120" y="4213174"/>
                  </a:lnTo>
                  <a:cubicBezTo>
                    <a:pt x="1080120" y="4312599"/>
                    <a:pt x="999521" y="4393198"/>
                    <a:pt x="900096" y="4393198"/>
                  </a:cubicBezTo>
                  <a:lnTo>
                    <a:pt x="180024" y="4393198"/>
                  </a:lnTo>
                  <a:cubicBezTo>
                    <a:pt x="80599" y="4393198"/>
                    <a:pt x="0" y="4312599"/>
                    <a:pt x="0" y="4213174"/>
                  </a:cubicBezTo>
                  <a:lnTo>
                    <a:pt x="0" y="180024"/>
                  </a:lnTo>
                  <a:cubicBezTo>
                    <a:pt x="0" y="167596"/>
                    <a:pt x="1259" y="155462"/>
                    <a:pt x="3658" y="143743"/>
                  </a:cubicBezTo>
                  <a:close/>
                </a:path>
              </a:pathLst>
            </a:custGeom>
            <a:solidFill>
              <a:srgbClr val="7030A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" lIns="72000" tIns="252000" rIns="72000" anchor="ctr"/>
            <a:lstStyle/>
            <a:p>
              <a:pPr>
                <a:defRPr/>
              </a:pPr>
              <a:r>
                <a:rPr lang="zh-CN" alt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结论建议</a:t>
              </a:r>
              <a:endPara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Ellipse 15"/>
            <p:cNvSpPr/>
            <p:nvPr/>
          </p:nvSpPr>
          <p:spPr bwMode="auto">
            <a:xfrm rot="10800000">
              <a:off x="1476491" y="3562477"/>
              <a:ext cx="746125" cy="3627438"/>
            </a:xfrm>
            <a:custGeom>
              <a:avLst/>
              <a:gdLst/>
              <a:ahLst/>
              <a:cxnLst/>
              <a:rect l="l" t="t" r="r" b="b"/>
              <a:pathLst>
                <a:path w="1080120" h="4393198">
                  <a:moveTo>
                    <a:pt x="311153" y="3868476"/>
                  </a:moveTo>
                  <a:cubicBezTo>
                    <a:pt x="308041" y="3883686"/>
                    <a:pt x="306406" y="3899434"/>
                    <a:pt x="306406" y="3915565"/>
                  </a:cubicBezTo>
                  <a:cubicBezTo>
                    <a:pt x="306406" y="4044609"/>
                    <a:pt x="411016" y="4149219"/>
                    <a:pt x="540060" y="4149219"/>
                  </a:cubicBezTo>
                  <a:cubicBezTo>
                    <a:pt x="669104" y="4149219"/>
                    <a:pt x="773714" y="4044609"/>
                    <a:pt x="773714" y="3915565"/>
                  </a:cubicBezTo>
                  <a:cubicBezTo>
                    <a:pt x="773714" y="3786521"/>
                    <a:pt x="669104" y="3681911"/>
                    <a:pt x="540060" y="3681911"/>
                  </a:cubicBezTo>
                  <a:cubicBezTo>
                    <a:pt x="427147" y="3681911"/>
                    <a:pt x="332940" y="3762003"/>
                    <a:pt x="311153" y="3868476"/>
                  </a:cubicBezTo>
                  <a:close/>
                  <a:moveTo>
                    <a:pt x="3658" y="143743"/>
                  </a:moveTo>
                  <a:cubicBezTo>
                    <a:pt x="20444" y="61708"/>
                    <a:pt x="93027" y="0"/>
                    <a:pt x="180024" y="0"/>
                  </a:cubicBezTo>
                  <a:lnTo>
                    <a:pt x="900096" y="0"/>
                  </a:lnTo>
                  <a:cubicBezTo>
                    <a:pt x="999521" y="0"/>
                    <a:pt x="1080120" y="80599"/>
                    <a:pt x="1080120" y="180023"/>
                  </a:cubicBezTo>
                  <a:lnTo>
                    <a:pt x="1080120" y="4213174"/>
                  </a:lnTo>
                  <a:cubicBezTo>
                    <a:pt x="1080120" y="4312599"/>
                    <a:pt x="999521" y="4393198"/>
                    <a:pt x="900096" y="4393198"/>
                  </a:cubicBezTo>
                  <a:lnTo>
                    <a:pt x="180024" y="4393198"/>
                  </a:lnTo>
                  <a:cubicBezTo>
                    <a:pt x="80599" y="4393198"/>
                    <a:pt x="0" y="4312599"/>
                    <a:pt x="0" y="4213174"/>
                  </a:cubicBezTo>
                  <a:lnTo>
                    <a:pt x="0" y="180024"/>
                  </a:lnTo>
                  <a:cubicBezTo>
                    <a:pt x="0" y="167596"/>
                    <a:pt x="1259" y="155462"/>
                    <a:pt x="3658" y="143743"/>
                  </a:cubicBezTo>
                  <a:close/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" lIns="72000" tIns="252000" rIns="72000" anchor="ctr"/>
            <a:lstStyle/>
            <a:p>
              <a:pPr>
                <a:defRPr/>
              </a:pPr>
              <a:endPara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741280" y="942960"/>
            <a:ext cx="790576" cy="6198373"/>
            <a:chOff x="1978811" y="266483"/>
            <a:chExt cx="790576" cy="6082632"/>
          </a:xfrm>
        </p:grpSpPr>
        <p:sp>
          <p:nvSpPr>
            <p:cNvPr id="18" name="Ellipse 15"/>
            <p:cNvSpPr/>
            <p:nvPr/>
          </p:nvSpPr>
          <p:spPr bwMode="auto">
            <a:xfrm>
              <a:off x="1978812" y="266483"/>
              <a:ext cx="790575" cy="3427412"/>
            </a:xfrm>
            <a:custGeom>
              <a:avLst/>
              <a:gdLst/>
              <a:ahLst/>
              <a:cxnLst/>
              <a:rect l="l" t="t" r="r" b="b"/>
              <a:pathLst>
                <a:path w="1080120" h="4393198">
                  <a:moveTo>
                    <a:pt x="311153" y="3868476"/>
                  </a:moveTo>
                  <a:cubicBezTo>
                    <a:pt x="308041" y="3883686"/>
                    <a:pt x="306406" y="3899434"/>
                    <a:pt x="306406" y="3915565"/>
                  </a:cubicBezTo>
                  <a:cubicBezTo>
                    <a:pt x="306406" y="4044609"/>
                    <a:pt x="411016" y="4149219"/>
                    <a:pt x="540060" y="4149219"/>
                  </a:cubicBezTo>
                  <a:cubicBezTo>
                    <a:pt x="669104" y="4149219"/>
                    <a:pt x="773714" y="4044609"/>
                    <a:pt x="773714" y="3915565"/>
                  </a:cubicBezTo>
                  <a:cubicBezTo>
                    <a:pt x="773714" y="3786521"/>
                    <a:pt x="669104" y="3681911"/>
                    <a:pt x="540060" y="3681911"/>
                  </a:cubicBezTo>
                  <a:cubicBezTo>
                    <a:pt x="427147" y="3681911"/>
                    <a:pt x="332940" y="3762003"/>
                    <a:pt x="311153" y="3868476"/>
                  </a:cubicBezTo>
                  <a:close/>
                  <a:moveTo>
                    <a:pt x="3658" y="143743"/>
                  </a:moveTo>
                  <a:cubicBezTo>
                    <a:pt x="20444" y="61708"/>
                    <a:pt x="93027" y="0"/>
                    <a:pt x="180024" y="0"/>
                  </a:cubicBezTo>
                  <a:lnTo>
                    <a:pt x="900096" y="0"/>
                  </a:lnTo>
                  <a:cubicBezTo>
                    <a:pt x="999521" y="0"/>
                    <a:pt x="1080120" y="80599"/>
                    <a:pt x="1080120" y="180023"/>
                  </a:cubicBezTo>
                  <a:lnTo>
                    <a:pt x="1080120" y="4213174"/>
                  </a:lnTo>
                  <a:cubicBezTo>
                    <a:pt x="1080120" y="4312599"/>
                    <a:pt x="999521" y="4393198"/>
                    <a:pt x="900096" y="4393198"/>
                  </a:cubicBezTo>
                  <a:lnTo>
                    <a:pt x="180024" y="4393198"/>
                  </a:lnTo>
                  <a:cubicBezTo>
                    <a:pt x="80599" y="4393198"/>
                    <a:pt x="0" y="4312599"/>
                    <a:pt x="0" y="4213174"/>
                  </a:cubicBezTo>
                  <a:lnTo>
                    <a:pt x="0" y="180024"/>
                  </a:lnTo>
                  <a:cubicBezTo>
                    <a:pt x="0" y="167596"/>
                    <a:pt x="1259" y="155462"/>
                    <a:pt x="3658" y="143743"/>
                  </a:cubicBezTo>
                  <a:close/>
                </a:path>
              </a:pathLst>
            </a:custGeom>
            <a:solidFill>
              <a:srgbClr val="FF339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" lIns="72000" tIns="252000" rIns="72000" anchor="ctr"/>
            <a:lstStyle/>
            <a:p>
              <a:pPr>
                <a:defRPr/>
              </a:pPr>
              <a:r>
                <a:rPr lang="zh-CN" alt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模型建立</a:t>
              </a:r>
              <a:endParaRPr lang="en-US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Ellipse 15"/>
            <p:cNvSpPr/>
            <p:nvPr/>
          </p:nvSpPr>
          <p:spPr bwMode="auto">
            <a:xfrm rot="10800000">
              <a:off x="1978811" y="2921703"/>
              <a:ext cx="790575" cy="3427412"/>
            </a:xfrm>
            <a:custGeom>
              <a:avLst/>
              <a:gdLst/>
              <a:ahLst/>
              <a:cxnLst/>
              <a:rect l="l" t="t" r="r" b="b"/>
              <a:pathLst>
                <a:path w="1080120" h="4393198">
                  <a:moveTo>
                    <a:pt x="311153" y="3868476"/>
                  </a:moveTo>
                  <a:cubicBezTo>
                    <a:pt x="308041" y="3883686"/>
                    <a:pt x="306406" y="3899434"/>
                    <a:pt x="306406" y="3915565"/>
                  </a:cubicBezTo>
                  <a:cubicBezTo>
                    <a:pt x="306406" y="4044609"/>
                    <a:pt x="411016" y="4149219"/>
                    <a:pt x="540060" y="4149219"/>
                  </a:cubicBezTo>
                  <a:cubicBezTo>
                    <a:pt x="669104" y="4149219"/>
                    <a:pt x="773714" y="4044609"/>
                    <a:pt x="773714" y="3915565"/>
                  </a:cubicBezTo>
                  <a:cubicBezTo>
                    <a:pt x="773714" y="3786521"/>
                    <a:pt x="669104" y="3681911"/>
                    <a:pt x="540060" y="3681911"/>
                  </a:cubicBezTo>
                  <a:cubicBezTo>
                    <a:pt x="427147" y="3681911"/>
                    <a:pt x="332940" y="3762003"/>
                    <a:pt x="311153" y="3868476"/>
                  </a:cubicBezTo>
                  <a:close/>
                  <a:moveTo>
                    <a:pt x="3658" y="143743"/>
                  </a:moveTo>
                  <a:cubicBezTo>
                    <a:pt x="20444" y="61708"/>
                    <a:pt x="93027" y="0"/>
                    <a:pt x="180024" y="0"/>
                  </a:cubicBezTo>
                  <a:lnTo>
                    <a:pt x="900096" y="0"/>
                  </a:lnTo>
                  <a:cubicBezTo>
                    <a:pt x="999521" y="0"/>
                    <a:pt x="1080120" y="80599"/>
                    <a:pt x="1080120" y="180023"/>
                  </a:cubicBezTo>
                  <a:lnTo>
                    <a:pt x="1080120" y="4213174"/>
                  </a:lnTo>
                  <a:cubicBezTo>
                    <a:pt x="1080120" y="4312599"/>
                    <a:pt x="999521" y="4393198"/>
                    <a:pt x="900096" y="4393198"/>
                  </a:cubicBezTo>
                  <a:lnTo>
                    <a:pt x="180024" y="4393198"/>
                  </a:lnTo>
                  <a:cubicBezTo>
                    <a:pt x="80599" y="4393198"/>
                    <a:pt x="0" y="4312599"/>
                    <a:pt x="0" y="4213174"/>
                  </a:cubicBezTo>
                  <a:lnTo>
                    <a:pt x="0" y="180024"/>
                  </a:lnTo>
                  <a:cubicBezTo>
                    <a:pt x="0" y="167596"/>
                    <a:pt x="1259" y="155462"/>
                    <a:pt x="3658" y="143743"/>
                  </a:cubicBezTo>
                  <a:close/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" lIns="72000" tIns="252000" rIns="72000" anchor="ctr"/>
            <a:lstStyle/>
            <a:p>
              <a:pPr>
                <a:defRPr/>
              </a:pPr>
              <a:endParaRPr lang="en-US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679669" y="1058232"/>
            <a:ext cx="791092" cy="6169608"/>
            <a:chOff x="2596561" y="-87333"/>
            <a:chExt cx="791092" cy="6169608"/>
          </a:xfrm>
        </p:grpSpPr>
        <p:sp>
          <p:nvSpPr>
            <p:cNvPr id="19" name="Ellipse 15"/>
            <p:cNvSpPr/>
            <p:nvPr/>
          </p:nvSpPr>
          <p:spPr bwMode="auto">
            <a:xfrm>
              <a:off x="2596561" y="-87333"/>
              <a:ext cx="791092" cy="3532447"/>
            </a:xfrm>
            <a:custGeom>
              <a:avLst/>
              <a:gdLst/>
              <a:ahLst/>
              <a:cxnLst/>
              <a:rect l="l" t="t" r="r" b="b"/>
              <a:pathLst>
                <a:path w="1080120" h="4393198">
                  <a:moveTo>
                    <a:pt x="311153" y="3868476"/>
                  </a:moveTo>
                  <a:cubicBezTo>
                    <a:pt x="308041" y="3883686"/>
                    <a:pt x="306406" y="3899434"/>
                    <a:pt x="306406" y="3915565"/>
                  </a:cubicBezTo>
                  <a:cubicBezTo>
                    <a:pt x="306406" y="4044609"/>
                    <a:pt x="411016" y="4149219"/>
                    <a:pt x="540060" y="4149219"/>
                  </a:cubicBezTo>
                  <a:cubicBezTo>
                    <a:pt x="669104" y="4149219"/>
                    <a:pt x="773714" y="4044609"/>
                    <a:pt x="773714" y="3915565"/>
                  </a:cubicBezTo>
                  <a:cubicBezTo>
                    <a:pt x="773714" y="3786521"/>
                    <a:pt x="669104" y="3681911"/>
                    <a:pt x="540060" y="3681911"/>
                  </a:cubicBezTo>
                  <a:cubicBezTo>
                    <a:pt x="427147" y="3681911"/>
                    <a:pt x="332940" y="3762003"/>
                    <a:pt x="311153" y="3868476"/>
                  </a:cubicBezTo>
                  <a:close/>
                  <a:moveTo>
                    <a:pt x="3658" y="143743"/>
                  </a:moveTo>
                  <a:cubicBezTo>
                    <a:pt x="20444" y="61708"/>
                    <a:pt x="93027" y="0"/>
                    <a:pt x="180024" y="0"/>
                  </a:cubicBezTo>
                  <a:lnTo>
                    <a:pt x="900096" y="0"/>
                  </a:lnTo>
                  <a:cubicBezTo>
                    <a:pt x="999521" y="0"/>
                    <a:pt x="1080120" y="80599"/>
                    <a:pt x="1080120" y="180023"/>
                  </a:cubicBezTo>
                  <a:lnTo>
                    <a:pt x="1080120" y="4213174"/>
                  </a:lnTo>
                  <a:cubicBezTo>
                    <a:pt x="1080120" y="4312599"/>
                    <a:pt x="999521" y="4393198"/>
                    <a:pt x="900096" y="4393198"/>
                  </a:cubicBezTo>
                  <a:lnTo>
                    <a:pt x="180024" y="4393198"/>
                  </a:lnTo>
                  <a:cubicBezTo>
                    <a:pt x="80599" y="4393198"/>
                    <a:pt x="0" y="4312599"/>
                    <a:pt x="0" y="4213174"/>
                  </a:cubicBezTo>
                  <a:lnTo>
                    <a:pt x="0" y="180024"/>
                  </a:lnTo>
                  <a:cubicBezTo>
                    <a:pt x="0" y="167596"/>
                    <a:pt x="1259" y="155462"/>
                    <a:pt x="3658" y="143743"/>
                  </a:cubicBezTo>
                  <a:close/>
                </a:path>
              </a:pathLst>
            </a:custGeom>
            <a:solidFill>
              <a:srgbClr val="D1211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lIns="72000" tIns="252000" rIns="72000" anchor="ctr"/>
            <a:lstStyle/>
            <a:p>
              <a:pPr algn="r">
                <a:defRPr/>
              </a:pPr>
              <a:r>
                <a:rPr lang="zh-CN" alt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实证分析</a:t>
              </a:r>
              <a:endParaRPr lang="en-US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Ellipse 15"/>
            <p:cNvSpPr/>
            <p:nvPr/>
          </p:nvSpPr>
          <p:spPr bwMode="auto">
            <a:xfrm rot="10800000">
              <a:off x="2596561" y="2655367"/>
              <a:ext cx="791092" cy="3426908"/>
            </a:xfrm>
            <a:custGeom>
              <a:avLst/>
              <a:gdLst/>
              <a:ahLst/>
              <a:cxnLst/>
              <a:rect l="l" t="t" r="r" b="b"/>
              <a:pathLst>
                <a:path w="1080120" h="4393198">
                  <a:moveTo>
                    <a:pt x="311153" y="3868476"/>
                  </a:moveTo>
                  <a:cubicBezTo>
                    <a:pt x="308041" y="3883686"/>
                    <a:pt x="306406" y="3899434"/>
                    <a:pt x="306406" y="3915565"/>
                  </a:cubicBezTo>
                  <a:cubicBezTo>
                    <a:pt x="306406" y="4044609"/>
                    <a:pt x="411016" y="4149219"/>
                    <a:pt x="540060" y="4149219"/>
                  </a:cubicBezTo>
                  <a:cubicBezTo>
                    <a:pt x="669104" y="4149219"/>
                    <a:pt x="773714" y="4044609"/>
                    <a:pt x="773714" y="3915565"/>
                  </a:cubicBezTo>
                  <a:cubicBezTo>
                    <a:pt x="773714" y="3786521"/>
                    <a:pt x="669104" y="3681911"/>
                    <a:pt x="540060" y="3681911"/>
                  </a:cubicBezTo>
                  <a:cubicBezTo>
                    <a:pt x="427147" y="3681911"/>
                    <a:pt x="332940" y="3762003"/>
                    <a:pt x="311153" y="3868476"/>
                  </a:cubicBezTo>
                  <a:close/>
                  <a:moveTo>
                    <a:pt x="3658" y="143743"/>
                  </a:moveTo>
                  <a:cubicBezTo>
                    <a:pt x="20444" y="61708"/>
                    <a:pt x="93027" y="0"/>
                    <a:pt x="180024" y="0"/>
                  </a:cubicBezTo>
                  <a:lnTo>
                    <a:pt x="900096" y="0"/>
                  </a:lnTo>
                  <a:cubicBezTo>
                    <a:pt x="999521" y="0"/>
                    <a:pt x="1080120" y="80599"/>
                    <a:pt x="1080120" y="180023"/>
                  </a:cubicBezTo>
                  <a:lnTo>
                    <a:pt x="1080120" y="4213174"/>
                  </a:lnTo>
                  <a:cubicBezTo>
                    <a:pt x="1080120" y="4312599"/>
                    <a:pt x="999521" y="4393198"/>
                    <a:pt x="900096" y="4393198"/>
                  </a:cubicBezTo>
                  <a:lnTo>
                    <a:pt x="180024" y="4393198"/>
                  </a:lnTo>
                  <a:cubicBezTo>
                    <a:pt x="80599" y="4393198"/>
                    <a:pt x="0" y="4312599"/>
                    <a:pt x="0" y="4213174"/>
                  </a:cubicBezTo>
                  <a:lnTo>
                    <a:pt x="0" y="180024"/>
                  </a:lnTo>
                  <a:cubicBezTo>
                    <a:pt x="0" y="167596"/>
                    <a:pt x="1259" y="155462"/>
                    <a:pt x="3658" y="143743"/>
                  </a:cubicBezTo>
                  <a:close/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lIns="72000" tIns="252000" rIns="72000" anchor="ctr"/>
            <a:lstStyle/>
            <a:p>
              <a:pPr algn="r">
                <a:defRPr/>
              </a:pPr>
              <a:endParaRPr lang="en-US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  <a:p>
              <a:pPr algn="r">
                <a:defRPr/>
              </a:pPr>
              <a:endParaRPr lang="en-US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  <a:p>
              <a:pPr algn="r">
                <a:defRPr/>
              </a:pPr>
              <a:endParaRPr lang="en-US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860132" y="983481"/>
            <a:ext cx="791092" cy="6169608"/>
            <a:chOff x="7924287" y="856142"/>
            <a:chExt cx="791092" cy="6169608"/>
          </a:xfrm>
        </p:grpSpPr>
        <p:sp>
          <p:nvSpPr>
            <p:cNvPr id="28" name="Ellipse 12"/>
            <p:cNvSpPr/>
            <p:nvPr/>
          </p:nvSpPr>
          <p:spPr bwMode="auto">
            <a:xfrm>
              <a:off x="8119808" y="3826785"/>
              <a:ext cx="400050" cy="377825"/>
            </a:xfrm>
            <a:prstGeom prst="ellipse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</a:gra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fr-FR" sz="1400" b="1">
                <a:solidFill>
                  <a:schemeClr val="tx1"/>
                </a:solidFill>
                <a:latin typeface="Lucida Sans Unicode" pitchFamily="34" charset="0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7924287" y="856142"/>
              <a:ext cx="791092" cy="6169608"/>
              <a:chOff x="6660957" y="159652"/>
              <a:chExt cx="791092" cy="6169608"/>
            </a:xfrm>
          </p:grpSpPr>
          <p:sp>
            <p:nvSpPr>
              <p:cNvPr id="23" name="Ellipse 15"/>
              <p:cNvSpPr/>
              <p:nvPr/>
            </p:nvSpPr>
            <p:spPr bwMode="auto">
              <a:xfrm>
                <a:off x="6660957" y="159652"/>
                <a:ext cx="791092" cy="3533956"/>
              </a:xfrm>
              <a:custGeom>
                <a:avLst/>
                <a:gdLst/>
                <a:ahLst/>
                <a:cxnLst/>
                <a:rect l="l" t="t" r="r" b="b"/>
                <a:pathLst>
                  <a:path w="1080120" h="4393198">
                    <a:moveTo>
                      <a:pt x="311153" y="3868476"/>
                    </a:moveTo>
                    <a:cubicBezTo>
                      <a:pt x="308041" y="3883686"/>
                      <a:pt x="306406" y="3899434"/>
                      <a:pt x="306406" y="3915565"/>
                    </a:cubicBezTo>
                    <a:cubicBezTo>
                      <a:pt x="306406" y="4044609"/>
                      <a:pt x="411016" y="4149219"/>
                      <a:pt x="540060" y="4149219"/>
                    </a:cubicBezTo>
                    <a:cubicBezTo>
                      <a:pt x="669104" y="4149219"/>
                      <a:pt x="773714" y="4044609"/>
                      <a:pt x="773714" y="3915565"/>
                    </a:cubicBezTo>
                    <a:cubicBezTo>
                      <a:pt x="773714" y="3786521"/>
                      <a:pt x="669104" y="3681911"/>
                      <a:pt x="540060" y="3681911"/>
                    </a:cubicBezTo>
                    <a:cubicBezTo>
                      <a:pt x="427147" y="3681911"/>
                      <a:pt x="332940" y="3762003"/>
                      <a:pt x="311153" y="3868476"/>
                    </a:cubicBezTo>
                    <a:close/>
                    <a:moveTo>
                      <a:pt x="3658" y="143743"/>
                    </a:moveTo>
                    <a:cubicBezTo>
                      <a:pt x="20444" y="61708"/>
                      <a:pt x="93027" y="0"/>
                      <a:pt x="180024" y="0"/>
                    </a:cubicBezTo>
                    <a:lnTo>
                      <a:pt x="900096" y="0"/>
                    </a:lnTo>
                    <a:cubicBezTo>
                      <a:pt x="999521" y="0"/>
                      <a:pt x="1080120" y="80599"/>
                      <a:pt x="1080120" y="180023"/>
                    </a:cubicBezTo>
                    <a:lnTo>
                      <a:pt x="1080120" y="4213174"/>
                    </a:lnTo>
                    <a:cubicBezTo>
                      <a:pt x="1080120" y="4312599"/>
                      <a:pt x="999521" y="4393198"/>
                      <a:pt x="900096" y="4393198"/>
                    </a:cubicBezTo>
                    <a:lnTo>
                      <a:pt x="180024" y="4393198"/>
                    </a:lnTo>
                    <a:cubicBezTo>
                      <a:pt x="80599" y="4393198"/>
                      <a:pt x="0" y="4312599"/>
                      <a:pt x="0" y="4213174"/>
                    </a:cubicBezTo>
                    <a:lnTo>
                      <a:pt x="0" y="180024"/>
                    </a:lnTo>
                    <a:cubicBezTo>
                      <a:pt x="0" y="167596"/>
                      <a:pt x="1259" y="155462"/>
                      <a:pt x="3658" y="143743"/>
                    </a:cubicBezTo>
                    <a:close/>
                  </a:path>
                </a:pathLst>
              </a:custGeom>
              <a:solidFill>
                <a:srgbClr val="FFC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lIns="72000" tIns="252000" rIns="72000" anchor="ctr"/>
              <a:lstStyle/>
              <a:p>
                <a:pPr algn="r">
                  <a:defRPr/>
                </a:pPr>
                <a:r>
                  <a:rPr lang="zh-CN" altLang="en-US" sz="24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问卷预</a:t>
                </a:r>
                <a:r>
                  <a:rPr lang="zh-CN" altLang="en-US" sz="2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试</a:t>
                </a:r>
                <a:endPara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" name="Ellipse 15"/>
              <p:cNvSpPr/>
              <p:nvPr/>
            </p:nvSpPr>
            <p:spPr bwMode="auto">
              <a:xfrm rot="10800000">
                <a:off x="6660957" y="2902352"/>
                <a:ext cx="791092" cy="3426908"/>
              </a:xfrm>
              <a:custGeom>
                <a:avLst/>
                <a:gdLst/>
                <a:ahLst/>
                <a:cxnLst/>
                <a:rect l="l" t="t" r="r" b="b"/>
                <a:pathLst>
                  <a:path w="1080120" h="4393198">
                    <a:moveTo>
                      <a:pt x="311153" y="3868476"/>
                    </a:moveTo>
                    <a:cubicBezTo>
                      <a:pt x="308041" y="3883686"/>
                      <a:pt x="306406" y="3899434"/>
                      <a:pt x="306406" y="3915565"/>
                    </a:cubicBezTo>
                    <a:cubicBezTo>
                      <a:pt x="306406" y="4044609"/>
                      <a:pt x="411016" y="4149219"/>
                      <a:pt x="540060" y="4149219"/>
                    </a:cubicBezTo>
                    <a:cubicBezTo>
                      <a:pt x="669104" y="4149219"/>
                      <a:pt x="773714" y="4044609"/>
                      <a:pt x="773714" y="3915565"/>
                    </a:cubicBezTo>
                    <a:cubicBezTo>
                      <a:pt x="773714" y="3786521"/>
                      <a:pt x="669104" y="3681911"/>
                      <a:pt x="540060" y="3681911"/>
                    </a:cubicBezTo>
                    <a:cubicBezTo>
                      <a:pt x="427147" y="3681911"/>
                      <a:pt x="332940" y="3762003"/>
                      <a:pt x="311153" y="3868476"/>
                    </a:cubicBezTo>
                    <a:close/>
                    <a:moveTo>
                      <a:pt x="3658" y="143743"/>
                    </a:moveTo>
                    <a:cubicBezTo>
                      <a:pt x="20444" y="61708"/>
                      <a:pt x="93027" y="0"/>
                      <a:pt x="180024" y="0"/>
                    </a:cubicBezTo>
                    <a:lnTo>
                      <a:pt x="900096" y="0"/>
                    </a:lnTo>
                    <a:cubicBezTo>
                      <a:pt x="999521" y="0"/>
                      <a:pt x="1080120" y="80599"/>
                      <a:pt x="1080120" y="180023"/>
                    </a:cubicBezTo>
                    <a:lnTo>
                      <a:pt x="1080120" y="4213174"/>
                    </a:lnTo>
                    <a:cubicBezTo>
                      <a:pt x="1080120" y="4312599"/>
                      <a:pt x="999521" y="4393198"/>
                      <a:pt x="900096" y="4393198"/>
                    </a:cubicBezTo>
                    <a:lnTo>
                      <a:pt x="180024" y="4393198"/>
                    </a:lnTo>
                    <a:cubicBezTo>
                      <a:pt x="80599" y="4393198"/>
                      <a:pt x="0" y="4312599"/>
                      <a:pt x="0" y="4213174"/>
                    </a:cubicBezTo>
                    <a:lnTo>
                      <a:pt x="0" y="180024"/>
                    </a:lnTo>
                    <a:cubicBezTo>
                      <a:pt x="0" y="167596"/>
                      <a:pt x="1259" y="155462"/>
                      <a:pt x="3658" y="143743"/>
                    </a:cubicBezTo>
                    <a:close/>
                  </a:path>
                </a:pathLst>
              </a:cu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lIns="72000" tIns="252000" rIns="72000" anchor="ctr"/>
              <a:lstStyle/>
              <a:p>
                <a:pPr algn="r">
                  <a:defRPr/>
                </a:pPr>
                <a:endPara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5367918" y="952048"/>
            <a:ext cx="790907" cy="6409197"/>
            <a:chOff x="2704221" y="964658"/>
            <a:chExt cx="790907" cy="6125392"/>
          </a:xfrm>
        </p:grpSpPr>
        <p:sp>
          <p:nvSpPr>
            <p:cNvPr id="25" name="Ellipse 15"/>
            <p:cNvSpPr/>
            <p:nvPr/>
          </p:nvSpPr>
          <p:spPr bwMode="auto">
            <a:xfrm>
              <a:off x="2704221" y="964658"/>
              <a:ext cx="790907" cy="3427709"/>
            </a:xfrm>
            <a:custGeom>
              <a:avLst/>
              <a:gdLst/>
              <a:ahLst/>
              <a:cxnLst/>
              <a:rect l="l" t="t" r="r" b="b"/>
              <a:pathLst>
                <a:path w="1080120" h="4393198">
                  <a:moveTo>
                    <a:pt x="311153" y="3868476"/>
                  </a:moveTo>
                  <a:cubicBezTo>
                    <a:pt x="308041" y="3883686"/>
                    <a:pt x="306406" y="3899434"/>
                    <a:pt x="306406" y="3915565"/>
                  </a:cubicBezTo>
                  <a:cubicBezTo>
                    <a:pt x="306406" y="4044609"/>
                    <a:pt x="411016" y="4149219"/>
                    <a:pt x="540060" y="4149219"/>
                  </a:cubicBezTo>
                  <a:cubicBezTo>
                    <a:pt x="669104" y="4149219"/>
                    <a:pt x="773714" y="4044609"/>
                    <a:pt x="773714" y="3915565"/>
                  </a:cubicBezTo>
                  <a:cubicBezTo>
                    <a:pt x="773714" y="3786521"/>
                    <a:pt x="669104" y="3681911"/>
                    <a:pt x="540060" y="3681911"/>
                  </a:cubicBezTo>
                  <a:cubicBezTo>
                    <a:pt x="427147" y="3681911"/>
                    <a:pt x="332940" y="3762003"/>
                    <a:pt x="311153" y="3868476"/>
                  </a:cubicBezTo>
                  <a:close/>
                  <a:moveTo>
                    <a:pt x="3658" y="143743"/>
                  </a:moveTo>
                  <a:cubicBezTo>
                    <a:pt x="20444" y="61708"/>
                    <a:pt x="93027" y="0"/>
                    <a:pt x="180024" y="0"/>
                  </a:cubicBezTo>
                  <a:lnTo>
                    <a:pt x="900096" y="0"/>
                  </a:lnTo>
                  <a:cubicBezTo>
                    <a:pt x="999521" y="0"/>
                    <a:pt x="1080120" y="80599"/>
                    <a:pt x="1080120" y="180023"/>
                  </a:cubicBezTo>
                  <a:lnTo>
                    <a:pt x="1080120" y="4213174"/>
                  </a:lnTo>
                  <a:cubicBezTo>
                    <a:pt x="1080120" y="4312599"/>
                    <a:pt x="999521" y="4393198"/>
                    <a:pt x="900096" y="4393198"/>
                  </a:cubicBezTo>
                  <a:lnTo>
                    <a:pt x="180024" y="4393198"/>
                  </a:lnTo>
                  <a:cubicBezTo>
                    <a:pt x="80599" y="4393198"/>
                    <a:pt x="0" y="4312599"/>
                    <a:pt x="0" y="4213174"/>
                  </a:cubicBezTo>
                  <a:lnTo>
                    <a:pt x="0" y="180024"/>
                  </a:lnTo>
                  <a:cubicBezTo>
                    <a:pt x="0" y="167596"/>
                    <a:pt x="1259" y="155462"/>
                    <a:pt x="3658" y="143743"/>
                  </a:cubicBezTo>
                  <a:close/>
                </a:path>
              </a:pathLst>
            </a:cu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lIns="72000" tIns="252000" rIns="72000" anchor="ctr"/>
            <a:lstStyle/>
            <a:p>
              <a:pPr algn="r">
                <a:defRPr/>
              </a:pPr>
              <a:r>
                <a:rPr lang="zh-CN" alt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方案设计</a:t>
              </a:r>
              <a:endPara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Ellipse 15"/>
            <p:cNvSpPr/>
            <p:nvPr/>
          </p:nvSpPr>
          <p:spPr bwMode="auto">
            <a:xfrm rot="10800000">
              <a:off x="2704221" y="3662341"/>
              <a:ext cx="790907" cy="3427709"/>
            </a:xfrm>
            <a:custGeom>
              <a:avLst/>
              <a:gdLst/>
              <a:ahLst/>
              <a:cxnLst/>
              <a:rect l="l" t="t" r="r" b="b"/>
              <a:pathLst>
                <a:path w="1080120" h="4393198">
                  <a:moveTo>
                    <a:pt x="311153" y="3868476"/>
                  </a:moveTo>
                  <a:cubicBezTo>
                    <a:pt x="308041" y="3883686"/>
                    <a:pt x="306406" y="3899434"/>
                    <a:pt x="306406" y="3915565"/>
                  </a:cubicBezTo>
                  <a:cubicBezTo>
                    <a:pt x="306406" y="4044609"/>
                    <a:pt x="411016" y="4149219"/>
                    <a:pt x="540060" y="4149219"/>
                  </a:cubicBezTo>
                  <a:cubicBezTo>
                    <a:pt x="669104" y="4149219"/>
                    <a:pt x="773714" y="4044609"/>
                    <a:pt x="773714" y="3915565"/>
                  </a:cubicBezTo>
                  <a:cubicBezTo>
                    <a:pt x="773714" y="3786521"/>
                    <a:pt x="669104" y="3681911"/>
                    <a:pt x="540060" y="3681911"/>
                  </a:cubicBezTo>
                  <a:cubicBezTo>
                    <a:pt x="427147" y="3681911"/>
                    <a:pt x="332940" y="3762003"/>
                    <a:pt x="311153" y="3868476"/>
                  </a:cubicBezTo>
                  <a:close/>
                  <a:moveTo>
                    <a:pt x="3658" y="143743"/>
                  </a:moveTo>
                  <a:cubicBezTo>
                    <a:pt x="20444" y="61708"/>
                    <a:pt x="93027" y="0"/>
                    <a:pt x="180024" y="0"/>
                  </a:cubicBezTo>
                  <a:lnTo>
                    <a:pt x="900096" y="0"/>
                  </a:lnTo>
                  <a:cubicBezTo>
                    <a:pt x="999521" y="0"/>
                    <a:pt x="1080120" y="80599"/>
                    <a:pt x="1080120" y="180023"/>
                  </a:cubicBezTo>
                  <a:lnTo>
                    <a:pt x="1080120" y="4213174"/>
                  </a:lnTo>
                  <a:cubicBezTo>
                    <a:pt x="1080120" y="4312599"/>
                    <a:pt x="999521" y="4393198"/>
                    <a:pt x="900096" y="4393198"/>
                  </a:cubicBezTo>
                  <a:lnTo>
                    <a:pt x="180024" y="4393198"/>
                  </a:lnTo>
                  <a:cubicBezTo>
                    <a:pt x="80599" y="4393198"/>
                    <a:pt x="0" y="4312599"/>
                    <a:pt x="0" y="4213174"/>
                  </a:cubicBezTo>
                  <a:lnTo>
                    <a:pt x="0" y="180024"/>
                  </a:lnTo>
                  <a:cubicBezTo>
                    <a:pt x="0" y="167596"/>
                    <a:pt x="1259" y="155462"/>
                    <a:pt x="3658" y="143743"/>
                  </a:cubicBezTo>
                  <a:close/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lIns="72000" tIns="252000" rIns="72000" anchor="ctr"/>
            <a:lstStyle/>
            <a:p>
              <a:pPr algn="r">
                <a:defRPr/>
              </a:pPr>
              <a:endPara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084693" y="867252"/>
            <a:ext cx="865233" cy="6485985"/>
            <a:chOff x="5940625" y="1158574"/>
            <a:chExt cx="789183" cy="6485985"/>
          </a:xfrm>
        </p:grpSpPr>
        <p:sp>
          <p:nvSpPr>
            <p:cNvPr id="26" name="Ellipse 15"/>
            <p:cNvSpPr/>
            <p:nvPr/>
          </p:nvSpPr>
          <p:spPr bwMode="auto">
            <a:xfrm>
              <a:off x="5982741" y="1158574"/>
              <a:ext cx="747067" cy="3628861"/>
            </a:xfrm>
            <a:custGeom>
              <a:avLst/>
              <a:gdLst/>
              <a:ahLst/>
              <a:cxnLst/>
              <a:rect l="l" t="t" r="r" b="b"/>
              <a:pathLst>
                <a:path w="1080120" h="4393198">
                  <a:moveTo>
                    <a:pt x="311153" y="3868476"/>
                  </a:moveTo>
                  <a:cubicBezTo>
                    <a:pt x="308041" y="3883686"/>
                    <a:pt x="306406" y="3899434"/>
                    <a:pt x="306406" y="3915565"/>
                  </a:cubicBezTo>
                  <a:cubicBezTo>
                    <a:pt x="306406" y="4044609"/>
                    <a:pt x="411016" y="4149219"/>
                    <a:pt x="540060" y="4149219"/>
                  </a:cubicBezTo>
                  <a:cubicBezTo>
                    <a:pt x="669104" y="4149219"/>
                    <a:pt x="773714" y="4044609"/>
                    <a:pt x="773714" y="3915565"/>
                  </a:cubicBezTo>
                  <a:cubicBezTo>
                    <a:pt x="773714" y="3786521"/>
                    <a:pt x="669104" y="3681911"/>
                    <a:pt x="540060" y="3681911"/>
                  </a:cubicBezTo>
                  <a:cubicBezTo>
                    <a:pt x="427147" y="3681911"/>
                    <a:pt x="332940" y="3762003"/>
                    <a:pt x="311153" y="3868476"/>
                  </a:cubicBezTo>
                  <a:close/>
                  <a:moveTo>
                    <a:pt x="3658" y="143743"/>
                  </a:moveTo>
                  <a:cubicBezTo>
                    <a:pt x="20444" y="61708"/>
                    <a:pt x="93027" y="0"/>
                    <a:pt x="180024" y="0"/>
                  </a:cubicBezTo>
                  <a:lnTo>
                    <a:pt x="900096" y="0"/>
                  </a:lnTo>
                  <a:cubicBezTo>
                    <a:pt x="999521" y="0"/>
                    <a:pt x="1080120" y="80599"/>
                    <a:pt x="1080120" y="180023"/>
                  </a:cubicBezTo>
                  <a:lnTo>
                    <a:pt x="1080120" y="4213174"/>
                  </a:lnTo>
                  <a:cubicBezTo>
                    <a:pt x="1080120" y="4312599"/>
                    <a:pt x="999521" y="4393198"/>
                    <a:pt x="900096" y="4393198"/>
                  </a:cubicBezTo>
                  <a:lnTo>
                    <a:pt x="180024" y="4393198"/>
                  </a:lnTo>
                  <a:cubicBezTo>
                    <a:pt x="80599" y="4393198"/>
                    <a:pt x="0" y="4312599"/>
                    <a:pt x="0" y="4213174"/>
                  </a:cubicBezTo>
                  <a:lnTo>
                    <a:pt x="0" y="180024"/>
                  </a:lnTo>
                  <a:cubicBezTo>
                    <a:pt x="0" y="167596"/>
                    <a:pt x="1259" y="155462"/>
                    <a:pt x="3658" y="143743"/>
                  </a:cubicBezTo>
                  <a:close/>
                </a:path>
              </a:pathLst>
            </a:custGeom>
            <a:solidFill>
              <a:srgbClr val="0066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lIns="72000" tIns="252000" rIns="72000" anchor="ctr"/>
            <a:lstStyle/>
            <a:p>
              <a:pPr algn="r"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方法选用</a:t>
              </a:r>
              <a:endPara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</a:endParaRPr>
            </a:p>
          </p:txBody>
        </p:sp>
        <p:sp>
          <p:nvSpPr>
            <p:cNvPr id="30" name="Ellipse 15"/>
            <p:cNvSpPr/>
            <p:nvPr/>
          </p:nvSpPr>
          <p:spPr bwMode="auto">
            <a:xfrm rot="10800000">
              <a:off x="5940625" y="4015698"/>
              <a:ext cx="747067" cy="3628861"/>
            </a:xfrm>
            <a:custGeom>
              <a:avLst/>
              <a:gdLst/>
              <a:ahLst/>
              <a:cxnLst/>
              <a:rect l="l" t="t" r="r" b="b"/>
              <a:pathLst>
                <a:path w="1080120" h="4393198">
                  <a:moveTo>
                    <a:pt x="311153" y="3868476"/>
                  </a:moveTo>
                  <a:cubicBezTo>
                    <a:pt x="308041" y="3883686"/>
                    <a:pt x="306406" y="3899434"/>
                    <a:pt x="306406" y="3915565"/>
                  </a:cubicBezTo>
                  <a:cubicBezTo>
                    <a:pt x="306406" y="4044609"/>
                    <a:pt x="411016" y="4149219"/>
                    <a:pt x="540060" y="4149219"/>
                  </a:cubicBezTo>
                  <a:cubicBezTo>
                    <a:pt x="669104" y="4149219"/>
                    <a:pt x="773714" y="4044609"/>
                    <a:pt x="773714" y="3915565"/>
                  </a:cubicBezTo>
                  <a:cubicBezTo>
                    <a:pt x="773714" y="3786521"/>
                    <a:pt x="669104" y="3681911"/>
                    <a:pt x="540060" y="3681911"/>
                  </a:cubicBezTo>
                  <a:cubicBezTo>
                    <a:pt x="427147" y="3681911"/>
                    <a:pt x="332940" y="3762003"/>
                    <a:pt x="311153" y="3868476"/>
                  </a:cubicBezTo>
                  <a:close/>
                  <a:moveTo>
                    <a:pt x="3658" y="143743"/>
                  </a:moveTo>
                  <a:cubicBezTo>
                    <a:pt x="20444" y="61708"/>
                    <a:pt x="93027" y="0"/>
                    <a:pt x="180024" y="0"/>
                  </a:cubicBezTo>
                  <a:lnTo>
                    <a:pt x="900096" y="0"/>
                  </a:lnTo>
                  <a:cubicBezTo>
                    <a:pt x="999521" y="0"/>
                    <a:pt x="1080120" y="80599"/>
                    <a:pt x="1080120" y="180023"/>
                  </a:cubicBezTo>
                  <a:lnTo>
                    <a:pt x="1080120" y="4213174"/>
                  </a:lnTo>
                  <a:cubicBezTo>
                    <a:pt x="1080120" y="4312599"/>
                    <a:pt x="999521" y="4393198"/>
                    <a:pt x="900096" y="4393198"/>
                  </a:cubicBezTo>
                  <a:lnTo>
                    <a:pt x="180024" y="4393198"/>
                  </a:lnTo>
                  <a:cubicBezTo>
                    <a:pt x="80599" y="4393198"/>
                    <a:pt x="0" y="4312599"/>
                    <a:pt x="0" y="4213174"/>
                  </a:cubicBezTo>
                  <a:lnTo>
                    <a:pt x="0" y="180024"/>
                  </a:lnTo>
                  <a:cubicBezTo>
                    <a:pt x="0" y="167596"/>
                    <a:pt x="1259" y="155462"/>
                    <a:pt x="3658" y="143743"/>
                  </a:cubicBezTo>
                  <a:close/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lIns="72000" tIns="252000" rIns="72000" anchor="ctr"/>
            <a:lstStyle/>
            <a:p>
              <a:pPr algn="r">
                <a:defRPr/>
              </a:pPr>
              <a:endPara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453320" y="872040"/>
            <a:ext cx="791878" cy="6498767"/>
            <a:chOff x="6226579" y="94894"/>
            <a:chExt cx="747068" cy="6498767"/>
          </a:xfrm>
        </p:grpSpPr>
        <p:sp>
          <p:nvSpPr>
            <p:cNvPr id="27" name="Ellipse 15"/>
            <p:cNvSpPr/>
            <p:nvPr/>
          </p:nvSpPr>
          <p:spPr bwMode="auto">
            <a:xfrm>
              <a:off x="6226580" y="94894"/>
              <a:ext cx="747067" cy="3628861"/>
            </a:xfrm>
            <a:custGeom>
              <a:avLst/>
              <a:gdLst/>
              <a:ahLst/>
              <a:cxnLst/>
              <a:rect l="l" t="t" r="r" b="b"/>
              <a:pathLst>
                <a:path w="1080120" h="4393198">
                  <a:moveTo>
                    <a:pt x="311153" y="3868476"/>
                  </a:moveTo>
                  <a:cubicBezTo>
                    <a:pt x="308041" y="3883686"/>
                    <a:pt x="306406" y="3899434"/>
                    <a:pt x="306406" y="3915565"/>
                  </a:cubicBezTo>
                  <a:cubicBezTo>
                    <a:pt x="306406" y="4044609"/>
                    <a:pt x="411016" y="4149219"/>
                    <a:pt x="540060" y="4149219"/>
                  </a:cubicBezTo>
                  <a:cubicBezTo>
                    <a:pt x="669104" y="4149219"/>
                    <a:pt x="773714" y="4044609"/>
                    <a:pt x="773714" y="3915565"/>
                  </a:cubicBezTo>
                  <a:cubicBezTo>
                    <a:pt x="773714" y="3786521"/>
                    <a:pt x="669104" y="3681911"/>
                    <a:pt x="540060" y="3681911"/>
                  </a:cubicBezTo>
                  <a:cubicBezTo>
                    <a:pt x="427147" y="3681911"/>
                    <a:pt x="332940" y="3762003"/>
                    <a:pt x="311153" y="3868476"/>
                  </a:cubicBezTo>
                  <a:close/>
                  <a:moveTo>
                    <a:pt x="3658" y="143743"/>
                  </a:moveTo>
                  <a:cubicBezTo>
                    <a:pt x="20444" y="61708"/>
                    <a:pt x="93027" y="0"/>
                    <a:pt x="180024" y="0"/>
                  </a:cubicBezTo>
                  <a:lnTo>
                    <a:pt x="900096" y="0"/>
                  </a:lnTo>
                  <a:cubicBezTo>
                    <a:pt x="999521" y="0"/>
                    <a:pt x="1080120" y="80599"/>
                    <a:pt x="1080120" y="180023"/>
                  </a:cubicBezTo>
                  <a:lnTo>
                    <a:pt x="1080120" y="4213174"/>
                  </a:lnTo>
                  <a:cubicBezTo>
                    <a:pt x="1080120" y="4312599"/>
                    <a:pt x="999521" y="4393198"/>
                    <a:pt x="900096" y="4393198"/>
                  </a:cubicBezTo>
                  <a:lnTo>
                    <a:pt x="180024" y="4393198"/>
                  </a:lnTo>
                  <a:cubicBezTo>
                    <a:pt x="80599" y="4393198"/>
                    <a:pt x="0" y="4312599"/>
                    <a:pt x="0" y="4213174"/>
                  </a:cubicBezTo>
                  <a:lnTo>
                    <a:pt x="0" y="180024"/>
                  </a:lnTo>
                  <a:cubicBezTo>
                    <a:pt x="0" y="167596"/>
                    <a:pt x="1259" y="155462"/>
                    <a:pt x="3658" y="143743"/>
                  </a:cubicBezTo>
                  <a:close/>
                </a:path>
              </a:pathLst>
            </a:custGeom>
            <a:solidFill>
              <a:srgbClr val="00206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lIns="72000" tIns="252000" rIns="72000" anchor="ctr"/>
            <a:lstStyle/>
            <a:p>
              <a:pPr algn="r"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ucida Sans Unicode" pitchFamily="34" charset="0"/>
                </a:rPr>
                <a:t>     </a:t>
              </a:r>
              <a:r>
                <a:rPr lang="zh-CN" alt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理论研究</a:t>
              </a:r>
              <a:endParaRPr lang="en-US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Ellipse 15"/>
            <p:cNvSpPr/>
            <p:nvPr/>
          </p:nvSpPr>
          <p:spPr bwMode="auto">
            <a:xfrm rot="10800000">
              <a:off x="6226579" y="2964800"/>
              <a:ext cx="747067" cy="3628861"/>
            </a:xfrm>
            <a:custGeom>
              <a:avLst/>
              <a:gdLst/>
              <a:ahLst/>
              <a:cxnLst/>
              <a:rect l="l" t="t" r="r" b="b"/>
              <a:pathLst>
                <a:path w="1080120" h="4393198">
                  <a:moveTo>
                    <a:pt x="311153" y="3868476"/>
                  </a:moveTo>
                  <a:cubicBezTo>
                    <a:pt x="308041" y="3883686"/>
                    <a:pt x="306406" y="3899434"/>
                    <a:pt x="306406" y="3915565"/>
                  </a:cubicBezTo>
                  <a:cubicBezTo>
                    <a:pt x="306406" y="4044609"/>
                    <a:pt x="411016" y="4149219"/>
                    <a:pt x="540060" y="4149219"/>
                  </a:cubicBezTo>
                  <a:cubicBezTo>
                    <a:pt x="669104" y="4149219"/>
                    <a:pt x="773714" y="4044609"/>
                    <a:pt x="773714" y="3915565"/>
                  </a:cubicBezTo>
                  <a:cubicBezTo>
                    <a:pt x="773714" y="3786521"/>
                    <a:pt x="669104" y="3681911"/>
                    <a:pt x="540060" y="3681911"/>
                  </a:cubicBezTo>
                  <a:cubicBezTo>
                    <a:pt x="427147" y="3681911"/>
                    <a:pt x="332940" y="3762003"/>
                    <a:pt x="311153" y="3868476"/>
                  </a:cubicBezTo>
                  <a:close/>
                  <a:moveTo>
                    <a:pt x="3658" y="143743"/>
                  </a:moveTo>
                  <a:cubicBezTo>
                    <a:pt x="20444" y="61708"/>
                    <a:pt x="93027" y="0"/>
                    <a:pt x="180024" y="0"/>
                  </a:cubicBezTo>
                  <a:lnTo>
                    <a:pt x="900096" y="0"/>
                  </a:lnTo>
                  <a:cubicBezTo>
                    <a:pt x="999521" y="0"/>
                    <a:pt x="1080120" y="80599"/>
                    <a:pt x="1080120" y="180023"/>
                  </a:cubicBezTo>
                  <a:lnTo>
                    <a:pt x="1080120" y="4213174"/>
                  </a:lnTo>
                  <a:cubicBezTo>
                    <a:pt x="1080120" y="4312599"/>
                    <a:pt x="999521" y="4393198"/>
                    <a:pt x="900096" y="4393198"/>
                  </a:cubicBezTo>
                  <a:lnTo>
                    <a:pt x="180024" y="4393198"/>
                  </a:lnTo>
                  <a:cubicBezTo>
                    <a:pt x="80599" y="4393198"/>
                    <a:pt x="0" y="4312599"/>
                    <a:pt x="0" y="4213174"/>
                  </a:cubicBezTo>
                  <a:lnTo>
                    <a:pt x="0" y="180024"/>
                  </a:lnTo>
                  <a:cubicBezTo>
                    <a:pt x="0" y="167596"/>
                    <a:pt x="1259" y="155462"/>
                    <a:pt x="3658" y="143743"/>
                  </a:cubicBezTo>
                  <a:close/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lIns="72000" tIns="252000" rIns="72000"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ucida Sans Unicode" pitchFamily="34" charset="0"/>
                </a:rPr>
                <a:t>     </a:t>
              </a:r>
              <a:endParaRPr lang="en-US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3600000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1F1E5"/>
            </a:gs>
            <a:gs pos="74001">
              <a:srgbClr val="F7F7ED"/>
            </a:gs>
            <a:gs pos="83000">
              <a:srgbClr val="F8F8EE"/>
            </a:gs>
            <a:gs pos="100000">
              <a:srgbClr val="F9F9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986" name="Group 2"/>
          <p:cNvGrpSpPr>
            <a:grpSpLocks/>
          </p:cNvGrpSpPr>
          <p:nvPr/>
        </p:nvGrpSpPr>
        <p:grpSpPr bwMode="auto">
          <a:xfrm>
            <a:off x="-17463" y="4767263"/>
            <a:ext cx="8747126" cy="242887"/>
            <a:chOff x="0" y="0"/>
            <a:chExt cx="5511" cy="153"/>
          </a:xfrm>
        </p:grpSpPr>
        <p:pic>
          <p:nvPicPr>
            <p:cNvPr id="169997" name="矩形 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51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9998" name="Text Box 4"/>
            <p:cNvSpPr txBox="1">
              <a:spLocks noChangeArrowheads="1"/>
            </p:cNvSpPr>
            <p:nvPr/>
          </p:nvSpPr>
          <p:spPr bwMode="auto">
            <a:xfrm rot="10800000">
              <a:off x="12" y="12"/>
              <a:ext cx="549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36" tIns="34268" rIns="68536" bIns="34268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cxnSp>
        <p:nvCxnSpPr>
          <p:cNvPr id="169987" name="直接连接符 15"/>
          <p:cNvCxnSpPr>
            <a:cxnSpLocks noChangeShapeType="1"/>
          </p:cNvCxnSpPr>
          <p:nvPr/>
        </p:nvCxnSpPr>
        <p:spPr bwMode="auto">
          <a:xfrm>
            <a:off x="1114425" y="266700"/>
            <a:ext cx="0" cy="263525"/>
          </a:xfrm>
          <a:prstGeom prst="line">
            <a:avLst/>
          </a:prstGeom>
          <a:noFill/>
          <a:ln w="9525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椭圆 8"/>
          <p:cNvSpPr/>
          <p:nvPr/>
        </p:nvSpPr>
        <p:spPr>
          <a:xfrm>
            <a:off x="2098675" y="1312863"/>
            <a:ext cx="1044575" cy="1044575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D9742B"/>
              </a:solidFill>
              <a:latin typeface="Impact" pitchFamily="3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189163" y="1403350"/>
            <a:ext cx="863600" cy="863600"/>
          </a:xfrm>
          <a:prstGeom prst="ellipse">
            <a:avLst/>
          </a:prstGeom>
          <a:solidFill>
            <a:srgbClr val="FFC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>
                <a:latin typeface="Impact" pitchFamily="34" charset="0"/>
              </a:rPr>
              <a:t>2</a:t>
            </a:r>
            <a:endParaRPr lang="zh-CN" altLang="en-US" sz="4400" dirty="0">
              <a:latin typeface="Impact" pitchFamily="34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143250" y="1857375"/>
            <a:ext cx="4502150" cy="0"/>
          </a:xfrm>
          <a:prstGeom prst="line">
            <a:avLst/>
          </a:prstGeom>
          <a:ln w="28575">
            <a:solidFill>
              <a:srgbClr val="FFC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992" name="TextBox 3"/>
          <p:cNvSpPr txBox="1">
            <a:spLocks noChangeArrowheads="1"/>
          </p:cNvSpPr>
          <p:nvPr/>
        </p:nvSpPr>
        <p:spPr bwMode="auto">
          <a:xfrm>
            <a:off x="3286125" y="1143000"/>
            <a:ext cx="39084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方案设计实施</a:t>
            </a:r>
          </a:p>
        </p:txBody>
      </p:sp>
      <p:sp>
        <p:nvSpPr>
          <p:cNvPr id="17" name="TextBox 15"/>
          <p:cNvSpPr txBox="1"/>
          <p:nvPr/>
        </p:nvSpPr>
        <p:spPr>
          <a:xfrm>
            <a:off x="7989888" y="4738688"/>
            <a:ext cx="700087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—  3</a:t>
            </a:r>
            <a:r>
              <a:rPr lang="zh-CN" altLang="en-US" sz="1100" dirty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—</a:t>
            </a:r>
            <a:r>
              <a:rPr lang="zh-CN" altLang="en-US" sz="1100" dirty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endParaRPr lang="zh-CN" altLang="en-US" sz="1100" dirty="0">
              <a:solidFill>
                <a:schemeClr val="bg2">
                  <a:lumMod val="25000"/>
                </a:schemeClr>
              </a:solidFill>
              <a:effectLst>
                <a:outerShdw blurRad="50800" dist="50800" dir="12000000" sx="50000" sy="50000" algn="ctr" rotWithShape="0">
                  <a:srgbClr val="000000">
                    <a:alpha val="2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48"/>
          <p:cNvSpPr>
            <a:spLocks noChangeArrowheads="1"/>
          </p:cNvSpPr>
          <p:nvPr/>
        </p:nvSpPr>
        <p:spPr bwMode="auto">
          <a:xfrm>
            <a:off x="3214688" y="2143125"/>
            <a:ext cx="4051300" cy="124341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调查方法设计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调查抽样设计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预调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查分析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9996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7475"/>
            <a:ext cx="4238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标题 1"/>
          <p:cNvSpPr txBox="1">
            <a:spLocks noChangeArrowheads="1"/>
          </p:cNvSpPr>
          <p:nvPr/>
        </p:nvSpPr>
        <p:spPr bwMode="auto">
          <a:xfrm>
            <a:off x="1258888" y="266700"/>
            <a:ext cx="66357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12813" indent="-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defTabSz="914400">
              <a:lnSpc>
                <a:spcPct val="80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目录 </a:t>
            </a:r>
            <a:r>
              <a:rPr lang="en-US" altLang="zh-CN" sz="1400" b="1" dirty="0">
                <a:solidFill>
                  <a:srgbClr val="FFC000"/>
                </a:solidFill>
                <a:ea typeface="微软雅黑" pitchFamily="34" charset="-122"/>
                <a:cs typeface="Arial Unicode MS" pitchFamily="34" charset="-122"/>
              </a:rPr>
              <a:t>CONTENTS PAGE</a:t>
            </a:r>
            <a:endParaRPr lang="en-US" altLang="zh-CN" b="1" dirty="0">
              <a:solidFill>
                <a:srgbClr val="FFC000"/>
              </a:solidFill>
              <a:ea typeface="微软雅黑" pitchFamily="34" charset="-122"/>
              <a:cs typeface="Arial Unicode MS" pitchFamily="34" charset="-122"/>
            </a:endParaRPr>
          </a:p>
          <a:p>
            <a:pPr defTabSz="914400">
              <a:lnSpc>
                <a:spcPct val="80000"/>
              </a:lnSpc>
            </a:pPr>
            <a:endParaRPr lang="zh-CN" altLang="en-US" b="1" dirty="0"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24 0.00031 L -8.33333E-7 -6.75301E-7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111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92" grpId="0"/>
      <p:bldP spid="16999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1F1E5"/>
            </a:gs>
            <a:gs pos="74001">
              <a:srgbClr val="F7F7ED"/>
            </a:gs>
            <a:gs pos="83000">
              <a:srgbClr val="F8F8EE"/>
            </a:gs>
            <a:gs pos="100000">
              <a:srgbClr val="F9F9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010" name="Group 2"/>
          <p:cNvGrpSpPr>
            <a:grpSpLocks/>
          </p:cNvGrpSpPr>
          <p:nvPr/>
        </p:nvGrpSpPr>
        <p:grpSpPr bwMode="auto">
          <a:xfrm>
            <a:off x="-17463" y="4767263"/>
            <a:ext cx="8747126" cy="242887"/>
            <a:chOff x="0" y="0"/>
            <a:chExt cx="5511" cy="153"/>
          </a:xfrm>
        </p:grpSpPr>
        <p:pic>
          <p:nvPicPr>
            <p:cNvPr id="171025" name="矩形 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51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1026" name="Text Box 4"/>
            <p:cNvSpPr txBox="1">
              <a:spLocks noChangeArrowheads="1"/>
            </p:cNvSpPr>
            <p:nvPr/>
          </p:nvSpPr>
          <p:spPr bwMode="auto">
            <a:xfrm rot="10800000">
              <a:off x="12" y="12"/>
              <a:ext cx="549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36" tIns="34268" rIns="68536" bIns="34268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cxnSp>
        <p:nvCxnSpPr>
          <p:cNvPr id="171011" name="直接连接符 15"/>
          <p:cNvCxnSpPr>
            <a:cxnSpLocks noChangeShapeType="1"/>
          </p:cNvCxnSpPr>
          <p:nvPr/>
        </p:nvCxnSpPr>
        <p:spPr bwMode="auto">
          <a:xfrm>
            <a:off x="1114425" y="266700"/>
            <a:ext cx="0" cy="263525"/>
          </a:xfrm>
          <a:prstGeom prst="line">
            <a:avLst/>
          </a:prstGeom>
          <a:noFill/>
          <a:ln w="9525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1012" name="标题 1"/>
          <p:cNvSpPr txBox="1">
            <a:spLocks noChangeArrowheads="1"/>
          </p:cNvSpPr>
          <p:nvPr/>
        </p:nvSpPr>
        <p:spPr bwMode="auto">
          <a:xfrm>
            <a:off x="1258888" y="266700"/>
            <a:ext cx="66357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12813" indent="-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defTabSz="914400">
              <a:lnSpc>
                <a:spcPct val="80000"/>
              </a:lnSpc>
            </a:pPr>
            <a:r>
              <a:rPr lang="en-US" altLang="zh-CN" sz="1600" b="1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2.1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调查方法设计</a:t>
            </a:r>
          </a:p>
        </p:txBody>
      </p:sp>
      <p:sp>
        <p:nvSpPr>
          <p:cNvPr id="8" name="TextBox 15"/>
          <p:cNvSpPr txBox="1"/>
          <p:nvPr/>
        </p:nvSpPr>
        <p:spPr>
          <a:xfrm>
            <a:off x="7989888" y="4738688"/>
            <a:ext cx="777777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—  </a:t>
            </a:r>
            <a:r>
              <a:rPr lang="en-US" altLang="zh-CN" sz="1100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11</a:t>
            </a:r>
            <a:r>
              <a:rPr lang="zh-CN" altLang="en-US" sz="1100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—</a:t>
            </a:r>
            <a:r>
              <a:rPr lang="zh-CN" altLang="en-US" sz="1100" dirty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endParaRPr lang="zh-CN" altLang="en-US" sz="1100" dirty="0">
              <a:solidFill>
                <a:schemeClr val="bg2">
                  <a:lumMod val="25000"/>
                </a:schemeClr>
              </a:solidFill>
              <a:effectLst>
                <a:outerShdw blurRad="50800" dist="50800" dir="12000000" sx="50000" sy="50000" algn="ctr" rotWithShape="0">
                  <a:srgbClr val="000000">
                    <a:alpha val="2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 Box 44"/>
          <p:cNvSpPr txBox="1">
            <a:spLocks noChangeArrowheads="1"/>
          </p:cNvSpPr>
          <p:nvPr/>
        </p:nvSpPr>
        <p:spPr bwMode="auto">
          <a:xfrm>
            <a:off x="428626" y="3643313"/>
            <a:ext cx="7143750" cy="78483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在对所要预测的问题征得专家的意见之后，进行整理、归纳、统计。</a:t>
            </a:r>
            <a:endParaRPr lang="en-US" altLang="zh-CN" sz="15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通过向调查者发出征询单（表），间接获得材料和信息的一种方法。</a:t>
            </a:r>
            <a:endParaRPr lang="en-US" sz="15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71015" name="直接连接符 20"/>
          <p:cNvCxnSpPr>
            <a:cxnSpLocks noChangeShapeType="1"/>
          </p:cNvCxnSpPr>
          <p:nvPr/>
        </p:nvCxnSpPr>
        <p:spPr bwMode="auto">
          <a:xfrm>
            <a:off x="500063" y="642938"/>
            <a:ext cx="7858125" cy="1587"/>
          </a:xfrm>
          <a:prstGeom prst="line">
            <a:avLst/>
          </a:prstGeom>
          <a:noFill/>
          <a:ln w="12700" algn="ctr">
            <a:solidFill>
              <a:srgbClr val="FFC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71016" name="图片 17" descr="未标题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42875"/>
            <a:ext cx="642937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18"/>
          <p:cNvGrpSpPr>
            <a:grpSpLocks/>
          </p:cNvGrpSpPr>
          <p:nvPr/>
        </p:nvGrpSpPr>
        <p:grpSpPr bwMode="auto">
          <a:xfrm>
            <a:off x="571500" y="3714750"/>
            <a:ext cx="246063" cy="711200"/>
            <a:chOff x="3649315" y="4258067"/>
            <a:chExt cx="245812" cy="710502"/>
          </a:xfrm>
        </p:grpSpPr>
        <p:sp>
          <p:nvSpPr>
            <p:cNvPr id="20" name="椭圆 14"/>
            <p:cNvSpPr/>
            <p:nvPr/>
          </p:nvSpPr>
          <p:spPr bwMode="auto">
            <a:xfrm>
              <a:off x="3649315" y="4258067"/>
              <a:ext cx="245812" cy="314017"/>
            </a:xfrm>
            <a:custGeom>
              <a:avLst/>
              <a:gdLst/>
              <a:ahLst/>
              <a:cxnLst/>
              <a:rect l="l" t="t" r="r" b="b"/>
              <a:pathLst>
                <a:path w="683568" h="864094">
                  <a:moveTo>
                    <a:pt x="341785" y="75471"/>
                  </a:moveTo>
                  <a:cubicBezTo>
                    <a:pt x="218037" y="75471"/>
                    <a:pt x="117720" y="175788"/>
                    <a:pt x="117720" y="299536"/>
                  </a:cubicBezTo>
                  <a:cubicBezTo>
                    <a:pt x="117720" y="423284"/>
                    <a:pt x="218037" y="523601"/>
                    <a:pt x="341785" y="523601"/>
                  </a:cubicBezTo>
                  <a:cubicBezTo>
                    <a:pt x="465533" y="523601"/>
                    <a:pt x="565850" y="423284"/>
                    <a:pt x="565850" y="299536"/>
                  </a:cubicBezTo>
                  <a:cubicBezTo>
                    <a:pt x="565850" y="175788"/>
                    <a:pt x="465533" y="75471"/>
                    <a:pt x="341785" y="75471"/>
                  </a:cubicBezTo>
                  <a:close/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FFC000"/>
            </a:solidFill>
            <a:ln w="31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" name="椭圆 14"/>
            <p:cNvSpPr/>
            <p:nvPr/>
          </p:nvSpPr>
          <p:spPr bwMode="auto">
            <a:xfrm>
              <a:off x="3649315" y="4654552"/>
              <a:ext cx="245812" cy="314017"/>
            </a:xfrm>
            <a:custGeom>
              <a:avLst/>
              <a:gdLst/>
              <a:ahLst/>
              <a:cxnLst/>
              <a:rect l="l" t="t" r="r" b="b"/>
              <a:pathLst>
                <a:path w="683568" h="864094">
                  <a:moveTo>
                    <a:pt x="341785" y="75471"/>
                  </a:moveTo>
                  <a:cubicBezTo>
                    <a:pt x="218037" y="75471"/>
                    <a:pt x="117720" y="175788"/>
                    <a:pt x="117720" y="299536"/>
                  </a:cubicBezTo>
                  <a:cubicBezTo>
                    <a:pt x="117720" y="423284"/>
                    <a:pt x="218037" y="523601"/>
                    <a:pt x="341785" y="523601"/>
                  </a:cubicBezTo>
                  <a:cubicBezTo>
                    <a:pt x="465533" y="523601"/>
                    <a:pt x="565850" y="423284"/>
                    <a:pt x="565850" y="299536"/>
                  </a:cubicBezTo>
                  <a:cubicBezTo>
                    <a:pt x="565850" y="175788"/>
                    <a:pt x="465533" y="75471"/>
                    <a:pt x="341785" y="75471"/>
                  </a:cubicBezTo>
                  <a:close/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FFC000"/>
            </a:solidFill>
            <a:ln w="31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pic>
        <p:nvPicPr>
          <p:cNvPr id="171018" name="图片 27" descr="未标题-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857250"/>
            <a:ext cx="2643188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1019" name="图片 28" descr="图片9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857250"/>
            <a:ext cx="6411912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1020" name="图片 29" descr="未标题-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928688"/>
            <a:ext cx="2571750" cy="235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785938" y="1857375"/>
            <a:ext cx="1928812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德尔菲法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00688" y="1785938"/>
            <a:ext cx="17145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问卷调查法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1F1E5"/>
            </a:gs>
            <a:gs pos="74001">
              <a:srgbClr val="F7F7ED"/>
            </a:gs>
            <a:gs pos="83000">
              <a:srgbClr val="F8F8EE"/>
            </a:gs>
            <a:gs pos="100000">
              <a:srgbClr val="F9F9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034" name="Group 2"/>
          <p:cNvGrpSpPr>
            <a:grpSpLocks/>
          </p:cNvGrpSpPr>
          <p:nvPr/>
        </p:nvGrpSpPr>
        <p:grpSpPr bwMode="auto">
          <a:xfrm>
            <a:off x="-17463" y="4767263"/>
            <a:ext cx="8747126" cy="242887"/>
            <a:chOff x="0" y="0"/>
            <a:chExt cx="5511" cy="153"/>
          </a:xfrm>
        </p:grpSpPr>
        <p:pic>
          <p:nvPicPr>
            <p:cNvPr id="172057" name="矩形 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51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2058" name="Text Box 4"/>
            <p:cNvSpPr txBox="1">
              <a:spLocks noChangeArrowheads="1"/>
            </p:cNvSpPr>
            <p:nvPr/>
          </p:nvSpPr>
          <p:spPr bwMode="auto">
            <a:xfrm rot="10800000">
              <a:off x="12" y="12"/>
              <a:ext cx="549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36" tIns="34268" rIns="68536" bIns="34268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cxnSp>
        <p:nvCxnSpPr>
          <p:cNvPr id="172035" name="直接连接符 15"/>
          <p:cNvCxnSpPr>
            <a:cxnSpLocks noChangeShapeType="1"/>
          </p:cNvCxnSpPr>
          <p:nvPr/>
        </p:nvCxnSpPr>
        <p:spPr bwMode="auto">
          <a:xfrm>
            <a:off x="1114425" y="266700"/>
            <a:ext cx="0" cy="263525"/>
          </a:xfrm>
          <a:prstGeom prst="line">
            <a:avLst/>
          </a:prstGeom>
          <a:noFill/>
          <a:ln w="9525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2036" name="标题 1"/>
          <p:cNvSpPr txBox="1">
            <a:spLocks noChangeArrowheads="1"/>
          </p:cNvSpPr>
          <p:nvPr/>
        </p:nvSpPr>
        <p:spPr bwMode="auto">
          <a:xfrm>
            <a:off x="1258888" y="266700"/>
            <a:ext cx="66357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12813" indent="-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defTabSz="914400">
              <a:lnSpc>
                <a:spcPct val="80000"/>
              </a:lnSpc>
            </a:pPr>
            <a:r>
              <a:rPr lang="en-US" altLang="zh-CN" sz="1600" b="1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2.1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调查方法设计</a:t>
            </a:r>
          </a:p>
        </p:txBody>
      </p:sp>
      <p:sp>
        <p:nvSpPr>
          <p:cNvPr id="8" name="TextBox 15"/>
          <p:cNvSpPr txBox="1"/>
          <p:nvPr/>
        </p:nvSpPr>
        <p:spPr>
          <a:xfrm>
            <a:off x="7989888" y="4738688"/>
            <a:ext cx="777777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—  </a:t>
            </a:r>
            <a:r>
              <a:rPr lang="en-US" altLang="zh-CN" sz="1100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12</a:t>
            </a:r>
            <a:r>
              <a:rPr lang="zh-CN" altLang="en-US" sz="1100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—</a:t>
            </a:r>
            <a:r>
              <a:rPr lang="zh-CN" altLang="en-US" sz="1100" dirty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endParaRPr lang="zh-CN" altLang="en-US" sz="1100" dirty="0">
              <a:solidFill>
                <a:schemeClr val="bg2">
                  <a:lumMod val="25000"/>
                </a:schemeClr>
              </a:solidFill>
              <a:effectLst>
                <a:outerShdw blurRad="50800" dist="50800" dir="12000000" sx="50000" sy="50000" algn="ctr" rotWithShape="0">
                  <a:srgbClr val="000000">
                    <a:alpha val="2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2038" name="图片 17" descr="未标题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42875"/>
            <a:ext cx="642937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矩形 53"/>
          <p:cNvSpPr/>
          <p:nvPr/>
        </p:nvSpPr>
        <p:spPr bwMode="auto">
          <a:xfrm>
            <a:off x="3929063" y="928688"/>
            <a:ext cx="5072062" cy="571500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问卷结构内容</a:t>
            </a:r>
            <a:endParaRPr lang="zh-CN" sz="2400" b="1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214813" y="1643063"/>
            <a:ext cx="413385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标题、内容，主要介绍本次调查的目的及注意事项</a:t>
            </a:r>
            <a:endParaRPr lang="zh-CN" sz="1600" kern="1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214813" y="2071688"/>
            <a:ext cx="40005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调查者对药品安全的总体满意度</a:t>
            </a:r>
            <a:endParaRPr lang="zh-CN" sz="1400" kern="1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214813" y="2428875"/>
            <a:ext cx="1652587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sz="14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个因素的满意度</a:t>
            </a:r>
            <a:endParaRPr lang="zh-CN" sz="1400" kern="1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214813" y="2857500"/>
            <a:ext cx="1652587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sz="14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个因素的重要性</a:t>
            </a:r>
            <a:endParaRPr lang="zh-CN" sz="1400" kern="1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4214813" y="3297061"/>
            <a:ext cx="12112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人口学特征</a:t>
            </a:r>
            <a:endParaRPr lang="zh-CN" sz="1400" kern="1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193297" y="3702756"/>
            <a:ext cx="22145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相关认知、了解情况</a:t>
            </a:r>
            <a:endParaRPr lang="zh-CN" sz="1400" kern="1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214813" y="4143375"/>
            <a:ext cx="192881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对药品行业的预期</a:t>
            </a:r>
            <a:endParaRPr lang="zh-CN" sz="1400" kern="1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172047" name="矩形 25"/>
          <p:cNvSpPr>
            <a:spLocks noChangeArrowheads="1"/>
          </p:cNvSpPr>
          <p:nvPr/>
        </p:nvSpPr>
        <p:spPr bwMode="auto">
          <a:xfrm>
            <a:off x="3929063" y="1714500"/>
            <a:ext cx="142875" cy="1428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172048" name="矩形 26"/>
          <p:cNvSpPr>
            <a:spLocks noChangeArrowheads="1"/>
          </p:cNvSpPr>
          <p:nvPr/>
        </p:nvSpPr>
        <p:spPr bwMode="auto">
          <a:xfrm>
            <a:off x="3929063" y="2143125"/>
            <a:ext cx="142875" cy="1428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172049" name="矩形 27"/>
          <p:cNvSpPr>
            <a:spLocks noChangeArrowheads="1"/>
          </p:cNvSpPr>
          <p:nvPr/>
        </p:nvSpPr>
        <p:spPr bwMode="auto">
          <a:xfrm>
            <a:off x="3929063" y="2500313"/>
            <a:ext cx="142875" cy="1428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172050" name="矩形 28"/>
          <p:cNvSpPr>
            <a:spLocks noChangeArrowheads="1"/>
          </p:cNvSpPr>
          <p:nvPr/>
        </p:nvSpPr>
        <p:spPr bwMode="auto">
          <a:xfrm>
            <a:off x="3929063" y="2928938"/>
            <a:ext cx="142875" cy="1428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172051" name="矩形 29"/>
          <p:cNvSpPr>
            <a:spLocks noChangeArrowheads="1"/>
          </p:cNvSpPr>
          <p:nvPr/>
        </p:nvSpPr>
        <p:spPr bwMode="auto">
          <a:xfrm>
            <a:off x="3929063" y="3357563"/>
            <a:ext cx="142875" cy="1428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172052" name="矩形 30"/>
          <p:cNvSpPr>
            <a:spLocks noChangeArrowheads="1"/>
          </p:cNvSpPr>
          <p:nvPr/>
        </p:nvSpPr>
        <p:spPr bwMode="auto">
          <a:xfrm>
            <a:off x="3929063" y="3786188"/>
            <a:ext cx="142875" cy="1428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172053" name="矩形 31"/>
          <p:cNvSpPr>
            <a:spLocks noChangeArrowheads="1"/>
          </p:cNvSpPr>
          <p:nvPr/>
        </p:nvSpPr>
        <p:spPr bwMode="auto">
          <a:xfrm>
            <a:off x="3929063" y="4214813"/>
            <a:ext cx="142875" cy="1428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172054" name="矩形 32"/>
          <p:cNvSpPr>
            <a:spLocks noChangeArrowheads="1"/>
          </p:cNvSpPr>
          <p:nvPr/>
        </p:nvSpPr>
        <p:spPr bwMode="auto">
          <a:xfrm>
            <a:off x="500063" y="2786063"/>
            <a:ext cx="3000375" cy="1571625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" name="矩形 3"/>
          <p:cNvSpPr>
            <a:spLocks noChangeArrowheads="1"/>
          </p:cNvSpPr>
          <p:nvPr/>
        </p:nvSpPr>
        <p:spPr bwMode="auto">
          <a:xfrm>
            <a:off x="500063" y="1428750"/>
            <a:ext cx="2714625" cy="725488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9000"/>
              </a:lnSpc>
              <a:spcAft>
                <a:spcPts val="600"/>
              </a:spcAft>
              <a:defRPr/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对于每个满意度测量因子采用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9000"/>
              </a:lnSpc>
              <a:spcAft>
                <a:spcPts val="600"/>
              </a:spcAft>
              <a:defRPr/>
            </a:pP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五级李克特量表。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14374" y="2857500"/>
            <a:ext cx="2214563" cy="15573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3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3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13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3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非常不满意</a:t>
            </a:r>
            <a:endParaRPr lang="en-US" altLang="zh-CN" sz="1300" kern="1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3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3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13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3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比较不满意</a:t>
            </a:r>
            <a:endParaRPr lang="en-US" altLang="zh-CN" sz="1300" kern="1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3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3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13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3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一般满意</a:t>
            </a:r>
            <a:endParaRPr lang="en-US" altLang="zh-CN" sz="1300" kern="1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3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3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13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3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比较满意</a:t>
            </a:r>
            <a:endParaRPr lang="en-US" altLang="zh-CN" sz="1300" kern="1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3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3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13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3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非常满意</a:t>
            </a:r>
          </a:p>
        </p:txBody>
      </p:sp>
      <p:sp>
        <p:nvSpPr>
          <p:cNvPr id="31" name="Ellipse 15"/>
          <p:cNvSpPr/>
          <p:nvPr/>
        </p:nvSpPr>
        <p:spPr bwMode="auto">
          <a:xfrm rot="10800000">
            <a:off x="3793551" y="3683594"/>
            <a:ext cx="746125" cy="3498261"/>
          </a:xfrm>
          <a:custGeom>
            <a:avLst/>
            <a:gdLst/>
            <a:ahLst/>
            <a:cxnLst/>
            <a:rect l="l" t="t" r="r" b="b"/>
            <a:pathLst>
              <a:path w="1080120" h="4393198">
                <a:moveTo>
                  <a:pt x="311153" y="3868476"/>
                </a:moveTo>
                <a:cubicBezTo>
                  <a:pt x="308041" y="3883686"/>
                  <a:pt x="306406" y="3899434"/>
                  <a:pt x="306406" y="3915565"/>
                </a:cubicBezTo>
                <a:cubicBezTo>
                  <a:pt x="306406" y="4044609"/>
                  <a:pt x="411016" y="4149219"/>
                  <a:pt x="540060" y="4149219"/>
                </a:cubicBezTo>
                <a:cubicBezTo>
                  <a:pt x="669104" y="4149219"/>
                  <a:pt x="773714" y="4044609"/>
                  <a:pt x="773714" y="3915565"/>
                </a:cubicBezTo>
                <a:cubicBezTo>
                  <a:pt x="773714" y="3786521"/>
                  <a:pt x="669104" y="3681911"/>
                  <a:pt x="540060" y="3681911"/>
                </a:cubicBezTo>
                <a:cubicBezTo>
                  <a:pt x="427147" y="3681911"/>
                  <a:pt x="332940" y="3762003"/>
                  <a:pt x="311153" y="3868476"/>
                </a:cubicBezTo>
                <a:close/>
                <a:moveTo>
                  <a:pt x="3658" y="143743"/>
                </a:moveTo>
                <a:cubicBezTo>
                  <a:pt x="20444" y="61708"/>
                  <a:pt x="93027" y="0"/>
                  <a:pt x="180024" y="0"/>
                </a:cubicBezTo>
                <a:lnTo>
                  <a:pt x="900096" y="0"/>
                </a:lnTo>
                <a:cubicBezTo>
                  <a:pt x="999521" y="0"/>
                  <a:pt x="1080120" y="80599"/>
                  <a:pt x="1080120" y="180023"/>
                </a:cubicBezTo>
                <a:lnTo>
                  <a:pt x="1080120" y="4213174"/>
                </a:lnTo>
                <a:cubicBezTo>
                  <a:pt x="1080120" y="4312599"/>
                  <a:pt x="999521" y="4393198"/>
                  <a:pt x="900096" y="4393198"/>
                </a:cubicBezTo>
                <a:lnTo>
                  <a:pt x="180024" y="4393198"/>
                </a:lnTo>
                <a:cubicBezTo>
                  <a:pt x="80599" y="4393198"/>
                  <a:pt x="0" y="4312599"/>
                  <a:pt x="0" y="4213174"/>
                </a:cubicBezTo>
                <a:lnTo>
                  <a:pt x="0" y="180024"/>
                </a:lnTo>
                <a:cubicBezTo>
                  <a:pt x="0" y="167596"/>
                  <a:pt x="1259" y="155462"/>
                  <a:pt x="3658" y="143743"/>
                </a:cubicBezTo>
                <a:close/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lIns="72000" tIns="252000" rIns="72000" anchor="ctr"/>
          <a:lstStyle/>
          <a:p>
            <a:pPr>
              <a:defRPr/>
            </a:pP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61" grpId="0"/>
      <p:bldP spid="63" grpId="0"/>
      <p:bldP spid="65" grpId="0"/>
      <p:bldP spid="67" grpId="0"/>
      <p:bldP spid="69" grpId="0"/>
      <p:bldP spid="71" grpId="0"/>
      <p:bldP spid="48" grpId="0"/>
      <p:bldP spid="7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1F1E5"/>
            </a:gs>
            <a:gs pos="74001">
              <a:srgbClr val="F7F7ED"/>
            </a:gs>
            <a:gs pos="83000">
              <a:srgbClr val="F8F8EE"/>
            </a:gs>
            <a:gs pos="100000">
              <a:srgbClr val="F9F9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058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8" y="777875"/>
            <a:ext cx="8091487" cy="532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3064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8" y="777875"/>
            <a:ext cx="8091487" cy="532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3060" name="Group 2"/>
          <p:cNvGrpSpPr>
            <a:grpSpLocks/>
          </p:cNvGrpSpPr>
          <p:nvPr/>
        </p:nvGrpSpPr>
        <p:grpSpPr bwMode="auto">
          <a:xfrm>
            <a:off x="-17463" y="4767263"/>
            <a:ext cx="8747126" cy="242887"/>
            <a:chOff x="0" y="0"/>
            <a:chExt cx="5511" cy="153"/>
          </a:xfrm>
        </p:grpSpPr>
        <p:pic>
          <p:nvPicPr>
            <p:cNvPr id="173065" name="矩形 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51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3066" name="Text Box 4"/>
            <p:cNvSpPr txBox="1">
              <a:spLocks noChangeArrowheads="1"/>
            </p:cNvSpPr>
            <p:nvPr/>
          </p:nvSpPr>
          <p:spPr bwMode="auto">
            <a:xfrm rot="10800000">
              <a:off x="12" y="12"/>
              <a:ext cx="549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36" tIns="34268" rIns="68536" bIns="34268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cxnSp>
        <p:nvCxnSpPr>
          <p:cNvPr id="173061" name="直接连接符 15"/>
          <p:cNvCxnSpPr>
            <a:cxnSpLocks noChangeShapeType="1"/>
          </p:cNvCxnSpPr>
          <p:nvPr/>
        </p:nvCxnSpPr>
        <p:spPr bwMode="auto">
          <a:xfrm>
            <a:off x="1114425" y="266700"/>
            <a:ext cx="0" cy="263525"/>
          </a:xfrm>
          <a:prstGeom prst="line">
            <a:avLst/>
          </a:prstGeom>
          <a:noFill/>
          <a:ln w="9525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3062" name="标题 1"/>
          <p:cNvSpPr txBox="1">
            <a:spLocks noChangeArrowheads="1"/>
          </p:cNvSpPr>
          <p:nvPr/>
        </p:nvSpPr>
        <p:spPr bwMode="auto">
          <a:xfrm>
            <a:off x="1258888" y="266700"/>
            <a:ext cx="66357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12813" indent="-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defTabSz="914400">
              <a:lnSpc>
                <a:spcPct val="80000"/>
              </a:lnSpc>
            </a:pPr>
            <a:r>
              <a:rPr lang="en-US" altLang="zh-CN" sz="1600" b="1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2.2</a:t>
            </a:r>
            <a:r>
              <a:rPr lang="zh-CN" altLang="en-US" sz="1600" b="1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调查抽样设计</a:t>
            </a:r>
          </a:p>
        </p:txBody>
      </p:sp>
      <p:sp>
        <p:nvSpPr>
          <p:cNvPr id="8" name="TextBox 15"/>
          <p:cNvSpPr txBox="1"/>
          <p:nvPr/>
        </p:nvSpPr>
        <p:spPr>
          <a:xfrm>
            <a:off x="7989888" y="4738688"/>
            <a:ext cx="777777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—  </a:t>
            </a:r>
            <a:r>
              <a:rPr lang="en-US" altLang="zh-CN" sz="1100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13</a:t>
            </a:r>
            <a:r>
              <a:rPr lang="zh-CN" altLang="en-US" sz="1100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—</a:t>
            </a:r>
            <a:r>
              <a:rPr lang="zh-CN" altLang="en-US" sz="1100" dirty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endParaRPr lang="zh-CN" altLang="en-US" sz="1100" dirty="0">
              <a:solidFill>
                <a:schemeClr val="bg2">
                  <a:lumMod val="25000"/>
                </a:schemeClr>
              </a:solidFill>
              <a:effectLst>
                <a:outerShdw blurRad="50800" dist="50800" dir="12000000" sx="50000" sy="50000" algn="ctr" rotWithShape="0">
                  <a:srgbClr val="000000">
                    <a:alpha val="2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7" descr="未标题-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42875"/>
            <a:ext cx="642937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0063" y="2842977"/>
            <a:ext cx="20024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2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第一阶段   城区   比例</a:t>
            </a:r>
            <a:r>
              <a:rPr lang="zh-CN" altLang="en-US" sz="1200" b="1" kern="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分层</a:t>
            </a:r>
            <a:endParaRPr lang="en-US" altLang="zh-CN" sz="1200" b="1" kern="1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2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第二阶段   街道   随机等额</a:t>
            </a:r>
            <a:endParaRPr lang="en-US" altLang="zh-CN" sz="1200" b="1" kern="1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2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第三阶段   </a:t>
            </a:r>
            <a:r>
              <a:rPr lang="zh-CN" altLang="en-US" sz="1200" b="1" kern="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居民   随机</a:t>
            </a:r>
            <a:endParaRPr lang="zh-CN" altLang="en-US" sz="1200" b="1" kern="1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62" y="2842977"/>
            <a:ext cx="18101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200" b="1" kern="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第一类     江</a:t>
            </a:r>
            <a:r>
              <a:rPr lang="zh-CN" altLang="en-US" sz="12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干区  </a:t>
            </a:r>
            <a:r>
              <a:rPr lang="zh-CN" altLang="en-US" sz="1200" b="1" kern="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200" b="1" kern="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270</a:t>
            </a:r>
            <a:endParaRPr lang="en-US" altLang="zh-CN" sz="1200" b="1" kern="1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200" b="1" kern="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第二类     西湖</a:t>
            </a:r>
            <a:r>
              <a:rPr lang="zh-CN" altLang="en-US" sz="12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  </a:t>
            </a:r>
            <a:r>
              <a:rPr lang="zh-CN" altLang="en-US" sz="1200" b="1" kern="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200" b="1" kern="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222</a:t>
            </a:r>
            <a:endParaRPr lang="en-US" altLang="zh-CN" sz="1200" b="1" kern="1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200" b="1" kern="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第三类     滨江</a:t>
            </a:r>
            <a:r>
              <a:rPr lang="zh-CN" altLang="en-US" sz="12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  </a:t>
            </a:r>
            <a:r>
              <a:rPr lang="zh-CN" altLang="en-US" sz="1200" b="1" kern="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200" b="1" kern="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86</a:t>
            </a:r>
            <a:endParaRPr lang="zh-CN" altLang="en-US" sz="1200" b="1" kern="1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4"/>
          <p:cNvSpPr/>
          <p:nvPr/>
        </p:nvSpPr>
        <p:spPr bwMode="auto">
          <a:xfrm>
            <a:off x="3419472" y="2938683"/>
            <a:ext cx="123032" cy="157163"/>
          </a:xfrm>
          <a:custGeom>
            <a:avLst/>
            <a:gdLst/>
            <a:ahLst/>
            <a:cxnLst/>
            <a:rect l="l" t="t" r="r" b="b"/>
            <a:pathLst>
              <a:path w="683568" h="864094">
                <a:moveTo>
                  <a:pt x="341785" y="75471"/>
                </a:moveTo>
                <a:cubicBezTo>
                  <a:pt x="218037" y="75471"/>
                  <a:pt x="117720" y="175788"/>
                  <a:pt x="117720" y="299536"/>
                </a:cubicBezTo>
                <a:cubicBezTo>
                  <a:pt x="117720" y="423284"/>
                  <a:pt x="218037" y="523601"/>
                  <a:pt x="341785" y="523601"/>
                </a:cubicBezTo>
                <a:cubicBezTo>
                  <a:pt x="465533" y="523601"/>
                  <a:pt x="565850" y="423284"/>
                  <a:pt x="565850" y="299536"/>
                </a:cubicBezTo>
                <a:cubicBezTo>
                  <a:pt x="565850" y="175788"/>
                  <a:pt x="465533" y="75471"/>
                  <a:pt x="341785" y="75471"/>
                </a:cubicBezTo>
                <a:close/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FFFF00"/>
          </a:solidFill>
          <a:ln w="31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椭圆 14"/>
          <p:cNvSpPr/>
          <p:nvPr/>
        </p:nvSpPr>
        <p:spPr bwMode="auto">
          <a:xfrm>
            <a:off x="3692697" y="2571750"/>
            <a:ext cx="123032" cy="157163"/>
          </a:xfrm>
          <a:custGeom>
            <a:avLst/>
            <a:gdLst/>
            <a:ahLst/>
            <a:cxnLst/>
            <a:rect l="l" t="t" r="r" b="b"/>
            <a:pathLst>
              <a:path w="683568" h="864094">
                <a:moveTo>
                  <a:pt x="341785" y="75471"/>
                </a:moveTo>
                <a:cubicBezTo>
                  <a:pt x="218037" y="75471"/>
                  <a:pt x="117720" y="175788"/>
                  <a:pt x="117720" y="299536"/>
                </a:cubicBezTo>
                <a:cubicBezTo>
                  <a:pt x="117720" y="423284"/>
                  <a:pt x="218037" y="523601"/>
                  <a:pt x="341785" y="523601"/>
                </a:cubicBezTo>
                <a:cubicBezTo>
                  <a:pt x="465533" y="523601"/>
                  <a:pt x="565850" y="423284"/>
                  <a:pt x="565850" y="299536"/>
                </a:cubicBezTo>
                <a:cubicBezTo>
                  <a:pt x="565850" y="175788"/>
                  <a:pt x="465533" y="75471"/>
                  <a:pt x="341785" y="75471"/>
                </a:cubicBezTo>
                <a:close/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FFFF00"/>
          </a:solidFill>
          <a:ln w="31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椭圆 14"/>
          <p:cNvSpPr/>
          <p:nvPr/>
        </p:nvSpPr>
        <p:spPr bwMode="auto">
          <a:xfrm>
            <a:off x="3491656" y="2002034"/>
            <a:ext cx="123032" cy="157163"/>
          </a:xfrm>
          <a:custGeom>
            <a:avLst/>
            <a:gdLst/>
            <a:ahLst/>
            <a:cxnLst/>
            <a:rect l="l" t="t" r="r" b="b"/>
            <a:pathLst>
              <a:path w="683568" h="864094">
                <a:moveTo>
                  <a:pt x="341785" y="75471"/>
                </a:moveTo>
                <a:cubicBezTo>
                  <a:pt x="218037" y="75471"/>
                  <a:pt x="117720" y="175788"/>
                  <a:pt x="117720" y="299536"/>
                </a:cubicBezTo>
                <a:cubicBezTo>
                  <a:pt x="117720" y="423284"/>
                  <a:pt x="218037" y="523601"/>
                  <a:pt x="341785" y="523601"/>
                </a:cubicBezTo>
                <a:cubicBezTo>
                  <a:pt x="465533" y="523601"/>
                  <a:pt x="565850" y="423284"/>
                  <a:pt x="565850" y="299536"/>
                </a:cubicBezTo>
                <a:cubicBezTo>
                  <a:pt x="565850" y="175788"/>
                  <a:pt x="465533" y="75471"/>
                  <a:pt x="341785" y="75471"/>
                </a:cubicBezTo>
                <a:close/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FFFF00"/>
          </a:solidFill>
          <a:ln w="31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椭圆 14"/>
          <p:cNvSpPr/>
          <p:nvPr/>
        </p:nvSpPr>
        <p:spPr bwMode="auto">
          <a:xfrm>
            <a:off x="4743449" y="1923453"/>
            <a:ext cx="123032" cy="157163"/>
          </a:xfrm>
          <a:custGeom>
            <a:avLst/>
            <a:gdLst/>
            <a:ahLst/>
            <a:cxnLst/>
            <a:rect l="l" t="t" r="r" b="b"/>
            <a:pathLst>
              <a:path w="683568" h="864094">
                <a:moveTo>
                  <a:pt x="341785" y="75471"/>
                </a:moveTo>
                <a:cubicBezTo>
                  <a:pt x="218037" y="75471"/>
                  <a:pt x="117720" y="175788"/>
                  <a:pt x="117720" y="299536"/>
                </a:cubicBezTo>
                <a:cubicBezTo>
                  <a:pt x="117720" y="423284"/>
                  <a:pt x="218037" y="523601"/>
                  <a:pt x="341785" y="523601"/>
                </a:cubicBezTo>
                <a:cubicBezTo>
                  <a:pt x="465533" y="523601"/>
                  <a:pt x="565850" y="423284"/>
                  <a:pt x="565850" y="299536"/>
                </a:cubicBezTo>
                <a:cubicBezTo>
                  <a:pt x="565850" y="175788"/>
                  <a:pt x="465533" y="75471"/>
                  <a:pt x="341785" y="75471"/>
                </a:cubicBezTo>
                <a:close/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FFFF00"/>
          </a:solidFill>
          <a:ln w="31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椭圆 14"/>
          <p:cNvSpPr/>
          <p:nvPr/>
        </p:nvSpPr>
        <p:spPr bwMode="auto">
          <a:xfrm>
            <a:off x="5580462" y="2002034"/>
            <a:ext cx="123032" cy="157163"/>
          </a:xfrm>
          <a:custGeom>
            <a:avLst/>
            <a:gdLst/>
            <a:ahLst/>
            <a:cxnLst/>
            <a:rect l="l" t="t" r="r" b="b"/>
            <a:pathLst>
              <a:path w="683568" h="864094">
                <a:moveTo>
                  <a:pt x="341785" y="75471"/>
                </a:moveTo>
                <a:cubicBezTo>
                  <a:pt x="218037" y="75471"/>
                  <a:pt x="117720" y="175788"/>
                  <a:pt x="117720" y="299536"/>
                </a:cubicBezTo>
                <a:cubicBezTo>
                  <a:pt x="117720" y="423284"/>
                  <a:pt x="218037" y="523601"/>
                  <a:pt x="341785" y="523601"/>
                </a:cubicBezTo>
                <a:cubicBezTo>
                  <a:pt x="465533" y="523601"/>
                  <a:pt x="565850" y="423284"/>
                  <a:pt x="565850" y="299536"/>
                </a:cubicBezTo>
                <a:cubicBezTo>
                  <a:pt x="565850" y="175788"/>
                  <a:pt x="465533" y="75471"/>
                  <a:pt x="341785" y="75471"/>
                </a:cubicBezTo>
                <a:close/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FFFF00"/>
          </a:solidFill>
          <a:ln w="31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椭圆 14"/>
          <p:cNvSpPr/>
          <p:nvPr/>
        </p:nvSpPr>
        <p:spPr bwMode="auto">
          <a:xfrm>
            <a:off x="5220297" y="2080616"/>
            <a:ext cx="123032" cy="157163"/>
          </a:xfrm>
          <a:custGeom>
            <a:avLst/>
            <a:gdLst/>
            <a:ahLst/>
            <a:cxnLst/>
            <a:rect l="l" t="t" r="r" b="b"/>
            <a:pathLst>
              <a:path w="683568" h="864094">
                <a:moveTo>
                  <a:pt x="341785" y="75471"/>
                </a:moveTo>
                <a:cubicBezTo>
                  <a:pt x="218037" y="75471"/>
                  <a:pt x="117720" y="175788"/>
                  <a:pt x="117720" y="299536"/>
                </a:cubicBezTo>
                <a:cubicBezTo>
                  <a:pt x="117720" y="423284"/>
                  <a:pt x="218037" y="523601"/>
                  <a:pt x="341785" y="523601"/>
                </a:cubicBezTo>
                <a:cubicBezTo>
                  <a:pt x="465533" y="523601"/>
                  <a:pt x="565850" y="423284"/>
                  <a:pt x="565850" y="299536"/>
                </a:cubicBezTo>
                <a:cubicBezTo>
                  <a:pt x="565850" y="175788"/>
                  <a:pt x="465533" y="75471"/>
                  <a:pt x="341785" y="75471"/>
                </a:cubicBezTo>
                <a:close/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FFFF00"/>
          </a:solidFill>
          <a:ln w="31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椭圆 14"/>
          <p:cNvSpPr/>
          <p:nvPr/>
        </p:nvSpPr>
        <p:spPr bwMode="auto">
          <a:xfrm>
            <a:off x="4296965" y="2857587"/>
            <a:ext cx="123032" cy="157163"/>
          </a:xfrm>
          <a:custGeom>
            <a:avLst/>
            <a:gdLst/>
            <a:ahLst/>
            <a:cxnLst/>
            <a:rect l="l" t="t" r="r" b="b"/>
            <a:pathLst>
              <a:path w="683568" h="864094">
                <a:moveTo>
                  <a:pt x="341785" y="75471"/>
                </a:moveTo>
                <a:cubicBezTo>
                  <a:pt x="218037" y="75471"/>
                  <a:pt x="117720" y="175788"/>
                  <a:pt x="117720" y="299536"/>
                </a:cubicBezTo>
                <a:cubicBezTo>
                  <a:pt x="117720" y="423284"/>
                  <a:pt x="218037" y="523601"/>
                  <a:pt x="341785" y="523601"/>
                </a:cubicBezTo>
                <a:cubicBezTo>
                  <a:pt x="465533" y="523601"/>
                  <a:pt x="565850" y="423284"/>
                  <a:pt x="565850" y="299536"/>
                </a:cubicBezTo>
                <a:cubicBezTo>
                  <a:pt x="565850" y="175788"/>
                  <a:pt x="465533" y="75471"/>
                  <a:pt x="341785" y="75471"/>
                </a:cubicBezTo>
                <a:close/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FFFF00"/>
          </a:solidFill>
          <a:ln w="31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椭圆 14"/>
          <p:cNvSpPr/>
          <p:nvPr/>
        </p:nvSpPr>
        <p:spPr bwMode="auto">
          <a:xfrm>
            <a:off x="4515247" y="2709199"/>
            <a:ext cx="123032" cy="157163"/>
          </a:xfrm>
          <a:custGeom>
            <a:avLst/>
            <a:gdLst/>
            <a:ahLst/>
            <a:cxnLst/>
            <a:rect l="l" t="t" r="r" b="b"/>
            <a:pathLst>
              <a:path w="683568" h="864094">
                <a:moveTo>
                  <a:pt x="341785" y="75471"/>
                </a:moveTo>
                <a:cubicBezTo>
                  <a:pt x="218037" y="75471"/>
                  <a:pt x="117720" y="175788"/>
                  <a:pt x="117720" y="299536"/>
                </a:cubicBezTo>
                <a:cubicBezTo>
                  <a:pt x="117720" y="423284"/>
                  <a:pt x="218037" y="523601"/>
                  <a:pt x="341785" y="523601"/>
                </a:cubicBezTo>
                <a:cubicBezTo>
                  <a:pt x="465533" y="523601"/>
                  <a:pt x="565850" y="423284"/>
                  <a:pt x="565850" y="299536"/>
                </a:cubicBezTo>
                <a:cubicBezTo>
                  <a:pt x="565850" y="175788"/>
                  <a:pt x="465533" y="75471"/>
                  <a:pt x="341785" y="75471"/>
                </a:cubicBezTo>
                <a:close/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FFFF00"/>
          </a:solidFill>
          <a:ln w="31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椭圆 14"/>
          <p:cNvSpPr/>
          <p:nvPr/>
        </p:nvSpPr>
        <p:spPr bwMode="auto">
          <a:xfrm>
            <a:off x="4677607" y="2889632"/>
            <a:ext cx="123032" cy="157163"/>
          </a:xfrm>
          <a:custGeom>
            <a:avLst/>
            <a:gdLst/>
            <a:ahLst/>
            <a:cxnLst/>
            <a:rect l="l" t="t" r="r" b="b"/>
            <a:pathLst>
              <a:path w="683568" h="864094">
                <a:moveTo>
                  <a:pt x="341785" y="75471"/>
                </a:moveTo>
                <a:cubicBezTo>
                  <a:pt x="218037" y="75471"/>
                  <a:pt x="117720" y="175788"/>
                  <a:pt x="117720" y="299536"/>
                </a:cubicBezTo>
                <a:cubicBezTo>
                  <a:pt x="117720" y="423284"/>
                  <a:pt x="218037" y="523601"/>
                  <a:pt x="341785" y="523601"/>
                </a:cubicBezTo>
                <a:cubicBezTo>
                  <a:pt x="465533" y="523601"/>
                  <a:pt x="565850" y="423284"/>
                  <a:pt x="565850" y="299536"/>
                </a:cubicBezTo>
                <a:cubicBezTo>
                  <a:pt x="565850" y="175788"/>
                  <a:pt x="465533" y="75471"/>
                  <a:pt x="341785" y="75471"/>
                </a:cubicBezTo>
                <a:close/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FFFF00"/>
          </a:solidFill>
          <a:ln w="31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85953" y="2889632"/>
            <a:ext cx="6463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9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西溪街道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41978" y="1969513"/>
            <a:ext cx="761747" cy="2755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9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闸弄口街道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35591" y="1825352"/>
            <a:ext cx="530915" cy="2755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9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九堡镇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07447" y="1668190"/>
            <a:ext cx="646331" cy="2755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9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采荷街道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43985" y="2537951"/>
            <a:ext cx="646331" cy="2755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9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翠苑街道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12745" y="1969513"/>
            <a:ext cx="530915" cy="2755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9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三墩镇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023945" y="2938683"/>
            <a:ext cx="646331" cy="2755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9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浦沿街道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68963" y="2601281"/>
            <a:ext cx="646331" cy="2755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9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西兴街道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07446" y="3014750"/>
            <a:ext cx="646331" cy="2755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9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长河街道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750"/>
                                        <p:tgtEl>
                                          <p:spTgt spid="1730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8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/>
      <p:bldP spid="5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6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1F1E5"/>
            </a:gs>
            <a:gs pos="74001">
              <a:srgbClr val="F7F7ED"/>
            </a:gs>
            <a:gs pos="83000">
              <a:srgbClr val="F8F8EE"/>
            </a:gs>
            <a:gs pos="100000">
              <a:srgbClr val="F9F9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106" name="Group 2"/>
          <p:cNvGrpSpPr>
            <a:grpSpLocks/>
          </p:cNvGrpSpPr>
          <p:nvPr/>
        </p:nvGrpSpPr>
        <p:grpSpPr bwMode="auto">
          <a:xfrm>
            <a:off x="-17463" y="4767263"/>
            <a:ext cx="8747126" cy="242887"/>
            <a:chOff x="0" y="0"/>
            <a:chExt cx="5511" cy="153"/>
          </a:xfrm>
        </p:grpSpPr>
        <p:pic>
          <p:nvPicPr>
            <p:cNvPr id="175128" name="矩形 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51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5129" name="Text Box 4"/>
            <p:cNvSpPr txBox="1">
              <a:spLocks noChangeArrowheads="1"/>
            </p:cNvSpPr>
            <p:nvPr/>
          </p:nvSpPr>
          <p:spPr bwMode="auto">
            <a:xfrm rot="10800000">
              <a:off x="12" y="12"/>
              <a:ext cx="549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36" tIns="34268" rIns="68536" bIns="34268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cxnSp>
        <p:nvCxnSpPr>
          <p:cNvPr id="175107" name="直接连接符 15"/>
          <p:cNvCxnSpPr>
            <a:cxnSpLocks noChangeShapeType="1"/>
          </p:cNvCxnSpPr>
          <p:nvPr/>
        </p:nvCxnSpPr>
        <p:spPr bwMode="auto">
          <a:xfrm>
            <a:off x="1114425" y="266700"/>
            <a:ext cx="0" cy="263525"/>
          </a:xfrm>
          <a:prstGeom prst="line">
            <a:avLst/>
          </a:prstGeom>
          <a:noFill/>
          <a:ln w="9525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5108" name="标题 1"/>
          <p:cNvSpPr txBox="1">
            <a:spLocks noChangeArrowheads="1"/>
          </p:cNvSpPr>
          <p:nvPr/>
        </p:nvSpPr>
        <p:spPr bwMode="auto">
          <a:xfrm>
            <a:off x="1258888" y="266700"/>
            <a:ext cx="66357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12813" indent="-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defTabSz="914400">
              <a:lnSpc>
                <a:spcPct val="80000"/>
              </a:lnSpc>
            </a:pPr>
            <a:r>
              <a:rPr lang="en-US" altLang="zh-CN" sz="1600" b="1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2.3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预调查分析</a:t>
            </a:r>
          </a:p>
        </p:txBody>
      </p:sp>
      <p:sp>
        <p:nvSpPr>
          <p:cNvPr id="8" name="TextBox 15"/>
          <p:cNvSpPr txBox="1"/>
          <p:nvPr/>
        </p:nvSpPr>
        <p:spPr>
          <a:xfrm>
            <a:off x="7989888" y="4738688"/>
            <a:ext cx="777777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—  </a:t>
            </a:r>
            <a:r>
              <a:rPr lang="en-US" altLang="zh-CN" sz="1100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15</a:t>
            </a:r>
            <a:r>
              <a:rPr lang="zh-CN" altLang="en-US" sz="1100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—</a:t>
            </a:r>
            <a:r>
              <a:rPr lang="zh-CN" altLang="en-US" sz="1100" dirty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endParaRPr lang="zh-CN" altLang="en-US" sz="1100" dirty="0">
              <a:solidFill>
                <a:schemeClr val="bg2">
                  <a:lumMod val="25000"/>
                </a:schemeClr>
              </a:solidFill>
              <a:effectLst>
                <a:outerShdw blurRad="50800" dist="50800" dir="12000000" sx="50000" sy="50000" algn="ctr" rotWithShape="0">
                  <a:srgbClr val="000000">
                    <a:alpha val="2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5110" name="图片 17" descr="未标题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42875"/>
            <a:ext cx="642937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2903156" y="2571750"/>
            <a:ext cx="5000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运用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检验法对总分进行检验，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值小于</a:t>
            </a:r>
            <a:r>
              <a:rPr lang="en-US" altLang="zh-CN" sz="2000" dirty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0.05</a:t>
            </a:r>
            <a:endParaRPr lang="zh-CN" altLang="en-US" sz="2000" dirty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35"/>
          <p:cNvGrpSpPr>
            <a:grpSpLocks/>
          </p:cNvGrpSpPr>
          <p:nvPr/>
        </p:nvGrpSpPr>
        <p:grpSpPr bwMode="auto">
          <a:xfrm>
            <a:off x="920750" y="571500"/>
            <a:ext cx="2365375" cy="1200150"/>
            <a:chOff x="1063593" y="571486"/>
            <a:chExt cx="2364750" cy="1200329"/>
          </a:xfrm>
        </p:grpSpPr>
        <p:sp>
          <p:nvSpPr>
            <p:cNvPr id="175126" name="TextBox 29"/>
            <p:cNvSpPr txBox="1">
              <a:spLocks noChangeArrowheads="1"/>
            </p:cNvSpPr>
            <p:nvPr/>
          </p:nvSpPr>
          <p:spPr bwMode="auto">
            <a:xfrm>
              <a:off x="1063593" y="571486"/>
              <a:ext cx="2364750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5400" b="1" u="sng" dirty="0" smtClean="0">
                  <a:solidFill>
                    <a:srgbClr val="EE0000"/>
                  </a:solidFill>
                  <a:ea typeface="黑体" pitchFamily="49" charset="-122"/>
                </a:rPr>
                <a:t>C</a:t>
              </a:r>
              <a:r>
                <a:rPr lang="en-US" altLang="zh-CN" b="1" u="sng" dirty="0" smtClean="0"/>
                <a:t>ontent analysis</a:t>
              </a:r>
            </a:p>
            <a:p>
              <a:pPr eaLnBrk="1" hangingPunct="1"/>
              <a:endParaRPr lang="zh-CN" altLang="en-US" dirty="0"/>
            </a:p>
          </p:txBody>
        </p:sp>
        <p:sp>
          <p:nvSpPr>
            <p:cNvPr id="175127" name="TextBox 24"/>
            <p:cNvSpPr txBox="1">
              <a:spLocks noChangeArrowheads="1"/>
            </p:cNvSpPr>
            <p:nvPr/>
          </p:nvSpPr>
          <p:spPr bwMode="auto">
            <a:xfrm>
              <a:off x="1641112" y="571486"/>
              <a:ext cx="1631133" cy="646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题目确定与方案设计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6"/>
          <p:cNvGrpSpPr>
            <a:grpSpLocks/>
          </p:cNvGrpSpPr>
          <p:nvPr/>
        </p:nvGrpSpPr>
        <p:grpSpPr bwMode="auto">
          <a:xfrm>
            <a:off x="903288" y="1571625"/>
            <a:ext cx="2454275" cy="1200150"/>
            <a:chOff x="1000100" y="1571618"/>
            <a:chExt cx="2454761" cy="1200508"/>
          </a:xfrm>
        </p:grpSpPr>
        <p:sp>
          <p:nvSpPr>
            <p:cNvPr id="175124" name="TextBox 30"/>
            <p:cNvSpPr txBox="1">
              <a:spLocks noChangeArrowheads="1"/>
            </p:cNvSpPr>
            <p:nvPr/>
          </p:nvSpPr>
          <p:spPr bwMode="auto">
            <a:xfrm>
              <a:off x="1000100" y="1571618"/>
              <a:ext cx="2454761" cy="1200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5400" b="1" u="sng" dirty="0">
                  <a:solidFill>
                    <a:srgbClr val="EE0000"/>
                  </a:solidFill>
                  <a:ea typeface="黑体" pitchFamily="49" charset="-122"/>
                </a:rPr>
                <a:t>H</a:t>
              </a:r>
              <a:r>
                <a:rPr lang="en-US" altLang="zh-CN" b="1" u="sng" dirty="0"/>
                <a:t>omogeneity test</a:t>
              </a:r>
            </a:p>
            <a:p>
              <a:pPr eaLnBrk="1" hangingPunct="1"/>
              <a:endParaRPr lang="zh-CN" altLang="en-US" dirty="0"/>
            </a:p>
          </p:txBody>
        </p:sp>
        <p:sp>
          <p:nvSpPr>
            <p:cNvPr id="175125" name="TextBox 25"/>
            <p:cNvSpPr txBox="1">
              <a:spLocks noChangeArrowheads="1"/>
            </p:cNvSpPr>
            <p:nvPr/>
          </p:nvSpPr>
          <p:spPr bwMode="auto">
            <a:xfrm>
              <a:off x="1643042" y="1785932"/>
              <a:ext cx="13573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同质性检验</a:t>
              </a:r>
            </a:p>
          </p:txBody>
        </p:sp>
      </p:grpSp>
      <p:grpSp>
        <p:nvGrpSpPr>
          <p:cNvPr id="5" name="组合 37"/>
          <p:cNvGrpSpPr>
            <a:grpSpLocks/>
          </p:cNvGrpSpPr>
          <p:nvPr/>
        </p:nvGrpSpPr>
        <p:grpSpPr bwMode="auto">
          <a:xfrm>
            <a:off x="928688" y="2571750"/>
            <a:ext cx="2146300" cy="1200150"/>
            <a:chOff x="928662" y="2571750"/>
            <a:chExt cx="2146742" cy="1200329"/>
          </a:xfrm>
        </p:grpSpPr>
        <p:sp>
          <p:nvSpPr>
            <p:cNvPr id="175122" name="TextBox 31"/>
            <p:cNvSpPr txBox="1">
              <a:spLocks noChangeArrowheads="1"/>
            </p:cNvSpPr>
            <p:nvPr/>
          </p:nvSpPr>
          <p:spPr bwMode="auto">
            <a:xfrm>
              <a:off x="928662" y="2571750"/>
              <a:ext cx="2146742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5400" b="1" u="sng" dirty="0">
                  <a:solidFill>
                    <a:srgbClr val="EE0000"/>
                  </a:solidFill>
                  <a:ea typeface="黑体" pitchFamily="49" charset="-122"/>
                </a:rPr>
                <a:t>F</a:t>
              </a:r>
              <a:r>
                <a:rPr lang="en-US" altLang="zh-CN" b="1" u="sng" dirty="0"/>
                <a:t>actor analysis</a:t>
              </a:r>
            </a:p>
            <a:p>
              <a:pPr eaLnBrk="1" hangingPunct="1"/>
              <a:endParaRPr lang="zh-CN" altLang="en-US" dirty="0"/>
            </a:p>
          </p:txBody>
        </p:sp>
        <p:sp>
          <p:nvSpPr>
            <p:cNvPr id="175123" name="TextBox 26"/>
            <p:cNvSpPr txBox="1">
              <a:spLocks noChangeArrowheads="1"/>
            </p:cNvSpPr>
            <p:nvPr/>
          </p:nvSpPr>
          <p:spPr bwMode="auto">
            <a:xfrm>
              <a:off x="1571604" y="2714626"/>
              <a:ext cx="12144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因子分析</a:t>
              </a:r>
            </a:p>
          </p:txBody>
        </p:sp>
      </p:grpSp>
      <p:grpSp>
        <p:nvGrpSpPr>
          <p:cNvPr id="6" name="组合 38"/>
          <p:cNvGrpSpPr>
            <a:grpSpLocks/>
          </p:cNvGrpSpPr>
          <p:nvPr/>
        </p:nvGrpSpPr>
        <p:grpSpPr bwMode="auto">
          <a:xfrm>
            <a:off x="925513" y="3571875"/>
            <a:ext cx="2287806" cy="1200329"/>
            <a:chOff x="925461" y="3571882"/>
            <a:chExt cx="2288277" cy="1200508"/>
          </a:xfrm>
        </p:grpSpPr>
        <p:sp>
          <p:nvSpPr>
            <p:cNvPr id="175120" name="TextBox 32"/>
            <p:cNvSpPr txBox="1">
              <a:spLocks noChangeArrowheads="1"/>
            </p:cNvSpPr>
            <p:nvPr/>
          </p:nvSpPr>
          <p:spPr bwMode="auto">
            <a:xfrm>
              <a:off x="925461" y="3571882"/>
              <a:ext cx="2288277" cy="1200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5400" b="1" u="sng" dirty="0" smtClean="0">
                  <a:solidFill>
                    <a:srgbClr val="EE0000"/>
                  </a:solidFill>
                  <a:ea typeface="黑体" pitchFamily="49" charset="-122"/>
                </a:rPr>
                <a:t>R</a:t>
              </a:r>
              <a:r>
                <a:rPr lang="en-US" altLang="zh-CN" b="1" u="sng" dirty="0" smtClean="0"/>
                <a:t>eport finishing</a:t>
              </a:r>
              <a:endParaRPr lang="en-US" altLang="zh-CN" dirty="0"/>
            </a:p>
            <a:p>
              <a:pPr eaLnBrk="1" hangingPunct="1"/>
              <a:endParaRPr lang="zh-CN" altLang="en-US" dirty="0"/>
            </a:p>
          </p:txBody>
        </p:sp>
        <p:sp>
          <p:nvSpPr>
            <p:cNvPr id="175121" name="TextBox 27"/>
            <p:cNvSpPr txBox="1">
              <a:spLocks noChangeArrowheads="1"/>
            </p:cNvSpPr>
            <p:nvPr/>
          </p:nvSpPr>
          <p:spPr bwMode="auto">
            <a:xfrm>
              <a:off x="1582395" y="3719864"/>
              <a:ext cx="12144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报告整理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5116" name="TextBox 39"/>
          <p:cNvSpPr txBox="1">
            <a:spLocks noChangeArrowheads="1"/>
          </p:cNvSpPr>
          <p:nvPr/>
        </p:nvSpPr>
        <p:spPr bwMode="auto">
          <a:xfrm>
            <a:off x="2925698" y="2522277"/>
            <a:ext cx="4000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将满意度限定为一个因素，共同性</a:t>
            </a:r>
            <a:r>
              <a:rPr lang="zh-CN" altLang="en-US" sz="2000" dirty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≥</a:t>
            </a:r>
            <a:r>
              <a:rPr lang="en-US" altLang="zh-CN" sz="2000" dirty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0.2</a:t>
            </a:r>
            <a:endParaRPr lang="zh-CN" altLang="en-US" sz="2400" dirty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5117" name="TextBox 40"/>
          <p:cNvSpPr txBox="1">
            <a:spLocks noChangeArrowheads="1"/>
          </p:cNvSpPr>
          <p:nvPr/>
        </p:nvSpPr>
        <p:spPr bwMode="auto">
          <a:xfrm>
            <a:off x="1440992" y="2376051"/>
            <a:ext cx="732306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共进行了两次因子分析，修改淘汰了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项，</a:t>
            </a:r>
            <a:r>
              <a:rPr lang="en-US" altLang="zh-CN" sz="2000" dirty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KMO</a:t>
            </a:r>
            <a:r>
              <a:rPr lang="zh-CN" altLang="en-US" sz="2000" dirty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值为</a:t>
            </a:r>
            <a:r>
              <a:rPr lang="en-US" altLang="zh-CN" sz="2000" dirty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0.947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，将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23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项共定义</a:t>
            </a:r>
            <a:r>
              <a:rPr lang="en-US" altLang="zh-CN" sz="2000" dirty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个因子：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/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过程、医疗服务、信息规范、治理监管、社会监督</a:t>
            </a:r>
          </a:p>
        </p:txBody>
      </p:sp>
      <p:sp>
        <p:nvSpPr>
          <p:cNvPr id="175118" name="TextBox 41"/>
          <p:cNvSpPr txBox="1">
            <a:spLocks noChangeArrowheads="1"/>
          </p:cNvSpPr>
          <p:nvPr/>
        </p:nvSpPr>
        <p:spPr bwMode="auto">
          <a:xfrm>
            <a:off x="3074988" y="3109088"/>
            <a:ext cx="2286000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Char char="n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治理监管      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0.930</a:t>
            </a:r>
          </a:p>
          <a:p>
            <a:pPr eaLnBrk="1" hangingPunct="1">
              <a:buFont typeface="Wingdings" pitchFamily="2" charset="2"/>
              <a:buChar char="n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生产过程      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0.874</a:t>
            </a:r>
          </a:p>
          <a:p>
            <a:pPr eaLnBrk="1" hangingPunct="1">
              <a:buFont typeface="Wingdings" pitchFamily="2" charset="2"/>
              <a:buChar char="n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医疗服务      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0.853</a:t>
            </a:r>
          </a:p>
          <a:p>
            <a:pPr eaLnBrk="1" hangingPunct="1">
              <a:buFont typeface="Wingdings" pitchFamily="2" charset="2"/>
              <a:buChar char="n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信息规范      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0.755</a:t>
            </a:r>
          </a:p>
          <a:p>
            <a:pPr eaLnBrk="1" hangingPunct="1">
              <a:buFont typeface="Wingdings" pitchFamily="2" charset="2"/>
              <a:buChar char="n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社会监督      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0.834</a:t>
            </a:r>
          </a:p>
        </p:txBody>
      </p:sp>
      <p:sp>
        <p:nvSpPr>
          <p:cNvPr id="175119" name="TextBox 46"/>
          <p:cNvSpPr txBox="1">
            <a:spLocks noChangeArrowheads="1"/>
          </p:cNvSpPr>
          <p:nvPr/>
        </p:nvSpPr>
        <p:spPr bwMode="auto">
          <a:xfrm>
            <a:off x="5839618" y="3210787"/>
            <a:ext cx="25003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总量表信度为 </a:t>
            </a:r>
            <a:r>
              <a:rPr lang="en-US" altLang="zh-CN" sz="2000" dirty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0.947</a:t>
            </a:r>
            <a:endParaRPr lang="zh-CN" altLang="en-US" sz="2000" dirty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89 -0.00771 L 0.31945 0.13845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69" y="7308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1.63737E-6 L 0.31423 -0.03423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12" y="-1727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5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3.79278E-6 L 0.33629 -0.2285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6" y="-1144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5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77058E-7 L 0.32864 -0.45082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24" y="-22541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5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73605E-6 L -0.58281 -1.73605E-6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175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49" y="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5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9.03484E-7 L -0.21215 -0.00308 " pathEditMode="relative" rAng="0" ptsTypes="AA">
                                      <p:cBhvr>
                                        <p:cTn id="77" dur="500" fill="hold"/>
                                        <p:tgtEl>
                                          <p:spTgt spid="175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08" y="-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  <p:bldP spid="175116" grpId="0"/>
      <p:bldP spid="175116" grpId="1"/>
      <p:bldP spid="175117" grpId="0"/>
      <p:bldP spid="175117" grpId="1"/>
      <p:bldP spid="175118" grpId="0"/>
      <p:bldP spid="175118" grpId="1"/>
      <p:bldP spid="175119" grpId="0"/>
      <p:bldP spid="175119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1F1E5"/>
            </a:gs>
            <a:gs pos="74001">
              <a:srgbClr val="F7F7ED"/>
            </a:gs>
            <a:gs pos="83000">
              <a:srgbClr val="F8F8EE"/>
            </a:gs>
            <a:gs pos="100000">
              <a:srgbClr val="F9F9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130" name="Group 2"/>
          <p:cNvGrpSpPr>
            <a:grpSpLocks/>
          </p:cNvGrpSpPr>
          <p:nvPr/>
        </p:nvGrpSpPr>
        <p:grpSpPr bwMode="auto">
          <a:xfrm>
            <a:off x="-17463" y="4767263"/>
            <a:ext cx="8747126" cy="242887"/>
            <a:chOff x="0" y="0"/>
            <a:chExt cx="5511" cy="153"/>
          </a:xfrm>
        </p:grpSpPr>
        <p:pic>
          <p:nvPicPr>
            <p:cNvPr id="176141" name="矩形 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51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6142" name="Text Box 4"/>
            <p:cNvSpPr txBox="1">
              <a:spLocks noChangeArrowheads="1"/>
            </p:cNvSpPr>
            <p:nvPr/>
          </p:nvSpPr>
          <p:spPr bwMode="auto">
            <a:xfrm rot="10800000">
              <a:off x="12" y="12"/>
              <a:ext cx="549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36" tIns="34268" rIns="68536" bIns="34268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cxnSp>
        <p:nvCxnSpPr>
          <p:cNvPr id="176131" name="直接连接符 15"/>
          <p:cNvCxnSpPr>
            <a:cxnSpLocks noChangeShapeType="1"/>
          </p:cNvCxnSpPr>
          <p:nvPr/>
        </p:nvCxnSpPr>
        <p:spPr bwMode="auto">
          <a:xfrm>
            <a:off x="1114425" y="266700"/>
            <a:ext cx="0" cy="263525"/>
          </a:xfrm>
          <a:prstGeom prst="line">
            <a:avLst/>
          </a:prstGeom>
          <a:noFill/>
          <a:ln w="9525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椭圆 8"/>
          <p:cNvSpPr/>
          <p:nvPr/>
        </p:nvSpPr>
        <p:spPr>
          <a:xfrm>
            <a:off x="2098675" y="1312863"/>
            <a:ext cx="1044575" cy="1044575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D9742B"/>
              </a:solidFill>
              <a:latin typeface="Impact" pitchFamily="3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189163" y="1403350"/>
            <a:ext cx="863600" cy="863600"/>
          </a:xfrm>
          <a:prstGeom prst="ellipse">
            <a:avLst/>
          </a:prstGeom>
          <a:solidFill>
            <a:srgbClr val="FFC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>
                <a:latin typeface="Impact" pitchFamily="34" charset="0"/>
              </a:rPr>
              <a:t>3</a:t>
            </a:r>
            <a:endParaRPr lang="zh-CN" altLang="en-US" sz="4400" dirty="0">
              <a:latin typeface="Impact" pitchFamily="34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143250" y="1857375"/>
            <a:ext cx="4502150" cy="0"/>
          </a:xfrm>
          <a:prstGeom prst="line">
            <a:avLst/>
          </a:prstGeom>
          <a:ln w="28575">
            <a:solidFill>
              <a:srgbClr val="FFC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136" name="TextBox 3"/>
          <p:cNvSpPr txBox="1">
            <a:spLocks noChangeArrowheads="1"/>
          </p:cNvSpPr>
          <p:nvPr/>
        </p:nvSpPr>
        <p:spPr bwMode="auto">
          <a:xfrm>
            <a:off x="3286125" y="1143000"/>
            <a:ext cx="39084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实证分析</a:t>
            </a:r>
          </a:p>
        </p:txBody>
      </p:sp>
      <p:sp>
        <p:nvSpPr>
          <p:cNvPr id="17" name="TextBox 15"/>
          <p:cNvSpPr txBox="1"/>
          <p:nvPr/>
        </p:nvSpPr>
        <p:spPr>
          <a:xfrm>
            <a:off x="7989888" y="4738688"/>
            <a:ext cx="739305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—  </a:t>
            </a:r>
            <a:r>
              <a:rPr lang="en-US" altLang="zh-CN" sz="1100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16—</a:t>
            </a:r>
            <a:r>
              <a:rPr lang="zh-CN" altLang="en-US" sz="1100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endParaRPr lang="zh-CN" altLang="en-US" sz="1100" dirty="0">
              <a:solidFill>
                <a:schemeClr val="bg2">
                  <a:lumMod val="25000"/>
                </a:schemeClr>
              </a:solidFill>
              <a:effectLst>
                <a:outerShdw blurRad="50800" dist="50800" dir="12000000" sx="50000" sy="50000" algn="ctr" rotWithShape="0">
                  <a:srgbClr val="000000">
                    <a:alpha val="2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48"/>
          <p:cNvSpPr>
            <a:spLocks noChangeArrowheads="1"/>
          </p:cNvSpPr>
          <p:nvPr/>
        </p:nvSpPr>
        <p:spPr bwMode="auto">
          <a:xfrm>
            <a:off x="3214688" y="2143125"/>
            <a:ext cx="4051300" cy="8334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数据描述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模型构建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6140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7475"/>
            <a:ext cx="4238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标题 1"/>
          <p:cNvSpPr txBox="1">
            <a:spLocks noChangeArrowheads="1"/>
          </p:cNvSpPr>
          <p:nvPr/>
        </p:nvSpPr>
        <p:spPr bwMode="auto">
          <a:xfrm>
            <a:off x="1258888" y="266700"/>
            <a:ext cx="66357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12813" indent="-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defTabSz="914400">
              <a:lnSpc>
                <a:spcPct val="80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目录 </a:t>
            </a:r>
            <a:r>
              <a:rPr lang="en-US" altLang="zh-CN" sz="1400" b="1" dirty="0">
                <a:solidFill>
                  <a:srgbClr val="FFC000"/>
                </a:solidFill>
                <a:ea typeface="微软雅黑" pitchFamily="34" charset="-122"/>
                <a:cs typeface="Arial Unicode MS" pitchFamily="34" charset="-122"/>
              </a:rPr>
              <a:t>CONTENTS PAGE</a:t>
            </a:r>
            <a:endParaRPr lang="en-US" altLang="zh-CN" b="1" dirty="0">
              <a:solidFill>
                <a:srgbClr val="FFC000"/>
              </a:solidFill>
              <a:ea typeface="微软雅黑" pitchFamily="34" charset="-122"/>
              <a:cs typeface="Arial Unicode MS" pitchFamily="34" charset="-122"/>
            </a:endParaRPr>
          </a:p>
          <a:p>
            <a:pPr defTabSz="914400">
              <a:lnSpc>
                <a:spcPct val="80000"/>
              </a:lnSpc>
            </a:pPr>
            <a:endParaRPr lang="zh-CN" altLang="en-US" b="1" dirty="0"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6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24 0.00031 L -8.33333E-7 -6.75301E-7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111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6" grpId="0"/>
      <p:bldP spid="176136" grpId="1"/>
      <p:bldP spid="18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4" name="Freeform 18"/>
          <p:cNvSpPr>
            <a:spLocks noEditPoints="1"/>
          </p:cNvSpPr>
          <p:nvPr/>
        </p:nvSpPr>
        <p:spPr bwMode="auto">
          <a:xfrm>
            <a:off x="1508125" y="1545432"/>
            <a:ext cx="654050" cy="1270397"/>
          </a:xfrm>
          <a:custGeom>
            <a:avLst/>
            <a:gdLst>
              <a:gd name="T0" fmla="*/ 546874736 w 412"/>
              <a:gd name="T1" fmla="*/ 2147483647 h 1067"/>
              <a:gd name="T2" fmla="*/ 582156913 w 412"/>
              <a:gd name="T3" fmla="*/ 2142133258 h 1067"/>
              <a:gd name="T4" fmla="*/ 0 w 412"/>
              <a:gd name="T5" fmla="*/ 2096770453 h 1067"/>
              <a:gd name="T6" fmla="*/ 50403122 w 412"/>
              <a:gd name="T7" fmla="*/ 1630542020 h 1067"/>
              <a:gd name="T8" fmla="*/ 753527488 w 412"/>
              <a:gd name="T9" fmla="*/ 0 h 1067"/>
              <a:gd name="T10" fmla="*/ 947578866 w 412"/>
              <a:gd name="T11" fmla="*/ 50403129 h 1067"/>
              <a:gd name="T12" fmla="*/ 866933890 w 412"/>
              <a:gd name="T13" fmla="*/ 1716227715 h 1067"/>
              <a:gd name="T14" fmla="*/ 1038304464 w 412"/>
              <a:gd name="T15" fmla="*/ 1733868012 h 1067"/>
              <a:gd name="T16" fmla="*/ 1020664169 w 412"/>
              <a:gd name="T17" fmla="*/ 2147483647 h 1067"/>
              <a:gd name="T18" fmla="*/ 844253284 w 412"/>
              <a:gd name="T19" fmla="*/ 2147483647 h 1067"/>
              <a:gd name="T20" fmla="*/ 816530582 w 412"/>
              <a:gd name="T21" fmla="*/ 2147483647 h 1067"/>
              <a:gd name="T22" fmla="*/ 546874736 w 412"/>
              <a:gd name="T23" fmla="*/ 2147483647 h 1067"/>
              <a:gd name="T24" fmla="*/ 609877830 w 412"/>
              <a:gd name="T25" fmla="*/ 1688505207 h 1067"/>
              <a:gd name="T26" fmla="*/ 672882512 w 412"/>
              <a:gd name="T27" fmla="*/ 776208197 h 1067"/>
              <a:gd name="T28" fmla="*/ 297378449 w 412"/>
              <a:gd name="T29" fmla="*/ 1658262940 h 1067"/>
              <a:gd name="T30" fmla="*/ 609877830 w 412"/>
              <a:gd name="T31" fmla="*/ 1688505207 h 106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412"/>
              <a:gd name="T49" fmla="*/ 0 h 1067"/>
              <a:gd name="T50" fmla="*/ 412 w 412"/>
              <a:gd name="T51" fmla="*/ 1067 h 106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412" h="1067">
                <a:moveTo>
                  <a:pt x="217" y="1063"/>
                </a:moveTo>
                <a:lnTo>
                  <a:pt x="231" y="850"/>
                </a:lnTo>
                <a:lnTo>
                  <a:pt x="0" y="832"/>
                </a:lnTo>
                <a:lnTo>
                  <a:pt x="20" y="647"/>
                </a:lnTo>
                <a:lnTo>
                  <a:pt x="299" y="0"/>
                </a:lnTo>
                <a:lnTo>
                  <a:pt x="376" y="20"/>
                </a:lnTo>
                <a:lnTo>
                  <a:pt x="344" y="681"/>
                </a:lnTo>
                <a:lnTo>
                  <a:pt x="412" y="688"/>
                </a:lnTo>
                <a:lnTo>
                  <a:pt x="405" y="862"/>
                </a:lnTo>
                <a:lnTo>
                  <a:pt x="335" y="857"/>
                </a:lnTo>
                <a:lnTo>
                  <a:pt x="324" y="1067"/>
                </a:lnTo>
                <a:lnTo>
                  <a:pt x="217" y="1063"/>
                </a:lnTo>
                <a:close/>
                <a:moveTo>
                  <a:pt x="242" y="670"/>
                </a:moveTo>
                <a:lnTo>
                  <a:pt x="267" y="308"/>
                </a:lnTo>
                <a:lnTo>
                  <a:pt x="118" y="658"/>
                </a:lnTo>
                <a:lnTo>
                  <a:pt x="242" y="67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115" name="Freeform 19"/>
          <p:cNvSpPr>
            <a:spLocks noEditPoints="1"/>
          </p:cNvSpPr>
          <p:nvPr/>
        </p:nvSpPr>
        <p:spPr bwMode="auto">
          <a:xfrm>
            <a:off x="2239963" y="1634729"/>
            <a:ext cx="588962" cy="1221581"/>
          </a:xfrm>
          <a:custGeom>
            <a:avLst/>
            <a:gdLst>
              <a:gd name="T0" fmla="*/ 1546204755 w 207"/>
              <a:gd name="T1" fmla="*/ 1297327632 h 572"/>
              <a:gd name="T2" fmla="*/ 1117152822 w 207"/>
              <a:gd name="T3" fmla="*/ 1305437334 h 572"/>
              <a:gd name="T4" fmla="*/ 1036200445 w 207"/>
              <a:gd name="T5" fmla="*/ 924346859 h 572"/>
              <a:gd name="T6" fmla="*/ 866198179 w 207"/>
              <a:gd name="T7" fmla="*/ 762181305 h 572"/>
              <a:gd name="T8" fmla="*/ 631435541 w 207"/>
              <a:gd name="T9" fmla="*/ 956779970 h 572"/>
              <a:gd name="T10" fmla="*/ 501909463 w 207"/>
              <a:gd name="T11" fmla="*/ 1962209605 h 572"/>
              <a:gd name="T12" fmla="*/ 922866550 w 207"/>
              <a:gd name="T13" fmla="*/ 1645985352 h 572"/>
              <a:gd name="T14" fmla="*/ 1416681166 w 207"/>
              <a:gd name="T15" fmla="*/ 2124375159 h 572"/>
              <a:gd name="T16" fmla="*/ 1659541496 w 207"/>
              <a:gd name="T17" fmla="*/ 2147483647 h 572"/>
              <a:gd name="T18" fmla="*/ 1465252023 w 207"/>
              <a:gd name="T19" fmla="*/ 2147483647 h 572"/>
              <a:gd name="T20" fmla="*/ 866198179 w 207"/>
              <a:gd name="T21" fmla="*/ 2147483647 h 572"/>
              <a:gd name="T22" fmla="*/ 218573212 w 207"/>
              <a:gd name="T23" fmla="*/ 2147483647 h 572"/>
              <a:gd name="T24" fmla="*/ 24286862 w 207"/>
              <a:gd name="T25" fmla="*/ 2147483647 h 572"/>
              <a:gd name="T26" fmla="*/ 299525588 w 207"/>
              <a:gd name="T27" fmla="*/ 470283131 h 572"/>
              <a:gd name="T28" fmla="*/ 890485030 w 207"/>
              <a:gd name="T29" fmla="*/ 64866244 h 572"/>
              <a:gd name="T30" fmla="*/ 1303347270 w 207"/>
              <a:gd name="T31" fmla="*/ 445956874 h 572"/>
              <a:gd name="T32" fmla="*/ 1546204755 w 207"/>
              <a:gd name="T33" fmla="*/ 1297327632 h 572"/>
              <a:gd name="T34" fmla="*/ 534290982 w 207"/>
              <a:gd name="T35" fmla="*/ 2147483647 h 572"/>
              <a:gd name="T36" fmla="*/ 639530210 w 207"/>
              <a:gd name="T37" fmla="*/ 2147483647 h 572"/>
              <a:gd name="T38" fmla="*/ 890485030 w 207"/>
              <a:gd name="T39" fmla="*/ 2147483647 h 572"/>
              <a:gd name="T40" fmla="*/ 1109058153 w 207"/>
              <a:gd name="T41" fmla="*/ 2147483647 h 572"/>
              <a:gd name="T42" fmla="*/ 1190010529 w 207"/>
              <a:gd name="T43" fmla="*/ 2147483647 h 572"/>
              <a:gd name="T44" fmla="*/ 1084771302 w 207"/>
              <a:gd name="T45" fmla="*/ 2147483647 h 572"/>
              <a:gd name="T46" fmla="*/ 858103511 w 207"/>
              <a:gd name="T47" fmla="*/ 2147483647 h 572"/>
              <a:gd name="T48" fmla="*/ 631435541 w 207"/>
              <a:gd name="T49" fmla="*/ 2147483647 h 572"/>
              <a:gd name="T50" fmla="*/ 534290982 w 207"/>
              <a:gd name="T51" fmla="*/ 2147483647 h 572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207"/>
              <a:gd name="T79" fmla="*/ 0 h 572"/>
              <a:gd name="T80" fmla="*/ 207 w 207"/>
              <a:gd name="T81" fmla="*/ 572 h 572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207" h="572">
                <a:moveTo>
                  <a:pt x="191" y="160"/>
                </a:moveTo>
                <a:cubicBezTo>
                  <a:pt x="138" y="161"/>
                  <a:pt x="138" y="161"/>
                  <a:pt x="138" y="161"/>
                </a:cubicBezTo>
                <a:cubicBezTo>
                  <a:pt x="137" y="140"/>
                  <a:pt x="133" y="124"/>
                  <a:pt x="128" y="114"/>
                </a:cubicBezTo>
                <a:cubicBezTo>
                  <a:pt x="122" y="103"/>
                  <a:pt x="115" y="96"/>
                  <a:pt x="107" y="94"/>
                </a:cubicBezTo>
                <a:cubicBezTo>
                  <a:pt x="96" y="92"/>
                  <a:pt x="86" y="100"/>
                  <a:pt x="78" y="118"/>
                </a:cubicBezTo>
                <a:cubicBezTo>
                  <a:pt x="70" y="137"/>
                  <a:pt x="65" y="178"/>
                  <a:pt x="62" y="242"/>
                </a:cubicBezTo>
                <a:cubicBezTo>
                  <a:pt x="76" y="212"/>
                  <a:pt x="94" y="200"/>
                  <a:pt x="114" y="203"/>
                </a:cubicBezTo>
                <a:cubicBezTo>
                  <a:pt x="137" y="207"/>
                  <a:pt x="157" y="227"/>
                  <a:pt x="175" y="262"/>
                </a:cubicBezTo>
                <a:cubicBezTo>
                  <a:pt x="193" y="298"/>
                  <a:pt x="203" y="341"/>
                  <a:pt x="205" y="393"/>
                </a:cubicBezTo>
                <a:cubicBezTo>
                  <a:pt x="207" y="447"/>
                  <a:pt x="199" y="491"/>
                  <a:pt x="181" y="523"/>
                </a:cubicBezTo>
                <a:cubicBezTo>
                  <a:pt x="163" y="556"/>
                  <a:pt x="138" y="572"/>
                  <a:pt x="107" y="571"/>
                </a:cubicBezTo>
                <a:cubicBezTo>
                  <a:pt x="74" y="569"/>
                  <a:pt x="47" y="546"/>
                  <a:pt x="27" y="501"/>
                </a:cubicBezTo>
                <a:cubicBezTo>
                  <a:pt x="8" y="455"/>
                  <a:pt x="0" y="381"/>
                  <a:pt x="3" y="279"/>
                </a:cubicBezTo>
                <a:cubicBezTo>
                  <a:pt x="6" y="174"/>
                  <a:pt x="17" y="100"/>
                  <a:pt x="37" y="58"/>
                </a:cubicBezTo>
                <a:cubicBezTo>
                  <a:pt x="57" y="17"/>
                  <a:pt x="81" y="0"/>
                  <a:pt x="110" y="8"/>
                </a:cubicBezTo>
                <a:cubicBezTo>
                  <a:pt x="130" y="13"/>
                  <a:pt x="147" y="29"/>
                  <a:pt x="161" y="55"/>
                </a:cubicBezTo>
                <a:cubicBezTo>
                  <a:pt x="176" y="81"/>
                  <a:pt x="185" y="116"/>
                  <a:pt x="191" y="160"/>
                </a:cubicBezTo>
                <a:close/>
                <a:moveTo>
                  <a:pt x="66" y="370"/>
                </a:moveTo>
                <a:cubicBezTo>
                  <a:pt x="66" y="405"/>
                  <a:pt x="70" y="433"/>
                  <a:pt x="79" y="453"/>
                </a:cubicBezTo>
                <a:cubicBezTo>
                  <a:pt x="88" y="472"/>
                  <a:pt x="98" y="482"/>
                  <a:pt x="110" y="483"/>
                </a:cubicBezTo>
                <a:cubicBezTo>
                  <a:pt x="121" y="484"/>
                  <a:pt x="130" y="477"/>
                  <a:pt x="137" y="462"/>
                </a:cubicBezTo>
                <a:cubicBezTo>
                  <a:pt x="145" y="447"/>
                  <a:pt x="148" y="423"/>
                  <a:pt x="147" y="388"/>
                </a:cubicBezTo>
                <a:cubicBezTo>
                  <a:pt x="147" y="352"/>
                  <a:pt x="142" y="326"/>
                  <a:pt x="134" y="308"/>
                </a:cubicBezTo>
                <a:cubicBezTo>
                  <a:pt x="127" y="290"/>
                  <a:pt x="117" y="281"/>
                  <a:pt x="106" y="279"/>
                </a:cubicBezTo>
                <a:cubicBezTo>
                  <a:pt x="95" y="278"/>
                  <a:pt x="86" y="285"/>
                  <a:pt x="78" y="300"/>
                </a:cubicBezTo>
                <a:cubicBezTo>
                  <a:pt x="70" y="315"/>
                  <a:pt x="66" y="339"/>
                  <a:pt x="66" y="37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116" name="Freeform 20"/>
          <p:cNvSpPr>
            <a:spLocks noEditPoints="1"/>
          </p:cNvSpPr>
          <p:nvPr/>
        </p:nvSpPr>
        <p:spPr bwMode="auto">
          <a:xfrm>
            <a:off x="2879726" y="1718073"/>
            <a:ext cx="1065213" cy="1193006"/>
          </a:xfrm>
          <a:custGeom>
            <a:avLst/>
            <a:gdLst>
              <a:gd name="T0" fmla="*/ 16223137 w 374"/>
              <a:gd name="T1" fmla="*/ 1036451294 h 559"/>
              <a:gd name="T2" fmla="*/ 105456097 w 374"/>
              <a:gd name="T3" fmla="*/ 218625325 h 559"/>
              <a:gd name="T4" fmla="*/ 438050368 w 374"/>
              <a:gd name="T5" fmla="*/ 32388303 h 559"/>
              <a:gd name="T6" fmla="*/ 819314079 w 374"/>
              <a:gd name="T7" fmla="*/ 388668212 h 559"/>
              <a:gd name="T8" fmla="*/ 1030229032 w 374"/>
              <a:gd name="T9" fmla="*/ 1230786734 h 559"/>
              <a:gd name="T10" fmla="*/ 973445223 w 374"/>
              <a:gd name="T11" fmla="*/ 2024320150 h 559"/>
              <a:gd name="T12" fmla="*/ 616513362 w 374"/>
              <a:gd name="T13" fmla="*/ 2147483647 h 559"/>
              <a:gd name="T14" fmla="*/ 202800628 w 374"/>
              <a:gd name="T15" fmla="*/ 1910958284 h 559"/>
              <a:gd name="T16" fmla="*/ 16223137 w 374"/>
              <a:gd name="T17" fmla="*/ 1036451294 h 559"/>
              <a:gd name="T18" fmla="*/ 365040490 w 374"/>
              <a:gd name="T19" fmla="*/ 1109326372 h 559"/>
              <a:gd name="T20" fmla="*/ 454273500 w 374"/>
              <a:gd name="T21" fmla="*/ 1659941911 h 559"/>
              <a:gd name="T22" fmla="*/ 567841118 w 374"/>
              <a:gd name="T23" fmla="*/ 1781402272 h 559"/>
              <a:gd name="T24" fmla="*/ 673300019 w 374"/>
              <a:gd name="T25" fmla="*/ 1700428698 h 559"/>
              <a:gd name="T26" fmla="*/ 681411585 w 374"/>
              <a:gd name="T27" fmla="*/ 1166007305 h 559"/>
              <a:gd name="T28" fmla="*/ 592178664 w 374"/>
              <a:gd name="T29" fmla="*/ 623490440 h 559"/>
              <a:gd name="T30" fmla="*/ 470496632 w 374"/>
              <a:gd name="T31" fmla="*/ 493934428 h 559"/>
              <a:gd name="T32" fmla="*/ 373154904 w 374"/>
              <a:gd name="T33" fmla="*/ 566809507 h 559"/>
              <a:gd name="T34" fmla="*/ 365040490 w 374"/>
              <a:gd name="T35" fmla="*/ 1109326372 h 559"/>
              <a:gd name="T36" fmla="*/ 1160019783 w 374"/>
              <a:gd name="T37" fmla="*/ 2147483647 h 559"/>
              <a:gd name="T38" fmla="*/ 786867816 w 374"/>
              <a:gd name="T39" fmla="*/ 2147483647 h 559"/>
              <a:gd name="T40" fmla="*/ 1606181895 w 374"/>
              <a:gd name="T41" fmla="*/ 331987191 h 559"/>
              <a:gd name="T42" fmla="*/ 1906326921 w 374"/>
              <a:gd name="T43" fmla="*/ 412960854 h 559"/>
              <a:gd name="T44" fmla="*/ 1160019783 w 374"/>
              <a:gd name="T45" fmla="*/ 2147483647 h 559"/>
              <a:gd name="T46" fmla="*/ 1849543111 w 374"/>
              <a:gd name="T47" fmla="*/ 2147483647 h 559"/>
              <a:gd name="T48" fmla="*/ 1890103789 w 374"/>
              <a:gd name="T49" fmla="*/ 2147483647 h 559"/>
              <a:gd name="T50" fmla="*/ 2147483647 w 374"/>
              <a:gd name="T51" fmla="*/ 2147483647 h 559"/>
              <a:gd name="T52" fmla="*/ 2147483647 w 374"/>
              <a:gd name="T53" fmla="*/ 2147483647 h 559"/>
              <a:gd name="T54" fmla="*/ 2147483647 w 374"/>
              <a:gd name="T55" fmla="*/ 2147483647 h 559"/>
              <a:gd name="T56" fmla="*/ 2147483647 w 374"/>
              <a:gd name="T57" fmla="*/ 2147483647 h 559"/>
              <a:gd name="T58" fmla="*/ 2147483647 w 374"/>
              <a:gd name="T59" fmla="*/ 2147483647 h 559"/>
              <a:gd name="T60" fmla="*/ 2109127460 w 374"/>
              <a:gd name="T61" fmla="*/ 2147483647 h 559"/>
              <a:gd name="T62" fmla="*/ 1849543111 w 374"/>
              <a:gd name="T63" fmla="*/ 2147483647 h 559"/>
              <a:gd name="T64" fmla="*/ 2147483647 w 374"/>
              <a:gd name="T65" fmla="*/ 2147483647 h 559"/>
              <a:gd name="T66" fmla="*/ 2147483647 w 374"/>
              <a:gd name="T67" fmla="*/ 2147483647 h 559"/>
              <a:gd name="T68" fmla="*/ 2147483647 w 374"/>
              <a:gd name="T69" fmla="*/ 2147483647 h 559"/>
              <a:gd name="T70" fmla="*/ 2147483647 w 374"/>
              <a:gd name="T71" fmla="*/ 2147483647 h 559"/>
              <a:gd name="T72" fmla="*/ 2147483647 w 374"/>
              <a:gd name="T73" fmla="*/ 2147483647 h 559"/>
              <a:gd name="T74" fmla="*/ 2147483647 w 374"/>
              <a:gd name="T75" fmla="*/ 2147483647 h 559"/>
              <a:gd name="T76" fmla="*/ 2147483647 w 374"/>
              <a:gd name="T77" fmla="*/ 2147483647 h 559"/>
              <a:gd name="T78" fmla="*/ 2147483647 w 374"/>
              <a:gd name="T79" fmla="*/ 2147483647 h 559"/>
              <a:gd name="T80" fmla="*/ 2147483647 w 374"/>
              <a:gd name="T81" fmla="*/ 2147483647 h 559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374"/>
              <a:gd name="T124" fmla="*/ 0 h 559"/>
              <a:gd name="T125" fmla="*/ 374 w 374"/>
              <a:gd name="T126" fmla="*/ 559 h 559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374" h="559">
                <a:moveTo>
                  <a:pt x="2" y="128"/>
                </a:moveTo>
                <a:cubicBezTo>
                  <a:pt x="0" y="81"/>
                  <a:pt x="4" y="48"/>
                  <a:pt x="13" y="27"/>
                </a:cubicBezTo>
                <a:cubicBezTo>
                  <a:pt x="22" y="7"/>
                  <a:pt x="36" y="0"/>
                  <a:pt x="54" y="4"/>
                </a:cubicBezTo>
                <a:cubicBezTo>
                  <a:pt x="73" y="9"/>
                  <a:pt x="88" y="24"/>
                  <a:pt x="101" y="48"/>
                </a:cubicBezTo>
                <a:cubicBezTo>
                  <a:pt x="114" y="72"/>
                  <a:pt x="123" y="107"/>
                  <a:pt x="127" y="152"/>
                </a:cubicBezTo>
                <a:cubicBezTo>
                  <a:pt x="132" y="197"/>
                  <a:pt x="130" y="230"/>
                  <a:pt x="120" y="250"/>
                </a:cubicBezTo>
                <a:cubicBezTo>
                  <a:pt x="111" y="270"/>
                  <a:pt x="96" y="279"/>
                  <a:pt x="76" y="276"/>
                </a:cubicBezTo>
                <a:cubicBezTo>
                  <a:pt x="55" y="274"/>
                  <a:pt x="38" y="260"/>
                  <a:pt x="25" y="236"/>
                </a:cubicBezTo>
                <a:cubicBezTo>
                  <a:pt x="12" y="212"/>
                  <a:pt x="5" y="176"/>
                  <a:pt x="2" y="128"/>
                </a:cubicBezTo>
                <a:close/>
                <a:moveTo>
                  <a:pt x="45" y="137"/>
                </a:moveTo>
                <a:cubicBezTo>
                  <a:pt x="47" y="170"/>
                  <a:pt x="51" y="193"/>
                  <a:pt x="56" y="205"/>
                </a:cubicBezTo>
                <a:cubicBezTo>
                  <a:pt x="60" y="214"/>
                  <a:pt x="65" y="219"/>
                  <a:pt x="70" y="220"/>
                </a:cubicBezTo>
                <a:cubicBezTo>
                  <a:pt x="76" y="221"/>
                  <a:pt x="81" y="217"/>
                  <a:pt x="83" y="210"/>
                </a:cubicBezTo>
                <a:cubicBezTo>
                  <a:pt x="87" y="199"/>
                  <a:pt x="87" y="177"/>
                  <a:pt x="84" y="144"/>
                </a:cubicBezTo>
                <a:cubicBezTo>
                  <a:pt x="81" y="111"/>
                  <a:pt x="77" y="89"/>
                  <a:pt x="73" y="77"/>
                </a:cubicBezTo>
                <a:cubicBezTo>
                  <a:pt x="69" y="67"/>
                  <a:pt x="64" y="62"/>
                  <a:pt x="58" y="61"/>
                </a:cubicBezTo>
                <a:cubicBezTo>
                  <a:pt x="53" y="59"/>
                  <a:pt x="49" y="63"/>
                  <a:pt x="46" y="70"/>
                </a:cubicBezTo>
                <a:cubicBezTo>
                  <a:pt x="43" y="81"/>
                  <a:pt x="42" y="103"/>
                  <a:pt x="45" y="137"/>
                </a:cubicBezTo>
                <a:close/>
                <a:moveTo>
                  <a:pt x="143" y="552"/>
                </a:moveTo>
                <a:cubicBezTo>
                  <a:pt x="97" y="550"/>
                  <a:pt x="97" y="550"/>
                  <a:pt x="97" y="550"/>
                </a:cubicBezTo>
                <a:cubicBezTo>
                  <a:pt x="198" y="41"/>
                  <a:pt x="198" y="41"/>
                  <a:pt x="198" y="41"/>
                </a:cubicBezTo>
                <a:cubicBezTo>
                  <a:pt x="235" y="51"/>
                  <a:pt x="235" y="51"/>
                  <a:pt x="235" y="51"/>
                </a:cubicBezTo>
                <a:lnTo>
                  <a:pt x="143" y="552"/>
                </a:lnTo>
                <a:close/>
                <a:moveTo>
                  <a:pt x="228" y="426"/>
                </a:moveTo>
                <a:cubicBezTo>
                  <a:pt x="222" y="382"/>
                  <a:pt x="223" y="350"/>
                  <a:pt x="233" y="330"/>
                </a:cubicBezTo>
                <a:cubicBezTo>
                  <a:pt x="241" y="310"/>
                  <a:pt x="256" y="302"/>
                  <a:pt x="276" y="305"/>
                </a:cubicBezTo>
                <a:cubicBezTo>
                  <a:pt x="297" y="307"/>
                  <a:pt x="315" y="320"/>
                  <a:pt x="330" y="341"/>
                </a:cubicBezTo>
                <a:cubicBezTo>
                  <a:pt x="346" y="363"/>
                  <a:pt x="358" y="395"/>
                  <a:pt x="366" y="437"/>
                </a:cubicBezTo>
                <a:cubicBezTo>
                  <a:pt x="374" y="479"/>
                  <a:pt x="373" y="510"/>
                  <a:pt x="365" y="529"/>
                </a:cubicBezTo>
                <a:cubicBezTo>
                  <a:pt x="355" y="549"/>
                  <a:pt x="340" y="559"/>
                  <a:pt x="318" y="558"/>
                </a:cubicBezTo>
                <a:cubicBezTo>
                  <a:pt x="295" y="557"/>
                  <a:pt x="276" y="546"/>
                  <a:pt x="260" y="525"/>
                </a:cubicBezTo>
                <a:cubicBezTo>
                  <a:pt x="244" y="503"/>
                  <a:pt x="233" y="470"/>
                  <a:pt x="228" y="426"/>
                </a:cubicBezTo>
                <a:close/>
                <a:moveTo>
                  <a:pt x="274" y="430"/>
                </a:moveTo>
                <a:cubicBezTo>
                  <a:pt x="279" y="461"/>
                  <a:pt x="285" y="482"/>
                  <a:pt x="291" y="493"/>
                </a:cubicBezTo>
                <a:cubicBezTo>
                  <a:pt x="296" y="501"/>
                  <a:pt x="302" y="506"/>
                  <a:pt x="308" y="506"/>
                </a:cubicBezTo>
                <a:cubicBezTo>
                  <a:pt x="315" y="506"/>
                  <a:pt x="319" y="503"/>
                  <a:pt x="321" y="495"/>
                </a:cubicBezTo>
                <a:cubicBezTo>
                  <a:pt x="324" y="485"/>
                  <a:pt x="323" y="464"/>
                  <a:pt x="318" y="433"/>
                </a:cubicBezTo>
                <a:cubicBezTo>
                  <a:pt x="313" y="402"/>
                  <a:pt x="307" y="381"/>
                  <a:pt x="301" y="370"/>
                </a:cubicBezTo>
                <a:cubicBezTo>
                  <a:pt x="296" y="362"/>
                  <a:pt x="290" y="357"/>
                  <a:pt x="284" y="357"/>
                </a:cubicBezTo>
                <a:cubicBezTo>
                  <a:pt x="278" y="356"/>
                  <a:pt x="274" y="359"/>
                  <a:pt x="272" y="367"/>
                </a:cubicBezTo>
                <a:cubicBezTo>
                  <a:pt x="269" y="377"/>
                  <a:pt x="270" y="398"/>
                  <a:pt x="274" y="43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104" name="Freeform 8"/>
          <p:cNvSpPr>
            <a:spLocks/>
          </p:cNvSpPr>
          <p:nvPr/>
        </p:nvSpPr>
        <p:spPr bwMode="auto">
          <a:xfrm>
            <a:off x="3275014" y="3502819"/>
            <a:ext cx="1176337" cy="261938"/>
          </a:xfrm>
          <a:custGeom>
            <a:avLst/>
            <a:gdLst>
              <a:gd name="T0" fmla="*/ 0 w 413"/>
              <a:gd name="T1" fmla="*/ 0 h 123"/>
              <a:gd name="T2" fmla="*/ 2147483647 w 413"/>
              <a:gd name="T3" fmla="*/ 96747949 h 123"/>
              <a:gd name="T4" fmla="*/ 2147483647 w 413"/>
              <a:gd name="T5" fmla="*/ 225746147 h 123"/>
              <a:gd name="T6" fmla="*/ 2147483647 w 413"/>
              <a:gd name="T7" fmla="*/ 991671349 h 123"/>
              <a:gd name="T8" fmla="*/ 0 60000 65536"/>
              <a:gd name="T9" fmla="*/ 0 60000 65536"/>
              <a:gd name="T10" fmla="*/ 0 60000 65536"/>
              <a:gd name="T11" fmla="*/ 0 60000 65536"/>
              <a:gd name="T12" fmla="*/ 0 w 413"/>
              <a:gd name="T13" fmla="*/ 0 h 123"/>
              <a:gd name="T14" fmla="*/ 413 w 413"/>
              <a:gd name="T15" fmla="*/ 123 h 12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3" h="123">
                <a:moveTo>
                  <a:pt x="0" y="0"/>
                </a:moveTo>
                <a:cubicBezTo>
                  <a:pt x="384" y="12"/>
                  <a:pt x="384" y="12"/>
                  <a:pt x="384" y="12"/>
                </a:cubicBezTo>
                <a:cubicBezTo>
                  <a:pt x="384" y="12"/>
                  <a:pt x="404" y="22"/>
                  <a:pt x="407" y="28"/>
                </a:cubicBezTo>
                <a:cubicBezTo>
                  <a:pt x="409" y="34"/>
                  <a:pt x="413" y="123"/>
                  <a:pt x="413" y="123"/>
                </a:cubicBezTo>
              </a:path>
            </a:pathLst>
          </a:custGeom>
          <a:noFill/>
          <a:ln w="33338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105" name="Freeform 9"/>
          <p:cNvSpPr>
            <a:spLocks/>
          </p:cNvSpPr>
          <p:nvPr/>
        </p:nvSpPr>
        <p:spPr bwMode="auto">
          <a:xfrm>
            <a:off x="3249613" y="3317081"/>
            <a:ext cx="150812" cy="185738"/>
          </a:xfrm>
          <a:custGeom>
            <a:avLst/>
            <a:gdLst>
              <a:gd name="T0" fmla="*/ 239413279 w 95"/>
              <a:gd name="T1" fmla="*/ 0 h 156"/>
              <a:gd name="T2" fmla="*/ 0 w 95"/>
              <a:gd name="T3" fmla="*/ 393144320 h 156"/>
              <a:gd name="T4" fmla="*/ 40322366 w 95"/>
              <a:gd name="T5" fmla="*/ 393144320 h 156"/>
              <a:gd name="T6" fmla="*/ 0 60000 65536"/>
              <a:gd name="T7" fmla="*/ 0 60000 65536"/>
              <a:gd name="T8" fmla="*/ 0 60000 65536"/>
              <a:gd name="T9" fmla="*/ 0 w 95"/>
              <a:gd name="T10" fmla="*/ 0 h 156"/>
              <a:gd name="T11" fmla="*/ 95 w 95"/>
              <a:gd name="T12" fmla="*/ 156 h 1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5" h="156">
                <a:moveTo>
                  <a:pt x="95" y="0"/>
                </a:moveTo>
                <a:lnTo>
                  <a:pt x="0" y="156"/>
                </a:lnTo>
                <a:lnTo>
                  <a:pt x="16" y="156"/>
                </a:lnTo>
              </a:path>
            </a:pathLst>
          </a:custGeom>
          <a:noFill/>
          <a:ln w="33338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106" name="Freeform 10"/>
          <p:cNvSpPr>
            <a:spLocks/>
          </p:cNvSpPr>
          <p:nvPr/>
        </p:nvSpPr>
        <p:spPr bwMode="auto">
          <a:xfrm>
            <a:off x="3400425" y="3303985"/>
            <a:ext cx="1252538" cy="13097"/>
          </a:xfrm>
          <a:custGeom>
            <a:avLst/>
            <a:gdLst>
              <a:gd name="T0" fmla="*/ 2147483647 w 440"/>
              <a:gd name="T1" fmla="*/ 33879191 h 6"/>
              <a:gd name="T2" fmla="*/ 24310628 w 440"/>
              <a:gd name="T3" fmla="*/ 0 h 6"/>
              <a:gd name="T4" fmla="*/ 0 w 440"/>
              <a:gd name="T5" fmla="*/ 50820247 h 6"/>
              <a:gd name="T6" fmla="*/ 0 60000 65536"/>
              <a:gd name="T7" fmla="*/ 0 60000 65536"/>
              <a:gd name="T8" fmla="*/ 0 60000 65536"/>
              <a:gd name="T9" fmla="*/ 0 w 440"/>
              <a:gd name="T10" fmla="*/ 0 h 6"/>
              <a:gd name="T11" fmla="*/ 440 w 440"/>
              <a:gd name="T12" fmla="*/ 6 h 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0" h="6">
                <a:moveTo>
                  <a:pt x="440" y="4"/>
                </a:moveTo>
                <a:cubicBezTo>
                  <a:pt x="386" y="3"/>
                  <a:pt x="3" y="0"/>
                  <a:pt x="3" y="0"/>
                </a:cubicBezTo>
                <a:cubicBezTo>
                  <a:pt x="0" y="6"/>
                  <a:pt x="0" y="6"/>
                  <a:pt x="0" y="6"/>
                </a:cubicBezTo>
              </a:path>
            </a:pathLst>
          </a:custGeom>
          <a:noFill/>
          <a:ln w="33338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107" name="Freeform 11"/>
          <p:cNvSpPr>
            <a:spLocks/>
          </p:cNvSpPr>
          <p:nvPr/>
        </p:nvSpPr>
        <p:spPr bwMode="auto">
          <a:xfrm>
            <a:off x="4506913" y="1760935"/>
            <a:ext cx="290512" cy="1558528"/>
          </a:xfrm>
          <a:custGeom>
            <a:avLst/>
            <a:gdLst>
              <a:gd name="T0" fmla="*/ 0 w 102"/>
              <a:gd name="T1" fmla="*/ 0 h 730"/>
              <a:gd name="T2" fmla="*/ 786863265 w 102"/>
              <a:gd name="T3" fmla="*/ 2147483647 h 730"/>
              <a:gd name="T4" fmla="*/ 697630359 w 102"/>
              <a:gd name="T5" fmla="*/ 2147483647 h 730"/>
              <a:gd name="T6" fmla="*/ 470495614 w 102"/>
              <a:gd name="T7" fmla="*/ 2147483647 h 730"/>
              <a:gd name="T8" fmla="*/ 413711927 w 102"/>
              <a:gd name="T9" fmla="*/ 2147483647 h 7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2"/>
              <a:gd name="T16" fmla="*/ 0 h 730"/>
              <a:gd name="T17" fmla="*/ 102 w 102"/>
              <a:gd name="T18" fmla="*/ 730 h 7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2" h="730">
                <a:moveTo>
                  <a:pt x="0" y="0"/>
                </a:moveTo>
                <a:cubicBezTo>
                  <a:pt x="10" y="86"/>
                  <a:pt x="97" y="690"/>
                  <a:pt x="97" y="697"/>
                </a:cubicBezTo>
                <a:cubicBezTo>
                  <a:pt x="97" y="704"/>
                  <a:pt x="102" y="711"/>
                  <a:pt x="86" y="721"/>
                </a:cubicBezTo>
                <a:cubicBezTo>
                  <a:pt x="71" y="730"/>
                  <a:pt x="66" y="727"/>
                  <a:pt x="58" y="727"/>
                </a:cubicBezTo>
                <a:cubicBezTo>
                  <a:pt x="57" y="727"/>
                  <a:pt x="55" y="727"/>
                  <a:pt x="51" y="727"/>
                </a:cubicBezTo>
              </a:path>
            </a:pathLst>
          </a:custGeom>
          <a:noFill/>
          <a:ln w="33338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108" name="Freeform 12"/>
          <p:cNvSpPr>
            <a:spLocks/>
          </p:cNvSpPr>
          <p:nvPr/>
        </p:nvSpPr>
        <p:spPr bwMode="auto">
          <a:xfrm>
            <a:off x="944563" y="931069"/>
            <a:ext cx="3562350" cy="829866"/>
          </a:xfrm>
          <a:custGeom>
            <a:avLst/>
            <a:gdLst>
              <a:gd name="T0" fmla="*/ 0 w 1252"/>
              <a:gd name="T1" fmla="*/ 0 h 389"/>
              <a:gd name="T2" fmla="*/ 2147483647 w 1252"/>
              <a:gd name="T3" fmla="*/ 2147483647 h 389"/>
              <a:gd name="T4" fmla="*/ 2147483647 w 1252"/>
              <a:gd name="T5" fmla="*/ 2147483647 h 389"/>
              <a:gd name="T6" fmla="*/ 2147483647 w 1252"/>
              <a:gd name="T7" fmla="*/ 2147483647 h 389"/>
              <a:gd name="T8" fmla="*/ 0 60000 65536"/>
              <a:gd name="T9" fmla="*/ 0 60000 65536"/>
              <a:gd name="T10" fmla="*/ 0 60000 65536"/>
              <a:gd name="T11" fmla="*/ 0 60000 65536"/>
              <a:gd name="T12" fmla="*/ 0 w 1252"/>
              <a:gd name="T13" fmla="*/ 0 h 389"/>
              <a:gd name="T14" fmla="*/ 1252 w 1252"/>
              <a:gd name="T15" fmla="*/ 389 h 3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52" h="389">
                <a:moveTo>
                  <a:pt x="0" y="0"/>
                </a:moveTo>
                <a:cubicBezTo>
                  <a:pt x="72" y="21"/>
                  <a:pt x="1234" y="355"/>
                  <a:pt x="1239" y="357"/>
                </a:cubicBezTo>
                <a:cubicBezTo>
                  <a:pt x="1244" y="360"/>
                  <a:pt x="1251" y="362"/>
                  <a:pt x="1251" y="379"/>
                </a:cubicBezTo>
                <a:cubicBezTo>
                  <a:pt x="1251" y="380"/>
                  <a:pt x="1251" y="383"/>
                  <a:pt x="1252" y="389"/>
                </a:cubicBezTo>
              </a:path>
            </a:pathLst>
          </a:custGeom>
          <a:noFill/>
          <a:ln w="33338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109" name="Freeform 13"/>
          <p:cNvSpPr>
            <a:spLocks/>
          </p:cNvSpPr>
          <p:nvPr/>
        </p:nvSpPr>
        <p:spPr bwMode="auto">
          <a:xfrm>
            <a:off x="554039" y="913210"/>
            <a:ext cx="390525" cy="2277665"/>
          </a:xfrm>
          <a:custGeom>
            <a:avLst/>
            <a:gdLst>
              <a:gd name="T0" fmla="*/ 0 w 137"/>
              <a:gd name="T1" fmla="*/ 2147483647 h 1067"/>
              <a:gd name="T2" fmla="*/ 836937817 w 137"/>
              <a:gd name="T3" fmla="*/ 137712988 h 1067"/>
              <a:gd name="T4" fmla="*/ 1088832031 w 137"/>
              <a:gd name="T5" fmla="*/ 56704682 h 1067"/>
              <a:gd name="T6" fmla="*/ 1113209901 w 137"/>
              <a:gd name="T7" fmla="*/ 64807787 h 1067"/>
              <a:gd name="T8" fmla="*/ 0 60000 65536"/>
              <a:gd name="T9" fmla="*/ 0 60000 65536"/>
              <a:gd name="T10" fmla="*/ 0 60000 65536"/>
              <a:gd name="T11" fmla="*/ 0 60000 65536"/>
              <a:gd name="T12" fmla="*/ 0 w 137"/>
              <a:gd name="T13" fmla="*/ 0 h 1067"/>
              <a:gd name="T14" fmla="*/ 137 w 137"/>
              <a:gd name="T15" fmla="*/ 1067 h 10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7" h="1067">
                <a:moveTo>
                  <a:pt x="0" y="1067"/>
                </a:moveTo>
                <a:cubicBezTo>
                  <a:pt x="9" y="977"/>
                  <a:pt x="102" y="27"/>
                  <a:pt x="103" y="17"/>
                </a:cubicBezTo>
                <a:cubicBezTo>
                  <a:pt x="104" y="6"/>
                  <a:pt x="112" y="0"/>
                  <a:pt x="134" y="7"/>
                </a:cubicBezTo>
                <a:cubicBezTo>
                  <a:pt x="135" y="7"/>
                  <a:pt x="136" y="7"/>
                  <a:pt x="137" y="8"/>
                </a:cubicBezTo>
              </a:path>
            </a:pathLst>
          </a:custGeom>
          <a:noFill/>
          <a:ln w="33338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110" name="Freeform 14"/>
          <p:cNvSpPr>
            <a:spLocks/>
          </p:cNvSpPr>
          <p:nvPr/>
        </p:nvSpPr>
        <p:spPr bwMode="auto">
          <a:xfrm>
            <a:off x="539750" y="3190875"/>
            <a:ext cx="1671638" cy="102394"/>
          </a:xfrm>
          <a:custGeom>
            <a:avLst/>
            <a:gdLst>
              <a:gd name="T0" fmla="*/ 2147483647 w 587"/>
              <a:gd name="T1" fmla="*/ 388314130 h 48"/>
              <a:gd name="T2" fmla="*/ 170304858 w 587"/>
              <a:gd name="T3" fmla="*/ 331684627 h 48"/>
              <a:gd name="T4" fmla="*/ 32438888 w 587"/>
              <a:gd name="T5" fmla="*/ 56629437 h 48"/>
              <a:gd name="T6" fmla="*/ 40549319 w 587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587"/>
              <a:gd name="T13" fmla="*/ 0 h 48"/>
              <a:gd name="T14" fmla="*/ 587 w 587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7" h="48">
                <a:moveTo>
                  <a:pt x="587" y="48"/>
                </a:moveTo>
                <a:cubicBezTo>
                  <a:pt x="522" y="48"/>
                  <a:pt x="25" y="41"/>
                  <a:pt x="21" y="41"/>
                </a:cubicBezTo>
                <a:cubicBezTo>
                  <a:pt x="16" y="41"/>
                  <a:pt x="0" y="39"/>
                  <a:pt x="4" y="7"/>
                </a:cubicBezTo>
                <a:cubicBezTo>
                  <a:pt x="4" y="6"/>
                  <a:pt x="4" y="3"/>
                  <a:pt x="5" y="0"/>
                </a:cubicBezTo>
              </a:path>
            </a:pathLst>
          </a:custGeom>
          <a:noFill/>
          <a:ln w="33338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111" name="Freeform 15"/>
          <p:cNvSpPr>
            <a:spLocks/>
          </p:cNvSpPr>
          <p:nvPr/>
        </p:nvSpPr>
        <p:spPr bwMode="auto">
          <a:xfrm>
            <a:off x="1203326" y="3293269"/>
            <a:ext cx="1027113" cy="467916"/>
          </a:xfrm>
          <a:custGeom>
            <a:avLst/>
            <a:gdLst>
              <a:gd name="T0" fmla="*/ 0 w 361"/>
              <a:gd name="T1" fmla="*/ 1777334630 h 219"/>
              <a:gd name="T2" fmla="*/ 56664775 w 361"/>
              <a:gd name="T3" fmla="*/ 998229424 h 219"/>
              <a:gd name="T4" fmla="*/ 194283711 w 361"/>
              <a:gd name="T5" fmla="*/ 917072728 h 219"/>
              <a:gd name="T6" fmla="*/ 2147483647 w 361"/>
              <a:gd name="T7" fmla="*/ 868378141 h 219"/>
              <a:gd name="T8" fmla="*/ 2147483647 w 361"/>
              <a:gd name="T9" fmla="*/ 8116242 h 219"/>
              <a:gd name="T10" fmla="*/ 2147483647 w 361"/>
              <a:gd name="T11" fmla="*/ 0 h 2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61"/>
              <a:gd name="T19" fmla="*/ 0 h 219"/>
              <a:gd name="T20" fmla="*/ 361 w 361"/>
              <a:gd name="T21" fmla="*/ 219 h 21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61" h="219">
                <a:moveTo>
                  <a:pt x="0" y="219"/>
                </a:moveTo>
                <a:cubicBezTo>
                  <a:pt x="7" y="123"/>
                  <a:pt x="7" y="123"/>
                  <a:pt x="7" y="123"/>
                </a:cubicBezTo>
                <a:cubicBezTo>
                  <a:pt x="7" y="123"/>
                  <a:pt x="13" y="113"/>
                  <a:pt x="24" y="113"/>
                </a:cubicBezTo>
                <a:cubicBezTo>
                  <a:pt x="35" y="113"/>
                  <a:pt x="317" y="107"/>
                  <a:pt x="317" y="107"/>
                </a:cubicBezTo>
                <a:cubicBezTo>
                  <a:pt x="361" y="1"/>
                  <a:pt x="361" y="1"/>
                  <a:pt x="361" y="1"/>
                </a:cubicBezTo>
                <a:cubicBezTo>
                  <a:pt x="361" y="1"/>
                  <a:pt x="358" y="0"/>
                  <a:pt x="354" y="0"/>
                </a:cubicBezTo>
              </a:path>
            </a:pathLst>
          </a:custGeom>
          <a:noFill/>
          <a:ln w="33338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112" name="Freeform 16"/>
          <p:cNvSpPr>
            <a:spLocks/>
          </p:cNvSpPr>
          <p:nvPr/>
        </p:nvSpPr>
        <p:spPr bwMode="auto">
          <a:xfrm>
            <a:off x="1127125" y="1193006"/>
            <a:ext cx="3429000" cy="1930004"/>
          </a:xfrm>
          <a:custGeom>
            <a:avLst/>
            <a:gdLst>
              <a:gd name="T0" fmla="*/ 429177059 w 1205"/>
              <a:gd name="T1" fmla="*/ 105341770 h 904"/>
              <a:gd name="T2" fmla="*/ 550643288 w 1205"/>
              <a:gd name="T3" fmla="*/ 16205768 h 904"/>
              <a:gd name="T4" fmla="*/ 2147483647 w 1205"/>
              <a:gd name="T5" fmla="*/ 2147483647 h 904"/>
              <a:gd name="T6" fmla="*/ 2147483647 w 1205"/>
              <a:gd name="T7" fmla="*/ 2147483647 h 904"/>
              <a:gd name="T8" fmla="*/ 2147483647 w 1205"/>
              <a:gd name="T9" fmla="*/ 2147483647 h 904"/>
              <a:gd name="T10" fmla="*/ 2147483647 w 1205"/>
              <a:gd name="T11" fmla="*/ 2147483647 h 904"/>
              <a:gd name="T12" fmla="*/ 113367576 w 1205"/>
              <a:gd name="T13" fmla="*/ 2147483647 h 904"/>
              <a:gd name="T14" fmla="*/ 0 w 1205"/>
              <a:gd name="T15" fmla="*/ 2147483647 h 904"/>
              <a:gd name="T16" fmla="*/ 429177059 w 1205"/>
              <a:gd name="T17" fmla="*/ 105341770 h 90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05"/>
              <a:gd name="T28" fmla="*/ 0 h 904"/>
              <a:gd name="T29" fmla="*/ 1205 w 1205"/>
              <a:gd name="T30" fmla="*/ 904 h 90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05" h="904">
                <a:moveTo>
                  <a:pt x="53" y="13"/>
                </a:moveTo>
                <a:cubicBezTo>
                  <a:pt x="54" y="5"/>
                  <a:pt x="61" y="0"/>
                  <a:pt x="68" y="2"/>
                </a:cubicBezTo>
                <a:cubicBezTo>
                  <a:pt x="1113" y="290"/>
                  <a:pt x="1113" y="290"/>
                  <a:pt x="1113" y="290"/>
                </a:cubicBezTo>
                <a:cubicBezTo>
                  <a:pt x="1121" y="292"/>
                  <a:pt x="1128" y="301"/>
                  <a:pt x="1129" y="308"/>
                </a:cubicBezTo>
                <a:cubicBezTo>
                  <a:pt x="1204" y="890"/>
                  <a:pt x="1204" y="890"/>
                  <a:pt x="1204" y="890"/>
                </a:cubicBezTo>
                <a:cubicBezTo>
                  <a:pt x="1205" y="898"/>
                  <a:pt x="1200" y="904"/>
                  <a:pt x="1192" y="904"/>
                </a:cubicBezTo>
                <a:cubicBezTo>
                  <a:pt x="14" y="856"/>
                  <a:pt x="14" y="856"/>
                  <a:pt x="14" y="856"/>
                </a:cubicBezTo>
                <a:cubicBezTo>
                  <a:pt x="6" y="855"/>
                  <a:pt x="0" y="849"/>
                  <a:pt x="0" y="841"/>
                </a:cubicBezTo>
                <a:lnTo>
                  <a:pt x="53" y="13"/>
                </a:lnTo>
                <a:close/>
              </a:path>
            </a:pathLst>
          </a:custGeom>
          <a:noFill/>
          <a:ln w="33338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113" name="Line 17"/>
          <p:cNvSpPr>
            <a:spLocks noChangeShapeType="1"/>
          </p:cNvSpPr>
          <p:nvPr/>
        </p:nvSpPr>
        <p:spPr bwMode="auto">
          <a:xfrm>
            <a:off x="2230439" y="3295650"/>
            <a:ext cx="1177925" cy="8335"/>
          </a:xfrm>
          <a:prstGeom prst="line">
            <a:avLst/>
          </a:prstGeom>
          <a:noFill/>
          <a:ln w="33338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7" name="Line 21"/>
          <p:cNvSpPr>
            <a:spLocks noChangeShapeType="1"/>
          </p:cNvSpPr>
          <p:nvPr/>
        </p:nvSpPr>
        <p:spPr bwMode="auto">
          <a:xfrm>
            <a:off x="4443414" y="3752850"/>
            <a:ext cx="4700587" cy="1191"/>
          </a:xfrm>
          <a:prstGeom prst="line">
            <a:avLst/>
          </a:prstGeom>
          <a:noFill/>
          <a:ln w="33338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8" name="Line 22"/>
          <p:cNvSpPr>
            <a:spLocks noChangeShapeType="1"/>
          </p:cNvSpPr>
          <p:nvPr/>
        </p:nvSpPr>
        <p:spPr bwMode="auto">
          <a:xfrm>
            <a:off x="-384175" y="3752850"/>
            <a:ext cx="1598613" cy="1191"/>
          </a:xfrm>
          <a:prstGeom prst="line">
            <a:avLst/>
          </a:prstGeom>
          <a:noFill/>
          <a:ln w="33338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20" name="Text Box 24"/>
          <p:cNvSpPr txBox="1">
            <a:spLocks noChangeArrowheads="1"/>
          </p:cNvSpPr>
          <p:nvPr/>
        </p:nvSpPr>
        <p:spPr bwMode="auto">
          <a:xfrm>
            <a:off x="4422977" y="859632"/>
            <a:ext cx="4420994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4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近一半的药品抽样</a:t>
            </a:r>
            <a:r>
              <a:rPr lang="en-GB" altLang="zh-CN" sz="4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GB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30" name="Text Box 34"/>
          <p:cNvSpPr txBox="1">
            <a:spLocks noChangeArrowheads="1"/>
          </p:cNvSpPr>
          <p:nvPr/>
        </p:nvSpPr>
        <p:spPr bwMode="auto">
          <a:xfrm>
            <a:off x="5273771" y="1772466"/>
            <a:ext cx="3039872" cy="771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达不到标准</a:t>
            </a:r>
            <a:endParaRPr lang="en-GB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0246624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25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25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5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25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4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25" decel="100000" fill="hold"/>
                                        <p:tgtEl>
                                          <p:spTgt spid="4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" accel="10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4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25" decel="100000" fill="hold"/>
                                        <p:tgtEl>
                                          <p:spTgt spid="4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" accel="10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4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4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25" decel="100000" fill="hold"/>
                                        <p:tgtEl>
                                          <p:spTgt spid="4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" accel="10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5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2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45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2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650"/>
                            </p:stCondLst>
                            <p:childTnLst>
                              <p:par>
                                <p:cTn id="6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4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4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900"/>
                            </p:stCondLst>
                            <p:childTnLst>
                              <p:par>
                                <p:cTn id="7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25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15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365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5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4" grpId="0" animBg="1"/>
      <p:bldP spid="4115" grpId="0" animBg="1"/>
      <p:bldP spid="4116" grpId="0" animBg="1"/>
      <p:bldP spid="4104" grpId="0" animBg="1"/>
      <p:bldP spid="4105" grpId="0" animBg="1"/>
      <p:bldP spid="4106" grpId="0" animBg="1"/>
      <p:bldP spid="4107" grpId="0" animBg="1"/>
      <p:bldP spid="4108" grpId="0" animBg="1"/>
      <p:bldP spid="4109" grpId="0" animBg="1"/>
      <p:bldP spid="4110" grpId="0" animBg="1"/>
      <p:bldP spid="4111" grpId="0" animBg="1"/>
      <p:bldP spid="4112" grpId="0" animBg="1"/>
      <p:bldP spid="4113" grpId="0" animBg="1"/>
      <p:bldP spid="4117" grpId="0" animBg="1"/>
      <p:bldP spid="4118" grpId="0" animBg="1"/>
      <p:bldP spid="4120" grpId="0"/>
      <p:bldP spid="413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1F1E5"/>
            </a:gs>
            <a:gs pos="74001">
              <a:srgbClr val="F7F7ED"/>
            </a:gs>
            <a:gs pos="83000">
              <a:srgbClr val="F8F8EE"/>
            </a:gs>
            <a:gs pos="100000">
              <a:srgbClr val="F9F9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154" name="Group 2"/>
          <p:cNvGrpSpPr>
            <a:grpSpLocks/>
          </p:cNvGrpSpPr>
          <p:nvPr/>
        </p:nvGrpSpPr>
        <p:grpSpPr bwMode="auto">
          <a:xfrm>
            <a:off x="-17463" y="4767263"/>
            <a:ext cx="8747126" cy="242887"/>
            <a:chOff x="0" y="0"/>
            <a:chExt cx="5511" cy="153"/>
          </a:xfrm>
        </p:grpSpPr>
        <p:pic>
          <p:nvPicPr>
            <p:cNvPr id="177191" name="矩形 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51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192" name="Text Box 4"/>
            <p:cNvSpPr txBox="1">
              <a:spLocks noChangeArrowheads="1"/>
            </p:cNvSpPr>
            <p:nvPr/>
          </p:nvSpPr>
          <p:spPr bwMode="auto">
            <a:xfrm rot="10800000">
              <a:off x="12" y="12"/>
              <a:ext cx="549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36" tIns="34268" rIns="68536" bIns="34268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cxnSp>
        <p:nvCxnSpPr>
          <p:cNvPr id="177155" name="直接连接符 15"/>
          <p:cNvCxnSpPr>
            <a:cxnSpLocks noChangeShapeType="1"/>
          </p:cNvCxnSpPr>
          <p:nvPr/>
        </p:nvCxnSpPr>
        <p:spPr bwMode="auto">
          <a:xfrm>
            <a:off x="1114425" y="266700"/>
            <a:ext cx="0" cy="263525"/>
          </a:xfrm>
          <a:prstGeom prst="line">
            <a:avLst/>
          </a:prstGeom>
          <a:noFill/>
          <a:ln w="9525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7156" name="标题 1"/>
          <p:cNvSpPr txBox="1">
            <a:spLocks noChangeArrowheads="1"/>
          </p:cNvSpPr>
          <p:nvPr/>
        </p:nvSpPr>
        <p:spPr bwMode="auto">
          <a:xfrm>
            <a:off x="1258888" y="266700"/>
            <a:ext cx="66357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12813" indent="-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defTabSz="914400">
              <a:lnSpc>
                <a:spcPct val="80000"/>
              </a:lnSpc>
            </a:pPr>
            <a:r>
              <a:rPr lang="en-US" altLang="zh-CN" sz="1600" b="1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3.1</a:t>
            </a:r>
            <a:r>
              <a:rPr lang="zh-CN" altLang="en-US" sz="1600" b="1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数据描述</a:t>
            </a:r>
          </a:p>
        </p:txBody>
      </p:sp>
      <p:sp>
        <p:nvSpPr>
          <p:cNvPr id="8" name="TextBox 15"/>
          <p:cNvSpPr txBox="1"/>
          <p:nvPr/>
        </p:nvSpPr>
        <p:spPr>
          <a:xfrm>
            <a:off x="7989888" y="4738688"/>
            <a:ext cx="777777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—  </a:t>
            </a:r>
            <a:r>
              <a:rPr lang="en-US" altLang="zh-CN" sz="1100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17</a:t>
            </a:r>
            <a:r>
              <a:rPr lang="zh-CN" altLang="en-US" sz="1100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—</a:t>
            </a:r>
            <a:r>
              <a:rPr lang="zh-CN" altLang="en-US" sz="1100" dirty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endParaRPr lang="zh-CN" altLang="en-US" sz="1100" dirty="0">
              <a:solidFill>
                <a:schemeClr val="bg2">
                  <a:lumMod val="25000"/>
                </a:schemeClr>
              </a:solidFill>
              <a:effectLst>
                <a:outerShdw blurRad="50800" dist="50800" dir="12000000" sx="50000" sy="50000" algn="ctr" rotWithShape="0">
                  <a:srgbClr val="000000">
                    <a:alpha val="2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7159" name="直接箭头连接符 4"/>
          <p:cNvCxnSpPr>
            <a:cxnSpLocks noChangeShapeType="1"/>
          </p:cNvCxnSpPr>
          <p:nvPr/>
        </p:nvCxnSpPr>
        <p:spPr bwMode="auto">
          <a:xfrm flipV="1">
            <a:off x="4576763" y="642938"/>
            <a:ext cx="0" cy="31527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7160" name="矩形 5"/>
          <p:cNvSpPr>
            <a:spLocks noChangeArrowheads="1"/>
          </p:cNvSpPr>
          <p:nvPr/>
        </p:nvSpPr>
        <p:spPr bwMode="auto">
          <a:xfrm>
            <a:off x="2122488" y="3741738"/>
            <a:ext cx="288925" cy="53975"/>
          </a:xfrm>
          <a:prstGeom prst="rect">
            <a:avLst/>
          </a:prstGeom>
          <a:solidFill>
            <a:srgbClr val="F7D7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7161" name="矩形 13"/>
          <p:cNvSpPr>
            <a:spLocks noChangeArrowheads="1"/>
          </p:cNvSpPr>
          <p:nvPr/>
        </p:nvSpPr>
        <p:spPr bwMode="auto">
          <a:xfrm>
            <a:off x="2735263" y="1073150"/>
            <a:ext cx="261937" cy="2720975"/>
          </a:xfrm>
          <a:prstGeom prst="rect">
            <a:avLst/>
          </a:prstGeom>
          <a:solidFill>
            <a:srgbClr val="F7D7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7162" name="矩形 14"/>
          <p:cNvSpPr>
            <a:spLocks noChangeArrowheads="1"/>
          </p:cNvSpPr>
          <p:nvPr/>
        </p:nvSpPr>
        <p:spPr bwMode="auto">
          <a:xfrm>
            <a:off x="3348038" y="2998788"/>
            <a:ext cx="287337" cy="796925"/>
          </a:xfrm>
          <a:prstGeom prst="rect">
            <a:avLst/>
          </a:prstGeom>
          <a:solidFill>
            <a:srgbClr val="F7D7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7163" name="矩形 15"/>
          <p:cNvSpPr>
            <a:spLocks noChangeArrowheads="1"/>
          </p:cNvSpPr>
          <p:nvPr/>
        </p:nvSpPr>
        <p:spPr bwMode="auto">
          <a:xfrm>
            <a:off x="3889375" y="3598863"/>
            <a:ext cx="287338" cy="196850"/>
          </a:xfrm>
          <a:prstGeom prst="rect">
            <a:avLst/>
          </a:prstGeom>
          <a:solidFill>
            <a:srgbClr val="F7D7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77164" name="图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75" y="711200"/>
            <a:ext cx="2349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7165" name="图片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5" y="2635250"/>
            <a:ext cx="2349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7166" name="图片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775" y="3241675"/>
            <a:ext cx="2349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7167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3371850"/>
            <a:ext cx="2349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7168" name="矩形 26"/>
          <p:cNvSpPr>
            <a:spLocks noChangeArrowheads="1"/>
          </p:cNvSpPr>
          <p:nvPr/>
        </p:nvSpPr>
        <p:spPr bwMode="auto">
          <a:xfrm>
            <a:off x="5003800" y="3598863"/>
            <a:ext cx="288925" cy="196850"/>
          </a:xfrm>
          <a:prstGeom prst="rect">
            <a:avLst/>
          </a:prstGeom>
          <a:solidFill>
            <a:srgbClr val="FFB2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7169" name="矩形 27"/>
          <p:cNvSpPr>
            <a:spLocks noChangeArrowheads="1"/>
          </p:cNvSpPr>
          <p:nvPr/>
        </p:nvSpPr>
        <p:spPr bwMode="auto">
          <a:xfrm>
            <a:off x="5630863" y="3176588"/>
            <a:ext cx="288925" cy="620712"/>
          </a:xfrm>
          <a:prstGeom prst="rect">
            <a:avLst/>
          </a:prstGeom>
          <a:solidFill>
            <a:srgbClr val="FFB2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7170" name="矩形 28"/>
          <p:cNvSpPr>
            <a:spLocks noChangeArrowheads="1"/>
          </p:cNvSpPr>
          <p:nvPr/>
        </p:nvSpPr>
        <p:spPr bwMode="auto">
          <a:xfrm>
            <a:off x="6296025" y="1198563"/>
            <a:ext cx="287338" cy="2592387"/>
          </a:xfrm>
          <a:prstGeom prst="rect">
            <a:avLst/>
          </a:prstGeom>
          <a:solidFill>
            <a:srgbClr val="FFB2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" name="直接箭头连接符 2"/>
          <p:cNvCxnSpPr/>
          <p:nvPr/>
        </p:nvCxnSpPr>
        <p:spPr bwMode="auto">
          <a:xfrm>
            <a:off x="1258888" y="3795713"/>
            <a:ext cx="6915150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77172" name="矩形 29"/>
          <p:cNvSpPr>
            <a:spLocks noChangeArrowheads="1"/>
          </p:cNvSpPr>
          <p:nvPr/>
        </p:nvSpPr>
        <p:spPr bwMode="auto">
          <a:xfrm>
            <a:off x="6946900" y="3730625"/>
            <a:ext cx="290513" cy="68263"/>
          </a:xfrm>
          <a:prstGeom prst="rect">
            <a:avLst/>
          </a:prstGeom>
          <a:solidFill>
            <a:srgbClr val="FFB2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77173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025" y="777875"/>
            <a:ext cx="239713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7174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388" y="3176588"/>
            <a:ext cx="239712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7175" name="图片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325" y="2763838"/>
            <a:ext cx="2413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7176" name="图片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0" y="3311525"/>
            <a:ext cx="239713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7177" name="直接连接符 11"/>
          <p:cNvCxnSpPr>
            <a:cxnSpLocks noChangeShapeType="1"/>
          </p:cNvCxnSpPr>
          <p:nvPr/>
        </p:nvCxnSpPr>
        <p:spPr bwMode="auto">
          <a:xfrm>
            <a:off x="4576763" y="1133475"/>
            <a:ext cx="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4502150" y="946150"/>
            <a:ext cx="501650" cy="252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200</a:t>
            </a:r>
            <a:endParaRPr lang="zh-CN" altLang="en-US" sz="10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02150" y="2159000"/>
            <a:ext cx="501650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100</a:t>
            </a:r>
            <a:endParaRPr lang="zh-CN" altLang="en-US" sz="10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525963" y="2994025"/>
            <a:ext cx="501650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50</a:t>
            </a:r>
            <a:endParaRPr lang="zh-CN" altLang="en-US" sz="10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43100" y="3806825"/>
            <a:ext cx="792163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41-50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岁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576513" y="3806825"/>
            <a:ext cx="792162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31-40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岁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13100" y="3806825"/>
            <a:ext cx="792163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19-30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岁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784600" y="3808413"/>
            <a:ext cx="792163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18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岁以下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729163" y="3790950"/>
            <a:ext cx="792162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18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岁以下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441950" y="3797300"/>
            <a:ext cx="792163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19-30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岁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154738" y="3813175"/>
            <a:ext cx="792162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31-40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岁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810375" y="3787775"/>
            <a:ext cx="792163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41-50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岁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374775" y="3814763"/>
            <a:ext cx="39687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男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716838" y="3749675"/>
            <a:ext cx="395287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女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85" y="199980"/>
            <a:ext cx="644303" cy="44295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1F1E5"/>
            </a:gs>
            <a:gs pos="74001">
              <a:srgbClr val="F7F7ED"/>
            </a:gs>
            <a:gs pos="83000">
              <a:srgbClr val="F8F8EE"/>
            </a:gs>
            <a:gs pos="100000">
              <a:srgbClr val="F9F9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854043" y="628650"/>
            <a:ext cx="7439057" cy="3738563"/>
            <a:chOff x="854043" y="628650"/>
            <a:chExt cx="7439057" cy="3738563"/>
          </a:xfrm>
        </p:grpSpPr>
        <p:grpSp>
          <p:nvGrpSpPr>
            <p:cNvPr id="4" name="组合 3"/>
            <p:cNvGrpSpPr/>
            <p:nvPr/>
          </p:nvGrpSpPr>
          <p:grpSpPr>
            <a:xfrm>
              <a:off x="854043" y="628650"/>
              <a:ext cx="7439057" cy="3738563"/>
              <a:chOff x="854043" y="628650"/>
              <a:chExt cx="7439057" cy="3738563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895350" y="2630488"/>
                <a:ext cx="2233613" cy="128428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lnSpc>
                    <a:spcPts val="1500"/>
                  </a:lnSpc>
                  <a:defRPr/>
                </a:pPr>
                <a:r>
                  <a:rPr lang="en-US" altLang="zh-CN" sz="1000" b="1" dirty="0">
                    <a:solidFill>
                      <a:srgbClr val="FF6600"/>
                    </a:solidFill>
                    <a:latin typeface="微软雅黑" pitchFamily="34" charset="-122"/>
                    <a:ea typeface="微软雅黑" pitchFamily="34" charset="-122"/>
                  </a:rPr>
                  <a:t>                               </a:t>
                </a:r>
              </a:p>
              <a:p>
                <a:pPr>
                  <a:lnSpc>
                    <a:spcPts val="1500"/>
                  </a:lnSpc>
                  <a:defRPr/>
                </a:pPr>
                <a:r>
                  <a:rPr lang="en-US" altLang="zh-CN" sz="1000" b="1" dirty="0">
                    <a:solidFill>
                      <a:srgbClr val="FF6600"/>
                    </a:solidFill>
                    <a:latin typeface="微软雅黑" pitchFamily="34" charset="-122"/>
                    <a:ea typeface="微软雅黑" pitchFamily="34" charset="-122"/>
                  </a:rPr>
                  <a:t>                              0.6%</a:t>
                </a:r>
              </a:p>
              <a:p>
                <a:pPr>
                  <a:lnSpc>
                    <a:spcPts val="1200"/>
                  </a:lnSpc>
                  <a:defRPr/>
                </a:pPr>
                <a:r>
                  <a:rPr lang="en-US" altLang="zh-CN" sz="1000" b="1" dirty="0">
                    <a:solidFill>
                      <a:srgbClr val="FF6600"/>
                    </a:solidFill>
                    <a:latin typeface="微软雅黑" pitchFamily="34" charset="-122"/>
                    <a:ea typeface="微软雅黑" pitchFamily="34" charset="-122"/>
                  </a:rPr>
                  <a:t>                               3.5%</a:t>
                </a:r>
              </a:p>
              <a:p>
                <a:pPr>
                  <a:lnSpc>
                    <a:spcPts val="1200"/>
                  </a:lnSpc>
                  <a:defRPr/>
                </a:pPr>
                <a:r>
                  <a:rPr lang="en-US" altLang="zh-CN" sz="1000" b="1" dirty="0">
                    <a:solidFill>
                      <a:srgbClr val="FF6600"/>
                    </a:solidFill>
                    <a:latin typeface="微软雅黑" pitchFamily="34" charset="-122"/>
                    <a:ea typeface="微软雅黑" pitchFamily="34" charset="-122"/>
                  </a:rPr>
                  <a:t>                              20.1%</a:t>
                </a:r>
              </a:p>
              <a:p>
                <a:pPr>
                  <a:lnSpc>
                    <a:spcPts val="1200"/>
                  </a:lnSpc>
                  <a:defRPr/>
                </a:pPr>
                <a:r>
                  <a:rPr lang="zh-CN" altLang="en-US" sz="1000" dirty="0">
                    <a:latin typeface="微软雅黑" pitchFamily="34" charset="-122"/>
                    <a:ea typeface="微软雅黑" pitchFamily="34" charset="-122"/>
                  </a:rPr>
                  <a:t>                                 </a:t>
                </a:r>
                <a:r>
                  <a:rPr lang="en-US" altLang="zh-CN" sz="1000" b="1" dirty="0">
                    <a:solidFill>
                      <a:srgbClr val="FF6600"/>
                    </a:solidFill>
                    <a:latin typeface="微软雅黑" pitchFamily="34" charset="-122"/>
                    <a:ea typeface="微软雅黑" pitchFamily="34" charset="-122"/>
                  </a:rPr>
                  <a:t>68.0%</a:t>
                </a:r>
              </a:p>
              <a:p>
                <a:pPr>
                  <a:lnSpc>
                    <a:spcPts val="1200"/>
                  </a:lnSpc>
                  <a:defRPr/>
                </a:pPr>
                <a:r>
                  <a:rPr lang="zh-CN" altLang="en-US" sz="1000" dirty="0">
                    <a:latin typeface="微软雅黑" pitchFamily="34" charset="-122"/>
                    <a:ea typeface="微软雅黑" pitchFamily="34" charset="-122"/>
                  </a:rPr>
                  <a:t>                                   </a:t>
                </a:r>
                <a:r>
                  <a:rPr lang="en-US" altLang="zh-CN" sz="1000" b="1" dirty="0">
                    <a:solidFill>
                      <a:srgbClr val="FF6600"/>
                    </a:solidFill>
                    <a:latin typeface="微软雅黑" pitchFamily="34" charset="-122"/>
                    <a:ea typeface="微软雅黑" pitchFamily="34" charset="-122"/>
                  </a:rPr>
                  <a:t>7.8%</a:t>
                </a:r>
              </a:p>
              <a:p>
                <a:pPr>
                  <a:lnSpc>
                    <a:spcPts val="1500"/>
                  </a:lnSpc>
                  <a:defRPr/>
                </a:pPr>
                <a:endParaRPr lang="zh-CN" altLang="en-US" sz="105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pic>
            <p:nvPicPr>
              <p:cNvPr id="184322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04018" y="1000125"/>
                <a:ext cx="3433762" cy="3292786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" name="TextBox 1"/>
              <p:cNvSpPr txBox="1"/>
              <p:nvPr/>
            </p:nvSpPr>
            <p:spPr>
              <a:xfrm>
                <a:off x="2467854" y="1314380"/>
                <a:ext cx="796925" cy="438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200"/>
                  </a:lnSpc>
                  <a:defRPr/>
                </a:pPr>
                <a:r>
                  <a:rPr lang="en-US" altLang="zh-CN" sz="1050" b="1" dirty="0" smtClean="0">
                    <a:solidFill>
                      <a:srgbClr val="FF6600"/>
                    </a:solidFill>
                    <a:latin typeface="微软雅黑" pitchFamily="34" charset="-122"/>
                    <a:ea typeface="微软雅黑" pitchFamily="34" charset="-122"/>
                  </a:rPr>
                  <a:t>55.2</a:t>
                </a:r>
                <a:r>
                  <a:rPr lang="en-US" altLang="zh-CN" sz="1050" b="1" dirty="0">
                    <a:solidFill>
                      <a:srgbClr val="FF6600"/>
                    </a:solidFill>
                    <a:latin typeface="微软雅黑" pitchFamily="34" charset="-122"/>
                    <a:ea typeface="微软雅黑" pitchFamily="34" charset="-122"/>
                  </a:rPr>
                  <a:t>%</a:t>
                </a:r>
              </a:p>
              <a:p>
                <a:pPr>
                  <a:lnSpc>
                    <a:spcPts val="1500"/>
                  </a:lnSpc>
                  <a:defRPr/>
                </a:pPr>
                <a:r>
                  <a:rPr lang="en-US" altLang="zh-CN" sz="1050" b="1" dirty="0" smtClean="0">
                    <a:solidFill>
                      <a:srgbClr val="FF6600"/>
                    </a:solidFill>
                    <a:latin typeface="微软雅黑" pitchFamily="34" charset="-122"/>
                    <a:ea typeface="微软雅黑" pitchFamily="34" charset="-122"/>
                  </a:rPr>
                  <a:t>44.8</a:t>
                </a:r>
                <a:r>
                  <a:rPr lang="en-US" altLang="zh-CN" sz="1050" b="1" dirty="0">
                    <a:solidFill>
                      <a:srgbClr val="FF6600"/>
                    </a:solidFill>
                    <a:latin typeface="微软雅黑" pitchFamily="34" charset="-122"/>
                    <a:ea typeface="微软雅黑" pitchFamily="34" charset="-122"/>
                  </a:rPr>
                  <a:t>%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815483" y="1578419"/>
                <a:ext cx="869950" cy="12926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200"/>
                  </a:lnSpc>
                  <a:defRPr/>
                </a:pPr>
                <a:r>
                  <a:rPr lang="en-US" altLang="zh-CN" sz="1000" b="1" dirty="0" smtClean="0">
                    <a:solidFill>
                      <a:srgbClr val="FF6600"/>
                    </a:solidFill>
                    <a:latin typeface="微软雅黑" pitchFamily="34" charset="-122"/>
                    <a:ea typeface="微软雅黑" pitchFamily="34" charset="-122"/>
                  </a:rPr>
                  <a:t>10.0</a:t>
                </a:r>
                <a:r>
                  <a:rPr lang="en-US" altLang="zh-CN" sz="1000" b="1" dirty="0">
                    <a:solidFill>
                      <a:srgbClr val="FF6600"/>
                    </a:solidFill>
                    <a:latin typeface="微软雅黑" pitchFamily="34" charset="-122"/>
                    <a:ea typeface="微软雅黑" pitchFamily="34" charset="-122"/>
                  </a:rPr>
                  <a:t>%</a:t>
                </a:r>
              </a:p>
              <a:p>
                <a:pPr>
                  <a:lnSpc>
                    <a:spcPts val="1200"/>
                  </a:lnSpc>
                  <a:defRPr/>
                </a:pPr>
                <a:r>
                  <a:rPr lang="en-US" altLang="zh-CN" sz="1000" b="1" dirty="0" smtClean="0">
                    <a:solidFill>
                      <a:srgbClr val="FF6600"/>
                    </a:solidFill>
                    <a:latin typeface="微软雅黑" pitchFamily="34" charset="-122"/>
                    <a:ea typeface="微软雅黑" pitchFamily="34" charset="-122"/>
                  </a:rPr>
                  <a:t>31.7</a:t>
                </a:r>
                <a:r>
                  <a:rPr lang="en-US" altLang="zh-CN" sz="1000" b="1" dirty="0">
                    <a:solidFill>
                      <a:srgbClr val="FF6600"/>
                    </a:solidFill>
                    <a:latin typeface="微软雅黑" pitchFamily="34" charset="-122"/>
                    <a:ea typeface="微软雅黑" pitchFamily="34" charset="-122"/>
                  </a:rPr>
                  <a:t>%</a:t>
                </a:r>
              </a:p>
              <a:p>
                <a:pPr>
                  <a:lnSpc>
                    <a:spcPts val="1200"/>
                  </a:lnSpc>
                  <a:defRPr/>
                </a:pPr>
                <a:r>
                  <a:rPr lang="en-US" altLang="zh-CN" sz="1000" b="1" dirty="0" smtClean="0">
                    <a:solidFill>
                      <a:srgbClr val="FF6600"/>
                    </a:solidFill>
                    <a:latin typeface="微软雅黑" pitchFamily="34" charset="-122"/>
                    <a:ea typeface="微软雅黑" pitchFamily="34" charset="-122"/>
                  </a:rPr>
                  <a:t>25.9</a:t>
                </a:r>
                <a:r>
                  <a:rPr lang="en-US" altLang="zh-CN" sz="1000" b="1" dirty="0">
                    <a:solidFill>
                      <a:srgbClr val="FF6600"/>
                    </a:solidFill>
                    <a:latin typeface="微软雅黑" pitchFamily="34" charset="-122"/>
                    <a:ea typeface="微软雅黑" pitchFamily="34" charset="-122"/>
                  </a:rPr>
                  <a:t>%</a:t>
                </a:r>
              </a:p>
              <a:p>
                <a:pPr>
                  <a:lnSpc>
                    <a:spcPts val="1200"/>
                  </a:lnSpc>
                  <a:defRPr/>
                </a:pPr>
                <a:r>
                  <a:rPr lang="en-US" altLang="zh-CN" sz="1000" b="1" dirty="0" smtClean="0">
                    <a:solidFill>
                      <a:srgbClr val="FF6600"/>
                    </a:solidFill>
                    <a:latin typeface="微软雅黑" pitchFamily="34" charset="-122"/>
                    <a:ea typeface="微软雅黑" pitchFamily="34" charset="-122"/>
                  </a:rPr>
                  <a:t>12.0</a:t>
                </a:r>
                <a:r>
                  <a:rPr lang="en-US" altLang="zh-CN" sz="1000" b="1" dirty="0">
                    <a:solidFill>
                      <a:srgbClr val="FF6600"/>
                    </a:solidFill>
                    <a:latin typeface="微软雅黑" pitchFamily="34" charset="-122"/>
                    <a:ea typeface="微软雅黑" pitchFamily="34" charset="-122"/>
                  </a:rPr>
                  <a:t>%</a:t>
                </a:r>
              </a:p>
              <a:p>
                <a:pPr>
                  <a:lnSpc>
                    <a:spcPts val="1200"/>
                  </a:lnSpc>
                  <a:defRPr/>
                </a:pPr>
                <a:r>
                  <a:rPr lang="en-US" altLang="zh-CN" sz="1000" b="1" dirty="0" smtClean="0">
                    <a:solidFill>
                      <a:srgbClr val="FF6600"/>
                    </a:solidFill>
                    <a:latin typeface="微软雅黑" pitchFamily="34" charset="-122"/>
                    <a:ea typeface="微软雅黑" pitchFamily="34" charset="-122"/>
                  </a:rPr>
                  <a:t>5.0</a:t>
                </a:r>
                <a:r>
                  <a:rPr lang="en-US" altLang="zh-CN" sz="1000" b="1" dirty="0">
                    <a:solidFill>
                      <a:srgbClr val="FF6600"/>
                    </a:solidFill>
                    <a:latin typeface="微软雅黑" pitchFamily="34" charset="-122"/>
                    <a:ea typeface="微软雅黑" pitchFamily="34" charset="-122"/>
                  </a:rPr>
                  <a:t>%</a:t>
                </a:r>
              </a:p>
              <a:p>
                <a:pPr>
                  <a:lnSpc>
                    <a:spcPts val="1200"/>
                  </a:lnSpc>
                  <a:defRPr/>
                </a:pPr>
                <a:r>
                  <a:rPr lang="en-US" altLang="zh-CN" sz="1000" b="1" dirty="0" smtClean="0">
                    <a:solidFill>
                      <a:srgbClr val="FF6600"/>
                    </a:solidFill>
                    <a:latin typeface="微软雅黑" pitchFamily="34" charset="-122"/>
                    <a:ea typeface="微软雅黑" pitchFamily="34" charset="-122"/>
                  </a:rPr>
                  <a:t>15.4</a:t>
                </a:r>
                <a:r>
                  <a:rPr lang="en-US" altLang="zh-CN" sz="1000" b="1" dirty="0">
                    <a:solidFill>
                      <a:srgbClr val="FF6600"/>
                    </a:solidFill>
                    <a:latin typeface="微软雅黑" pitchFamily="34" charset="-122"/>
                    <a:ea typeface="微软雅黑" pitchFamily="34" charset="-122"/>
                  </a:rPr>
                  <a:t>%</a:t>
                </a:r>
              </a:p>
              <a:p>
                <a:pPr>
                  <a:defRPr/>
                </a:pPr>
                <a:endParaRPr lang="zh-CN" alt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764088" y="628650"/>
                <a:ext cx="1728787" cy="43021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200" dirty="0">
                    <a:solidFill>
                      <a:srgbClr val="FF6600"/>
                    </a:solidFill>
                    <a:latin typeface="微软雅黑" pitchFamily="34" charset="-122"/>
                    <a:ea typeface="微软雅黑" pitchFamily="34" charset="-122"/>
                  </a:rPr>
                  <a:t>34.2%</a:t>
                </a:r>
                <a:r>
                  <a:rPr lang="en-US" altLang="zh-CN" dirty="0"/>
                  <a:t> </a:t>
                </a:r>
                <a:r>
                  <a:rPr lang="zh-CN" altLang="en-US" sz="1100" dirty="0">
                    <a:latin typeface="微软雅黑" pitchFamily="34" charset="-122"/>
                    <a:ea typeface="微软雅黑" pitchFamily="34" charset="-122"/>
                  </a:rPr>
                  <a:t>学生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224463" y="1220788"/>
                <a:ext cx="1728787" cy="430212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200" dirty="0">
                    <a:solidFill>
                      <a:srgbClr val="FF6600"/>
                    </a:solidFill>
                    <a:latin typeface="微软雅黑" pitchFamily="34" charset="-122"/>
                    <a:ea typeface="微软雅黑" pitchFamily="34" charset="-122"/>
                  </a:rPr>
                  <a:t>16.6%</a:t>
                </a:r>
                <a:r>
                  <a:rPr lang="en-US" altLang="zh-CN" dirty="0"/>
                  <a:t> </a:t>
                </a:r>
                <a:r>
                  <a:rPr lang="zh-CN" altLang="en-US" sz="1100" dirty="0">
                    <a:latin typeface="微软雅黑" pitchFamily="34" charset="-122"/>
                    <a:ea typeface="微软雅黑" pitchFamily="34" charset="-122"/>
                  </a:rPr>
                  <a:t>其他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765800" y="1862138"/>
                <a:ext cx="2025650" cy="430212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200" dirty="0">
                    <a:solidFill>
                      <a:srgbClr val="FF6600"/>
                    </a:solidFill>
                    <a:latin typeface="微软雅黑" pitchFamily="34" charset="-122"/>
                    <a:ea typeface="微软雅黑" pitchFamily="34" charset="-122"/>
                  </a:rPr>
                  <a:t>11.4%</a:t>
                </a:r>
                <a:r>
                  <a:rPr lang="en-US" altLang="zh-CN" dirty="0"/>
                  <a:t> </a:t>
                </a:r>
                <a:r>
                  <a:rPr lang="zh-CN" altLang="en-US" sz="1100" dirty="0">
                    <a:latin typeface="微软雅黑" pitchFamily="34" charset="-122"/>
                    <a:ea typeface="微软雅黑" pitchFamily="34" charset="-122"/>
                  </a:rPr>
                  <a:t>农民工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973763" y="2403475"/>
                <a:ext cx="2319337" cy="43021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200" dirty="0">
                    <a:solidFill>
                      <a:srgbClr val="FF6600"/>
                    </a:solidFill>
                    <a:latin typeface="微软雅黑" pitchFamily="34" charset="-122"/>
                    <a:ea typeface="微软雅黑" pitchFamily="34" charset="-122"/>
                  </a:rPr>
                  <a:t>11.2%</a:t>
                </a:r>
                <a:r>
                  <a:rPr lang="en-US" altLang="zh-CN" dirty="0"/>
                  <a:t> </a:t>
                </a:r>
                <a:r>
                  <a:rPr lang="zh-CN" altLang="en-US" sz="1100" dirty="0">
                    <a:latin typeface="微软雅黑" pitchFamily="34" charset="-122"/>
                    <a:ea typeface="微软雅黑" pitchFamily="34" charset="-122"/>
                  </a:rPr>
                  <a:t>学生及服务人员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929313" y="3214688"/>
                <a:ext cx="2025650" cy="430212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200" dirty="0">
                    <a:solidFill>
                      <a:srgbClr val="FF6600"/>
                    </a:solidFill>
                    <a:latin typeface="微软雅黑" pitchFamily="34" charset="-122"/>
                    <a:ea typeface="微软雅黑" pitchFamily="34" charset="-122"/>
                  </a:rPr>
                  <a:t>11.0%</a:t>
                </a:r>
                <a:r>
                  <a:rPr lang="en-US" altLang="zh-CN" dirty="0"/>
                  <a:t> </a:t>
                </a:r>
                <a:r>
                  <a:rPr lang="zh-CN" altLang="en-US" sz="1100" dirty="0">
                    <a:latin typeface="微软雅黑" pitchFamily="34" charset="-122"/>
                    <a:ea typeface="微软雅黑" pitchFamily="34" charset="-122"/>
                  </a:rPr>
                  <a:t>企业管理人员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357813" y="3786188"/>
                <a:ext cx="2025650" cy="43180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200" dirty="0">
                    <a:solidFill>
                      <a:srgbClr val="FF6600"/>
                    </a:solidFill>
                    <a:latin typeface="微软雅黑" pitchFamily="34" charset="-122"/>
                    <a:ea typeface="微软雅黑" pitchFamily="34" charset="-122"/>
                  </a:rPr>
                  <a:t>8.6%</a:t>
                </a:r>
                <a:r>
                  <a:rPr lang="en-US" altLang="zh-CN" dirty="0"/>
                  <a:t> </a:t>
                </a:r>
                <a:r>
                  <a:rPr lang="zh-CN" altLang="en-US" sz="1100" dirty="0">
                    <a:latin typeface="微软雅黑" pitchFamily="34" charset="-122"/>
                    <a:ea typeface="微软雅黑" pitchFamily="34" charset="-122"/>
                  </a:rPr>
                  <a:t>个体营业户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671888" y="3935413"/>
                <a:ext cx="2309812" cy="43180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200" dirty="0">
                    <a:solidFill>
                      <a:srgbClr val="FF6600"/>
                    </a:solidFill>
                    <a:latin typeface="微软雅黑" pitchFamily="34" charset="-122"/>
                    <a:ea typeface="微软雅黑" pitchFamily="34" charset="-122"/>
                  </a:rPr>
                  <a:t>5.0% </a:t>
                </a:r>
                <a:r>
                  <a:rPr lang="zh-CN" altLang="en-US" sz="1100" dirty="0">
                    <a:latin typeface="微软雅黑" pitchFamily="34" charset="-122"/>
                    <a:ea typeface="微软雅黑" pitchFamily="34" charset="-122"/>
                  </a:rPr>
                  <a:t>行政事业单位人员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667000" y="3724275"/>
                <a:ext cx="1490663" cy="43021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200" dirty="0">
                    <a:solidFill>
                      <a:srgbClr val="FF6600"/>
                    </a:solidFill>
                    <a:latin typeface="微软雅黑" pitchFamily="34" charset="-122"/>
                    <a:ea typeface="微软雅黑" pitchFamily="34" charset="-122"/>
                  </a:rPr>
                  <a:t>3.4%</a:t>
                </a:r>
                <a:r>
                  <a:rPr lang="en-US" altLang="zh-CN" dirty="0"/>
                  <a:t> </a:t>
                </a:r>
                <a:r>
                  <a:rPr lang="zh-CN" altLang="en-US" sz="1100" dirty="0">
                    <a:latin typeface="微软雅黑" pitchFamily="34" charset="-122"/>
                    <a:ea typeface="微软雅黑" pitchFamily="34" charset="-122"/>
                  </a:rPr>
                  <a:t>教师</a:t>
                </a:r>
              </a:p>
            </p:txBody>
          </p:sp>
          <p:sp>
            <p:nvSpPr>
              <p:cNvPr id="43" name="Line 3013"/>
              <p:cNvSpPr>
                <a:spLocks noChangeShapeType="1"/>
              </p:cNvSpPr>
              <p:nvPr/>
            </p:nvSpPr>
            <p:spPr bwMode="auto">
              <a:xfrm flipV="1">
                <a:off x="4643438" y="1000125"/>
                <a:ext cx="214312" cy="392113"/>
              </a:xfrm>
              <a:prstGeom prst="line">
                <a:avLst/>
              </a:prstGeom>
              <a:noFill/>
              <a:ln w="19050" cap="rnd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  <a:round/>
                <a:headEnd type="oval" w="sm" len="sm"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78197" name="Line 3013"/>
              <p:cNvSpPr>
                <a:spLocks noChangeShapeType="1"/>
              </p:cNvSpPr>
              <p:nvPr/>
            </p:nvSpPr>
            <p:spPr bwMode="auto">
              <a:xfrm flipV="1">
                <a:off x="4714875" y="1571625"/>
                <a:ext cx="642938" cy="677863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  <a:headEnd type="oval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8198" name="Line 3013"/>
              <p:cNvSpPr>
                <a:spLocks noChangeShapeType="1"/>
              </p:cNvSpPr>
              <p:nvPr/>
            </p:nvSpPr>
            <p:spPr bwMode="auto">
              <a:xfrm flipV="1">
                <a:off x="4857750" y="2143125"/>
                <a:ext cx="928688" cy="357188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  <a:headEnd type="oval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8199" name="Line 3013"/>
              <p:cNvSpPr>
                <a:spLocks noChangeShapeType="1"/>
              </p:cNvSpPr>
              <p:nvPr/>
            </p:nvSpPr>
            <p:spPr bwMode="auto">
              <a:xfrm flipV="1">
                <a:off x="4826794" y="2714625"/>
                <a:ext cx="1245394" cy="88900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  <a:headEnd type="oval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8200" name="Line 3013"/>
              <p:cNvSpPr>
                <a:spLocks noChangeShapeType="1"/>
              </p:cNvSpPr>
              <p:nvPr/>
            </p:nvSpPr>
            <p:spPr bwMode="auto">
              <a:xfrm>
                <a:off x="4714875" y="3017837"/>
                <a:ext cx="1214438" cy="339726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  <a:headEnd type="oval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8201" name="Line 3013"/>
              <p:cNvSpPr>
                <a:spLocks noChangeShapeType="1"/>
              </p:cNvSpPr>
              <p:nvPr/>
            </p:nvSpPr>
            <p:spPr bwMode="auto">
              <a:xfrm>
                <a:off x="4429125" y="3214688"/>
                <a:ext cx="928688" cy="642937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  <a:headEnd type="oval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8202" name="Line 3013"/>
              <p:cNvSpPr>
                <a:spLocks noChangeShapeType="1"/>
              </p:cNvSpPr>
              <p:nvPr/>
            </p:nvSpPr>
            <p:spPr bwMode="auto">
              <a:xfrm>
                <a:off x="4143375" y="3071813"/>
                <a:ext cx="46038" cy="1000125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  <a:headEnd type="oval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8203" name="Line 3013"/>
              <p:cNvSpPr>
                <a:spLocks noChangeShapeType="1"/>
              </p:cNvSpPr>
              <p:nvPr/>
            </p:nvSpPr>
            <p:spPr bwMode="auto">
              <a:xfrm flipH="1">
                <a:off x="3428999" y="2886076"/>
                <a:ext cx="638175" cy="1042988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  <a:headEnd type="oval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8204" name="Line 3013"/>
              <p:cNvSpPr>
                <a:spLocks noChangeShapeType="1"/>
              </p:cNvSpPr>
              <p:nvPr/>
            </p:nvSpPr>
            <p:spPr bwMode="auto">
              <a:xfrm flipH="1">
                <a:off x="2643188" y="2714626"/>
                <a:ext cx="1357312" cy="857250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  <a:headEnd type="oval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8205" name="Line 3013"/>
              <p:cNvSpPr>
                <a:spLocks noChangeShapeType="1"/>
              </p:cNvSpPr>
              <p:nvPr/>
            </p:nvSpPr>
            <p:spPr bwMode="auto">
              <a:xfrm flipH="1">
                <a:off x="2643187" y="2833688"/>
                <a:ext cx="985837" cy="595312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  <a:headEnd type="oval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8206" name="Line 3013"/>
              <p:cNvSpPr>
                <a:spLocks noChangeShapeType="1"/>
              </p:cNvSpPr>
              <p:nvPr/>
            </p:nvSpPr>
            <p:spPr bwMode="auto">
              <a:xfrm flipH="1">
                <a:off x="2500313" y="2928938"/>
                <a:ext cx="642937" cy="357187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  <a:headEnd type="oval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8207" name="Line 3013"/>
              <p:cNvSpPr>
                <a:spLocks noChangeShapeType="1"/>
              </p:cNvSpPr>
              <p:nvPr/>
            </p:nvSpPr>
            <p:spPr bwMode="auto">
              <a:xfrm flipH="1">
                <a:off x="2500312" y="2892425"/>
                <a:ext cx="500062" cy="250825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  <a:headEnd type="oval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8208" name="Line 3013"/>
              <p:cNvSpPr>
                <a:spLocks noChangeShapeType="1"/>
              </p:cNvSpPr>
              <p:nvPr/>
            </p:nvSpPr>
            <p:spPr bwMode="auto">
              <a:xfrm flipH="1" flipV="1">
                <a:off x="2357437" y="2453379"/>
                <a:ext cx="642933" cy="118367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  <a:headEnd type="oval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8209" name="Line 3013"/>
              <p:cNvSpPr>
                <a:spLocks noChangeShapeType="1"/>
              </p:cNvSpPr>
              <p:nvPr/>
            </p:nvSpPr>
            <p:spPr bwMode="auto">
              <a:xfrm flipH="1" flipV="1">
                <a:off x="2332035" y="2321719"/>
                <a:ext cx="739775" cy="178594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  <a:headEnd type="oval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8210" name="Line 3013"/>
              <p:cNvSpPr>
                <a:spLocks noChangeShapeType="1"/>
              </p:cNvSpPr>
              <p:nvPr/>
            </p:nvSpPr>
            <p:spPr bwMode="auto">
              <a:xfrm flipH="1" flipV="1">
                <a:off x="2332035" y="2169714"/>
                <a:ext cx="882652" cy="259159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  <a:headEnd type="oval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8211" name="Line 3013"/>
              <p:cNvSpPr>
                <a:spLocks noChangeShapeType="1"/>
              </p:cNvSpPr>
              <p:nvPr/>
            </p:nvSpPr>
            <p:spPr bwMode="auto">
              <a:xfrm flipH="1" flipV="1">
                <a:off x="2332034" y="2077242"/>
                <a:ext cx="1096965" cy="351631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  <a:headEnd type="oval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8212" name="Line 3013"/>
              <p:cNvSpPr>
                <a:spLocks noChangeShapeType="1"/>
              </p:cNvSpPr>
              <p:nvPr/>
            </p:nvSpPr>
            <p:spPr bwMode="auto">
              <a:xfrm flipH="1" flipV="1">
                <a:off x="2332034" y="1862138"/>
                <a:ext cx="1346996" cy="576416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  <a:headEnd type="oval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8213" name="Line 3013"/>
              <p:cNvSpPr>
                <a:spLocks noChangeShapeType="1"/>
              </p:cNvSpPr>
              <p:nvPr/>
            </p:nvSpPr>
            <p:spPr bwMode="auto">
              <a:xfrm flipH="1" flipV="1">
                <a:off x="3000375" y="1643063"/>
                <a:ext cx="857250" cy="642937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  <a:headEnd type="oval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8214" name="Line 3013"/>
              <p:cNvSpPr>
                <a:spLocks noChangeShapeType="1"/>
              </p:cNvSpPr>
              <p:nvPr/>
            </p:nvSpPr>
            <p:spPr bwMode="auto">
              <a:xfrm flipH="1" flipV="1">
                <a:off x="3000375" y="1428750"/>
                <a:ext cx="571500" cy="500063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  <a:headEnd type="oval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8215" name="Line 3013"/>
              <p:cNvSpPr>
                <a:spLocks noChangeShapeType="1"/>
              </p:cNvSpPr>
              <p:nvPr/>
            </p:nvSpPr>
            <p:spPr bwMode="auto">
              <a:xfrm flipH="1">
                <a:off x="2500312" y="2803526"/>
                <a:ext cx="434975" cy="196850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  <a:headEnd type="oval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Line 3013"/>
              <p:cNvSpPr>
                <a:spLocks noChangeShapeType="1"/>
              </p:cNvSpPr>
              <p:nvPr/>
            </p:nvSpPr>
            <p:spPr bwMode="auto">
              <a:xfrm flipH="1" flipV="1">
                <a:off x="2332037" y="1762125"/>
                <a:ext cx="1668460" cy="750436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  <a:headEnd type="oval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854043" y="1885021"/>
                <a:ext cx="961440" cy="284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500"/>
                  </a:lnSpc>
                  <a:defRPr/>
                </a:pPr>
                <a:r>
                  <a:rPr lang="zh-CN" altLang="en-US" sz="1200" b="1" dirty="0">
                    <a:solidFill>
                      <a:srgbClr val="FF6600"/>
                    </a:solidFill>
                    <a:latin typeface="微软雅黑" pitchFamily="34" charset="-122"/>
                    <a:ea typeface="微软雅黑" pitchFamily="34" charset="-122"/>
                  </a:rPr>
                  <a:t>工资分布</a:t>
                </a: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874536" y="1039916"/>
                <a:ext cx="9150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b="1" dirty="0">
                    <a:solidFill>
                      <a:srgbClr val="FF6600"/>
                    </a:solidFill>
                    <a:latin typeface="微软雅黑" pitchFamily="34" charset="-122"/>
                    <a:ea typeface="微软雅黑" pitchFamily="34" charset="-122"/>
                  </a:rPr>
                  <a:t>户口</a:t>
                </a:r>
                <a:r>
                  <a:rPr lang="zh-CN" altLang="en-US" sz="1200" b="1" dirty="0" smtClean="0">
                    <a:solidFill>
                      <a:srgbClr val="FF6600"/>
                    </a:solidFill>
                    <a:latin typeface="微软雅黑" pitchFamily="34" charset="-122"/>
                    <a:ea typeface="微软雅黑" pitchFamily="34" charset="-122"/>
                  </a:rPr>
                  <a:t>分布</a:t>
                </a:r>
                <a:endParaRPr lang="en-US" altLang="zh-CN" sz="1200" b="1" dirty="0">
                  <a:solidFill>
                    <a:srgbClr val="FF66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1143000" y="3143250"/>
              <a:ext cx="857250" cy="27321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ts val="1500"/>
                </a:lnSpc>
                <a:defRPr/>
              </a:pPr>
              <a:r>
                <a:rPr lang="zh-CN" altLang="en-US" sz="1200" b="1" dirty="0">
                  <a:solidFill>
                    <a:srgbClr val="FF6600"/>
                  </a:solidFill>
                  <a:latin typeface="微软雅黑" pitchFamily="34" charset="-122"/>
                  <a:ea typeface="微软雅黑" pitchFamily="34" charset="-122"/>
                </a:rPr>
                <a:t>学历分布</a:t>
              </a:r>
            </a:p>
          </p:txBody>
        </p:sp>
      </p:grpSp>
      <p:grpSp>
        <p:nvGrpSpPr>
          <p:cNvPr id="178179" name="Group 2"/>
          <p:cNvGrpSpPr>
            <a:grpSpLocks/>
          </p:cNvGrpSpPr>
          <p:nvPr/>
        </p:nvGrpSpPr>
        <p:grpSpPr bwMode="auto">
          <a:xfrm>
            <a:off x="-17463" y="4767263"/>
            <a:ext cx="8747126" cy="242887"/>
            <a:chOff x="0" y="0"/>
            <a:chExt cx="5511" cy="153"/>
          </a:xfrm>
        </p:grpSpPr>
        <p:pic>
          <p:nvPicPr>
            <p:cNvPr id="178217" name="矩形 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51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8218" name="Text Box 4"/>
            <p:cNvSpPr txBox="1">
              <a:spLocks noChangeArrowheads="1"/>
            </p:cNvSpPr>
            <p:nvPr/>
          </p:nvSpPr>
          <p:spPr bwMode="auto">
            <a:xfrm rot="10800000">
              <a:off x="12" y="12"/>
              <a:ext cx="549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36" tIns="34268" rIns="68536" bIns="34268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cxnSp>
        <p:nvCxnSpPr>
          <p:cNvPr id="178180" name="直接连接符 15"/>
          <p:cNvCxnSpPr>
            <a:cxnSpLocks noChangeShapeType="1"/>
          </p:cNvCxnSpPr>
          <p:nvPr/>
        </p:nvCxnSpPr>
        <p:spPr bwMode="auto">
          <a:xfrm>
            <a:off x="1114425" y="266700"/>
            <a:ext cx="0" cy="263525"/>
          </a:xfrm>
          <a:prstGeom prst="line">
            <a:avLst/>
          </a:prstGeom>
          <a:noFill/>
          <a:ln w="9525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extBox 15"/>
          <p:cNvSpPr txBox="1"/>
          <p:nvPr/>
        </p:nvSpPr>
        <p:spPr>
          <a:xfrm>
            <a:off x="7989888" y="4738688"/>
            <a:ext cx="777777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—  </a:t>
            </a:r>
            <a:r>
              <a:rPr lang="en-US" altLang="zh-CN" sz="1100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18</a:t>
            </a:r>
            <a:r>
              <a:rPr lang="zh-CN" altLang="en-US" sz="1100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—</a:t>
            </a:r>
            <a:r>
              <a:rPr lang="zh-CN" altLang="en-US" sz="1100" dirty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endParaRPr lang="zh-CN" altLang="en-US" sz="1100" dirty="0">
              <a:solidFill>
                <a:schemeClr val="bg2">
                  <a:lumMod val="25000"/>
                </a:schemeClr>
              </a:solidFill>
              <a:effectLst>
                <a:outerShdw blurRad="50800" dist="50800" dir="12000000" sx="50000" sy="50000" algn="ctr" rotWithShape="0">
                  <a:srgbClr val="000000">
                    <a:alpha val="2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26958" y="2438555"/>
            <a:ext cx="509588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样本分布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8195" name="标题 1"/>
          <p:cNvSpPr txBox="1">
            <a:spLocks noChangeArrowheads="1"/>
          </p:cNvSpPr>
          <p:nvPr/>
        </p:nvSpPr>
        <p:spPr bwMode="auto">
          <a:xfrm>
            <a:off x="1258888" y="266700"/>
            <a:ext cx="66357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12813" indent="-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defTabSz="914400">
              <a:lnSpc>
                <a:spcPct val="80000"/>
              </a:lnSpc>
            </a:pPr>
            <a:r>
              <a:rPr lang="en-US" altLang="zh-CN" sz="1600" b="1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3.1</a:t>
            </a:r>
            <a:r>
              <a:rPr lang="zh-CN" altLang="en-US" sz="1600" b="1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数据描述</a:t>
            </a: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85" y="199980"/>
            <a:ext cx="644303" cy="442958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1F1E5"/>
            </a:gs>
            <a:gs pos="74001">
              <a:srgbClr val="F7F7ED"/>
            </a:gs>
            <a:gs pos="83000">
              <a:srgbClr val="F8F8EE"/>
            </a:gs>
            <a:gs pos="100000">
              <a:srgbClr val="F9F9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矩形 11"/>
          <p:cNvSpPr>
            <a:spLocks noChangeArrowheads="1"/>
          </p:cNvSpPr>
          <p:nvPr/>
        </p:nvSpPr>
        <p:spPr bwMode="auto">
          <a:xfrm>
            <a:off x="2714625" y="285750"/>
            <a:ext cx="1785938" cy="28575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400" b="1">
              <a:solidFill>
                <a:schemeClr val="bg1"/>
              </a:solidFill>
            </a:endParaRPr>
          </a:p>
        </p:txBody>
      </p:sp>
      <p:sp>
        <p:nvSpPr>
          <p:cNvPr id="179203" name="TextBox 12"/>
          <p:cNvSpPr txBox="1">
            <a:spLocks noChangeArrowheads="1"/>
          </p:cNvSpPr>
          <p:nvPr/>
        </p:nvSpPr>
        <p:spPr bwMode="auto">
          <a:xfrm>
            <a:off x="2786063" y="285750"/>
            <a:ext cx="2071687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居民购药背景</a:t>
            </a:r>
          </a:p>
          <a:p>
            <a:pPr eaLnBrk="1" hangingPunct="1"/>
            <a:endParaRPr lang="zh-CN" altLang="en-US" dirty="0"/>
          </a:p>
        </p:txBody>
      </p:sp>
      <p:grpSp>
        <p:nvGrpSpPr>
          <p:cNvPr id="179204" name="Group 2"/>
          <p:cNvGrpSpPr>
            <a:grpSpLocks/>
          </p:cNvGrpSpPr>
          <p:nvPr/>
        </p:nvGrpSpPr>
        <p:grpSpPr bwMode="auto">
          <a:xfrm>
            <a:off x="-17463" y="4767263"/>
            <a:ext cx="8747126" cy="242887"/>
            <a:chOff x="0" y="0"/>
            <a:chExt cx="5511" cy="153"/>
          </a:xfrm>
        </p:grpSpPr>
        <p:pic>
          <p:nvPicPr>
            <p:cNvPr id="179213" name="矩形 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51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9214" name="Text Box 4"/>
            <p:cNvSpPr txBox="1">
              <a:spLocks noChangeArrowheads="1"/>
            </p:cNvSpPr>
            <p:nvPr/>
          </p:nvSpPr>
          <p:spPr bwMode="auto">
            <a:xfrm rot="10800000">
              <a:off x="12" y="12"/>
              <a:ext cx="549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36" tIns="34268" rIns="68536" bIns="34268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cxnSp>
        <p:nvCxnSpPr>
          <p:cNvPr id="179205" name="直接连接符 15"/>
          <p:cNvCxnSpPr>
            <a:cxnSpLocks noChangeShapeType="1"/>
          </p:cNvCxnSpPr>
          <p:nvPr/>
        </p:nvCxnSpPr>
        <p:spPr bwMode="auto">
          <a:xfrm>
            <a:off x="1114425" y="266700"/>
            <a:ext cx="0" cy="263525"/>
          </a:xfrm>
          <a:prstGeom prst="line">
            <a:avLst/>
          </a:prstGeom>
          <a:noFill/>
          <a:ln w="9525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9206" name="标题 1"/>
          <p:cNvSpPr txBox="1">
            <a:spLocks noChangeArrowheads="1"/>
          </p:cNvSpPr>
          <p:nvPr/>
        </p:nvSpPr>
        <p:spPr bwMode="auto">
          <a:xfrm>
            <a:off x="1181100" y="276225"/>
            <a:ext cx="66357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12813" indent="-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defTabSz="914400">
              <a:lnSpc>
                <a:spcPct val="80000"/>
              </a:lnSpc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3.1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数据描述</a:t>
            </a:r>
          </a:p>
        </p:txBody>
      </p:sp>
      <p:sp>
        <p:nvSpPr>
          <p:cNvPr id="8" name="TextBox 15"/>
          <p:cNvSpPr txBox="1"/>
          <p:nvPr/>
        </p:nvSpPr>
        <p:spPr>
          <a:xfrm>
            <a:off x="7989888" y="4738688"/>
            <a:ext cx="777777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—  </a:t>
            </a:r>
            <a:r>
              <a:rPr lang="en-US" altLang="zh-CN" sz="1100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19</a:t>
            </a:r>
            <a:r>
              <a:rPr lang="zh-CN" altLang="en-US" sz="1100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—</a:t>
            </a:r>
            <a:r>
              <a:rPr lang="zh-CN" altLang="en-US" sz="1100" dirty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endParaRPr lang="zh-CN" altLang="en-US" sz="1100" dirty="0">
              <a:solidFill>
                <a:schemeClr val="bg2">
                  <a:lumMod val="25000"/>
                </a:schemeClr>
              </a:solidFill>
              <a:effectLst>
                <a:outerShdw blurRad="50800" dist="50800" dir="12000000" sx="50000" sy="50000" algn="ctr" rotWithShape="0">
                  <a:srgbClr val="000000">
                    <a:alpha val="2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9209" name="直接连接符 9"/>
          <p:cNvCxnSpPr>
            <a:cxnSpLocks noChangeShapeType="1"/>
            <a:endCxn id="179206" idx="2"/>
          </p:cNvCxnSpPr>
          <p:nvPr/>
        </p:nvCxnSpPr>
        <p:spPr bwMode="auto">
          <a:xfrm>
            <a:off x="1109662" y="555625"/>
            <a:ext cx="3355975" cy="9525"/>
          </a:xfrm>
          <a:prstGeom prst="line">
            <a:avLst/>
          </a:prstGeom>
          <a:noFill/>
          <a:ln w="9525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4" name="图表 23"/>
          <p:cNvGraphicFramePr>
            <a:graphicFrameLocks/>
          </p:cNvGraphicFramePr>
          <p:nvPr/>
        </p:nvGraphicFramePr>
        <p:xfrm>
          <a:off x="2809875" y="1000114"/>
          <a:ext cx="6334125" cy="3819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9211" name="TextBox 26"/>
          <p:cNvSpPr txBox="1">
            <a:spLocks noChangeArrowheads="1"/>
          </p:cNvSpPr>
          <p:nvPr/>
        </p:nvSpPr>
        <p:spPr bwMode="auto">
          <a:xfrm>
            <a:off x="214313" y="2895600"/>
            <a:ext cx="2643187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居民对药品行业预期一般的累计高于</a:t>
            </a:r>
            <a:r>
              <a:rPr lang="en-US" altLang="zh-CN" sz="1600" b="1" dirty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70%</a:t>
            </a:r>
            <a:r>
              <a:rPr lang="zh-CN" altLang="en-US" sz="1400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信心度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分以上低于</a:t>
            </a:r>
            <a:r>
              <a:rPr lang="en-US" altLang="zh-CN" sz="1600" b="1" dirty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30%</a:t>
            </a:r>
            <a:r>
              <a:rPr lang="zh-CN" altLang="en-US" sz="1400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34" name="矩形 17"/>
          <p:cNvSpPr>
            <a:spLocks noChangeArrowheads="1"/>
          </p:cNvSpPr>
          <p:nvPr/>
        </p:nvSpPr>
        <p:spPr bwMode="auto">
          <a:xfrm rot="-2269109">
            <a:off x="746125" y="1347788"/>
            <a:ext cx="2259013" cy="642937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32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不容乐观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85" y="199980"/>
            <a:ext cx="644303" cy="4429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9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9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11" grpId="0"/>
      <p:bldP spid="3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1F1E5"/>
            </a:gs>
            <a:gs pos="74001">
              <a:srgbClr val="F7F7ED"/>
            </a:gs>
            <a:gs pos="83000">
              <a:srgbClr val="F8F8EE"/>
            </a:gs>
            <a:gs pos="100000">
              <a:srgbClr val="F9F9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矩形 11"/>
          <p:cNvSpPr>
            <a:spLocks noChangeArrowheads="1"/>
          </p:cNvSpPr>
          <p:nvPr/>
        </p:nvSpPr>
        <p:spPr bwMode="auto">
          <a:xfrm>
            <a:off x="2714625" y="285750"/>
            <a:ext cx="1785938" cy="28575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400" b="1">
              <a:solidFill>
                <a:schemeClr val="bg1"/>
              </a:solidFill>
            </a:endParaRPr>
          </a:p>
        </p:txBody>
      </p:sp>
      <p:sp>
        <p:nvSpPr>
          <p:cNvPr id="180227" name="TextBox 10"/>
          <p:cNvSpPr txBox="1">
            <a:spLocks noChangeArrowheads="1"/>
          </p:cNvSpPr>
          <p:nvPr/>
        </p:nvSpPr>
        <p:spPr bwMode="auto">
          <a:xfrm>
            <a:off x="2714625" y="285750"/>
            <a:ext cx="20716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  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居民购药背景</a:t>
            </a:r>
          </a:p>
          <a:p>
            <a:pPr eaLnBrk="1" hangingPunct="1"/>
            <a:endParaRPr lang="zh-CN" altLang="en-US" dirty="0"/>
          </a:p>
        </p:txBody>
      </p:sp>
      <p:grpSp>
        <p:nvGrpSpPr>
          <p:cNvPr id="180228" name="Group 2"/>
          <p:cNvGrpSpPr>
            <a:grpSpLocks/>
          </p:cNvGrpSpPr>
          <p:nvPr/>
        </p:nvGrpSpPr>
        <p:grpSpPr bwMode="auto">
          <a:xfrm>
            <a:off x="-17463" y="4767263"/>
            <a:ext cx="8747126" cy="242887"/>
            <a:chOff x="0" y="0"/>
            <a:chExt cx="5511" cy="153"/>
          </a:xfrm>
        </p:grpSpPr>
        <p:pic>
          <p:nvPicPr>
            <p:cNvPr id="180241" name="矩形 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51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0242" name="Text Box 4"/>
            <p:cNvSpPr txBox="1">
              <a:spLocks noChangeArrowheads="1"/>
            </p:cNvSpPr>
            <p:nvPr/>
          </p:nvSpPr>
          <p:spPr bwMode="auto">
            <a:xfrm rot="10800000">
              <a:off x="12" y="12"/>
              <a:ext cx="549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36" tIns="34268" rIns="68536" bIns="34268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cxnSp>
        <p:nvCxnSpPr>
          <p:cNvPr id="180229" name="直接连接符 15"/>
          <p:cNvCxnSpPr>
            <a:cxnSpLocks noChangeShapeType="1"/>
          </p:cNvCxnSpPr>
          <p:nvPr/>
        </p:nvCxnSpPr>
        <p:spPr bwMode="auto">
          <a:xfrm>
            <a:off x="1114425" y="266700"/>
            <a:ext cx="0" cy="263525"/>
          </a:xfrm>
          <a:prstGeom prst="line">
            <a:avLst/>
          </a:prstGeom>
          <a:noFill/>
          <a:ln w="9525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0230" name="标题 1"/>
          <p:cNvSpPr txBox="1">
            <a:spLocks noChangeArrowheads="1"/>
          </p:cNvSpPr>
          <p:nvPr/>
        </p:nvSpPr>
        <p:spPr bwMode="auto">
          <a:xfrm>
            <a:off x="1258888" y="266700"/>
            <a:ext cx="66357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12813" indent="-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defTabSz="914400">
              <a:lnSpc>
                <a:spcPct val="80000"/>
              </a:lnSpc>
            </a:pPr>
            <a:r>
              <a:rPr lang="en-US" altLang="zh-CN" sz="1600" b="1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3.1</a:t>
            </a:r>
            <a:r>
              <a:rPr lang="zh-CN" altLang="en-US" sz="1600" b="1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数据描述</a:t>
            </a:r>
          </a:p>
        </p:txBody>
      </p:sp>
      <p:sp>
        <p:nvSpPr>
          <p:cNvPr id="8" name="TextBox 15"/>
          <p:cNvSpPr txBox="1"/>
          <p:nvPr/>
        </p:nvSpPr>
        <p:spPr>
          <a:xfrm>
            <a:off x="7989888" y="4738688"/>
            <a:ext cx="777777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—  </a:t>
            </a:r>
            <a:r>
              <a:rPr lang="en-US" altLang="zh-CN" sz="1100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20</a:t>
            </a:r>
            <a:r>
              <a:rPr lang="zh-CN" altLang="en-US" sz="1100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—</a:t>
            </a:r>
            <a:r>
              <a:rPr lang="zh-CN" altLang="en-US" sz="1100" dirty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endParaRPr lang="zh-CN" altLang="en-US" sz="1100" dirty="0">
              <a:solidFill>
                <a:schemeClr val="bg2">
                  <a:lumMod val="25000"/>
                </a:schemeClr>
              </a:solidFill>
              <a:effectLst>
                <a:outerShdw blurRad="50800" dist="50800" dir="12000000" sx="50000" sy="50000" algn="ctr" rotWithShape="0">
                  <a:srgbClr val="000000">
                    <a:alpha val="2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71563" y="1071563"/>
            <a:ext cx="7429500" cy="3143250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071938" y="1571625"/>
            <a:ext cx="71437" cy="3603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1285875" y="1928813"/>
            <a:ext cx="2857500" cy="1587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16200000" flipH="1">
            <a:off x="3041650" y="3030538"/>
            <a:ext cx="2232025" cy="28575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图表 21"/>
          <p:cNvGraphicFramePr/>
          <p:nvPr/>
        </p:nvGraphicFramePr>
        <p:xfrm>
          <a:off x="4214810" y="1500180"/>
          <a:ext cx="4357718" cy="2643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285875" y="1571625"/>
            <a:ext cx="32861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居民对药品安全事件了解情况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21593" y="2114730"/>
            <a:ext cx="3214687" cy="186018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000"/>
              </a:lnSpc>
              <a:defRPr/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2012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  </a:t>
            </a:r>
            <a:r>
              <a:rPr lang="zh-CN" altLang="en-US" sz="1400" dirty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毒胶囊事件</a:t>
            </a:r>
            <a:endParaRPr lang="en-US" altLang="zh-CN" sz="1400" dirty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000"/>
              </a:lnSpc>
              <a:defRPr/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2011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  金陵药业不良反应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000"/>
              </a:lnSpc>
              <a:defRPr/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2010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  </a:t>
            </a:r>
            <a:r>
              <a:rPr lang="zh-CN" altLang="en-US" sz="1400" dirty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强生召回门事件</a:t>
            </a:r>
            <a:endParaRPr lang="en-US" altLang="zh-CN" sz="1400" dirty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000"/>
              </a:lnSpc>
              <a:defRPr/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2009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  江苏狂犬疫苗造假案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000"/>
              </a:lnSpc>
              <a:defRPr/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2008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  江西免疫球蛋白过敏事件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000"/>
              </a:lnSpc>
              <a:defRPr/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2007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  头孢曲松钠的安全使用问题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000"/>
              </a:lnSpc>
              <a:defRPr/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2006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  齐齐哈尔假药事件</a:t>
            </a:r>
          </a:p>
        </p:txBody>
      </p:sp>
      <p:cxnSp>
        <p:nvCxnSpPr>
          <p:cNvPr id="180240" name="直接连接符 9"/>
          <p:cNvCxnSpPr>
            <a:cxnSpLocks noChangeShapeType="1"/>
          </p:cNvCxnSpPr>
          <p:nvPr/>
        </p:nvCxnSpPr>
        <p:spPr bwMode="auto">
          <a:xfrm>
            <a:off x="1143000" y="565150"/>
            <a:ext cx="3355975" cy="9525"/>
          </a:xfrm>
          <a:prstGeom prst="line">
            <a:avLst/>
          </a:prstGeom>
          <a:noFill/>
          <a:ln w="9525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85" y="199980"/>
            <a:ext cx="644303" cy="4429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1F1E5"/>
            </a:gs>
            <a:gs pos="74001">
              <a:srgbClr val="F7F7ED"/>
            </a:gs>
            <a:gs pos="83000">
              <a:srgbClr val="F8F8EE"/>
            </a:gs>
            <a:gs pos="100000">
              <a:srgbClr val="F9F9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矩形 11"/>
          <p:cNvSpPr>
            <a:spLocks noChangeArrowheads="1"/>
          </p:cNvSpPr>
          <p:nvPr/>
        </p:nvSpPr>
        <p:spPr bwMode="auto">
          <a:xfrm>
            <a:off x="2714625" y="285750"/>
            <a:ext cx="1785938" cy="28575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400" b="1">
              <a:solidFill>
                <a:schemeClr val="bg1"/>
              </a:solidFill>
            </a:endParaRPr>
          </a:p>
        </p:txBody>
      </p:sp>
      <p:sp>
        <p:nvSpPr>
          <p:cNvPr id="181251" name="TextBox 12"/>
          <p:cNvSpPr txBox="1">
            <a:spLocks noChangeArrowheads="1"/>
          </p:cNvSpPr>
          <p:nvPr/>
        </p:nvSpPr>
        <p:spPr bwMode="auto">
          <a:xfrm>
            <a:off x="2714625" y="285750"/>
            <a:ext cx="20716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居民日常购药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dirty="0"/>
          </a:p>
        </p:txBody>
      </p:sp>
      <p:grpSp>
        <p:nvGrpSpPr>
          <p:cNvPr id="181253" name="Group 2"/>
          <p:cNvGrpSpPr>
            <a:grpSpLocks/>
          </p:cNvGrpSpPr>
          <p:nvPr/>
        </p:nvGrpSpPr>
        <p:grpSpPr bwMode="auto">
          <a:xfrm>
            <a:off x="-17463" y="4767263"/>
            <a:ext cx="8747126" cy="242887"/>
            <a:chOff x="0" y="0"/>
            <a:chExt cx="5511" cy="153"/>
          </a:xfrm>
        </p:grpSpPr>
        <p:pic>
          <p:nvPicPr>
            <p:cNvPr id="181262" name="矩形 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51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263" name="Text Box 4"/>
            <p:cNvSpPr txBox="1">
              <a:spLocks noChangeArrowheads="1"/>
            </p:cNvSpPr>
            <p:nvPr/>
          </p:nvSpPr>
          <p:spPr bwMode="auto">
            <a:xfrm rot="10800000">
              <a:off x="12" y="12"/>
              <a:ext cx="549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36" tIns="34268" rIns="68536" bIns="34268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cxnSp>
        <p:nvCxnSpPr>
          <p:cNvPr id="181254" name="直接连接符 15"/>
          <p:cNvCxnSpPr>
            <a:cxnSpLocks noChangeShapeType="1"/>
          </p:cNvCxnSpPr>
          <p:nvPr/>
        </p:nvCxnSpPr>
        <p:spPr bwMode="auto">
          <a:xfrm>
            <a:off x="1114425" y="266700"/>
            <a:ext cx="0" cy="263525"/>
          </a:xfrm>
          <a:prstGeom prst="line">
            <a:avLst/>
          </a:prstGeom>
          <a:noFill/>
          <a:ln w="9525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1255" name="标题 1"/>
          <p:cNvSpPr txBox="1">
            <a:spLocks noChangeArrowheads="1"/>
          </p:cNvSpPr>
          <p:nvPr/>
        </p:nvSpPr>
        <p:spPr bwMode="auto">
          <a:xfrm>
            <a:off x="1263151" y="266700"/>
            <a:ext cx="66357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12813" indent="-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defTabSz="914400">
              <a:lnSpc>
                <a:spcPct val="80000"/>
              </a:lnSpc>
            </a:pPr>
            <a:r>
              <a:rPr lang="en-US" altLang="zh-CN" sz="1600" b="1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3.1</a:t>
            </a:r>
            <a:r>
              <a:rPr lang="zh-CN" altLang="en-US" sz="1600" b="1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数据描述</a:t>
            </a:r>
          </a:p>
        </p:txBody>
      </p:sp>
      <p:sp>
        <p:nvSpPr>
          <p:cNvPr id="8" name="TextBox 15"/>
          <p:cNvSpPr txBox="1"/>
          <p:nvPr/>
        </p:nvSpPr>
        <p:spPr>
          <a:xfrm>
            <a:off x="7989888" y="4738688"/>
            <a:ext cx="777777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—  </a:t>
            </a:r>
            <a:r>
              <a:rPr lang="en-US" altLang="zh-CN" sz="1100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21</a:t>
            </a:r>
            <a:r>
              <a:rPr lang="zh-CN" altLang="en-US" sz="1100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—</a:t>
            </a:r>
            <a:r>
              <a:rPr lang="zh-CN" altLang="en-US" sz="1100" dirty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endParaRPr lang="zh-CN" altLang="en-US" sz="1100" dirty="0">
              <a:solidFill>
                <a:schemeClr val="bg2">
                  <a:lumMod val="25000"/>
                </a:schemeClr>
              </a:solidFill>
              <a:effectLst>
                <a:outerShdw blurRad="50800" dist="50800" dir="12000000" sx="50000" sy="50000" algn="ctr" rotWithShape="0">
                  <a:srgbClr val="000000">
                    <a:alpha val="2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1257" name="TextBox 202"/>
          <p:cNvSpPr txBox="1">
            <a:spLocks noChangeArrowheads="1"/>
          </p:cNvSpPr>
          <p:nvPr/>
        </p:nvSpPr>
        <p:spPr bwMode="auto">
          <a:xfrm>
            <a:off x="1428750" y="1214438"/>
            <a:ext cx="32146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" name="TextBox 203"/>
          <p:cNvSpPr txBox="1">
            <a:spLocks noChangeArrowheads="1"/>
          </p:cNvSpPr>
          <p:nvPr/>
        </p:nvSpPr>
        <p:spPr bwMode="auto">
          <a:xfrm>
            <a:off x="928688" y="1071563"/>
            <a:ext cx="40719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居民最经常购药地点与安全性比较</a:t>
            </a:r>
          </a:p>
        </p:txBody>
      </p:sp>
      <p:graphicFrame>
        <p:nvGraphicFramePr>
          <p:cNvPr id="202" name="图表 201"/>
          <p:cNvGraphicFramePr/>
          <p:nvPr>
            <p:extLst>
              <p:ext uri="{D42A27DB-BD31-4B8C-83A1-F6EECF244321}">
                <p14:modId xmlns:p14="http://schemas.microsoft.com/office/powerpoint/2010/main" val="641756288"/>
              </p:ext>
            </p:extLst>
          </p:nvPr>
        </p:nvGraphicFramePr>
        <p:xfrm>
          <a:off x="500063" y="1623991"/>
          <a:ext cx="5357850" cy="3143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5" name="TextBox 204"/>
          <p:cNvSpPr txBox="1">
            <a:spLocks noChangeArrowheads="1"/>
          </p:cNvSpPr>
          <p:nvPr/>
        </p:nvSpPr>
        <p:spPr bwMode="auto">
          <a:xfrm>
            <a:off x="6372825" y="642938"/>
            <a:ext cx="2105035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地点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1—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医院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地点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2—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街道、社区医院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地点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3—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大药房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地点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4—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零售药店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地点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5—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私人诊所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地点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6—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邮购药品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sz="2000" dirty="0"/>
          </a:p>
        </p:txBody>
      </p:sp>
      <p:cxnSp>
        <p:nvCxnSpPr>
          <p:cNvPr id="181261" name="直接连接符 9"/>
          <p:cNvCxnSpPr>
            <a:cxnSpLocks noChangeShapeType="1"/>
          </p:cNvCxnSpPr>
          <p:nvPr/>
        </p:nvCxnSpPr>
        <p:spPr bwMode="auto">
          <a:xfrm>
            <a:off x="1143000" y="565150"/>
            <a:ext cx="3355975" cy="9525"/>
          </a:xfrm>
          <a:prstGeom prst="line">
            <a:avLst/>
          </a:prstGeom>
          <a:noFill/>
          <a:ln w="9525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85" y="199980"/>
            <a:ext cx="644303" cy="4429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" grpId="0"/>
      <p:bldP spid="20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1F1E5"/>
            </a:gs>
            <a:gs pos="74001">
              <a:srgbClr val="F7F7ED"/>
            </a:gs>
            <a:gs pos="83000">
              <a:srgbClr val="F8F8EE"/>
            </a:gs>
            <a:gs pos="100000">
              <a:srgbClr val="F9F9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矩形 11"/>
          <p:cNvSpPr>
            <a:spLocks noChangeArrowheads="1"/>
          </p:cNvSpPr>
          <p:nvPr/>
        </p:nvSpPr>
        <p:spPr bwMode="auto">
          <a:xfrm>
            <a:off x="2714625" y="285750"/>
            <a:ext cx="1785938" cy="28575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400" b="1">
              <a:solidFill>
                <a:schemeClr val="bg1"/>
              </a:solidFill>
            </a:endParaRPr>
          </a:p>
        </p:txBody>
      </p:sp>
      <p:sp>
        <p:nvSpPr>
          <p:cNvPr id="182275" name="AutoShape 3029"/>
          <p:cNvSpPr>
            <a:spLocks noChangeArrowheads="1"/>
          </p:cNvSpPr>
          <p:nvPr/>
        </p:nvSpPr>
        <p:spPr bwMode="auto">
          <a:xfrm>
            <a:off x="285750" y="1000125"/>
            <a:ext cx="3059113" cy="917575"/>
          </a:xfrm>
          <a:prstGeom prst="roundRect">
            <a:avLst>
              <a:gd name="adj" fmla="val 11153"/>
            </a:avLst>
          </a:prstGeom>
          <a:solidFill>
            <a:schemeClr val="bg1"/>
          </a:solidFill>
          <a:ln w="12700" cap="rnd" algn="ctr">
            <a:solidFill>
              <a:srgbClr val="333333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276" name="Rectangle 3018"/>
          <p:cNvSpPr>
            <a:spLocks noChangeArrowheads="1"/>
          </p:cNvSpPr>
          <p:nvPr/>
        </p:nvSpPr>
        <p:spPr bwMode="auto">
          <a:xfrm>
            <a:off x="357188" y="857250"/>
            <a:ext cx="1584325" cy="215900"/>
          </a:xfrm>
          <a:prstGeom prst="rect">
            <a:avLst/>
          </a:prstGeom>
          <a:solidFill>
            <a:srgbClr val="DDDDDD"/>
          </a:solidFill>
          <a:ln w="31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277" name="Rectangle 3022"/>
          <p:cNvSpPr>
            <a:spLocks noChangeArrowheads="1"/>
          </p:cNvSpPr>
          <p:nvPr/>
        </p:nvSpPr>
        <p:spPr bwMode="auto">
          <a:xfrm>
            <a:off x="2143125" y="857250"/>
            <a:ext cx="1087438" cy="261938"/>
          </a:xfrm>
          <a:prstGeom prst="rect">
            <a:avLst/>
          </a:prstGeom>
          <a:solidFill>
            <a:srgbClr val="DDDDDD"/>
          </a:solidFill>
          <a:ln w="31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278" name="Line 1557"/>
          <p:cNvSpPr>
            <a:spLocks noChangeShapeType="1"/>
          </p:cNvSpPr>
          <p:nvPr/>
        </p:nvSpPr>
        <p:spPr bwMode="auto">
          <a:xfrm>
            <a:off x="1943100" y="4424363"/>
            <a:ext cx="1588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2279" name="Line 1558"/>
          <p:cNvSpPr>
            <a:spLocks noChangeShapeType="1"/>
          </p:cNvSpPr>
          <p:nvPr/>
        </p:nvSpPr>
        <p:spPr bwMode="auto">
          <a:xfrm>
            <a:off x="1943100" y="4424363"/>
            <a:ext cx="1588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2280" name="Line 1561"/>
          <p:cNvSpPr>
            <a:spLocks noChangeShapeType="1"/>
          </p:cNvSpPr>
          <p:nvPr/>
        </p:nvSpPr>
        <p:spPr bwMode="auto">
          <a:xfrm>
            <a:off x="1730375" y="4545013"/>
            <a:ext cx="1588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2281" name="Line 1562"/>
          <p:cNvSpPr>
            <a:spLocks noChangeShapeType="1"/>
          </p:cNvSpPr>
          <p:nvPr/>
        </p:nvSpPr>
        <p:spPr bwMode="auto">
          <a:xfrm>
            <a:off x="1730375" y="4545013"/>
            <a:ext cx="1588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2282" name="Line 1574"/>
          <p:cNvSpPr>
            <a:spLocks noChangeShapeType="1"/>
          </p:cNvSpPr>
          <p:nvPr/>
        </p:nvSpPr>
        <p:spPr bwMode="auto">
          <a:xfrm>
            <a:off x="1717675" y="4437063"/>
            <a:ext cx="1588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2283" name="Line 1575"/>
          <p:cNvSpPr>
            <a:spLocks noChangeShapeType="1"/>
          </p:cNvSpPr>
          <p:nvPr/>
        </p:nvSpPr>
        <p:spPr bwMode="auto">
          <a:xfrm>
            <a:off x="1717675" y="4437063"/>
            <a:ext cx="1588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2284" name="Line 1598"/>
          <p:cNvSpPr>
            <a:spLocks noChangeShapeType="1"/>
          </p:cNvSpPr>
          <p:nvPr/>
        </p:nvSpPr>
        <p:spPr bwMode="auto">
          <a:xfrm>
            <a:off x="4899025" y="4600575"/>
            <a:ext cx="1588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2285" name="Line 1599"/>
          <p:cNvSpPr>
            <a:spLocks noChangeShapeType="1"/>
          </p:cNvSpPr>
          <p:nvPr/>
        </p:nvSpPr>
        <p:spPr bwMode="auto">
          <a:xfrm>
            <a:off x="4899025" y="4600575"/>
            <a:ext cx="1588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2286" name="Line 1602"/>
          <p:cNvSpPr>
            <a:spLocks noChangeShapeType="1"/>
          </p:cNvSpPr>
          <p:nvPr/>
        </p:nvSpPr>
        <p:spPr bwMode="auto">
          <a:xfrm>
            <a:off x="4873625" y="4486275"/>
            <a:ext cx="1588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2287" name="Line 1603"/>
          <p:cNvSpPr>
            <a:spLocks noChangeShapeType="1"/>
          </p:cNvSpPr>
          <p:nvPr/>
        </p:nvSpPr>
        <p:spPr bwMode="auto">
          <a:xfrm>
            <a:off x="4873625" y="4486275"/>
            <a:ext cx="1588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2288" name="Freeform 2738"/>
          <p:cNvSpPr>
            <a:spLocks/>
          </p:cNvSpPr>
          <p:nvPr/>
        </p:nvSpPr>
        <p:spPr bwMode="auto">
          <a:xfrm>
            <a:off x="1744663" y="195263"/>
            <a:ext cx="6648450" cy="1612900"/>
          </a:xfrm>
          <a:custGeom>
            <a:avLst/>
            <a:gdLst>
              <a:gd name="T0" fmla="*/ 0 w 4188"/>
              <a:gd name="T1" fmla="*/ 2147483647 h 1354"/>
              <a:gd name="T2" fmla="*/ 2147483647 w 4188"/>
              <a:gd name="T3" fmla="*/ 2147483647 h 1354"/>
              <a:gd name="T4" fmla="*/ 2147483647 w 4188"/>
              <a:gd name="T5" fmla="*/ 2147483647 h 1354"/>
              <a:gd name="T6" fmla="*/ 0 60000 65536"/>
              <a:gd name="T7" fmla="*/ 0 60000 65536"/>
              <a:gd name="T8" fmla="*/ 0 60000 65536"/>
              <a:gd name="T9" fmla="*/ 0 w 4188"/>
              <a:gd name="T10" fmla="*/ 0 h 1354"/>
              <a:gd name="T11" fmla="*/ 4188 w 4188"/>
              <a:gd name="T12" fmla="*/ 1354 h 13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88" h="1354">
                <a:moveTo>
                  <a:pt x="0" y="1354"/>
                </a:moveTo>
                <a:cubicBezTo>
                  <a:pt x="1417" y="1203"/>
                  <a:pt x="2835" y="1052"/>
                  <a:pt x="3493" y="855"/>
                </a:cubicBezTo>
                <a:cubicBezTo>
                  <a:pt x="4151" y="658"/>
                  <a:pt x="4188" y="0"/>
                  <a:pt x="3946" y="174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416" name="Oval 2912"/>
          <p:cNvSpPr>
            <a:spLocks noChangeArrowheads="1"/>
          </p:cNvSpPr>
          <p:nvPr/>
        </p:nvSpPr>
        <p:spPr bwMode="auto">
          <a:xfrm>
            <a:off x="1785938" y="3286125"/>
            <a:ext cx="5214937" cy="1500188"/>
          </a:xfrm>
          <a:prstGeom prst="ellipse">
            <a:avLst/>
          </a:prstGeom>
          <a:gradFill rotWithShape="0">
            <a:gsLst>
              <a:gs pos="0">
                <a:schemeClr val="bg1">
                  <a:gamma/>
                  <a:shade val="60784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/>
        </p:spPr>
        <p:txBody>
          <a:bodyPr vert="eaVert" wrap="none" lIns="92075" tIns="46038" rIns="92075" bIns="46038" anchor="ctr"/>
          <a:lstStyle/>
          <a:p>
            <a:endParaRPr lang="zh-CN" altLang="en-US"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82290" name="Oval 2914"/>
          <p:cNvSpPr>
            <a:spLocks noChangeArrowheads="1"/>
          </p:cNvSpPr>
          <p:nvPr/>
        </p:nvSpPr>
        <p:spPr bwMode="auto">
          <a:xfrm rot="20217589">
            <a:off x="2355850" y="2617788"/>
            <a:ext cx="4051300" cy="169227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82291" name="Oval 2915"/>
          <p:cNvSpPr>
            <a:spLocks noChangeArrowheads="1"/>
          </p:cNvSpPr>
          <p:nvPr/>
        </p:nvSpPr>
        <p:spPr bwMode="auto">
          <a:xfrm rot="20217589">
            <a:off x="2243138" y="2495550"/>
            <a:ext cx="4068762" cy="17049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82292" name="Arc 2918"/>
          <p:cNvSpPr>
            <a:spLocks/>
          </p:cNvSpPr>
          <p:nvPr/>
        </p:nvSpPr>
        <p:spPr bwMode="auto">
          <a:xfrm rot="20217589" flipH="1">
            <a:off x="2376488" y="3427413"/>
            <a:ext cx="2009775" cy="990600"/>
          </a:xfrm>
          <a:custGeom>
            <a:avLst/>
            <a:gdLst>
              <a:gd name="T0" fmla="*/ 2147483647 w 21600"/>
              <a:gd name="T1" fmla="*/ 0 h 24439"/>
              <a:gd name="T2" fmla="*/ 2147483647 w 21600"/>
              <a:gd name="T3" fmla="*/ 2147483647 h 24439"/>
              <a:gd name="T4" fmla="*/ 0 w 21600"/>
              <a:gd name="T5" fmla="*/ 2147483647 h 24439"/>
              <a:gd name="T6" fmla="*/ 0 60000 65536"/>
              <a:gd name="T7" fmla="*/ 0 60000 65536"/>
              <a:gd name="T8" fmla="*/ 0 60000 65536"/>
              <a:gd name="T9" fmla="*/ 0 w 21600"/>
              <a:gd name="T10" fmla="*/ 0 h 24439"/>
              <a:gd name="T11" fmla="*/ 21600 w 21600"/>
              <a:gd name="T12" fmla="*/ 24439 h 244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4439" fill="none" extrusionOk="0">
                <a:moveTo>
                  <a:pt x="20452" y="-1"/>
                </a:moveTo>
                <a:cubicBezTo>
                  <a:pt x="21212" y="2237"/>
                  <a:pt x="21600" y="4584"/>
                  <a:pt x="21600" y="6947"/>
                </a:cubicBezTo>
                <a:cubicBezTo>
                  <a:pt x="21600" y="13871"/>
                  <a:pt x="18280" y="20376"/>
                  <a:pt x="12672" y="24438"/>
                </a:cubicBezTo>
              </a:path>
              <a:path w="21600" h="24439" stroke="0" extrusionOk="0">
                <a:moveTo>
                  <a:pt x="20452" y="-1"/>
                </a:moveTo>
                <a:cubicBezTo>
                  <a:pt x="21212" y="2237"/>
                  <a:pt x="21600" y="4584"/>
                  <a:pt x="21600" y="6947"/>
                </a:cubicBezTo>
                <a:cubicBezTo>
                  <a:pt x="21600" y="13871"/>
                  <a:pt x="18280" y="20376"/>
                  <a:pt x="12672" y="24438"/>
                </a:cubicBezTo>
                <a:lnTo>
                  <a:pt x="0" y="6947"/>
                </a:lnTo>
                <a:lnTo>
                  <a:pt x="20452" y="-1"/>
                </a:lnTo>
                <a:close/>
              </a:path>
            </a:pathLst>
          </a:custGeom>
          <a:solidFill>
            <a:srgbClr val="FEF20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293" name="Arc 2920"/>
          <p:cNvSpPr>
            <a:spLocks/>
          </p:cNvSpPr>
          <p:nvPr/>
        </p:nvSpPr>
        <p:spPr bwMode="auto">
          <a:xfrm rot="20217589" flipH="1">
            <a:off x="2193925" y="2771775"/>
            <a:ext cx="1939925" cy="1046163"/>
          </a:xfrm>
          <a:custGeom>
            <a:avLst/>
            <a:gdLst>
              <a:gd name="T0" fmla="*/ 2147483647 w 20689"/>
              <a:gd name="T1" fmla="*/ 0 h 21142"/>
              <a:gd name="T2" fmla="*/ 2147483647 w 20689"/>
              <a:gd name="T3" fmla="*/ 2147483647 h 21142"/>
              <a:gd name="T4" fmla="*/ 0 w 20689"/>
              <a:gd name="T5" fmla="*/ 2147483647 h 21142"/>
              <a:gd name="T6" fmla="*/ 0 60000 65536"/>
              <a:gd name="T7" fmla="*/ 0 60000 65536"/>
              <a:gd name="T8" fmla="*/ 0 60000 65536"/>
              <a:gd name="T9" fmla="*/ 0 w 20689"/>
              <a:gd name="T10" fmla="*/ 0 h 21142"/>
              <a:gd name="T11" fmla="*/ 20689 w 20689"/>
              <a:gd name="T12" fmla="*/ 21142 h 211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689" h="21142" fill="none" extrusionOk="0">
                <a:moveTo>
                  <a:pt x="4423" y="-1"/>
                </a:moveTo>
                <a:cubicBezTo>
                  <a:pt x="12172" y="1620"/>
                  <a:pt x="18413" y="7351"/>
                  <a:pt x="20688" y="14934"/>
                </a:cubicBezTo>
              </a:path>
              <a:path w="20689" h="21142" stroke="0" extrusionOk="0">
                <a:moveTo>
                  <a:pt x="4423" y="-1"/>
                </a:moveTo>
                <a:cubicBezTo>
                  <a:pt x="12172" y="1620"/>
                  <a:pt x="18413" y="7351"/>
                  <a:pt x="20688" y="14934"/>
                </a:cubicBezTo>
                <a:lnTo>
                  <a:pt x="0" y="21142"/>
                </a:lnTo>
                <a:lnTo>
                  <a:pt x="4423" y="-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294" name="Freeform 2921"/>
          <p:cNvSpPr>
            <a:spLocks/>
          </p:cNvSpPr>
          <p:nvPr/>
        </p:nvSpPr>
        <p:spPr bwMode="auto">
          <a:xfrm rot="20217589">
            <a:off x="4789488" y="3344863"/>
            <a:ext cx="434975" cy="639762"/>
          </a:xfrm>
          <a:custGeom>
            <a:avLst/>
            <a:gdLst>
              <a:gd name="T0" fmla="*/ 2147483647 w 480"/>
              <a:gd name="T1" fmla="*/ 2147483647 h 716"/>
              <a:gd name="T2" fmla="*/ 2147483647 w 480"/>
              <a:gd name="T3" fmla="*/ 2147483647 h 716"/>
              <a:gd name="T4" fmla="*/ 0 w 480"/>
              <a:gd name="T5" fmla="*/ 0 h 716"/>
              <a:gd name="T6" fmla="*/ 0 60000 65536"/>
              <a:gd name="T7" fmla="*/ 0 60000 65536"/>
              <a:gd name="T8" fmla="*/ 0 60000 65536"/>
              <a:gd name="T9" fmla="*/ 0 w 480"/>
              <a:gd name="T10" fmla="*/ 0 h 716"/>
              <a:gd name="T11" fmla="*/ 480 w 480"/>
              <a:gd name="T12" fmla="*/ 716 h 7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716">
                <a:moveTo>
                  <a:pt x="480" y="716"/>
                </a:moveTo>
                <a:lnTo>
                  <a:pt x="480" y="604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82295" name="Freeform 2931"/>
          <p:cNvSpPr>
            <a:spLocks/>
          </p:cNvSpPr>
          <p:nvPr/>
        </p:nvSpPr>
        <p:spPr bwMode="auto">
          <a:xfrm rot="20014140">
            <a:off x="3321050" y="3911600"/>
            <a:ext cx="698500" cy="552450"/>
          </a:xfrm>
          <a:custGeom>
            <a:avLst/>
            <a:gdLst>
              <a:gd name="T0" fmla="*/ 0 w 391"/>
              <a:gd name="T1" fmla="*/ 2147483647 h 477"/>
              <a:gd name="T2" fmla="*/ 0 w 391"/>
              <a:gd name="T3" fmla="*/ 2147483647 h 477"/>
              <a:gd name="T4" fmla="*/ 2147483647 w 391"/>
              <a:gd name="T5" fmla="*/ 0 h 477"/>
              <a:gd name="T6" fmla="*/ 0 60000 65536"/>
              <a:gd name="T7" fmla="*/ 0 60000 65536"/>
              <a:gd name="T8" fmla="*/ 0 60000 65536"/>
              <a:gd name="T9" fmla="*/ 0 w 391"/>
              <a:gd name="T10" fmla="*/ 0 h 477"/>
              <a:gd name="T11" fmla="*/ 391 w 391"/>
              <a:gd name="T12" fmla="*/ 477 h 47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1" h="477">
                <a:moveTo>
                  <a:pt x="0" y="477"/>
                </a:moveTo>
                <a:lnTo>
                  <a:pt x="0" y="333"/>
                </a:lnTo>
                <a:lnTo>
                  <a:pt x="391" y="0"/>
                </a:lnTo>
              </a:path>
            </a:pathLst>
          </a:custGeom>
          <a:noFill/>
          <a:ln w="15875">
            <a:solidFill>
              <a:schemeClr val="bg1">
                <a:lumMod val="50000"/>
              </a:schemeClr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lIns="92075" tIns="46038" rIns="92075" bIns="4603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82296" name="Freeform 2932"/>
          <p:cNvSpPr>
            <a:spLocks/>
          </p:cNvSpPr>
          <p:nvPr/>
        </p:nvSpPr>
        <p:spPr bwMode="auto">
          <a:xfrm rot="20116134">
            <a:off x="2322513" y="3649663"/>
            <a:ext cx="1111250" cy="161925"/>
          </a:xfrm>
          <a:custGeom>
            <a:avLst/>
            <a:gdLst>
              <a:gd name="T0" fmla="*/ 0 w 596"/>
              <a:gd name="T1" fmla="*/ 0 h 120"/>
              <a:gd name="T2" fmla="*/ 2147483647 w 596"/>
              <a:gd name="T3" fmla="*/ 2147483647 h 120"/>
              <a:gd name="T4" fmla="*/ 0 60000 65536"/>
              <a:gd name="T5" fmla="*/ 0 60000 65536"/>
              <a:gd name="T6" fmla="*/ 0 w 596"/>
              <a:gd name="T7" fmla="*/ 0 h 120"/>
              <a:gd name="T8" fmla="*/ 596 w 596"/>
              <a:gd name="T9" fmla="*/ 120 h 1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96" h="120">
                <a:moveTo>
                  <a:pt x="0" y="0"/>
                </a:moveTo>
                <a:lnTo>
                  <a:pt x="596" y="120"/>
                </a:lnTo>
              </a:path>
            </a:pathLst>
          </a:custGeom>
          <a:noFill/>
          <a:ln w="15875">
            <a:solidFill>
              <a:schemeClr val="bg1">
                <a:lumMod val="50000"/>
              </a:schemeClr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lIns="92075" tIns="46038" rIns="92075" bIns="4603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82297" name="Line 2934"/>
          <p:cNvSpPr>
            <a:spLocks noChangeShapeType="1"/>
          </p:cNvSpPr>
          <p:nvPr/>
        </p:nvSpPr>
        <p:spPr bwMode="auto">
          <a:xfrm rot="20217589" flipV="1">
            <a:off x="4651375" y="2438400"/>
            <a:ext cx="831850" cy="287338"/>
          </a:xfrm>
          <a:prstGeom prst="line">
            <a:avLst/>
          </a:prstGeom>
          <a:noFill/>
          <a:ln w="3175">
            <a:solidFill>
              <a:srgbClr val="6A93DE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182298" name="Arc 2948"/>
          <p:cNvSpPr>
            <a:spLocks/>
          </p:cNvSpPr>
          <p:nvPr/>
        </p:nvSpPr>
        <p:spPr bwMode="auto">
          <a:xfrm rot="-1382411">
            <a:off x="3990975" y="2438400"/>
            <a:ext cx="2117725" cy="538163"/>
          </a:xfrm>
          <a:custGeom>
            <a:avLst/>
            <a:gdLst>
              <a:gd name="T0" fmla="*/ 2147483647 w 21600"/>
              <a:gd name="T1" fmla="*/ 0 h 14335"/>
              <a:gd name="T2" fmla="*/ 2147483647 w 21600"/>
              <a:gd name="T3" fmla="*/ 2147483647 h 14335"/>
              <a:gd name="T4" fmla="*/ 0 w 21600"/>
              <a:gd name="T5" fmla="*/ 2147483647 h 14335"/>
              <a:gd name="T6" fmla="*/ 0 60000 65536"/>
              <a:gd name="T7" fmla="*/ 0 60000 65536"/>
              <a:gd name="T8" fmla="*/ 0 60000 65536"/>
              <a:gd name="T9" fmla="*/ 0 w 21600"/>
              <a:gd name="T10" fmla="*/ 0 h 14335"/>
              <a:gd name="T11" fmla="*/ 21600 w 21600"/>
              <a:gd name="T12" fmla="*/ 14335 h 143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4335" fill="none" extrusionOk="0">
                <a:moveTo>
                  <a:pt x="16157" y="-1"/>
                </a:moveTo>
                <a:cubicBezTo>
                  <a:pt x="19663" y="3951"/>
                  <a:pt x="21600" y="9051"/>
                  <a:pt x="21600" y="14335"/>
                </a:cubicBezTo>
              </a:path>
              <a:path w="21600" h="14335" stroke="0" extrusionOk="0">
                <a:moveTo>
                  <a:pt x="16157" y="-1"/>
                </a:moveTo>
                <a:cubicBezTo>
                  <a:pt x="19663" y="3951"/>
                  <a:pt x="21600" y="9051"/>
                  <a:pt x="21600" y="14335"/>
                </a:cubicBezTo>
                <a:lnTo>
                  <a:pt x="0" y="14335"/>
                </a:lnTo>
                <a:lnTo>
                  <a:pt x="16157" y="-1"/>
                </a:lnTo>
                <a:close/>
              </a:path>
            </a:pathLst>
          </a:custGeom>
          <a:solidFill>
            <a:schemeClr val="tx1">
              <a:alpha val="2117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299" name="Arc 2917"/>
          <p:cNvSpPr>
            <a:spLocks/>
          </p:cNvSpPr>
          <p:nvPr/>
        </p:nvSpPr>
        <p:spPr bwMode="auto">
          <a:xfrm rot="-1454676">
            <a:off x="3046413" y="1854200"/>
            <a:ext cx="2946400" cy="1181100"/>
          </a:xfrm>
          <a:custGeom>
            <a:avLst/>
            <a:gdLst>
              <a:gd name="T0" fmla="*/ 0 w 31682"/>
              <a:gd name="T1" fmla="*/ 2147483647 h 21600"/>
              <a:gd name="T2" fmla="*/ 2147483647 w 31682"/>
              <a:gd name="T3" fmla="*/ 2147483647 h 21600"/>
              <a:gd name="T4" fmla="*/ 2147483647 w 31682"/>
              <a:gd name="T5" fmla="*/ 2147483647 h 21600"/>
              <a:gd name="T6" fmla="*/ 0 60000 65536"/>
              <a:gd name="T7" fmla="*/ 0 60000 65536"/>
              <a:gd name="T8" fmla="*/ 0 60000 65536"/>
              <a:gd name="T9" fmla="*/ 0 w 31682"/>
              <a:gd name="T10" fmla="*/ 0 h 21600"/>
              <a:gd name="T11" fmla="*/ 31682 w 3168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682" h="21600" fill="none" extrusionOk="0">
                <a:moveTo>
                  <a:pt x="0" y="2497"/>
                </a:moveTo>
                <a:cubicBezTo>
                  <a:pt x="3107" y="857"/>
                  <a:pt x="6568" y="-1"/>
                  <a:pt x="10082" y="0"/>
                </a:cubicBezTo>
                <a:cubicBezTo>
                  <a:pt x="22011" y="0"/>
                  <a:pt x="31682" y="9670"/>
                  <a:pt x="31682" y="21600"/>
                </a:cubicBezTo>
              </a:path>
              <a:path w="31682" h="21600" stroke="0" extrusionOk="0">
                <a:moveTo>
                  <a:pt x="0" y="2497"/>
                </a:moveTo>
                <a:cubicBezTo>
                  <a:pt x="3107" y="857"/>
                  <a:pt x="6568" y="-1"/>
                  <a:pt x="10082" y="0"/>
                </a:cubicBezTo>
                <a:cubicBezTo>
                  <a:pt x="22011" y="0"/>
                  <a:pt x="31682" y="9670"/>
                  <a:pt x="31682" y="21600"/>
                </a:cubicBezTo>
                <a:lnTo>
                  <a:pt x="10082" y="21600"/>
                </a:lnTo>
                <a:lnTo>
                  <a:pt x="0" y="2497"/>
                </a:lnTo>
                <a:close/>
              </a:path>
            </a:pathLst>
          </a:custGeom>
          <a:solidFill>
            <a:srgbClr val="FFB1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300" name="Oval 2937"/>
          <p:cNvSpPr>
            <a:spLocks noChangeArrowheads="1"/>
          </p:cNvSpPr>
          <p:nvPr/>
        </p:nvSpPr>
        <p:spPr bwMode="auto">
          <a:xfrm rot="-1382411">
            <a:off x="3289300" y="2854325"/>
            <a:ext cx="1968500" cy="781050"/>
          </a:xfrm>
          <a:prstGeom prst="ellipse">
            <a:avLst/>
          </a:prstGeom>
          <a:gradFill rotWithShape="0">
            <a:gsLst>
              <a:gs pos="100000">
                <a:schemeClr val="bg1">
                  <a:lumMod val="85000"/>
                </a:schemeClr>
              </a:gs>
              <a:gs pos="100000">
                <a:srgbClr val="FF7A00"/>
              </a:gs>
              <a:gs pos="100000">
                <a:srgbClr val="FF0300"/>
              </a:gs>
              <a:gs pos="100000">
                <a:srgbClr val="4D0808"/>
              </a:gs>
            </a:gsLst>
            <a:lin ang="0"/>
          </a:gradFill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82301" name="Oval 2938"/>
          <p:cNvSpPr>
            <a:spLocks noChangeArrowheads="1"/>
          </p:cNvSpPr>
          <p:nvPr/>
        </p:nvSpPr>
        <p:spPr bwMode="auto">
          <a:xfrm rot="-1382411">
            <a:off x="3321050" y="3011488"/>
            <a:ext cx="1892300" cy="6350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355" name="AutoShape 2952"/>
          <p:cNvSpPr>
            <a:spLocks noChangeArrowheads="1"/>
          </p:cNvSpPr>
          <p:nvPr/>
        </p:nvSpPr>
        <p:spPr bwMode="auto">
          <a:xfrm>
            <a:off x="6381750" y="2928765"/>
            <a:ext cx="2592388" cy="500235"/>
          </a:xfrm>
          <a:prstGeom prst="roundRect">
            <a:avLst>
              <a:gd name="adj" fmla="val 13773"/>
            </a:avLst>
          </a:prstGeom>
          <a:solidFill>
            <a:schemeClr val="bg1"/>
          </a:solidFill>
          <a:ln w="12700" cap="rnd" algn="ctr">
            <a:solidFill>
              <a:srgbClr val="80808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 sz="700"/>
          </a:p>
        </p:txBody>
      </p:sp>
      <p:sp>
        <p:nvSpPr>
          <p:cNvPr id="38996" name="Text Box 2954"/>
          <p:cNvSpPr txBox="1">
            <a:spLocks noChangeArrowheads="1"/>
          </p:cNvSpPr>
          <p:nvPr/>
        </p:nvSpPr>
        <p:spPr bwMode="auto">
          <a:xfrm>
            <a:off x="6286500" y="2500313"/>
            <a:ext cx="2857500" cy="32975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marL="342900" lvl="1" indent="-342900" ea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向消协、政监部分投诉</a:t>
            </a:r>
            <a:endParaRPr lang="en-US" altLang="ko-KR" sz="14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2303" name="Group 2960"/>
          <p:cNvGrpSpPr>
            <a:grpSpLocks/>
          </p:cNvGrpSpPr>
          <p:nvPr/>
        </p:nvGrpSpPr>
        <p:grpSpPr bwMode="auto">
          <a:xfrm>
            <a:off x="5243513" y="2925763"/>
            <a:ext cx="1128712" cy="330200"/>
            <a:chOff x="3484" y="1888"/>
            <a:chExt cx="711" cy="277"/>
          </a:xfrm>
        </p:grpSpPr>
        <p:sp>
          <p:nvSpPr>
            <p:cNvPr id="182353" name="Line 2958"/>
            <p:cNvSpPr>
              <a:spLocks noChangeShapeType="1"/>
            </p:cNvSpPr>
            <p:nvPr/>
          </p:nvSpPr>
          <p:spPr bwMode="auto">
            <a:xfrm flipV="1">
              <a:off x="3484" y="1888"/>
              <a:ext cx="212" cy="277"/>
            </a:xfrm>
            <a:prstGeom prst="line">
              <a:avLst/>
            </a:prstGeom>
            <a:noFill/>
            <a:ln w="19050" cap="rnd">
              <a:solidFill>
                <a:srgbClr val="333333"/>
              </a:solidFill>
              <a:prstDash val="sysDot"/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54" name="Line 2959"/>
            <p:cNvSpPr>
              <a:spLocks noChangeShapeType="1"/>
            </p:cNvSpPr>
            <p:nvPr/>
          </p:nvSpPr>
          <p:spPr bwMode="auto">
            <a:xfrm>
              <a:off x="3696" y="1888"/>
              <a:ext cx="499" cy="0"/>
            </a:xfrm>
            <a:prstGeom prst="line">
              <a:avLst/>
            </a:prstGeom>
            <a:noFill/>
            <a:ln w="19050" cap="rnd">
              <a:solidFill>
                <a:srgbClr val="333333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2304" name="Line 2962"/>
          <p:cNvSpPr>
            <a:spLocks noChangeShapeType="1"/>
          </p:cNvSpPr>
          <p:nvPr/>
        </p:nvSpPr>
        <p:spPr bwMode="auto">
          <a:xfrm>
            <a:off x="4427538" y="3844925"/>
            <a:ext cx="273050" cy="342900"/>
          </a:xfrm>
          <a:prstGeom prst="line">
            <a:avLst/>
          </a:prstGeom>
          <a:noFill/>
          <a:ln w="19050" cap="rnd">
            <a:solidFill>
              <a:srgbClr val="333333"/>
            </a:solidFill>
            <a:prstDash val="sysDot"/>
            <a:round/>
            <a:headEnd type="oval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2305" name="Line 2963"/>
          <p:cNvSpPr>
            <a:spLocks noChangeShapeType="1"/>
          </p:cNvSpPr>
          <p:nvPr/>
        </p:nvSpPr>
        <p:spPr bwMode="auto">
          <a:xfrm flipV="1">
            <a:off x="4700588" y="4187825"/>
            <a:ext cx="1600200" cy="0"/>
          </a:xfrm>
          <a:prstGeom prst="line">
            <a:avLst/>
          </a:prstGeom>
          <a:noFill/>
          <a:ln w="19050" cap="rnd">
            <a:solidFill>
              <a:srgbClr val="333333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82306" name="Group 2964"/>
          <p:cNvGrpSpPr>
            <a:grpSpLocks/>
          </p:cNvGrpSpPr>
          <p:nvPr/>
        </p:nvGrpSpPr>
        <p:grpSpPr bwMode="auto">
          <a:xfrm>
            <a:off x="6215063" y="3857625"/>
            <a:ext cx="2592387" cy="820738"/>
            <a:chOff x="4030" y="1763"/>
            <a:chExt cx="1633" cy="689"/>
          </a:xfrm>
        </p:grpSpPr>
        <p:sp>
          <p:nvSpPr>
            <p:cNvPr id="182351" name="AutoShape 2966"/>
            <p:cNvSpPr>
              <a:spLocks noChangeArrowheads="1"/>
            </p:cNvSpPr>
            <p:nvPr/>
          </p:nvSpPr>
          <p:spPr bwMode="auto">
            <a:xfrm>
              <a:off x="4030" y="2089"/>
              <a:ext cx="1633" cy="363"/>
            </a:xfrm>
            <a:prstGeom prst="roundRect">
              <a:avLst>
                <a:gd name="adj" fmla="val 13773"/>
              </a:avLst>
            </a:prstGeom>
            <a:solidFill>
              <a:schemeClr val="bg1"/>
            </a:solidFill>
            <a:ln w="12700" cap="rnd" algn="ctr">
              <a:solidFill>
                <a:srgbClr val="80808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sz="1200" b="1" dirty="0">
                  <a:latin typeface="微软雅黑" pitchFamily="34" charset="-122"/>
                  <a:ea typeface="微软雅黑" pitchFamily="34" charset="-122"/>
                </a:rPr>
                <a:t>新的监督力量没有得到很好利用</a:t>
              </a:r>
            </a:p>
          </p:txBody>
        </p:sp>
        <p:sp>
          <p:nvSpPr>
            <p:cNvPr id="38990" name="Text Box 2968"/>
            <p:cNvSpPr txBox="1">
              <a:spLocks noChangeArrowheads="1"/>
            </p:cNvSpPr>
            <p:nvPr/>
          </p:nvSpPr>
          <p:spPr bwMode="auto">
            <a:xfrm>
              <a:off x="4075" y="1763"/>
              <a:ext cx="981" cy="30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marL="342900" lvl="1" indent="-342900" eaLnBrk="1" hangingPunct="1">
                <a:lnSpc>
                  <a:spcPct val="12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/>
              </a:pP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向媒体披露</a:t>
              </a:r>
              <a:endParaRPr lang="en-US" altLang="ko-KR" sz="16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82307" name="Group 2984"/>
          <p:cNvGrpSpPr>
            <a:grpSpLocks/>
          </p:cNvGrpSpPr>
          <p:nvPr/>
        </p:nvGrpSpPr>
        <p:grpSpPr bwMode="auto">
          <a:xfrm>
            <a:off x="1692275" y="3460750"/>
            <a:ext cx="1584325" cy="330200"/>
            <a:chOff x="1066" y="2609"/>
            <a:chExt cx="998" cy="277"/>
          </a:xfrm>
        </p:grpSpPr>
        <p:sp>
          <p:nvSpPr>
            <p:cNvPr id="182349" name="Line 2970"/>
            <p:cNvSpPr>
              <a:spLocks noChangeShapeType="1"/>
            </p:cNvSpPr>
            <p:nvPr/>
          </p:nvSpPr>
          <p:spPr bwMode="auto">
            <a:xfrm flipH="1" flipV="1">
              <a:off x="1848" y="2609"/>
              <a:ext cx="216" cy="277"/>
            </a:xfrm>
            <a:prstGeom prst="line">
              <a:avLst/>
            </a:prstGeom>
            <a:noFill/>
            <a:ln w="19050" cap="rnd">
              <a:solidFill>
                <a:srgbClr val="333333"/>
              </a:solidFill>
              <a:prstDash val="sysDot"/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50" name="Line 2971"/>
            <p:cNvSpPr>
              <a:spLocks noChangeShapeType="1"/>
            </p:cNvSpPr>
            <p:nvPr/>
          </p:nvSpPr>
          <p:spPr bwMode="auto">
            <a:xfrm flipH="1">
              <a:off x="1066" y="2609"/>
              <a:ext cx="782" cy="0"/>
            </a:xfrm>
            <a:prstGeom prst="line">
              <a:avLst/>
            </a:prstGeom>
            <a:noFill/>
            <a:ln w="19050" cap="rnd">
              <a:solidFill>
                <a:srgbClr val="333333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2308" name="Group 2977"/>
          <p:cNvGrpSpPr>
            <a:grpSpLocks/>
          </p:cNvGrpSpPr>
          <p:nvPr/>
        </p:nvGrpSpPr>
        <p:grpSpPr bwMode="auto">
          <a:xfrm>
            <a:off x="0" y="3214684"/>
            <a:ext cx="2571750" cy="928686"/>
            <a:chOff x="-91" y="3037"/>
            <a:chExt cx="1368" cy="780"/>
          </a:xfrm>
        </p:grpSpPr>
        <p:sp>
          <p:nvSpPr>
            <p:cNvPr id="182347" name="AutoShape 2974"/>
            <p:cNvSpPr>
              <a:spLocks noChangeArrowheads="1"/>
            </p:cNvSpPr>
            <p:nvPr/>
          </p:nvSpPr>
          <p:spPr bwMode="auto">
            <a:xfrm>
              <a:off x="-15" y="3337"/>
              <a:ext cx="1056" cy="480"/>
            </a:xfrm>
            <a:prstGeom prst="roundRect">
              <a:avLst>
                <a:gd name="adj" fmla="val 13773"/>
              </a:avLst>
            </a:prstGeom>
            <a:solidFill>
              <a:schemeClr val="bg1"/>
            </a:solidFill>
            <a:ln w="12700" cap="rnd" algn="ctr">
              <a:solidFill>
                <a:srgbClr val="80808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84" name="Text Box 2976"/>
            <p:cNvSpPr txBox="1">
              <a:spLocks noChangeArrowheads="1"/>
            </p:cNvSpPr>
            <p:nvPr/>
          </p:nvSpPr>
          <p:spPr bwMode="auto">
            <a:xfrm>
              <a:off x="-91" y="3037"/>
              <a:ext cx="1368" cy="27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marL="342900" lvl="1" indent="-342900" eaLnBrk="1" hangingPunct="1">
                <a:lnSpc>
                  <a:spcPct val="12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/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向医院、药店理赔</a:t>
              </a:r>
              <a:endParaRPr lang="en-US" altLang="ko-KR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82345" name="AutoShape 2980"/>
          <p:cNvSpPr>
            <a:spLocks noChangeArrowheads="1"/>
          </p:cNvSpPr>
          <p:nvPr/>
        </p:nvSpPr>
        <p:spPr bwMode="auto">
          <a:xfrm>
            <a:off x="214313" y="2500313"/>
            <a:ext cx="2000250" cy="428625"/>
          </a:xfrm>
          <a:prstGeom prst="roundRect">
            <a:avLst>
              <a:gd name="adj" fmla="val 13773"/>
            </a:avLst>
          </a:prstGeom>
          <a:solidFill>
            <a:schemeClr val="bg1"/>
          </a:solidFill>
          <a:ln w="12700" cap="rnd" algn="ctr">
            <a:solidFill>
              <a:srgbClr val="80808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只有</a:t>
            </a:r>
            <a:r>
              <a:rPr lang="en-US" altLang="zh-CN" sz="1400" b="1" dirty="0">
                <a:solidFill>
                  <a:srgbClr val="FF8029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人采取此类办法</a:t>
            </a:r>
          </a:p>
        </p:txBody>
      </p:sp>
      <p:sp>
        <p:nvSpPr>
          <p:cNvPr id="38980" name="Text Box 2982"/>
          <p:cNvSpPr txBox="1">
            <a:spLocks noChangeArrowheads="1"/>
          </p:cNvSpPr>
          <p:nvPr/>
        </p:nvSpPr>
        <p:spPr bwMode="auto">
          <a:xfrm>
            <a:off x="0" y="2071688"/>
            <a:ext cx="2325688" cy="3286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marL="342900" lvl="1" indent="-342900" ea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起诉、上访等其他途径</a:t>
            </a:r>
            <a:endParaRPr lang="en-US" altLang="ko-KR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2310" name="Line 2986"/>
          <p:cNvSpPr>
            <a:spLocks noChangeShapeType="1"/>
          </p:cNvSpPr>
          <p:nvPr/>
        </p:nvSpPr>
        <p:spPr bwMode="auto">
          <a:xfrm flipH="1" flipV="1">
            <a:off x="2933700" y="2441575"/>
            <a:ext cx="414338" cy="593725"/>
          </a:xfrm>
          <a:prstGeom prst="line">
            <a:avLst/>
          </a:prstGeom>
          <a:noFill/>
          <a:ln w="19050" cap="rnd">
            <a:solidFill>
              <a:srgbClr val="333333"/>
            </a:solidFill>
            <a:prstDash val="sysDot"/>
            <a:round/>
            <a:headEnd type="oval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2311" name="Line 2987"/>
          <p:cNvSpPr>
            <a:spLocks noChangeShapeType="1"/>
          </p:cNvSpPr>
          <p:nvPr/>
        </p:nvSpPr>
        <p:spPr bwMode="auto">
          <a:xfrm flipH="1">
            <a:off x="1692275" y="2439988"/>
            <a:ext cx="1241425" cy="0"/>
          </a:xfrm>
          <a:prstGeom prst="line">
            <a:avLst/>
          </a:prstGeom>
          <a:noFill/>
          <a:ln w="19050" cap="rnd">
            <a:solidFill>
              <a:srgbClr val="333333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2334" name="AutoShape 2990"/>
          <p:cNvSpPr>
            <a:spLocks noChangeArrowheads="1"/>
          </p:cNvSpPr>
          <p:nvPr/>
        </p:nvSpPr>
        <p:spPr bwMode="auto">
          <a:xfrm>
            <a:off x="6396038" y="1174177"/>
            <a:ext cx="2592388" cy="712000"/>
          </a:xfrm>
          <a:prstGeom prst="roundRect">
            <a:avLst>
              <a:gd name="adj" fmla="val 13773"/>
            </a:avLst>
          </a:prstGeom>
          <a:solidFill>
            <a:schemeClr val="bg1"/>
          </a:solidFill>
          <a:ln w="12700" cap="rnd" algn="ctr">
            <a:solidFill>
              <a:srgbClr val="80808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 sz="900"/>
          </a:p>
        </p:txBody>
      </p:sp>
      <p:sp>
        <p:nvSpPr>
          <p:cNvPr id="38965" name="Text Box 2992"/>
          <p:cNvSpPr txBox="1">
            <a:spLocks noChangeArrowheads="1"/>
          </p:cNvSpPr>
          <p:nvPr/>
        </p:nvSpPr>
        <p:spPr bwMode="auto">
          <a:xfrm>
            <a:off x="6286500" y="785813"/>
            <a:ext cx="2128838" cy="36286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marL="342900" lvl="1" indent="-342900" ea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太麻烦，算了</a:t>
            </a:r>
            <a:endParaRPr lang="en-US" altLang="ko-KR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2313" name="Line 3013"/>
          <p:cNvSpPr>
            <a:spLocks noChangeShapeType="1"/>
          </p:cNvSpPr>
          <p:nvPr/>
        </p:nvSpPr>
        <p:spPr bwMode="auto">
          <a:xfrm flipV="1">
            <a:off x="4500563" y="1006475"/>
            <a:ext cx="1073150" cy="1457325"/>
          </a:xfrm>
          <a:prstGeom prst="line">
            <a:avLst/>
          </a:prstGeom>
          <a:noFill/>
          <a:ln w="19050" cap="rnd">
            <a:solidFill>
              <a:srgbClr val="333333"/>
            </a:solidFill>
            <a:prstDash val="sysDot"/>
            <a:round/>
            <a:headEnd type="oval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2314" name="Line 3014"/>
          <p:cNvSpPr>
            <a:spLocks noChangeShapeType="1"/>
          </p:cNvSpPr>
          <p:nvPr/>
        </p:nvSpPr>
        <p:spPr bwMode="auto">
          <a:xfrm>
            <a:off x="5580063" y="1006475"/>
            <a:ext cx="792162" cy="0"/>
          </a:xfrm>
          <a:prstGeom prst="line">
            <a:avLst/>
          </a:prstGeom>
          <a:noFill/>
          <a:ln w="19050" cap="rnd">
            <a:solidFill>
              <a:srgbClr val="333333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2315" name="Rectangle 3019"/>
          <p:cNvSpPr>
            <a:spLocks noChangeArrowheads="1"/>
          </p:cNvSpPr>
          <p:nvPr/>
        </p:nvSpPr>
        <p:spPr bwMode="auto">
          <a:xfrm>
            <a:off x="428625" y="857250"/>
            <a:ext cx="1479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药品</a:t>
            </a:r>
            <a:r>
              <a:rPr lang="zh-CN" altLang="en-US" sz="1100">
                <a:latin typeface="微软雅黑" pitchFamily="34" charset="-122"/>
                <a:ea typeface="微软雅黑" pitchFamily="34" charset="-122"/>
              </a:rPr>
              <a:t>安全问题发生时</a:t>
            </a:r>
            <a:endParaRPr lang="en-US" altLang="ko-KR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2316" name="Rectangle 3021"/>
          <p:cNvSpPr>
            <a:spLocks noChangeArrowheads="1"/>
          </p:cNvSpPr>
          <p:nvPr/>
        </p:nvSpPr>
        <p:spPr bwMode="auto">
          <a:xfrm>
            <a:off x="2214563" y="857250"/>
            <a:ext cx="103028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100">
                <a:latin typeface="微软雅黑" pitchFamily="34" charset="-122"/>
                <a:ea typeface="微软雅黑" pitchFamily="34" charset="-122"/>
              </a:rPr>
              <a:t>居民处理态度</a:t>
            </a:r>
            <a:endParaRPr lang="en-US" altLang="ko-KR" sz="11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2317" name="Text Box 3024"/>
          <p:cNvSpPr txBox="1">
            <a:spLocks noChangeArrowheads="1"/>
          </p:cNvSpPr>
          <p:nvPr/>
        </p:nvSpPr>
        <p:spPr bwMode="auto">
          <a:xfrm>
            <a:off x="4514850" y="2254250"/>
            <a:ext cx="973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51.5%</a:t>
            </a:r>
          </a:p>
        </p:txBody>
      </p:sp>
      <p:sp>
        <p:nvSpPr>
          <p:cNvPr id="182318" name="Text Box 3025"/>
          <p:cNvSpPr txBox="1">
            <a:spLocks noChangeArrowheads="1"/>
          </p:cNvSpPr>
          <p:nvPr/>
        </p:nvSpPr>
        <p:spPr bwMode="auto">
          <a:xfrm>
            <a:off x="4886325" y="3203575"/>
            <a:ext cx="973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12.3%</a:t>
            </a:r>
          </a:p>
        </p:txBody>
      </p:sp>
      <p:sp>
        <p:nvSpPr>
          <p:cNvPr id="182319" name="Text Box 3026"/>
          <p:cNvSpPr txBox="1">
            <a:spLocks noChangeArrowheads="1"/>
          </p:cNvSpPr>
          <p:nvPr/>
        </p:nvSpPr>
        <p:spPr bwMode="auto">
          <a:xfrm>
            <a:off x="3590925" y="3922713"/>
            <a:ext cx="814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3.0%</a:t>
            </a:r>
          </a:p>
        </p:txBody>
      </p:sp>
      <p:sp>
        <p:nvSpPr>
          <p:cNvPr id="182320" name="Text Box 3027"/>
          <p:cNvSpPr txBox="1">
            <a:spLocks noChangeArrowheads="1"/>
          </p:cNvSpPr>
          <p:nvPr/>
        </p:nvSpPr>
        <p:spPr bwMode="auto">
          <a:xfrm>
            <a:off x="2647950" y="3770313"/>
            <a:ext cx="973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30.2%</a:t>
            </a:r>
          </a:p>
        </p:txBody>
      </p:sp>
      <p:sp>
        <p:nvSpPr>
          <p:cNvPr id="182321" name="Text Box 3028"/>
          <p:cNvSpPr txBox="1">
            <a:spLocks noChangeArrowheads="1"/>
          </p:cNvSpPr>
          <p:nvPr/>
        </p:nvSpPr>
        <p:spPr bwMode="auto">
          <a:xfrm>
            <a:off x="2643188" y="3000375"/>
            <a:ext cx="8143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2.3%</a:t>
            </a:r>
          </a:p>
        </p:txBody>
      </p:sp>
      <p:grpSp>
        <p:nvGrpSpPr>
          <p:cNvPr id="182322" name="Group 2"/>
          <p:cNvGrpSpPr>
            <a:grpSpLocks/>
          </p:cNvGrpSpPr>
          <p:nvPr/>
        </p:nvGrpSpPr>
        <p:grpSpPr bwMode="auto">
          <a:xfrm>
            <a:off x="-17463" y="4767263"/>
            <a:ext cx="8747126" cy="242887"/>
            <a:chOff x="0" y="0"/>
            <a:chExt cx="5511" cy="153"/>
          </a:xfrm>
        </p:grpSpPr>
        <p:pic>
          <p:nvPicPr>
            <p:cNvPr id="182332" name="矩形 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51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2333" name="Text Box 4"/>
            <p:cNvSpPr txBox="1">
              <a:spLocks noChangeArrowheads="1"/>
            </p:cNvSpPr>
            <p:nvPr/>
          </p:nvSpPr>
          <p:spPr bwMode="auto">
            <a:xfrm rot="10800000">
              <a:off x="12" y="12"/>
              <a:ext cx="549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36" tIns="34268" rIns="68536" bIns="34268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cxnSp>
        <p:nvCxnSpPr>
          <p:cNvPr id="182324" name="直接连接符 15"/>
          <p:cNvCxnSpPr>
            <a:cxnSpLocks noChangeShapeType="1"/>
          </p:cNvCxnSpPr>
          <p:nvPr/>
        </p:nvCxnSpPr>
        <p:spPr bwMode="auto">
          <a:xfrm>
            <a:off x="1114425" y="266700"/>
            <a:ext cx="0" cy="263525"/>
          </a:xfrm>
          <a:prstGeom prst="line">
            <a:avLst/>
          </a:prstGeom>
          <a:noFill/>
          <a:ln w="9525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2325" name="TextBox 12"/>
          <p:cNvSpPr txBox="1">
            <a:spLocks noChangeArrowheads="1"/>
          </p:cNvSpPr>
          <p:nvPr/>
        </p:nvSpPr>
        <p:spPr bwMode="auto">
          <a:xfrm>
            <a:off x="2714625" y="285750"/>
            <a:ext cx="20716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居民日常购药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dirty="0"/>
          </a:p>
        </p:txBody>
      </p:sp>
      <p:sp>
        <p:nvSpPr>
          <p:cNvPr id="182326" name="标题 1"/>
          <p:cNvSpPr txBox="1">
            <a:spLocks noChangeArrowheads="1"/>
          </p:cNvSpPr>
          <p:nvPr/>
        </p:nvSpPr>
        <p:spPr bwMode="auto">
          <a:xfrm>
            <a:off x="1258888" y="266700"/>
            <a:ext cx="66357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12813" indent="-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defTabSz="914400">
              <a:lnSpc>
                <a:spcPct val="80000"/>
              </a:lnSpc>
            </a:pPr>
            <a:r>
              <a:rPr lang="en-US" altLang="zh-CN" sz="1600" b="1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3.1</a:t>
            </a:r>
            <a:r>
              <a:rPr lang="zh-CN" altLang="en-US" sz="1600" b="1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数据描述</a:t>
            </a:r>
          </a:p>
        </p:txBody>
      </p:sp>
      <p:sp>
        <p:nvSpPr>
          <p:cNvPr id="182327" name="TextBox 95"/>
          <p:cNvSpPr txBox="1">
            <a:spLocks noChangeArrowheads="1"/>
          </p:cNvSpPr>
          <p:nvPr/>
        </p:nvSpPr>
        <p:spPr bwMode="auto">
          <a:xfrm>
            <a:off x="6643688" y="1285875"/>
            <a:ext cx="221456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居民在遇到药品问题，往往采取</a:t>
            </a:r>
            <a:r>
              <a:rPr lang="zh-CN" altLang="en-US" sz="1400" b="1" dirty="0">
                <a:solidFill>
                  <a:srgbClr val="FF8029"/>
                </a:solidFill>
                <a:latin typeface="微软雅黑" pitchFamily="34" charset="-122"/>
                <a:ea typeface="微软雅黑" pitchFamily="34" charset="-122"/>
              </a:rPr>
              <a:t>不了了之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的态度</a:t>
            </a:r>
          </a:p>
        </p:txBody>
      </p:sp>
      <p:sp>
        <p:nvSpPr>
          <p:cNvPr id="182328" name="TextBox 96"/>
          <p:cNvSpPr txBox="1">
            <a:spLocks noChangeArrowheads="1"/>
          </p:cNvSpPr>
          <p:nvPr/>
        </p:nvSpPr>
        <p:spPr bwMode="auto">
          <a:xfrm>
            <a:off x="214313" y="3643313"/>
            <a:ext cx="1857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此类方法不能很好解决药品安全问题</a:t>
            </a:r>
          </a:p>
        </p:txBody>
      </p:sp>
      <p:sp>
        <p:nvSpPr>
          <p:cNvPr id="182329" name="TextBox 97"/>
          <p:cNvSpPr txBox="1">
            <a:spLocks noChangeArrowheads="1"/>
          </p:cNvSpPr>
          <p:nvPr/>
        </p:nvSpPr>
        <p:spPr bwMode="auto">
          <a:xfrm>
            <a:off x="6858000" y="3000375"/>
            <a:ext cx="14287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rgbClr val="FF8029"/>
                </a:solidFill>
                <a:latin typeface="微软雅黑" pitchFamily="34" charset="-122"/>
                <a:ea typeface="微软雅黑" pitchFamily="34" charset="-122"/>
              </a:rPr>
              <a:t>解决不够迅速</a:t>
            </a:r>
          </a:p>
        </p:txBody>
      </p:sp>
      <p:sp>
        <p:nvSpPr>
          <p:cNvPr id="182330" name="TextBox 98"/>
          <p:cNvSpPr txBox="1">
            <a:spLocks noChangeArrowheads="1"/>
          </p:cNvSpPr>
          <p:nvPr/>
        </p:nvSpPr>
        <p:spPr bwMode="auto">
          <a:xfrm>
            <a:off x="1143000" y="1214438"/>
            <a:ext cx="1428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目前很多维权手段并未得到有效利用</a:t>
            </a:r>
          </a:p>
        </p:txBody>
      </p:sp>
      <p:cxnSp>
        <p:nvCxnSpPr>
          <p:cNvPr id="182331" name="直接连接符 9"/>
          <p:cNvCxnSpPr>
            <a:cxnSpLocks noChangeShapeType="1"/>
          </p:cNvCxnSpPr>
          <p:nvPr/>
        </p:nvCxnSpPr>
        <p:spPr bwMode="auto">
          <a:xfrm>
            <a:off x="1143000" y="565150"/>
            <a:ext cx="3355975" cy="9525"/>
          </a:xfrm>
          <a:prstGeom prst="line">
            <a:avLst/>
          </a:prstGeom>
          <a:noFill/>
          <a:ln w="9525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5" name="图片 8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85" y="199980"/>
            <a:ext cx="644303" cy="442958"/>
          </a:xfrm>
          <a:prstGeom prst="rect">
            <a:avLst/>
          </a:prstGeom>
        </p:spPr>
      </p:pic>
      <p:sp>
        <p:nvSpPr>
          <p:cNvPr id="86" name="TextBox 15"/>
          <p:cNvSpPr txBox="1"/>
          <p:nvPr/>
        </p:nvSpPr>
        <p:spPr>
          <a:xfrm>
            <a:off x="7989888" y="4738688"/>
            <a:ext cx="777777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—  </a:t>
            </a:r>
            <a:r>
              <a:rPr lang="en-US" altLang="zh-CN" sz="1100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22</a:t>
            </a:r>
            <a:r>
              <a:rPr lang="zh-CN" altLang="en-US" sz="1100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—</a:t>
            </a:r>
            <a:r>
              <a:rPr lang="zh-CN" altLang="en-US" sz="1100" dirty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endParaRPr lang="zh-CN" altLang="en-US" sz="1100" dirty="0">
              <a:solidFill>
                <a:schemeClr val="bg2">
                  <a:lumMod val="25000"/>
                </a:schemeClr>
              </a:solidFill>
              <a:effectLst>
                <a:outerShdw blurRad="50800" dist="50800" dir="12000000" sx="50000" sy="50000" algn="ctr" rotWithShape="0">
                  <a:srgbClr val="000000">
                    <a:alpha val="2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2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2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2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2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2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2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2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2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2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2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355" grpId="0" animBg="1"/>
      <p:bldP spid="182345" grpId="0" animBg="1"/>
      <p:bldP spid="182334" grpId="0" animBg="1"/>
      <p:bldP spid="182327" grpId="0"/>
      <p:bldP spid="18232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1F1E5"/>
            </a:gs>
            <a:gs pos="74001">
              <a:srgbClr val="F7F7ED"/>
            </a:gs>
            <a:gs pos="83000">
              <a:srgbClr val="F8F8EE"/>
            </a:gs>
            <a:gs pos="100000">
              <a:srgbClr val="F9F9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矩形 11"/>
          <p:cNvSpPr>
            <a:spLocks noChangeArrowheads="1"/>
          </p:cNvSpPr>
          <p:nvPr/>
        </p:nvSpPr>
        <p:spPr bwMode="auto">
          <a:xfrm>
            <a:off x="2714625" y="285750"/>
            <a:ext cx="1785938" cy="28575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400" b="1">
              <a:solidFill>
                <a:schemeClr val="bg1"/>
              </a:solidFill>
            </a:endParaRPr>
          </a:p>
        </p:txBody>
      </p:sp>
      <p:sp>
        <p:nvSpPr>
          <p:cNvPr id="183299" name="TextBox 12"/>
          <p:cNvSpPr txBox="1">
            <a:spLocks noChangeArrowheads="1"/>
          </p:cNvSpPr>
          <p:nvPr/>
        </p:nvSpPr>
        <p:spPr bwMode="auto">
          <a:xfrm>
            <a:off x="2714625" y="285750"/>
            <a:ext cx="20716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居民日常购药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dirty="0"/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488302"/>
              </p:ext>
            </p:extLst>
          </p:nvPr>
        </p:nvGraphicFramePr>
        <p:xfrm>
          <a:off x="428625" y="1500188"/>
          <a:ext cx="3857626" cy="1661404"/>
        </p:xfrm>
        <a:graphic>
          <a:graphicData uri="http://schemas.openxmlformats.org/drawingml/2006/table">
            <a:tbl>
              <a:tblPr/>
              <a:tblGrid>
                <a:gridCol w="1071563"/>
                <a:gridCol w="857250"/>
                <a:gridCol w="1000125"/>
                <a:gridCol w="928688"/>
              </a:tblGrid>
              <a:tr h="2671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因素</a:t>
                      </a:r>
                      <a:endParaRPr lang="zh-CN" altLang="en-US" sz="105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最重要频率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重要频率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次要频率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</a:tr>
              <a:tr h="1396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价格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en-US" sz="105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60</a:t>
                      </a:r>
                      <a:endParaRPr lang="zh-CN" altLang="en-US" sz="105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en-US" sz="105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40</a:t>
                      </a:r>
                      <a:endParaRPr lang="zh-CN" altLang="en-US" sz="105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en-US" sz="105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99</a:t>
                      </a:r>
                      <a:endParaRPr lang="zh-CN" altLang="en-US" sz="105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43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生产日期和保质期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en-US" sz="105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184</a:t>
                      </a:r>
                      <a:endParaRPr lang="zh-CN" altLang="en-US" sz="105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en-US" sz="105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142</a:t>
                      </a:r>
                      <a:endParaRPr lang="zh-CN" altLang="en-US" sz="105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en-US" sz="105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100</a:t>
                      </a:r>
                      <a:endParaRPr lang="zh-CN" altLang="en-US" sz="105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27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品牌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en-US" sz="105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82</a:t>
                      </a:r>
                      <a:endParaRPr lang="zh-CN" altLang="en-US" sz="105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en-US" sz="105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102</a:t>
                      </a:r>
                      <a:endParaRPr lang="zh-CN" altLang="en-US" sz="105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en-US" sz="105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93</a:t>
                      </a:r>
                      <a:endParaRPr lang="zh-CN" altLang="en-US" sz="105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41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检验证明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en-US" sz="105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95</a:t>
                      </a:r>
                      <a:endParaRPr lang="zh-CN" altLang="en-US" sz="105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en-US" sz="105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133</a:t>
                      </a:r>
                      <a:endParaRPr lang="zh-CN" altLang="en-US" sz="105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en-US" sz="105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85</a:t>
                      </a:r>
                      <a:endParaRPr lang="zh-CN" altLang="en-US" sz="105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药品包装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en-US" sz="105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4</a:t>
                      </a:r>
                      <a:endParaRPr lang="zh-CN" altLang="en-US" sz="105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en-US" sz="105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23</a:t>
                      </a:r>
                      <a:endParaRPr lang="zh-CN" altLang="en-US" sz="105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en-US" sz="105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41</a:t>
                      </a:r>
                      <a:endParaRPr lang="zh-CN" altLang="en-US" sz="105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9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药品原材料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en-US" sz="105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106</a:t>
                      </a:r>
                      <a:endParaRPr lang="zh-CN" altLang="en-US" sz="105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en-US" sz="105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89</a:t>
                      </a:r>
                      <a:endParaRPr lang="zh-CN" altLang="en-US" sz="105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en-US" sz="105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89</a:t>
                      </a:r>
                      <a:endParaRPr lang="zh-CN" altLang="en-US" sz="105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其他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en-US" sz="105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6</a:t>
                      </a:r>
                      <a:endParaRPr lang="zh-CN" altLang="en-US" sz="105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en-US" sz="105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4</a:t>
                      </a:r>
                      <a:endParaRPr lang="zh-CN" altLang="en-US" sz="105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en-US" sz="105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</a:t>
                      </a:r>
                      <a:endParaRPr lang="zh-CN" altLang="en-US" sz="105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pSp>
        <p:nvGrpSpPr>
          <p:cNvPr id="183333" name="Group 2"/>
          <p:cNvGrpSpPr>
            <a:grpSpLocks/>
          </p:cNvGrpSpPr>
          <p:nvPr/>
        </p:nvGrpSpPr>
        <p:grpSpPr bwMode="auto">
          <a:xfrm>
            <a:off x="-17463" y="4767263"/>
            <a:ext cx="8747126" cy="242887"/>
            <a:chOff x="0" y="0"/>
            <a:chExt cx="5511" cy="153"/>
          </a:xfrm>
        </p:grpSpPr>
        <p:pic>
          <p:nvPicPr>
            <p:cNvPr id="183347" name="矩形 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51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3348" name="Text Box 4"/>
            <p:cNvSpPr txBox="1">
              <a:spLocks noChangeArrowheads="1"/>
            </p:cNvSpPr>
            <p:nvPr/>
          </p:nvSpPr>
          <p:spPr bwMode="auto">
            <a:xfrm rot="10800000">
              <a:off x="12" y="12"/>
              <a:ext cx="549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36" tIns="34268" rIns="68536" bIns="34268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cxnSp>
        <p:nvCxnSpPr>
          <p:cNvPr id="183334" name="直接连接符 15"/>
          <p:cNvCxnSpPr>
            <a:cxnSpLocks noChangeShapeType="1"/>
          </p:cNvCxnSpPr>
          <p:nvPr/>
        </p:nvCxnSpPr>
        <p:spPr bwMode="auto">
          <a:xfrm>
            <a:off x="1114425" y="266700"/>
            <a:ext cx="0" cy="263525"/>
          </a:xfrm>
          <a:prstGeom prst="line">
            <a:avLst/>
          </a:prstGeom>
          <a:noFill/>
          <a:ln w="9525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3335" name="标题 1"/>
          <p:cNvSpPr txBox="1">
            <a:spLocks noChangeArrowheads="1"/>
          </p:cNvSpPr>
          <p:nvPr/>
        </p:nvSpPr>
        <p:spPr bwMode="auto">
          <a:xfrm>
            <a:off x="1258888" y="266700"/>
            <a:ext cx="66357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12813" indent="-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defTabSz="914400">
              <a:lnSpc>
                <a:spcPct val="80000"/>
              </a:lnSpc>
            </a:pPr>
            <a:r>
              <a:rPr lang="en-US" altLang="zh-CN" sz="1600" b="1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3.1</a:t>
            </a:r>
            <a:r>
              <a:rPr lang="zh-CN" altLang="en-US" sz="1600" b="1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数据描述</a:t>
            </a:r>
          </a:p>
        </p:txBody>
      </p:sp>
      <p:sp>
        <p:nvSpPr>
          <p:cNvPr id="8" name="TextBox 15"/>
          <p:cNvSpPr txBox="1"/>
          <p:nvPr/>
        </p:nvSpPr>
        <p:spPr>
          <a:xfrm>
            <a:off x="7989888" y="4738688"/>
            <a:ext cx="700833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— </a:t>
            </a:r>
            <a:r>
              <a:rPr lang="en-US" altLang="zh-CN" sz="1100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23—</a:t>
            </a:r>
            <a:r>
              <a:rPr lang="zh-CN" altLang="en-US" sz="1100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endParaRPr lang="zh-CN" altLang="en-US" sz="1100" dirty="0">
              <a:solidFill>
                <a:schemeClr val="bg2">
                  <a:lumMod val="25000"/>
                </a:schemeClr>
              </a:solidFill>
              <a:effectLst>
                <a:outerShdw blurRad="50800" dist="50800" dir="12000000" sx="50000" sy="50000" algn="ctr" rotWithShape="0">
                  <a:srgbClr val="000000">
                    <a:alpha val="2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3338" name="Freeform 1936"/>
          <p:cNvSpPr>
            <a:spLocks/>
          </p:cNvSpPr>
          <p:nvPr/>
        </p:nvSpPr>
        <p:spPr bwMode="auto">
          <a:xfrm>
            <a:off x="428625" y="1071563"/>
            <a:ext cx="357188" cy="357187"/>
          </a:xfrm>
          <a:custGeom>
            <a:avLst/>
            <a:gdLst>
              <a:gd name="T0" fmla="*/ 2147483647 w 296"/>
              <a:gd name="T1" fmla="*/ 0 h 298"/>
              <a:gd name="T2" fmla="*/ 2147483647 w 296"/>
              <a:gd name="T3" fmla="*/ 0 h 298"/>
              <a:gd name="T4" fmla="*/ 2147483647 w 296"/>
              <a:gd name="T5" fmla="*/ 0 h 298"/>
              <a:gd name="T6" fmla="*/ 2147483647 w 296"/>
              <a:gd name="T7" fmla="*/ 0 h 298"/>
              <a:gd name="T8" fmla="*/ 2147483647 w 296"/>
              <a:gd name="T9" fmla="*/ 0 h 298"/>
              <a:gd name="T10" fmla="*/ 2147483647 w 296"/>
              <a:gd name="T11" fmla="*/ 2147483647 h 298"/>
              <a:gd name="T12" fmla="*/ 2147483647 w 296"/>
              <a:gd name="T13" fmla="*/ 2147483647 h 298"/>
              <a:gd name="T14" fmla="*/ 2147483647 w 296"/>
              <a:gd name="T15" fmla="*/ 2147483647 h 298"/>
              <a:gd name="T16" fmla="*/ 2147483647 w 296"/>
              <a:gd name="T17" fmla="*/ 2147483647 h 298"/>
              <a:gd name="T18" fmla="*/ 2147483647 w 296"/>
              <a:gd name="T19" fmla="*/ 2147483647 h 298"/>
              <a:gd name="T20" fmla="*/ 2147483647 w 296"/>
              <a:gd name="T21" fmla="*/ 2147483647 h 298"/>
              <a:gd name="T22" fmla="*/ 2147483647 w 296"/>
              <a:gd name="T23" fmla="*/ 2147483647 h 298"/>
              <a:gd name="T24" fmla="*/ 0 w 296"/>
              <a:gd name="T25" fmla="*/ 2147483647 h 298"/>
              <a:gd name="T26" fmla="*/ 0 w 296"/>
              <a:gd name="T27" fmla="*/ 2147483647 h 298"/>
              <a:gd name="T28" fmla="*/ 0 w 296"/>
              <a:gd name="T29" fmla="*/ 2147483647 h 298"/>
              <a:gd name="T30" fmla="*/ 0 w 296"/>
              <a:gd name="T31" fmla="*/ 2147483647 h 298"/>
              <a:gd name="T32" fmla="*/ 0 w 296"/>
              <a:gd name="T33" fmla="*/ 2147483647 h 298"/>
              <a:gd name="T34" fmla="*/ 2147483647 w 296"/>
              <a:gd name="T35" fmla="*/ 2147483647 h 298"/>
              <a:gd name="T36" fmla="*/ 2147483647 w 296"/>
              <a:gd name="T37" fmla="*/ 2147483647 h 298"/>
              <a:gd name="T38" fmla="*/ 2147483647 w 296"/>
              <a:gd name="T39" fmla="*/ 2147483647 h 298"/>
              <a:gd name="T40" fmla="*/ 2147483647 w 296"/>
              <a:gd name="T41" fmla="*/ 2147483647 h 298"/>
              <a:gd name="T42" fmla="*/ 2147483647 w 296"/>
              <a:gd name="T43" fmla="*/ 2147483647 h 298"/>
              <a:gd name="T44" fmla="*/ 2147483647 w 296"/>
              <a:gd name="T45" fmla="*/ 2147483647 h 298"/>
              <a:gd name="T46" fmla="*/ 2147483647 w 296"/>
              <a:gd name="T47" fmla="*/ 2147483647 h 298"/>
              <a:gd name="T48" fmla="*/ 2147483647 w 296"/>
              <a:gd name="T49" fmla="*/ 2147483647 h 298"/>
              <a:gd name="T50" fmla="*/ 2147483647 w 296"/>
              <a:gd name="T51" fmla="*/ 2147483647 h 298"/>
              <a:gd name="T52" fmla="*/ 2147483647 w 296"/>
              <a:gd name="T53" fmla="*/ 2147483647 h 298"/>
              <a:gd name="T54" fmla="*/ 2147483647 w 296"/>
              <a:gd name="T55" fmla="*/ 2147483647 h 298"/>
              <a:gd name="T56" fmla="*/ 2147483647 w 296"/>
              <a:gd name="T57" fmla="*/ 2147483647 h 298"/>
              <a:gd name="T58" fmla="*/ 2147483647 w 296"/>
              <a:gd name="T59" fmla="*/ 2147483647 h 298"/>
              <a:gd name="T60" fmla="*/ 2147483647 w 296"/>
              <a:gd name="T61" fmla="*/ 2147483647 h 298"/>
              <a:gd name="T62" fmla="*/ 2147483647 w 296"/>
              <a:gd name="T63" fmla="*/ 2147483647 h 298"/>
              <a:gd name="T64" fmla="*/ 2147483647 w 296"/>
              <a:gd name="T65" fmla="*/ 2147483647 h 298"/>
              <a:gd name="T66" fmla="*/ 2147483647 w 296"/>
              <a:gd name="T67" fmla="*/ 2147483647 h 298"/>
              <a:gd name="T68" fmla="*/ 2147483647 w 296"/>
              <a:gd name="T69" fmla="*/ 2147483647 h 298"/>
              <a:gd name="T70" fmla="*/ 2147483647 w 296"/>
              <a:gd name="T71" fmla="*/ 2147483647 h 298"/>
              <a:gd name="T72" fmla="*/ 2147483647 w 296"/>
              <a:gd name="T73" fmla="*/ 2147483647 h 298"/>
              <a:gd name="T74" fmla="*/ 2147483647 w 296"/>
              <a:gd name="T75" fmla="*/ 2147483647 h 298"/>
              <a:gd name="T76" fmla="*/ 2147483647 w 296"/>
              <a:gd name="T77" fmla="*/ 2147483647 h 298"/>
              <a:gd name="T78" fmla="*/ 2147483647 w 296"/>
              <a:gd name="T79" fmla="*/ 0 h 298"/>
              <a:gd name="T80" fmla="*/ 2147483647 w 296"/>
              <a:gd name="T81" fmla="*/ 0 h 29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296"/>
              <a:gd name="T124" fmla="*/ 0 h 298"/>
              <a:gd name="T125" fmla="*/ 296 w 296"/>
              <a:gd name="T126" fmla="*/ 298 h 298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296" h="298">
                <a:moveTo>
                  <a:pt x="264" y="0"/>
                </a:moveTo>
                <a:lnTo>
                  <a:pt x="264" y="0"/>
                </a:lnTo>
                <a:lnTo>
                  <a:pt x="34" y="0"/>
                </a:lnTo>
                <a:lnTo>
                  <a:pt x="32" y="0"/>
                </a:lnTo>
                <a:lnTo>
                  <a:pt x="180" y="150"/>
                </a:lnTo>
                <a:lnTo>
                  <a:pt x="180" y="50"/>
                </a:lnTo>
                <a:lnTo>
                  <a:pt x="224" y="94"/>
                </a:lnTo>
                <a:lnTo>
                  <a:pt x="224" y="226"/>
                </a:lnTo>
                <a:lnTo>
                  <a:pt x="92" y="226"/>
                </a:lnTo>
                <a:lnTo>
                  <a:pt x="50" y="182"/>
                </a:lnTo>
                <a:lnTo>
                  <a:pt x="150" y="182"/>
                </a:lnTo>
                <a:lnTo>
                  <a:pt x="0" y="34"/>
                </a:lnTo>
                <a:lnTo>
                  <a:pt x="0" y="266"/>
                </a:lnTo>
                <a:lnTo>
                  <a:pt x="2" y="280"/>
                </a:lnTo>
                <a:lnTo>
                  <a:pt x="4" y="284"/>
                </a:lnTo>
                <a:lnTo>
                  <a:pt x="8" y="290"/>
                </a:lnTo>
                <a:lnTo>
                  <a:pt x="12" y="292"/>
                </a:lnTo>
                <a:lnTo>
                  <a:pt x="18" y="296"/>
                </a:lnTo>
                <a:lnTo>
                  <a:pt x="32" y="298"/>
                </a:lnTo>
                <a:lnTo>
                  <a:pt x="264" y="298"/>
                </a:lnTo>
                <a:lnTo>
                  <a:pt x="278" y="296"/>
                </a:lnTo>
                <a:lnTo>
                  <a:pt x="284" y="292"/>
                </a:lnTo>
                <a:lnTo>
                  <a:pt x="288" y="290"/>
                </a:lnTo>
                <a:lnTo>
                  <a:pt x="292" y="284"/>
                </a:lnTo>
                <a:lnTo>
                  <a:pt x="294" y="280"/>
                </a:lnTo>
                <a:lnTo>
                  <a:pt x="296" y="266"/>
                </a:lnTo>
                <a:lnTo>
                  <a:pt x="296" y="34"/>
                </a:lnTo>
                <a:lnTo>
                  <a:pt x="294" y="20"/>
                </a:lnTo>
                <a:lnTo>
                  <a:pt x="292" y="14"/>
                </a:lnTo>
                <a:lnTo>
                  <a:pt x="288" y="10"/>
                </a:lnTo>
                <a:lnTo>
                  <a:pt x="284" y="6"/>
                </a:lnTo>
                <a:lnTo>
                  <a:pt x="278" y="2"/>
                </a:lnTo>
                <a:lnTo>
                  <a:pt x="272" y="2"/>
                </a:lnTo>
                <a:lnTo>
                  <a:pt x="264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83339" name="直接连接符 17"/>
          <p:cNvCxnSpPr>
            <a:cxnSpLocks noChangeShapeType="1"/>
          </p:cNvCxnSpPr>
          <p:nvPr/>
        </p:nvCxnSpPr>
        <p:spPr bwMode="auto">
          <a:xfrm>
            <a:off x="428625" y="1428750"/>
            <a:ext cx="3857625" cy="1588"/>
          </a:xfrm>
          <a:prstGeom prst="line">
            <a:avLst/>
          </a:prstGeom>
          <a:noFill/>
          <a:ln w="9525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3340" name="直接连接符 20"/>
          <p:cNvCxnSpPr>
            <a:cxnSpLocks noChangeShapeType="1"/>
          </p:cNvCxnSpPr>
          <p:nvPr/>
        </p:nvCxnSpPr>
        <p:spPr bwMode="auto">
          <a:xfrm>
            <a:off x="571500" y="4286250"/>
            <a:ext cx="8215313" cy="1588"/>
          </a:xfrm>
          <a:prstGeom prst="line">
            <a:avLst/>
          </a:prstGeom>
          <a:noFill/>
          <a:ln w="9525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3341" name="TextBox 27"/>
          <p:cNvSpPr txBox="1">
            <a:spLocks noChangeArrowheads="1"/>
          </p:cNvSpPr>
          <p:nvPr/>
        </p:nvSpPr>
        <p:spPr bwMode="auto">
          <a:xfrm>
            <a:off x="928688" y="1143000"/>
            <a:ext cx="27860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影响居民药品选购因素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78038" y="3671733"/>
            <a:ext cx="4685898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七选三排序题并不能用简单的频数反应，因此运用以下公式：</a:t>
            </a:r>
          </a:p>
        </p:txBody>
      </p:sp>
      <p:sp>
        <p:nvSpPr>
          <p:cNvPr id="183343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334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4373908"/>
              </p:ext>
            </p:extLst>
          </p:nvPr>
        </p:nvGraphicFramePr>
        <p:xfrm>
          <a:off x="5508429" y="3513127"/>
          <a:ext cx="29495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424" name="公式" r:id="rId4" imgW="927000" imgH="406080" progId="Equation.3">
                  <p:embed/>
                </p:oleObj>
              </mc:Choice>
              <mc:Fallback>
                <p:oleObj name="公式" r:id="rId4" imgW="927000" imgH="4060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429" y="3513127"/>
                        <a:ext cx="29495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图表 36"/>
          <p:cNvGraphicFramePr>
            <a:graphicFrameLocks/>
          </p:cNvGraphicFramePr>
          <p:nvPr/>
        </p:nvGraphicFramePr>
        <p:xfrm>
          <a:off x="4357686" y="1428742"/>
          <a:ext cx="4143404" cy="207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183346" name="直接连接符 9"/>
          <p:cNvCxnSpPr>
            <a:cxnSpLocks noChangeShapeType="1"/>
          </p:cNvCxnSpPr>
          <p:nvPr/>
        </p:nvCxnSpPr>
        <p:spPr bwMode="auto">
          <a:xfrm>
            <a:off x="1143000" y="565150"/>
            <a:ext cx="3355975" cy="9525"/>
          </a:xfrm>
          <a:prstGeom prst="line">
            <a:avLst/>
          </a:prstGeom>
          <a:noFill/>
          <a:ln w="9525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1" name="图片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85" y="199980"/>
            <a:ext cx="644303" cy="4429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3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3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Graphic spid="37" grpId="0">
        <p:bldAsOne/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1F1E5"/>
            </a:gs>
            <a:gs pos="74001">
              <a:srgbClr val="F7F7ED"/>
            </a:gs>
            <a:gs pos="83000">
              <a:srgbClr val="F8F8EE"/>
            </a:gs>
            <a:gs pos="100000">
              <a:srgbClr val="F9F9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22" name="Group 2"/>
          <p:cNvGrpSpPr>
            <a:grpSpLocks/>
          </p:cNvGrpSpPr>
          <p:nvPr/>
        </p:nvGrpSpPr>
        <p:grpSpPr bwMode="auto">
          <a:xfrm>
            <a:off x="-17463" y="4767263"/>
            <a:ext cx="8747126" cy="242887"/>
            <a:chOff x="0" y="0"/>
            <a:chExt cx="5511" cy="153"/>
          </a:xfrm>
        </p:grpSpPr>
        <p:pic>
          <p:nvPicPr>
            <p:cNvPr id="184332" name="矩形 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51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333" name="Text Box 4"/>
            <p:cNvSpPr txBox="1">
              <a:spLocks noChangeArrowheads="1"/>
            </p:cNvSpPr>
            <p:nvPr/>
          </p:nvSpPr>
          <p:spPr bwMode="auto">
            <a:xfrm rot="10800000">
              <a:off x="12" y="12"/>
              <a:ext cx="549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36" tIns="34268" rIns="68536" bIns="34268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cxnSp>
        <p:nvCxnSpPr>
          <p:cNvPr id="184323" name="直接连接符 15"/>
          <p:cNvCxnSpPr>
            <a:cxnSpLocks noChangeShapeType="1"/>
          </p:cNvCxnSpPr>
          <p:nvPr/>
        </p:nvCxnSpPr>
        <p:spPr bwMode="auto">
          <a:xfrm>
            <a:off x="1114425" y="266700"/>
            <a:ext cx="0" cy="263525"/>
          </a:xfrm>
          <a:prstGeom prst="line">
            <a:avLst/>
          </a:prstGeom>
          <a:noFill/>
          <a:ln w="9525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324" name="标题 1"/>
          <p:cNvSpPr txBox="1">
            <a:spLocks noChangeArrowheads="1"/>
          </p:cNvSpPr>
          <p:nvPr/>
        </p:nvSpPr>
        <p:spPr bwMode="auto">
          <a:xfrm>
            <a:off x="1258888" y="266700"/>
            <a:ext cx="66357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12813" indent="-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defTabSz="914400">
              <a:lnSpc>
                <a:spcPct val="80000"/>
              </a:lnSpc>
            </a:pPr>
            <a:r>
              <a:rPr lang="en-US" altLang="zh-CN" sz="1600" b="1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3.1</a:t>
            </a:r>
            <a:r>
              <a:rPr lang="zh-CN" altLang="en-US" sz="1600" b="1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数据描述</a:t>
            </a:r>
          </a:p>
        </p:txBody>
      </p:sp>
      <p:sp>
        <p:nvSpPr>
          <p:cNvPr id="8" name="TextBox 15"/>
          <p:cNvSpPr txBox="1"/>
          <p:nvPr/>
        </p:nvSpPr>
        <p:spPr>
          <a:xfrm>
            <a:off x="7989888" y="4738688"/>
            <a:ext cx="777777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—  </a:t>
            </a:r>
            <a:r>
              <a:rPr lang="en-US" altLang="zh-CN" sz="1100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24</a:t>
            </a:r>
            <a:r>
              <a:rPr lang="zh-CN" altLang="en-US" sz="1100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—</a:t>
            </a:r>
            <a:r>
              <a:rPr lang="zh-CN" altLang="en-US" sz="1100" dirty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endParaRPr lang="zh-CN" altLang="en-US" sz="1100" dirty="0">
              <a:solidFill>
                <a:schemeClr val="bg2">
                  <a:lumMod val="25000"/>
                </a:schemeClr>
              </a:solidFill>
              <a:effectLst>
                <a:outerShdw blurRad="50800" dist="50800" dir="12000000" sx="50000" sy="50000" algn="ctr" rotWithShape="0">
                  <a:srgbClr val="000000">
                    <a:alpha val="2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327" name="矩形 8"/>
          <p:cNvSpPr>
            <a:spLocks noChangeArrowheads="1"/>
          </p:cNvSpPr>
          <p:nvPr/>
        </p:nvSpPr>
        <p:spPr bwMode="auto">
          <a:xfrm>
            <a:off x="1071563" y="857250"/>
            <a:ext cx="428625" cy="357188"/>
          </a:xfrm>
          <a:prstGeom prst="rect">
            <a:avLst/>
          </a:prstGeom>
          <a:solidFill>
            <a:srgbClr val="FFC000">
              <a:alpha val="6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b="1" dirty="0">
                <a:solidFill>
                  <a:srgbClr val="FFFFFF"/>
                </a:solidFill>
                <a:latin typeface="Impact" pitchFamily="34" charset="0"/>
                <a:ea typeface="微软雅黑" pitchFamily="34" charset="-122"/>
              </a:rPr>
              <a:t>1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1071563" y="1214438"/>
            <a:ext cx="2857500" cy="1587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29" name="TextBox 12"/>
          <p:cNvSpPr txBox="1">
            <a:spLocks noChangeArrowheads="1"/>
          </p:cNvSpPr>
          <p:nvPr/>
        </p:nvSpPr>
        <p:spPr bwMode="auto">
          <a:xfrm>
            <a:off x="1643063" y="857250"/>
            <a:ext cx="25003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rgbClr val="E2AC00"/>
                </a:solidFill>
                <a:latin typeface="微软雅黑" pitchFamily="34" charset="-122"/>
                <a:ea typeface="微软雅黑" pitchFamily="34" charset="-122"/>
              </a:rPr>
              <a:t>总体满意度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148264" y="1232383"/>
            <a:ext cx="3429000" cy="32316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zh-CN" altLang="en-US" sz="1200" b="1" dirty="0">
                <a:solidFill>
                  <a:srgbClr val="FF8029"/>
                </a:solidFill>
                <a:latin typeface="微软雅黑" pitchFamily="34" charset="-122"/>
                <a:ea typeface="微软雅黑" pitchFamily="34" charset="-122"/>
              </a:rPr>
              <a:t>性别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上看，男性的平均满意度（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M=2.77)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要低于女性（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M=2.80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）；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zh-CN" altLang="en-US" sz="1200" b="1" dirty="0">
                <a:solidFill>
                  <a:srgbClr val="FF8029"/>
                </a:solidFill>
                <a:latin typeface="微软雅黑" pitchFamily="34" charset="-122"/>
                <a:ea typeface="微软雅黑" pitchFamily="34" charset="-122"/>
              </a:rPr>
              <a:t>学历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上分析，中专或者高中学历满意度最高（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M=2.94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），小学及小学以下满意度最低（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M=2.67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）；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zh-CN" altLang="en-US" sz="1200" b="1" dirty="0">
                <a:solidFill>
                  <a:srgbClr val="FF8029"/>
                </a:solidFill>
                <a:latin typeface="微软雅黑" pitchFamily="34" charset="-122"/>
                <a:ea typeface="微软雅黑" pitchFamily="34" charset="-122"/>
              </a:rPr>
              <a:t>年龄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角度来看，满意度最高为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18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岁以下（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M=3.15),,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基本比较满意，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31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40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岁最低（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M=2.77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）；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zh-CN" altLang="en-US" sz="1200" b="1" dirty="0">
                <a:solidFill>
                  <a:srgbClr val="FF8029"/>
                </a:solidFill>
                <a:latin typeface="微软雅黑" pitchFamily="34" charset="-122"/>
                <a:ea typeface="微软雅黑" pitchFamily="34" charset="-122"/>
              </a:rPr>
              <a:t>职业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角度来看，农民的满意度最高（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M=3.20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），而农民工的满意度最低（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M=2.30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）；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zh-CN" altLang="en-US" sz="1200" b="1" dirty="0">
                <a:solidFill>
                  <a:srgbClr val="FF8029"/>
                </a:solidFill>
                <a:latin typeface="微软雅黑" pitchFamily="34" charset="-122"/>
                <a:ea typeface="微软雅黑" pitchFamily="34" charset="-122"/>
              </a:rPr>
              <a:t>收入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角度看，排除家庭月收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22000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以上的这部分人群（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M=2.74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），收入越高，满意度越低。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85" y="199980"/>
            <a:ext cx="644303" cy="44295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20" y="686270"/>
            <a:ext cx="4323880" cy="4323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1F1E5"/>
            </a:gs>
            <a:gs pos="74001">
              <a:srgbClr val="F7F7ED"/>
            </a:gs>
            <a:gs pos="83000">
              <a:srgbClr val="F8F8EE"/>
            </a:gs>
            <a:gs pos="100000">
              <a:srgbClr val="F9F9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1071563" y="857250"/>
            <a:ext cx="7429500" cy="3143250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376133"/>
              </p:ext>
            </p:extLst>
          </p:nvPr>
        </p:nvGraphicFramePr>
        <p:xfrm>
          <a:off x="1071563" y="1285875"/>
          <a:ext cx="5143500" cy="285750"/>
        </p:xfrm>
        <a:graphic>
          <a:graphicData uri="http://schemas.openxmlformats.org/drawingml/2006/table">
            <a:tbl>
              <a:tblPr/>
              <a:tblGrid>
                <a:gridCol w="2518172"/>
                <a:gridCol w="2625328"/>
              </a:tblGrid>
              <a:tr h="28575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150" b="1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                                  二级指标</a:t>
                      </a:r>
                      <a:endParaRPr lang="zh-CN" altLang="en-US" sz="1150" b="1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34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150" b="1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                     均值</a:t>
                      </a:r>
                      <a:endParaRPr lang="zh-CN" altLang="en-US" sz="1150" b="1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347"/>
                    </a:solidFill>
                  </a:tcPr>
                </a:tc>
              </a:tr>
            </a:tbl>
          </a:graphicData>
        </a:graphic>
      </p:graphicFrame>
      <p:grpSp>
        <p:nvGrpSpPr>
          <p:cNvPr id="185351" name="Group 2"/>
          <p:cNvGrpSpPr>
            <a:grpSpLocks/>
          </p:cNvGrpSpPr>
          <p:nvPr/>
        </p:nvGrpSpPr>
        <p:grpSpPr bwMode="auto">
          <a:xfrm>
            <a:off x="-17463" y="4767263"/>
            <a:ext cx="8747126" cy="242887"/>
            <a:chOff x="0" y="0"/>
            <a:chExt cx="5511" cy="153"/>
          </a:xfrm>
        </p:grpSpPr>
        <p:pic>
          <p:nvPicPr>
            <p:cNvPr id="185376" name="矩形 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51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5377" name="Text Box 4"/>
            <p:cNvSpPr txBox="1">
              <a:spLocks noChangeArrowheads="1"/>
            </p:cNvSpPr>
            <p:nvPr/>
          </p:nvSpPr>
          <p:spPr bwMode="auto">
            <a:xfrm rot="10800000">
              <a:off x="12" y="12"/>
              <a:ext cx="549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36" tIns="34268" rIns="68536" bIns="34268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cxnSp>
        <p:nvCxnSpPr>
          <p:cNvPr id="185352" name="直接连接符 15"/>
          <p:cNvCxnSpPr>
            <a:cxnSpLocks noChangeShapeType="1"/>
          </p:cNvCxnSpPr>
          <p:nvPr/>
        </p:nvCxnSpPr>
        <p:spPr bwMode="auto">
          <a:xfrm>
            <a:off x="1114425" y="266700"/>
            <a:ext cx="0" cy="263525"/>
          </a:xfrm>
          <a:prstGeom prst="line">
            <a:avLst/>
          </a:prstGeom>
          <a:noFill/>
          <a:ln w="9525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5353" name="标题 1"/>
          <p:cNvSpPr txBox="1">
            <a:spLocks noChangeArrowheads="1"/>
          </p:cNvSpPr>
          <p:nvPr/>
        </p:nvSpPr>
        <p:spPr bwMode="auto">
          <a:xfrm>
            <a:off x="1258888" y="266700"/>
            <a:ext cx="66357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12813" indent="-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defTabSz="914400">
              <a:lnSpc>
                <a:spcPct val="80000"/>
              </a:lnSpc>
            </a:pPr>
            <a:r>
              <a:rPr lang="en-US" altLang="zh-CN" sz="1600" b="1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3.1</a:t>
            </a:r>
            <a:r>
              <a:rPr lang="zh-CN" altLang="en-US" sz="1600" b="1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数据描述</a:t>
            </a:r>
          </a:p>
        </p:txBody>
      </p:sp>
      <p:sp>
        <p:nvSpPr>
          <p:cNvPr id="8" name="TextBox 15"/>
          <p:cNvSpPr txBox="1"/>
          <p:nvPr/>
        </p:nvSpPr>
        <p:spPr>
          <a:xfrm>
            <a:off x="7989888" y="4738688"/>
            <a:ext cx="777777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—  </a:t>
            </a:r>
            <a:r>
              <a:rPr lang="en-US" altLang="zh-CN" sz="1100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25</a:t>
            </a:r>
            <a:r>
              <a:rPr lang="zh-CN" altLang="en-US" sz="1100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—</a:t>
            </a:r>
            <a:r>
              <a:rPr lang="zh-CN" altLang="en-US" sz="1100" dirty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endParaRPr lang="zh-CN" altLang="en-US" sz="1100" dirty="0">
              <a:solidFill>
                <a:schemeClr val="bg2">
                  <a:lumMod val="25000"/>
                </a:schemeClr>
              </a:solidFill>
              <a:effectLst>
                <a:outerShdw blurRad="50800" dist="50800" dir="12000000" sx="50000" sy="50000" algn="ctr" rotWithShape="0">
                  <a:srgbClr val="000000">
                    <a:alpha val="2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5355" name="矩形 25"/>
          <p:cNvSpPr>
            <a:spLocks noChangeArrowheads="1"/>
          </p:cNvSpPr>
          <p:nvPr/>
        </p:nvSpPr>
        <p:spPr bwMode="auto">
          <a:xfrm>
            <a:off x="1071563" y="857250"/>
            <a:ext cx="428625" cy="357188"/>
          </a:xfrm>
          <a:prstGeom prst="rect">
            <a:avLst/>
          </a:prstGeom>
          <a:solidFill>
            <a:srgbClr val="FFC000">
              <a:alpha val="6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b="1" dirty="0">
                <a:solidFill>
                  <a:srgbClr val="FFFFFF"/>
                </a:solidFill>
                <a:latin typeface="Impact" pitchFamily="34" charset="0"/>
                <a:ea typeface="微软雅黑" pitchFamily="34" charset="-122"/>
              </a:rPr>
              <a:t>2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1071563" y="1214438"/>
            <a:ext cx="5143500" cy="1587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357" name="TextBox 27"/>
          <p:cNvSpPr txBox="1">
            <a:spLocks noChangeArrowheads="1"/>
          </p:cNvSpPr>
          <p:nvPr/>
        </p:nvSpPr>
        <p:spPr bwMode="auto">
          <a:xfrm>
            <a:off x="1643063" y="857250"/>
            <a:ext cx="25003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rgbClr val="E2AC00"/>
                </a:solidFill>
                <a:latin typeface="微软雅黑" pitchFamily="34" charset="-122"/>
                <a:ea typeface="微软雅黑" pitchFamily="34" charset="-122"/>
              </a:rPr>
              <a:t>二级指标满意度</a:t>
            </a:r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451199"/>
              </p:ext>
            </p:extLst>
          </p:nvPr>
        </p:nvGraphicFramePr>
        <p:xfrm>
          <a:off x="857250" y="3214688"/>
          <a:ext cx="2143125" cy="214312"/>
        </p:xfrm>
        <a:graphic>
          <a:graphicData uri="http://schemas.openxmlformats.org/drawingml/2006/table">
            <a:tbl>
              <a:tblPr/>
              <a:tblGrid>
                <a:gridCol w="905463"/>
                <a:gridCol w="1237662"/>
              </a:tblGrid>
              <a:tr h="214312"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150" b="1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治理监管</a:t>
                      </a:r>
                      <a:endParaRPr lang="zh-CN" altLang="en-US" sz="1150" b="1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en-US" sz="1150" b="1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  2.82</a:t>
                      </a:r>
                      <a:endParaRPr lang="zh-CN" altLang="en-US" sz="1150" b="1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127466"/>
              </p:ext>
            </p:extLst>
          </p:nvPr>
        </p:nvGraphicFramePr>
        <p:xfrm>
          <a:off x="1071563" y="2714625"/>
          <a:ext cx="2428875" cy="285750"/>
        </p:xfrm>
        <a:graphic>
          <a:graphicData uri="http://schemas.openxmlformats.org/drawingml/2006/table">
            <a:tbl>
              <a:tblPr/>
              <a:tblGrid>
                <a:gridCol w="1163124"/>
                <a:gridCol w="1265751"/>
              </a:tblGrid>
              <a:tr h="28575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150" b="1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医疗服务</a:t>
                      </a:r>
                      <a:endParaRPr lang="zh-CN" altLang="en-US" sz="1150" b="1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34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en-US" sz="1150" b="1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2.97</a:t>
                      </a:r>
                      <a:endParaRPr lang="zh-CN" altLang="en-US" sz="1150" b="1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34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568906"/>
              </p:ext>
            </p:extLst>
          </p:nvPr>
        </p:nvGraphicFramePr>
        <p:xfrm>
          <a:off x="1000125" y="2357438"/>
          <a:ext cx="3786188" cy="285750"/>
        </p:xfrm>
        <a:graphic>
          <a:graphicData uri="http://schemas.openxmlformats.org/drawingml/2006/table">
            <a:tbl>
              <a:tblPr/>
              <a:tblGrid>
                <a:gridCol w="1813104"/>
                <a:gridCol w="1973084"/>
              </a:tblGrid>
              <a:tr h="28575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150" b="1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   生产过程</a:t>
                      </a:r>
                      <a:endParaRPr lang="zh-CN" altLang="en-US" sz="1150" b="1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en-US" sz="1150" b="1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          3.</a:t>
                      </a:r>
                      <a:r>
                        <a:rPr lang="en-US" altLang="zh-CN" sz="1150" b="1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0</a:t>
                      </a:r>
                      <a:r>
                        <a:rPr lang="en-US" altLang="en-US" sz="1150" b="1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0</a:t>
                      </a:r>
                      <a:endParaRPr lang="zh-CN" altLang="en-US" sz="1150" b="1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781193"/>
              </p:ext>
            </p:extLst>
          </p:nvPr>
        </p:nvGraphicFramePr>
        <p:xfrm>
          <a:off x="1071563" y="2000250"/>
          <a:ext cx="3714750" cy="285750"/>
        </p:xfrm>
        <a:graphic>
          <a:graphicData uri="http://schemas.openxmlformats.org/drawingml/2006/table">
            <a:tbl>
              <a:tblPr/>
              <a:tblGrid>
                <a:gridCol w="1778894"/>
                <a:gridCol w="1935856"/>
              </a:tblGrid>
              <a:tr h="28575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150" b="1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               信息规范</a:t>
                      </a:r>
                      <a:endParaRPr lang="zh-CN" altLang="en-US" sz="1150" b="1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34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en-US" sz="1150" b="1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                  3.2</a:t>
                      </a:r>
                      <a:r>
                        <a:rPr lang="en-US" altLang="zh-CN" sz="1150" b="1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0</a:t>
                      </a:r>
                      <a:endParaRPr lang="zh-CN" altLang="en-US" sz="1150" b="1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34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572808"/>
              </p:ext>
            </p:extLst>
          </p:nvPr>
        </p:nvGraphicFramePr>
        <p:xfrm>
          <a:off x="1071563" y="1643063"/>
          <a:ext cx="5214937" cy="285750"/>
        </p:xfrm>
        <a:graphic>
          <a:graphicData uri="http://schemas.openxmlformats.org/drawingml/2006/table">
            <a:tbl>
              <a:tblPr/>
              <a:tblGrid>
                <a:gridCol w="2497293"/>
                <a:gridCol w="2717644"/>
              </a:tblGrid>
              <a:tr h="28575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150" b="1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             社会监督</a:t>
                      </a:r>
                      <a:endParaRPr lang="zh-CN" altLang="en-US" sz="1150" b="1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en-US" sz="1150" b="1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3.22</a:t>
                      </a:r>
                      <a:endParaRPr lang="zh-CN" altLang="en-US" sz="1150" b="1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185374" name="图片 4" descr="Comp_8024990604.jpg"/>
          <p:cNvPicPr>
            <a:picLocks noGrp="1" noChangeAspect="1"/>
          </p:cNvPicPr>
          <p:nvPr isPhoto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749" y="1707353"/>
            <a:ext cx="1704839" cy="2150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2" name="直接箭头连接符 71"/>
          <p:cNvCxnSpPr/>
          <p:nvPr/>
        </p:nvCxnSpPr>
        <p:spPr bwMode="auto">
          <a:xfrm rot="10800000" flipV="1">
            <a:off x="1258888" y="997196"/>
            <a:ext cx="6215106" cy="300039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1"/>
              <a:tileRect/>
            </a:gra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2" name="图片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85" y="199980"/>
            <a:ext cx="644303" cy="4429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1F1E5"/>
            </a:gs>
            <a:gs pos="74001">
              <a:srgbClr val="F7F7ED"/>
            </a:gs>
            <a:gs pos="83000">
              <a:srgbClr val="F8F8EE"/>
            </a:gs>
            <a:gs pos="100000">
              <a:srgbClr val="F9F9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371" name="Group 2"/>
          <p:cNvGrpSpPr>
            <a:grpSpLocks/>
          </p:cNvGrpSpPr>
          <p:nvPr/>
        </p:nvGrpSpPr>
        <p:grpSpPr bwMode="auto">
          <a:xfrm>
            <a:off x="-17463" y="4767263"/>
            <a:ext cx="8747126" cy="242887"/>
            <a:chOff x="0" y="0"/>
            <a:chExt cx="5511" cy="153"/>
          </a:xfrm>
        </p:grpSpPr>
        <p:pic>
          <p:nvPicPr>
            <p:cNvPr id="186387" name="矩形 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51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6388" name="Text Box 4"/>
            <p:cNvSpPr txBox="1">
              <a:spLocks noChangeArrowheads="1"/>
            </p:cNvSpPr>
            <p:nvPr/>
          </p:nvSpPr>
          <p:spPr bwMode="auto">
            <a:xfrm rot="10800000">
              <a:off x="12" y="12"/>
              <a:ext cx="549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36" tIns="34268" rIns="68536" bIns="34268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cxnSp>
        <p:nvCxnSpPr>
          <p:cNvPr id="186372" name="直接连接符 15"/>
          <p:cNvCxnSpPr>
            <a:cxnSpLocks noChangeShapeType="1"/>
          </p:cNvCxnSpPr>
          <p:nvPr/>
        </p:nvCxnSpPr>
        <p:spPr bwMode="auto">
          <a:xfrm>
            <a:off x="1114425" y="266700"/>
            <a:ext cx="0" cy="263525"/>
          </a:xfrm>
          <a:prstGeom prst="line">
            <a:avLst/>
          </a:prstGeom>
          <a:noFill/>
          <a:ln w="9525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6373" name="标题 1"/>
          <p:cNvSpPr txBox="1">
            <a:spLocks noChangeArrowheads="1"/>
          </p:cNvSpPr>
          <p:nvPr/>
        </p:nvSpPr>
        <p:spPr bwMode="auto">
          <a:xfrm>
            <a:off x="1258888" y="266700"/>
            <a:ext cx="66357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12813" indent="-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defTabSz="914400">
              <a:lnSpc>
                <a:spcPct val="80000"/>
              </a:lnSpc>
            </a:pPr>
            <a:r>
              <a:rPr lang="en-US" altLang="zh-CN" sz="1600" b="1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3.1</a:t>
            </a:r>
            <a:r>
              <a:rPr lang="zh-CN" altLang="en-US" sz="1600" b="1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数据描述</a:t>
            </a:r>
          </a:p>
        </p:txBody>
      </p:sp>
      <p:sp>
        <p:nvSpPr>
          <p:cNvPr id="8" name="TextBox 15"/>
          <p:cNvSpPr txBox="1"/>
          <p:nvPr/>
        </p:nvSpPr>
        <p:spPr>
          <a:xfrm>
            <a:off x="7989888" y="4738688"/>
            <a:ext cx="739305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—  </a:t>
            </a:r>
            <a:r>
              <a:rPr lang="en-US" altLang="zh-CN" sz="1100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26—</a:t>
            </a:r>
            <a:r>
              <a:rPr lang="zh-CN" altLang="en-US" sz="1100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endParaRPr lang="zh-CN" altLang="en-US" sz="1100" dirty="0">
              <a:solidFill>
                <a:schemeClr val="bg2">
                  <a:lumMod val="25000"/>
                </a:schemeClr>
              </a:solidFill>
              <a:effectLst>
                <a:outerShdw blurRad="50800" dist="50800" dir="12000000" sx="50000" sy="50000" algn="ctr" rotWithShape="0">
                  <a:srgbClr val="000000">
                    <a:alpha val="2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2127382016"/>
              </p:ext>
            </p:extLst>
          </p:nvPr>
        </p:nvGraphicFramePr>
        <p:xfrm>
          <a:off x="571472" y="1571618"/>
          <a:ext cx="5643602" cy="2857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86376" name="组合 27"/>
          <p:cNvGrpSpPr>
            <a:grpSpLocks/>
          </p:cNvGrpSpPr>
          <p:nvPr/>
        </p:nvGrpSpPr>
        <p:grpSpPr bwMode="auto">
          <a:xfrm>
            <a:off x="714375" y="785813"/>
            <a:ext cx="3071813" cy="714375"/>
            <a:chOff x="714348" y="785800"/>
            <a:chExt cx="3071816" cy="714378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714348" y="1142988"/>
              <a:ext cx="3052766" cy="158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383" name="矩形 17"/>
            <p:cNvSpPr>
              <a:spLocks noChangeArrowheads="1"/>
            </p:cNvSpPr>
            <p:nvPr/>
          </p:nvSpPr>
          <p:spPr bwMode="auto">
            <a:xfrm>
              <a:off x="714348" y="785800"/>
              <a:ext cx="428625" cy="357188"/>
            </a:xfrm>
            <a:prstGeom prst="rect">
              <a:avLst/>
            </a:prstGeom>
            <a:solidFill>
              <a:srgbClr val="FFC000">
                <a:alpha val="6705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 anchor="ctr"/>
            <a:lstStyle/>
            <a:p>
              <a:pPr algn="ctr"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2800">
                  <a:solidFill>
                    <a:srgbClr val="FFFFFF"/>
                  </a:solidFill>
                  <a:latin typeface="Impact" pitchFamily="34" charset="0"/>
                  <a:ea typeface="微软雅黑" pitchFamily="34" charset="-122"/>
                </a:rPr>
                <a:t>3</a:t>
              </a:r>
            </a:p>
          </p:txBody>
        </p:sp>
        <p:sp>
          <p:nvSpPr>
            <p:cNvPr id="186384" name="TextBox 27"/>
            <p:cNvSpPr txBox="1">
              <a:spLocks noChangeArrowheads="1"/>
            </p:cNvSpPr>
            <p:nvPr/>
          </p:nvSpPr>
          <p:spPr bwMode="auto">
            <a:xfrm>
              <a:off x="1285852" y="785800"/>
              <a:ext cx="2500312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400" b="1" dirty="0">
                  <a:solidFill>
                    <a:srgbClr val="E2AC00"/>
                  </a:solidFill>
                  <a:latin typeface="微软雅黑" pitchFamily="34" charset="-122"/>
                  <a:ea typeface="微软雅黑" pitchFamily="34" charset="-122"/>
                </a:rPr>
                <a:t>满意度三级指标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714348" y="1142988"/>
              <a:ext cx="428625" cy="357190"/>
            </a:xfrm>
            <a:prstGeom prst="rect">
              <a:avLst/>
            </a:prstGeom>
            <a:solidFill>
              <a:srgbClr val="FFC000">
                <a:alpha val="67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lIns="0" rIns="0" anchor="ctr"/>
            <a:lstStyle/>
            <a:p>
              <a:pPr algn="ctr"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zh-CN" altLang="en-US" sz="1200" kern="0" dirty="0">
                  <a:solidFill>
                    <a:sysClr val="window" lastClr="FFFFFF"/>
                  </a:solidFill>
                  <a:latin typeface="Impact" pitchFamily="34" charset="0"/>
                  <a:ea typeface="微软雅黑" pitchFamily="34" charset="-122"/>
                </a:rPr>
                <a:t>（</a:t>
              </a:r>
              <a:r>
                <a:rPr lang="en-US" sz="1200" kern="0" dirty="0">
                  <a:solidFill>
                    <a:sysClr val="window" lastClr="FFFFFF"/>
                  </a:solidFill>
                  <a:latin typeface="Impact" pitchFamily="34" charset="0"/>
                  <a:ea typeface="微软雅黑" pitchFamily="34" charset="-122"/>
                </a:rPr>
                <a:t>1</a:t>
              </a:r>
              <a:r>
                <a:rPr lang="zh-CN" altLang="en-US" sz="1400" kern="0" dirty="0">
                  <a:solidFill>
                    <a:sysClr val="window" lastClr="FFFFFF"/>
                  </a:solidFill>
                  <a:latin typeface="Impact" pitchFamily="34" charset="0"/>
                  <a:ea typeface="微软雅黑" pitchFamily="34" charset="-122"/>
                </a:rPr>
                <a:t>）</a:t>
              </a:r>
              <a:endParaRPr lang="en-US" sz="1400" kern="0" dirty="0">
                <a:solidFill>
                  <a:sysClr val="window" lastClr="FFFFFF"/>
                </a:solidFill>
                <a:latin typeface="Impact" pitchFamily="34" charset="0"/>
                <a:ea typeface="微软雅黑" pitchFamily="34" charset="-122"/>
              </a:endParaRPr>
            </a:p>
          </p:txBody>
        </p:sp>
        <p:sp>
          <p:nvSpPr>
            <p:cNvPr id="186386" name="TextBox 27"/>
            <p:cNvSpPr txBox="1">
              <a:spLocks noChangeArrowheads="1"/>
            </p:cNvSpPr>
            <p:nvPr/>
          </p:nvSpPr>
          <p:spPr bwMode="auto">
            <a:xfrm>
              <a:off x="1285852" y="1214428"/>
              <a:ext cx="2500312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200" b="1" dirty="0">
                  <a:solidFill>
                    <a:srgbClr val="E2AC00"/>
                  </a:solidFill>
                  <a:latin typeface="微软雅黑" pitchFamily="34" charset="-122"/>
                  <a:ea typeface="微软雅黑" pitchFamily="34" charset="-122"/>
                </a:rPr>
                <a:t>生产过程</a:t>
              </a:r>
            </a:p>
          </p:txBody>
        </p:sp>
      </p:grpSp>
      <p:sp>
        <p:nvSpPr>
          <p:cNvPr id="24" name="Freeform 7"/>
          <p:cNvSpPr>
            <a:spLocks/>
          </p:cNvSpPr>
          <p:nvPr/>
        </p:nvSpPr>
        <p:spPr bwMode="gray">
          <a:xfrm rot="11489032" flipH="1">
            <a:off x="2535238" y="2257425"/>
            <a:ext cx="2652712" cy="617538"/>
          </a:xfrm>
          <a:custGeom>
            <a:avLst/>
            <a:gdLst>
              <a:gd name="T0" fmla="*/ 2147483647 w 2706"/>
              <a:gd name="T1" fmla="*/ 2147483647 h 1093"/>
              <a:gd name="T2" fmla="*/ 2147483647 w 2706"/>
              <a:gd name="T3" fmla="*/ 2147483647 h 1093"/>
              <a:gd name="T4" fmla="*/ 2147483647 w 2706"/>
              <a:gd name="T5" fmla="*/ 2147483647 h 1093"/>
              <a:gd name="T6" fmla="*/ 2147483647 w 2706"/>
              <a:gd name="T7" fmla="*/ 2147483647 h 1093"/>
              <a:gd name="T8" fmla="*/ 2147483647 w 2706"/>
              <a:gd name="T9" fmla="*/ 2147483647 h 1093"/>
              <a:gd name="T10" fmla="*/ 2147483647 w 2706"/>
              <a:gd name="T11" fmla="*/ 2147483647 h 1093"/>
              <a:gd name="T12" fmla="*/ 2147483647 w 2706"/>
              <a:gd name="T13" fmla="*/ 2147483647 h 1093"/>
              <a:gd name="T14" fmla="*/ 2147483647 w 2706"/>
              <a:gd name="T15" fmla="*/ 2147483647 h 1093"/>
              <a:gd name="T16" fmla="*/ 2147483647 w 2706"/>
              <a:gd name="T17" fmla="*/ 2147483647 h 1093"/>
              <a:gd name="T18" fmla="*/ 2147483647 w 2706"/>
              <a:gd name="T19" fmla="*/ 2147483647 h 1093"/>
              <a:gd name="T20" fmla="*/ 2147483647 w 2706"/>
              <a:gd name="T21" fmla="*/ 2147483647 h 1093"/>
              <a:gd name="T22" fmla="*/ 2147483647 w 2706"/>
              <a:gd name="T23" fmla="*/ 2147483647 h 1093"/>
              <a:gd name="T24" fmla="*/ 2147483647 w 2706"/>
              <a:gd name="T25" fmla="*/ 2147483647 h 1093"/>
              <a:gd name="T26" fmla="*/ 2147483647 w 2706"/>
              <a:gd name="T27" fmla="*/ 2147483647 h 1093"/>
              <a:gd name="T28" fmla="*/ 2147483647 w 2706"/>
              <a:gd name="T29" fmla="*/ 2147483647 h 1093"/>
              <a:gd name="T30" fmla="*/ 2147483647 w 2706"/>
              <a:gd name="T31" fmla="*/ 2147483647 h 1093"/>
              <a:gd name="T32" fmla="*/ 2147483647 w 2706"/>
              <a:gd name="T33" fmla="*/ 2147483647 h 1093"/>
              <a:gd name="T34" fmla="*/ 2147483647 w 2706"/>
              <a:gd name="T35" fmla="*/ 2147483647 h 1093"/>
              <a:gd name="T36" fmla="*/ 2147483647 w 2706"/>
              <a:gd name="T37" fmla="*/ 2147483647 h 1093"/>
              <a:gd name="T38" fmla="*/ 2147483647 w 2706"/>
              <a:gd name="T39" fmla="*/ 2147483647 h 1093"/>
              <a:gd name="T40" fmla="*/ 2147483647 w 2706"/>
              <a:gd name="T41" fmla="*/ 2147483647 h 1093"/>
              <a:gd name="T42" fmla="*/ 2147483647 w 2706"/>
              <a:gd name="T43" fmla="*/ 2147483647 h 1093"/>
              <a:gd name="T44" fmla="*/ 2147483647 w 2706"/>
              <a:gd name="T45" fmla="*/ 2147483647 h 1093"/>
              <a:gd name="T46" fmla="*/ 2147483647 w 2706"/>
              <a:gd name="T47" fmla="*/ 2147483647 h 1093"/>
              <a:gd name="T48" fmla="*/ 2147483647 w 2706"/>
              <a:gd name="T49" fmla="*/ 2147483647 h 1093"/>
              <a:gd name="T50" fmla="*/ 2147483647 w 2706"/>
              <a:gd name="T51" fmla="*/ 2147483647 h 1093"/>
              <a:gd name="T52" fmla="*/ 2147483647 w 2706"/>
              <a:gd name="T53" fmla="*/ 2147483647 h 1093"/>
              <a:gd name="T54" fmla="*/ 2147483647 w 2706"/>
              <a:gd name="T55" fmla="*/ 2147483647 h 1093"/>
              <a:gd name="T56" fmla="*/ 2147483647 w 2706"/>
              <a:gd name="T57" fmla="*/ 2147483647 h 1093"/>
              <a:gd name="T58" fmla="*/ 2147483647 w 2706"/>
              <a:gd name="T59" fmla="*/ 2147483647 h 1093"/>
              <a:gd name="T60" fmla="*/ 2147483647 w 2706"/>
              <a:gd name="T61" fmla="*/ 2147483647 h 1093"/>
              <a:gd name="T62" fmla="*/ 2147483647 w 2706"/>
              <a:gd name="T63" fmla="*/ 2147483647 h 1093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706"/>
              <a:gd name="T97" fmla="*/ 0 h 1093"/>
              <a:gd name="T98" fmla="*/ 2706 w 2706"/>
              <a:gd name="T99" fmla="*/ 1093 h 1093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706" h="1093">
                <a:moveTo>
                  <a:pt x="0" y="1093"/>
                </a:moveTo>
                <a:lnTo>
                  <a:pt x="247" y="884"/>
                </a:lnTo>
                <a:lnTo>
                  <a:pt x="350" y="793"/>
                </a:lnTo>
                <a:lnTo>
                  <a:pt x="451" y="708"/>
                </a:lnTo>
                <a:lnTo>
                  <a:pt x="553" y="631"/>
                </a:lnTo>
                <a:lnTo>
                  <a:pt x="655" y="562"/>
                </a:lnTo>
                <a:lnTo>
                  <a:pt x="756" y="497"/>
                </a:lnTo>
                <a:lnTo>
                  <a:pt x="856" y="439"/>
                </a:lnTo>
                <a:lnTo>
                  <a:pt x="955" y="388"/>
                </a:lnTo>
                <a:lnTo>
                  <a:pt x="1053" y="342"/>
                </a:lnTo>
                <a:lnTo>
                  <a:pt x="1148" y="300"/>
                </a:lnTo>
                <a:lnTo>
                  <a:pt x="1242" y="264"/>
                </a:lnTo>
                <a:lnTo>
                  <a:pt x="1331" y="232"/>
                </a:lnTo>
                <a:lnTo>
                  <a:pt x="1419" y="204"/>
                </a:lnTo>
                <a:lnTo>
                  <a:pt x="1504" y="182"/>
                </a:lnTo>
                <a:lnTo>
                  <a:pt x="1586" y="160"/>
                </a:lnTo>
                <a:lnTo>
                  <a:pt x="1664" y="144"/>
                </a:lnTo>
                <a:lnTo>
                  <a:pt x="1737" y="131"/>
                </a:lnTo>
                <a:lnTo>
                  <a:pt x="1807" y="121"/>
                </a:lnTo>
                <a:lnTo>
                  <a:pt x="1871" y="112"/>
                </a:lnTo>
                <a:lnTo>
                  <a:pt x="1932" y="107"/>
                </a:lnTo>
                <a:lnTo>
                  <a:pt x="1988" y="103"/>
                </a:lnTo>
                <a:lnTo>
                  <a:pt x="2038" y="100"/>
                </a:lnTo>
                <a:lnTo>
                  <a:pt x="2082" y="99"/>
                </a:lnTo>
                <a:lnTo>
                  <a:pt x="2121" y="100"/>
                </a:lnTo>
                <a:lnTo>
                  <a:pt x="2152" y="99"/>
                </a:lnTo>
                <a:lnTo>
                  <a:pt x="2178" y="101"/>
                </a:lnTo>
                <a:lnTo>
                  <a:pt x="2195" y="102"/>
                </a:lnTo>
                <a:lnTo>
                  <a:pt x="2206" y="102"/>
                </a:lnTo>
                <a:lnTo>
                  <a:pt x="2210" y="102"/>
                </a:lnTo>
                <a:lnTo>
                  <a:pt x="2146" y="0"/>
                </a:lnTo>
                <a:lnTo>
                  <a:pt x="2706" y="330"/>
                </a:lnTo>
                <a:lnTo>
                  <a:pt x="2270" y="473"/>
                </a:lnTo>
                <a:lnTo>
                  <a:pt x="2336" y="358"/>
                </a:lnTo>
                <a:lnTo>
                  <a:pt x="2335" y="357"/>
                </a:lnTo>
                <a:lnTo>
                  <a:pt x="2326" y="354"/>
                </a:lnTo>
                <a:lnTo>
                  <a:pt x="2313" y="350"/>
                </a:lnTo>
                <a:lnTo>
                  <a:pt x="2293" y="345"/>
                </a:lnTo>
                <a:lnTo>
                  <a:pt x="2270" y="337"/>
                </a:lnTo>
                <a:lnTo>
                  <a:pt x="2241" y="330"/>
                </a:lnTo>
                <a:lnTo>
                  <a:pt x="2207" y="323"/>
                </a:lnTo>
                <a:lnTo>
                  <a:pt x="2168" y="317"/>
                </a:lnTo>
                <a:lnTo>
                  <a:pt x="2124" y="311"/>
                </a:lnTo>
                <a:lnTo>
                  <a:pt x="2075" y="306"/>
                </a:lnTo>
                <a:lnTo>
                  <a:pt x="2024" y="301"/>
                </a:lnTo>
                <a:lnTo>
                  <a:pt x="1966" y="298"/>
                </a:lnTo>
                <a:lnTo>
                  <a:pt x="1905" y="295"/>
                </a:lnTo>
                <a:lnTo>
                  <a:pt x="1838" y="298"/>
                </a:lnTo>
                <a:lnTo>
                  <a:pt x="1767" y="301"/>
                </a:lnTo>
                <a:lnTo>
                  <a:pt x="1692" y="309"/>
                </a:lnTo>
                <a:lnTo>
                  <a:pt x="1613" y="317"/>
                </a:lnTo>
                <a:lnTo>
                  <a:pt x="1533" y="330"/>
                </a:lnTo>
                <a:lnTo>
                  <a:pt x="1445" y="349"/>
                </a:lnTo>
                <a:lnTo>
                  <a:pt x="1354" y="371"/>
                </a:lnTo>
                <a:lnTo>
                  <a:pt x="1262" y="397"/>
                </a:lnTo>
                <a:lnTo>
                  <a:pt x="1164" y="428"/>
                </a:lnTo>
                <a:lnTo>
                  <a:pt x="1065" y="464"/>
                </a:lnTo>
                <a:lnTo>
                  <a:pt x="960" y="505"/>
                </a:lnTo>
                <a:lnTo>
                  <a:pt x="853" y="553"/>
                </a:lnTo>
                <a:lnTo>
                  <a:pt x="742" y="608"/>
                </a:lnTo>
                <a:lnTo>
                  <a:pt x="629" y="669"/>
                </a:lnTo>
                <a:lnTo>
                  <a:pt x="512" y="736"/>
                </a:lnTo>
                <a:lnTo>
                  <a:pt x="393" y="809"/>
                </a:lnTo>
                <a:lnTo>
                  <a:pt x="271" y="892"/>
                </a:lnTo>
                <a:lnTo>
                  <a:pt x="0" y="1093"/>
                </a:lnTo>
                <a:close/>
              </a:path>
            </a:pathLst>
          </a:custGeom>
          <a:gradFill rotWithShape="1">
            <a:gsLst>
              <a:gs pos="0">
                <a:srgbClr val="9B9B9B"/>
              </a:gs>
              <a:gs pos="32001">
                <a:srgbClr val="9B9B9B"/>
              </a:gs>
              <a:gs pos="100000">
                <a:srgbClr val="FF99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86378" name="组合 25"/>
          <p:cNvGrpSpPr>
            <a:grpSpLocks/>
          </p:cNvGrpSpPr>
          <p:nvPr/>
        </p:nvGrpSpPr>
        <p:grpSpPr bwMode="auto">
          <a:xfrm>
            <a:off x="5444908" y="2759693"/>
            <a:ext cx="870946" cy="338137"/>
            <a:chOff x="6357950" y="2759663"/>
            <a:chExt cx="714380" cy="338554"/>
          </a:xfrm>
        </p:grpSpPr>
        <p:sp>
          <p:nvSpPr>
            <p:cNvPr id="186380" name="圆角矩形标注 22"/>
            <p:cNvSpPr>
              <a:spLocks noChangeArrowheads="1"/>
            </p:cNvSpPr>
            <p:nvPr/>
          </p:nvSpPr>
          <p:spPr bwMode="auto">
            <a:xfrm>
              <a:off x="6357950" y="2786064"/>
              <a:ext cx="428628" cy="285752"/>
            </a:xfrm>
            <a:prstGeom prst="wedgeRoundRectCallout">
              <a:avLst>
                <a:gd name="adj1" fmla="val -29866"/>
                <a:gd name="adj2" fmla="val 117713"/>
                <a:gd name="adj3" fmla="val 16667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solidFill>
                  <a:srgbClr val="FF0000"/>
                </a:solidFill>
              </a:endParaRPr>
            </a:p>
          </p:txBody>
        </p:sp>
        <p:sp>
          <p:nvSpPr>
            <p:cNvPr id="186381" name="TextBox 24"/>
            <p:cNvSpPr txBox="1">
              <a:spLocks noChangeArrowheads="1"/>
            </p:cNvSpPr>
            <p:nvPr/>
          </p:nvSpPr>
          <p:spPr bwMode="auto">
            <a:xfrm>
              <a:off x="6357950" y="2759663"/>
              <a:ext cx="7143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 dirty="0">
                  <a:solidFill>
                    <a:srgbClr val="FF0000"/>
                  </a:solidFill>
                </a:rPr>
                <a:t>2.91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7" name="Rectangle 5"/>
          <p:cNvSpPr>
            <a:spLocks noChangeArrowheads="1"/>
          </p:cNvSpPr>
          <p:nvPr/>
        </p:nvSpPr>
        <p:spPr bwMode="auto">
          <a:xfrm>
            <a:off x="6715125" y="1643063"/>
            <a:ext cx="4535488" cy="235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n"/>
              <a:defRPr/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生产技术水平（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3.16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n"/>
              <a:defRPr/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生产硬件设施（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3.07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n"/>
              <a:defRPr/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药品研发过程（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2.98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n"/>
              <a:defRPr/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生产流程严谨（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2.97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n"/>
              <a:defRPr/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生产卫生状况（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2.93)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n"/>
              <a:defRPr/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药品成分把控（</a:t>
            </a:r>
            <a:r>
              <a:rPr lang="en-US" altLang="zh-CN" sz="1200" b="1" dirty="0">
                <a:solidFill>
                  <a:srgbClr val="FF8029"/>
                </a:solidFill>
                <a:latin typeface="微软雅黑" pitchFamily="34" charset="-122"/>
                <a:ea typeface="微软雅黑" pitchFamily="34" charset="-122"/>
              </a:rPr>
              <a:t>2.91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n"/>
              <a:defRPr/>
            </a:pP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n"/>
              <a:defRPr/>
            </a:pP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n"/>
              <a:defRPr/>
            </a:pP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n"/>
              <a:defRPr/>
            </a:pP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85" y="199980"/>
            <a:ext cx="644303" cy="4429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Freeform 7"/>
          <p:cNvSpPr>
            <a:spLocks/>
          </p:cNvSpPr>
          <p:nvPr/>
        </p:nvSpPr>
        <p:spPr bwMode="auto">
          <a:xfrm>
            <a:off x="1930400" y="275034"/>
            <a:ext cx="3582988" cy="2689622"/>
          </a:xfrm>
          <a:custGeom>
            <a:avLst/>
            <a:gdLst>
              <a:gd name="T0" fmla="*/ 2147483647 w 1259"/>
              <a:gd name="T1" fmla="*/ 2147483647 h 1260"/>
              <a:gd name="T2" fmla="*/ 2147483647 w 1259"/>
              <a:gd name="T3" fmla="*/ 2147483647 h 1260"/>
              <a:gd name="T4" fmla="*/ 1320161591 w 1259"/>
              <a:gd name="T5" fmla="*/ 2147483647 h 1260"/>
              <a:gd name="T6" fmla="*/ 2147483647 w 1259"/>
              <a:gd name="T7" fmla="*/ 1320401923 h 1260"/>
              <a:gd name="T8" fmla="*/ 2147483647 w 1259"/>
              <a:gd name="T9" fmla="*/ 2147483647 h 12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59"/>
              <a:gd name="T16" fmla="*/ 0 h 1260"/>
              <a:gd name="T17" fmla="*/ 1259 w 1259"/>
              <a:gd name="T18" fmla="*/ 1260 h 12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59" h="1260">
                <a:moveTo>
                  <a:pt x="1096" y="926"/>
                </a:moveTo>
                <a:cubicBezTo>
                  <a:pt x="932" y="1183"/>
                  <a:pt x="591" y="1260"/>
                  <a:pt x="334" y="1096"/>
                </a:cubicBezTo>
                <a:cubicBezTo>
                  <a:pt x="76" y="933"/>
                  <a:pt x="0" y="592"/>
                  <a:pt x="163" y="334"/>
                </a:cubicBezTo>
                <a:cubicBezTo>
                  <a:pt x="326" y="76"/>
                  <a:pt x="668" y="0"/>
                  <a:pt x="925" y="163"/>
                </a:cubicBezTo>
                <a:cubicBezTo>
                  <a:pt x="1183" y="327"/>
                  <a:pt x="1259" y="668"/>
                  <a:pt x="1096" y="926"/>
                </a:cubicBezTo>
                <a:close/>
              </a:path>
            </a:pathLst>
          </a:custGeom>
          <a:noFill/>
          <a:ln w="33338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1604964" y="395288"/>
            <a:ext cx="2117725" cy="3363516"/>
          </a:xfrm>
          <a:custGeom>
            <a:avLst/>
            <a:gdLst>
              <a:gd name="T0" fmla="*/ 2147483647 w 744"/>
              <a:gd name="T1" fmla="*/ 0 h 1576"/>
              <a:gd name="T2" fmla="*/ 2098423554 w 744"/>
              <a:gd name="T3" fmla="*/ 2147483647 h 1576"/>
              <a:gd name="T4" fmla="*/ 2147483647 w 744"/>
              <a:gd name="T5" fmla="*/ 2147483647 h 1576"/>
              <a:gd name="T6" fmla="*/ 2147483647 w 744"/>
              <a:gd name="T7" fmla="*/ 2147483647 h 1576"/>
              <a:gd name="T8" fmla="*/ 2147483647 w 744"/>
              <a:gd name="T9" fmla="*/ 2147483647 h 1576"/>
              <a:gd name="T10" fmla="*/ 2147483647 w 744"/>
              <a:gd name="T11" fmla="*/ 2147483647 h 1576"/>
              <a:gd name="T12" fmla="*/ 2147483647 w 744"/>
              <a:gd name="T13" fmla="*/ 2147483647 h 1576"/>
              <a:gd name="T14" fmla="*/ 2147483647 w 744"/>
              <a:gd name="T15" fmla="*/ 2147483647 h 1576"/>
              <a:gd name="T16" fmla="*/ 2147483647 w 744"/>
              <a:gd name="T17" fmla="*/ 2147483647 h 1576"/>
              <a:gd name="T18" fmla="*/ 2147483647 w 744"/>
              <a:gd name="T19" fmla="*/ 2147483647 h 1576"/>
              <a:gd name="T20" fmla="*/ 2138933570 w 744"/>
              <a:gd name="T21" fmla="*/ 2147483647 h 1576"/>
              <a:gd name="T22" fmla="*/ 2057913537 w 744"/>
              <a:gd name="T23" fmla="*/ 2147483647 h 1576"/>
              <a:gd name="T24" fmla="*/ 1733833405 w 744"/>
              <a:gd name="T25" fmla="*/ 2147483647 h 1576"/>
              <a:gd name="T26" fmla="*/ 1750035134 w 744"/>
              <a:gd name="T27" fmla="*/ 2147483647 h 1576"/>
              <a:gd name="T28" fmla="*/ 1822954303 w 744"/>
              <a:gd name="T29" fmla="*/ 2147483647 h 1576"/>
              <a:gd name="T30" fmla="*/ 1750035134 w 744"/>
              <a:gd name="T31" fmla="*/ 2147483647 h 1576"/>
              <a:gd name="T32" fmla="*/ 1685219677 w 744"/>
              <a:gd name="T33" fmla="*/ 2147483647 h 1576"/>
              <a:gd name="T34" fmla="*/ 1604199644 w 744"/>
              <a:gd name="T35" fmla="*/ 2147483647 h 1576"/>
              <a:gd name="T36" fmla="*/ 0 w 744"/>
              <a:gd name="T37" fmla="*/ 2147483647 h 157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744"/>
              <a:gd name="T58" fmla="*/ 0 h 1576"/>
              <a:gd name="T59" fmla="*/ 744 w 744"/>
              <a:gd name="T60" fmla="*/ 1576 h 157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744" h="1576">
                <a:moveTo>
                  <a:pt x="744" y="0"/>
                </a:moveTo>
                <a:cubicBezTo>
                  <a:pt x="554" y="0"/>
                  <a:pt x="368" y="94"/>
                  <a:pt x="259" y="266"/>
                </a:cubicBezTo>
                <a:cubicBezTo>
                  <a:pt x="103" y="513"/>
                  <a:pt x="157" y="832"/>
                  <a:pt x="375" y="1014"/>
                </a:cubicBezTo>
                <a:cubicBezTo>
                  <a:pt x="326" y="1091"/>
                  <a:pt x="326" y="1091"/>
                  <a:pt x="326" y="1091"/>
                </a:cubicBezTo>
                <a:cubicBezTo>
                  <a:pt x="318" y="1086"/>
                  <a:pt x="318" y="1086"/>
                  <a:pt x="318" y="1086"/>
                </a:cubicBezTo>
                <a:cubicBezTo>
                  <a:pt x="315" y="1083"/>
                  <a:pt x="311" y="1084"/>
                  <a:pt x="308" y="1088"/>
                </a:cubicBezTo>
                <a:cubicBezTo>
                  <a:pt x="269" y="1150"/>
                  <a:pt x="269" y="1150"/>
                  <a:pt x="269" y="1150"/>
                </a:cubicBezTo>
                <a:cubicBezTo>
                  <a:pt x="267" y="1154"/>
                  <a:pt x="268" y="1158"/>
                  <a:pt x="271" y="1160"/>
                </a:cubicBezTo>
                <a:cubicBezTo>
                  <a:pt x="279" y="1165"/>
                  <a:pt x="279" y="1165"/>
                  <a:pt x="279" y="1165"/>
                </a:cubicBezTo>
                <a:cubicBezTo>
                  <a:pt x="272" y="1177"/>
                  <a:pt x="272" y="1177"/>
                  <a:pt x="272" y="1177"/>
                </a:cubicBezTo>
                <a:cubicBezTo>
                  <a:pt x="264" y="1171"/>
                  <a:pt x="264" y="1171"/>
                  <a:pt x="264" y="1171"/>
                </a:cubicBezTo>
                <a:cubicBezTo>
                  <a:pt x="261" y="1169"/>
                  <a:pt x="256" y="1170"/>
                  <a:pt x="254" y="1174"/>
                </a:cubicBezTo>
                <a:cubicBezTo>
                  <a:pt x="214" y="1236"/>
                  <a:pt x="214" y="1236"/>
                  <a:pt x="214" y="1236"/>
                </a:cubicBezTo>
                <a:cubicBezTo>
                  <a:pt x="212" y="1240"/>
                  <a:pt x="213" y="1244"/>
                  <a:pt x="216" y="1246"/>
                </a:cubicBezTo>
                <a:cubicBezTo>
                  <a:pt x="225" y="1251"/>
                  <a:pt x="225" y="1251"/>
                  <a:pt x="225" y="1251"/>
                </a:cubicBezTo>
                <a:cubicBezTo>
                  <a:pt x="216" y="1264"/>
                  <a:pt x="216" y="1264"/>
                  <a:pt x="216" y="1264"/>
                </a:cubicBezTo>
                <a:cubicBezTo>
                  <a:pt x="208" y="1259"/>
                  <a:pt x="208" y="1259"/>
                  <a:pt x="208" y="1259"/>
                </a:cubicBezTo>
                <a:cubicBezTo>
                  <a:pt x="205" y="1257"/>
                  <a:pt x="200" y="1258"/>
                  <a:pt x="198" y="1261"/>
                </a:cubicBezTo>
                <a:cubicBezTo>
                  <a:pt x="0" y="1576"/>
                  <a:pt x="0" y="1576"/>
                  <a:pt x="0" y="1576"/>
                </a:cubicBezTo>
              </a:path>
            </a:pathLst>
          </a:custGeom>
          <a:noFill/>
          <a:ln w="33338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3722688" y="395288"/>
            <a:ext cx="1670050" cy="1316831"/>
          </a:xfrm>
          <a:custGeom>
            <a:avLst/>
            <a:gdLst>
              <a:gd name="T0" fmla="*/ 2147483647 w 587"/>
              <a:gd name="T1" fmla="*/ 2147483647 h 617"/>
              <a:gd name="T2" fmla="*/ 2147483647 w 587"/>
              <a:gd name="T3" fmla="*/ 720704268 h 617"/>
              <a:gd name="T4" fmla="*/ 0 w 587"/>
              <a:gd name="T5" fmla="*/ 0 h 617"/>
              <a:gd name="T6" fmla="*/ 0 60000 65536"/>
              <a:gd name="T7" fmla="*/ 0 60000 65536"/>
              <a:gd name="T8" fmla="*/ 0 60000 65536"/>
              <a:gd name="T9" fmla="*/ 0 w 587"/>
              <a:gd name="T10" fmla="*/ 0 h 617"/>
              <a:gd name="T11" fmla="*/ 587 w 587"/>
              <a:gd name="T12" fmla="*/ 617 h 6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87" h="617">
                <a:moveTo>
                  <a:pt x="572" y="617"/>
                </a:moveTo>
                <a:cubicBezTo>
                  <a:pt x="587" y="413"/>
                  <a:pt x="492" y="207"/>
                  <a:pt x="307" y="89"/>
                </a:cubicBezTo>
                <a:cubicBezTo>
                  <a:pt x="211" y="29"/>
                  <a:pt x="105" y="0"/>
                  <a:pt x="0" y="0"/>
                </a:cubicBezTo>
              </a:path>
            </a:pathLst>
          </a:custGeom>
          <a:noFill/>
          <a:ln w="33338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5131" name="Freeform 11"/>
          <p:cNvSpPr>
            <a:spLocks/>
          </p:cNvSpPr>
          <p:nvPr/>
        </p:nvSpPr>
        <p:spPr bwMode="auto">
          <a:xfrm>
            <a:off x="1571625" y="1712119"/>
            <a:ext cx="3778250" cy="2817019"/>
          </a:xfrm>
          <a:custGeom>
            <a:avLst/>
            <a:gdLst>
              <a:gd name="T0" fmla="*/ 0 w 1328"/>
              <a:gd name="T1" fmla="*/ 2147483647 h 1320"/>
              <a:gd name="T2" fmla="*/ 2147483647 w 1328"/>
              <a:gd name="T3" fmla="*/ 2147483647 h 1320"/>
              <a:gd name="T4" fmla="*/ 2147483647 w 1328"/>
              <a:gd name="T5" fmla="*/ 2147483647 h 1320"/>
              <a:gd name="T6" fmla="*/ 2147483647 w 1328"/>
              <a:gd name="T7" fmla="*/ 2147483647 h 1320"/>
              <a:gd name="T8" fmla="*/ 2147483647 w 1328"/>
              <a:gd name="T9" fmla="*/ 2147483647 h 1320"/>
              <a:gd name="T10" fmla="*/ 2147483647 w 1328"/>
              <a:gd name="T11" fmla="*/ 2147483647 h 1320"/>
              <a:gd name="T12" fmla="*/ 2147483647 w 1328"/>
              <a:gd name="T13" fmla="*/ 2147483647 h 1320"/>
              <a:gd name="T14" fmla="*/ 2147483647 w 1328"/>
              <a:gd name="T15" fmla="*/ 2147483647 h 1320"/>
              <a:gd name="T16" fmla="*/ 2147483647 w 1328"/>
              <a:gd name="T17" fmla="*/ 2147483647 h 1320"/>
              <a:gd name="T18" fmla="*/ 2147483647 w 1328"/>
              <a:gd name="T19" fmla="*/ 2147483647 h 1320"/>
              <a:gd name="T20" fmla="*/ 2147483647 w 1328"/>
              <a:gd name="T21" fmla="*/ 2147483647 h 1320"/>
              <a:gd name="T22" fmla="*/ 2147483647 w 1328"/>
              <a:gd name="T23" fmla="*/ 2147483647 h 1320"/>
              <a:gd name="T24" fmla="*/ 2147483647 w 1328"/>
              <a:gd name="T25" fmla="*/ 2147483647 h 1320"/>
              <a:gd name="T26" fmla="*/ 2147483647 w 1328"/>
              <a:gd name="T27" fmla="*/ 2147483647 h 1320"/>
              <a:gd name="T28" fmla="*/ 2147483647 w 1328"/>
              <a:gd name="T29" fmla="*/ 2147483647 h 1320"/>
              <a:gd name="T30" fmla="*/ 2147483647 w 1328"/>
              <a:gd name="T31" fmla="*/ 2147483647 h 1320"/>
              <a:gd name="T32" fmla="*/ 2147483647 w 1328"/>
              <a:gd name="T33" fmla="*/ 2147483647 h 1320"/>
              <a:gd name="T34" fmla="*/ 2147483647 w 1328"/>
              <a:gd name="T35" fmla="*/ 2137533830 h 1320"/>
              <a:gd name="T36" fmla="*/ 2147483647 w 1328"/>
              <a:gd name="T37" fmla="*/ 0 h 132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328"/>
              <a:gd name="T58" fmla="*/ 0 h 1320"/>
              <a:gd name="T59" fmla="*/ 1328 w 1328"/>
              <a:gd name="T60" fmla="*/ 1320 h 1320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328" h="1320">
                <a:moveTo>
                  <a:pt x="0" y="1320"/>
                </a:moveTo>
                <a:cubicBezTo>
                  <a:pt x="366" y="743"/>
                  <a:pt x="366" y="743"/>
                  <a:pt x="366" y="743"/>
                </a:cubicBezTo>
                <a:cubicBezTo>
                  <a:pt x="368" y="740"/>
                  <a:pt x="367" y="735"/>
                  <a:pt x="364" y="733"/>
                </a:cubicBezTo>
                <a:cubicBezTo>
                  <a:pt x="355" y="728"/>
                  <a:pt x="355" y="728"/>
                  <a:pt x="355" y="728"/>
                </a:cubicBezTo>
                <a:cubicBezTo>
                  <a:pt x="364" y="715"/>
                  <a:pt x="364" y="715"/>
                  <a:pt x="364" y="715"/>
                </a:cubicBezTo>
                <a:cubicBezTo>
                  <a:pt x="372" y="720"/>
                  <a:pt x="372" y="720"/>
                  <a:pt x="372" y="720"/>
                </a:cubicBezTo>
                <a:cubicBezTo>
                  <a:pt x="375" y="722"/>
                  <a:pt x="380" y="721"/>
                  <a:pt x="382" y="718"/>
                </a:cubicBezTo>
                <a:cubicBezTo>
                  <a:pt x="421" y="655"/>
                  <a:pt x="421" y="655"/>
                  <a:pt x="421" y="655"/>
                </a:cubicBezTo>
                <a:cubicBezTo>
                  <a:pt x="424" y="652"/>
                  <a:pt x="423" y="647"/>
                  <a:pt x="419" y="645"/>
                </a:cubicBezTo>
                <a:cubicBezTo>
                  <a:pt x="411" y="640"/>
                  <a:pt x="411" y="640"/>
                  <a:pt x="411" y="640"/>
                </a:cubicBezTo>
                <a:cubicBezTo>
                  <a:pt x="418" y="629"/>
                  <a:pt x="418" y="629"/>
                  <a:pt x="418" y="629"/>
                </a:cubicBezTo>
                <a:cubicBezTo>
                  <a:pt x="426" y="634"/>
                  <a:pt x="426" y="634"/>
                  <a:pt x="426" y="634"/>
                </a:cubicBezTo>
                <a:cubicBezTo>
                  <a:pt x="430" y="636"/>
                  <a:pt x="434" y="635"/>
                  <a:pt x="436" y="632"/>
                </a:cubicBezTo>
                <a:cubicBezTo>
                  <a:pt x="476" y="569"/>
                  <a:pt x="476" y="569"/>
                  <a:pt x="476" y="569"/>
                </a:cubicBezTo>
                <a:cubicBezTo>
                  <a:pt x="478" y="566"/>
                  <a:pt x="477" y="562"/>
                  <a:pt x="474" y="560"/>
                </a:cubicBezTo>
                <a:cubicBezTo>
                  <a:pt x="466" y="554"/>
                  <a:pt x="466" y="554"/>
                  <a:pt x="466" y="554"/>
                </a:cubicBezTo>
                <a:cubicBezTo>
                  <a:pt x="514" y="478"/>
                  <a:pt x="514" y="478"/>
                  <a:pt x="514" y="478"/>
                </a:cubicBezTo>
                <a:cubicBezTo>
                  <a:pt x="772" y="597"/>
                  <a:pt x="1084" y="510"/>
                  <a:pt x="1240" y="264"/>
                </a:cubicBezTo>
                <a:cubicBezTo>
                  <a:pt x="1292" y="182"/>
                  <a:pt x="1321" y="91"/>
                  <a:pt x="1328" y="0"/>
                </a:cubicBezTo>
              </a:path>
            </a:pathLst>
          </a:custGeom>
          <a:noFill/>
          <a:ln w="33338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5132" name="Line 12"/>
          <p:cNvSpPr>
            <a:spLocks noChangeShapeType="1"/>
          </p:cNvSpPr>
          <p:nvPr/>
        </p:nvSpPr>
        <p:spPr bwMode="auto">
          <a:xfrm>
            <a:off x="1558925" y="4529138"/>
            <a:ext cx="7585075" cy="1191"/>
          </a:xfrm>
          <a:prstGeom prst="line">
            <a:avLst/>
          </a:prstGeom>
          <a:noFill/>
          <a:ln w="33338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3" name="Line 13"/>
          <p:cNvSpPr>
            <a:spLocks noChangeShapeType="1"/>
          </p:cNvSpPr>
          <p:nvPr/>
        </p:nvSpPr>
        <p:spPr bwMode="auto">
          <a:xfrm>
            <a:off x="0" y="3752850"/>
            <a:ext cx="1619250" cy="1191"/>
          </a:xfrm>
          <a:prstGeom prst="line">
            <a:avLst/>
          </a:prstGeom>
          <a:noFill/>
          <a:ln w="33338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5" name="Text Box 15"/>
          <p:cNvSpPr txBox="1">
            <a:spLocks noChangeArrowheads="1"/>
          </p:cNvSpPr>
          <p:nvPr/>
        </p:nvSpPr>
        <p:spPr bwMode="auto">
          <a:xfrm>
            <a:off x="2151064" y="1097757"/>
            <a:ext cx="3132137" cy="983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zh-CN" sz="9600" b="1" dirty="0">
                <a:solidFill>
                  <a:schemeClr val="bg1"/>
                </a:solidFill>
                <a:ea typeface="宋体" charset="-122"/>
              </a:rPr>
              <a:t>large</a:t>
            </a:r>
          </a:p>
        </p:txBody>
      </p:sp>
      <p:sp>
        <p:nvSpPr>
          <p:cNvPr id="5139" name="Text Box 19"/>
          <p:cNvSpPr txBox="1">
            <a:spLocks noChangeArrowheads="1"/>
          </p:cNvSpPr>
          <p:nvPr/>
        </p:nvSpPr>
        <p:spPr bwMode="auto">
          <a:xfrm>
            <a:off x="2651403" y="3423885"/>
            <a:ext cx="6640512" cy="65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不少知名企业位列其中</a:t>
            </a:r>
            <a:endParaRPr lang="en-GB" altLang="zh-CN" sz="4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9205521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7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5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5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20"/>
                            </p:stCondLst>
                            <p:childTnLst>
                              <p:par>
                                <p:cTn id="2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25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70"/>
                            </p:stCondLst>
                            <p:childTnLst>
                              <p:par>
                                <p:cTn id="3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5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5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02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7" grpId="0" animBg="1"/>
      <p:bldP spid="5129" grpId="0" animBg="1"/>
      <p:bldP spid="5130" grpId="0" animBg="1"/>
      <p:bldP spid="5131" grpId="0" animBg="1"/>
      <p:bldP spid="5132" grpId="0" animBg="1"/>
      <p:bldP spid="5133" grpId="0" animBg="1"/>
      <p:bldP spid="5135" grpId="0"/>
      <p:bldP spid="513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1F1E5"/>
            </a:gs>
            <a:gs pos="74001">
              <a:srgbClr val="F7F7ED"/>
            </a:gs>
            <a:gs pos="83000">
              <a:srgbClr val="F8F8EE"/>
            </a:gs>
            <a:gs pos="100000">
              <a:srgbClr val="F9F9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250" y="1040417"/>
            <a:ext cx="5922443" cy="32500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7434" name="标题 1"/>
          <p:cNvSpPr txBox="1">
            <a:spLocks noChangeArrowheads="1"/>
          </p:cNvSpPr>
          <p:nvPr/>
        </p:nvSpPr>
        <p:spPr bwMode="auto">
          <a:xfrm>
            <a:off x="1258888" y="266700"/>
            <a:ext cx="66357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12813" indent="-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defTabSz="914400">
              <a:lnSpc>
                <a:spcPct val="80000"/>
              </a:lnSpc>
            </a:pPr>
            <a:r>
              <a:rPr lang="en-US" altLang="zh-CN" sz="1600" b="1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3.1</a:t>
            </a:r>
            <a:r>
              <a:rPr lang="zh-CN" altLang="en-US" sz="1600" b="1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数据描述</a:t>
            </a:r>
          </a:p>
        </p:txBody>
      </p:sp>
      <p:cxnSp>
        <p:nvCxnSpPr>
          <p:cNvPr id="187426" name="直接连接符 15"/>
          <p:cNvCxnSpPr>
            <a:cxnSpLocks noChangeShapeType="1"/>
          </p:cNvCxnSpPr>
          <p:nvPr/>
        </p:nvCxnSpPr>
        <p:spPr bwMode="auto">
          <a:xfrm>
            <a:off x="1114425" y="266700"/>
            <a:ext cx="0" cy="263525"/>
          </a:xfrm>
          <a:prstGeom prst="line">
            <a:avLst/>
          </a:prstGeom>
          <a:noFill/>
          <a:ln w="9525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87427" name="组合 27"/>
          <p:cNvGrpSpPr>
            <a:grpSpLocks/>
          </p:cNvGrpSpPr>
          <p:nvPr/>
        </p:nvGrpSpPr>
        <p:grpSpPr bwMode="auto">
          <a:xfrm>
            <a:off x="714375" y="785813"/>
            <a:ext cx="3071813" cy="714375"/>
            <a:chOff x="714348" y="785800"/>
            <a:chExt cx="3071816" cy="714378"/>
          </a:xfrm>
        </p:grpSpPr>
        <p:cxnSp>
          <p:nvCxnSpPr>
            <p:cNvPr id="115" name="直接连接符 114"/>
            <p:cNvCxnSpPr/>
            <p:nvPr/>
          </p:nvCxnSpPr>
          <p:spPr>
            <a:xfrm>
              <a:off x="714348" y="1142988"/>
              <a:ext cx="3052766" cy="158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429" name="矩形 17"/>
            <p:cNvSpPr>
              <a:spLocks noChangeArrowheads="1"/>
            </p:cNvSpPr>
            <p:nvPr/>
          </p:nvSpPr>
          <p:spPr bwMode="auto">
            <a:xfrm>
              <a:off x="714348" y="785800"/>
              <a:ext cx="428625" cy="357188"/>
            </a:xfrm>
            <a:prstGeom prst="rect">
              <a:avLst/>
            </a:prstGeom>
            <a:solidFill>
              <a:srgbClr val="FFC000">
                <a:alpha val="6705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 anchor="ctr"/>
            <a:lstStyle/>
            <a:p>
              <a:pPr algn="ctr"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2800" dirty="0">
                  <a:solidFill>
                    <a:srgbClr val="FFFFFF"/>
                  </a:solidFill>
                  <a:latin typeface="Impact" pitchFamily="34" charset="0"/>
                  <a:ea typeface="微软雅黑" pitchFamily="34" charset="-122"/>
                </a:rPr>
                <a:t>3</a:t>
              </a:r>
            </a:p>
          </p:txBody>
        </p:sp>
        <p:sp>
          <p:nvSpPr>
            <p:cNvPr id="187430" name="TextBox 27"/>
            <p:cNvSpPr txBox="1">
              <a:spLocks noChangeArrowheads="1"/>
            </p:cNvSpPr>
            <p:nvPr/>
          </p:nvSpPr>
          <p:spPr bwMode="auto">
            <a:xfrm>
              <a:off x="1285852" y="785800"/>
              <a:ext cx="2500312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400" b="1" dirty="0">
                  <a:solidFill>
                    <a:srgbClr val="E2AC00"/>
                  </a:solidFill>
                  <a:latin typeface="微软雅黑" pitchFamily="34" charset="-122"/>
                  <a:ea typeface="微软雅黑" pitchFamily="34" charset="-122"/>
                </a:rPr>
                <a:t>满意度三级指标</a:t>
              </a:r>
            </a:p>
          </p:txBody>
        </p:sp>
        <p:sp>
          <p:nvSpPr>
            <p:cNvPr id="119" name="矩形 118"/>
            <p:cNvSpPr/>
            <p:nvPr/>
          </p:nvSpPr>
          <p:spPr>
            <a:xfrm>
              <a:off x="714348" y="1142988"/>
              <a:ext cx="428625" cy="357190"/>
            </a:xfrm>
            <a:prstGeom prst="rect">
              <a:avLst/>
            </a:prstGeom>
            <a:solidFill>
              <a:srgbClr val="FFC000">
                <a:alpha val="67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lIns="0" rIns="0" anchor="ctr"/>
            <a:lstStyle/>
            <a:p>
              <a:pPr algn="ctr"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zh-CN" altLang="en-US" sz="1200" kern="0" dirty="0">
                  <a:solidFill>
                    <a:sysClr val="window" lastClr="FFFFFF"/>
                  </a:solidFill>
                  <a:latin typeface="Impact" pitchFamily="34" charset="0"/>
                  <a:ea typeface="微软雅黑" pitchFamily="34" charset="-122"/>
                </a:rPr>
                <a:t>（</a:t>
              </a:r>
              <a:r>
                <a:rPr lang="en-US" sz="1200" kern="0" dirty="0">
                  <a:solidFill>
                    <a:sysClr val="window" lastClr="FFFFFF"/>
                  </a:solidFill>
                  <a:latin typeface="Impact" pitchFamily="34" charset="0"/>
                  <a:ea typeface="微软雅黑" pitchFamily="34" charset="-122"/>
                </a:rPr>
                <a:t>2</a:t>
              </a:r>
              <a:r>
                <a:rPr lang="zh-CN" altLang="en-US" sz="1400" kern="0" dirty="0">
                  <a:solidFill>
                    <a:sysClr val="window" lastClr="FFFFFF"/>
                  </a:solidFill>
                  <a:latin typeface="Impact" pitchFamily="34" charset="0"/>
                  <a:ea typeface="微软雅黑" pitchFamily="34" charset="-122"/>
                </a:rPr>
                <a:t>）</a:t>
              </a:r>
              <a:endParaRPr lang="en-US" sz="1400" kern="0" dirty="0">
                <a:solidFill>
                  <a:sysClr val="window" lastClr="FFFFFF"/>
                </a:solidFill>
                <a:latin typeface="Impact" pitchFamily="34" charset="0"/>
                <a:ea typeface="微软雅黑" pitchFamily="34" charset="-122"/>
              </a:endParaRPr>
            </a:p>
          </p:txBody>
        </p:sp>
        <p:sp>
          <p:nvSpPr>
            <p:cNvPr id="187432" name="TextBox 27"/>
            <p:cNvSpPr txBox="1">
              <a:spLocks noChangeArrowheads="1"/>
            </p:cNvSpPr>
            <p:nvPr/>
          </p:nvSpPr>
          <p:spPr bwMode="auto">
            <a:xfrm>
              <a:off x="1285852" y="1214428"/>
              <a:ext cx="250031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200" b="1" dirty="0">
                  <a:solidFill>
                    <a:srgbClr val="E2AC00"/>
                  </a:solidFill>
                  <a:latin typeface="微软雅黑" pitchFamily="34" charset="-122"/>
                  <a:ea typeface="微软雅黑" pitchFamily="34" charset="-122"/>
                </a:rPr>
                <a:t>医疗服务</a:t>
              </a:r>
            </a:p>
          </p:txBody>
        </p:sp>
      </p:grpSp>
      <p:pic>
        <p:nvPicPr>
          <p:cNvPr id="118" name="图片 1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85" y="199980"/>
            <a:ext cx="644303" cy="4429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8616" y="2680732"/>
            <a:ext cx="1613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公众综合</a:t>
            </a:r>
            <a:r>
              <a: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素（</a:t>
            </a:r>
            <a:r>
              <a:rPr lang="en-US" altLang="zh-CN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3.01</a:t>
            </a:r>
            <a:r>
              <a:rPr lang="zh-CN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05514" y="4051328"/>
            <a:ext cx="1798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医疗技术水平（</a:t>
            </a:r>
            <a:r>
              <a:rPr lang="en-US" altLang="zh-CN" sz="1400" b="1" dirty="0">
                <a:solidFill>
                  <a:srgbClr val="FF7415"/>
                </a:solidFill>
                <a:latin typeface="微软雅黑" pitchFamily="34" charset="-122"/>
                <a:ea typeface="微软雅黑" pitchFamily="34" charset="-122"/>
              </a:rPr>
              <a:t>3.08</a:t>
            </a:r>
            <a:r>
              <a:rPr lang="zh-CN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43403" y="1490202"/>
            <a:ext cx="1742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自主用药安全（</a:t>
            </a:r>
            <a:r>
              <a:rPr lang="en-US" altLang="zh-CN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2.97</a:t>
            </a:r>
            <a:r>
              <a:rPr lang="zh-CN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6016" y="1628701"/>
            <a:ext cx="1798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医疗道德水平（</a:t>
            </a:r>
            <a:r>
              <a:rPr lang="en-US" altLang="zh-CN" sz="1400" b="1" dirty="0">
                <a:solidFill>
                  <a:srgbClr val="FF7415"/>
                </a:solidFill>
                <a:latin typeface="微软雅黑" pitchFamily="34" charset="-122"/>
                <a:ea typeface="微软雅黑" pitchFamily="34" charset="-122"/>
              </a:rPr>
              <a:t>2.89</a:t>
            </a:r>
            <a:r>
              <a:rPr lang="zh-CN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01215" y="2819231"/>
            <a:ext cx="1742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销售服务质量（</a:t>
            </a:r>
            <a:r>
              <a:rPr lang="en-US" altLang="zh-CN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2.91</a:t>
            </a:r>
            <a:r>
              <a:rPr lang="zh-CN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grpSp>
        <p:nvGrpSpPr>
          <p:cNvPr id="128" name="Group 2"/>
          <p:cNvGrpSpPr>
            <a:grpSpLocks/>
          </p:cNvGrpSpPr>
          <p:nvPr/>
        </p:nvGrpSpPr>
        <p:grpSpPr bwMode="auto">
          <a:xfrm>
            <a:off x="-17463" y="4767263"/>
            <a:ext cx="8747126" cy="242887"/>
            <a:chOff x="0" y="0"/>
            <a:chExt cx="5511" cy="153"/>
          </a:xfrm>
        </p:grpSpPr>
        <p:pic>
          <p:nvPicPr>
            <p:cNvPr id="132" name="矩形 3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51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6" name="Text Box 4"/>
            <p:cNvSpPr txBox="1">
              <a:spLocks noChangeArrowheads="1"/>
            </p:cNvSpPr>
            <p:nvPr/>
          </p:nvSpPr>
          <p:spPr bwMode="auto">
            <a:xfrm rot="10800000">
              <a:off x="12" y="12"/>
              <a:ext cx="549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36" tIns="34268" rIns="68536" bIns="34268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40" name="TextBox 15"/>
          <p:cNvSpPr txBox="1"/>
          <p:nvPr/>
        </p:nvSpPr>
        <p:spPr>
          <a:xfrm>
            <a:off x="7989888" y="4738688"/>
            <a:ext cx="739305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—  </a:t>
            </a:r>
            <a:r>
              <a:rPr lang="en-US" altLang="zh-CN" sz="1100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27—</a:t>
            </a:r>
            <a:r>
              <a:rPr lang="zh-CN" altLang="en-US" sz="1100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endParaRPr lang="zh-CN" altLang="en-US" sz="1100" dirty="0">
              <a:solidFill>
                <a:schemeClr val="bg2">
                  <a:lumMod val="25000"/>
                </a:schemeClr>
              </a:solidFill>
              <a:effectLst>
                <a:outerShdw blurRad="50800" dist="50800" dir="12000000" sx="50000" sy="50000" algn="ctr" rotWithShape="0">
                  <a:srgbClr val="000000">
                    <a:alpha val="2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1F1E5"/>
            </a:gs>
            <a:gs pos="74001">
              <a:srgbClr val="F7F7ED"/>
            </a:gs>
            <a:gs pos="83000">
              <a:srgbClr val="F8F8EE"/>
            </a:gs>
            <a:gs pos="100000">
              <a:srgbClr val="F9F9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442" name="Group 2"/>
          <p:cNvGrpSpPr>
            <a:grpSpLocks/>
          </p:cNvGrpSpPr>
          <p:nvPr/>
        </p:nvGrpSpPr>
        <p:grpSpPr bwMode="auto">
          <a:xfrm>
            <a:off x="-17463" y="4767263"/>
            <a:ext cx="8747126" cy="242887"/>
            <a:chOff x="0" y="0"/>
            <a:chExt cx="5511" cy="153"/>
          </a:xfrm>
        </p:grpSpPr>
        <p:pic>
          <p:nvPicPr>
            <p:cNvPr id="189480" name="矩形 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51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9481" name="Text Box 4"/>
            <p:cNvSpPr txBox="1">
              <a:spLocks noChangeArrowheads="1"/>
            </p:cNvSpPr>
            <p:nvPr/>
          </p:nvSpPr>
          <p:spPr bwMode="auto">
            <a:xfrm rot="10800000">
              <a:off x="12" y="12"/>
              <a:ext cx="549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36" tIns="34268" rIns="68536" bIns="34268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cxnSp>
        <p:nvCxnSpPr>
          <p:cNvPr id="189443" name="直接连接符 15"/>
          <p:cNvCxnSpPr>
            <a:cxnSpLocks noChangeShapeType="1"/>
          </p:cNvCxnSpPr>
          <p:nvPr/>
        </p:nvCxnSpPr>
        <p:spPr bwMode="auto">
          <a:xfrm>
            <a:off x="1114425" y="266700"/>
            <a:ext cx="0" cy="263525"/>
          </a:xfrm>
          <a:prstGeom prst="line">
            <a:avLst/>
          </a:prstGeom>
          <a:noFill/>
          <a:ln w="9525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9444" name="标题 1"/>
          <p:cNvSpPr txBox="1">
            <a:spLocks noChangeArrowheads="1"/>
          </p:cNvSpPr>
          <p:nvPr/>
        </p:nvSpPr>
        <p:spPr bwMode="auto">
          <a:xfrm>
            <a:off x="1258888" y="266700"/>
            <a:ext cx="66357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12813" indent="-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defTabSz="914400">
              <a:lnSpc>
                <a:spcPct val="80000"/>
              </a:lnSpc>
            </a:pPr>
            <a:r>
              <a:rPr lang="en-US" altLang="zh-CN" sz="1600" b="1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3.1</a:t>
            </a:r>
            <a:r>
              <a:rPr lang="zh-CN" altLang="en-US" sz="1600" b="1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数据描述</a:t>
            </a:r>
          </a:p>
        </p:txBody>
      </p:sp>
      <p:sp>
        <p:nvSpPr>
          <p:cNvPr id="8" name="TextBox 15"/>
          <p:cNvSpPr txBox="1"/>
          <p:nvPr/>
        </p:nvSpPr>
        <p:spPr>
          <a:xfrm>
            <a:off x="7989888" y="4738688"/>
            <a:ext cx="777777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—  </a:t>
            </a:r>
            <a:r>
              <a:rPr lang="en-US" altLang="zh-CN" sz="1100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28</a:t>
            </a:r>
            <a:r>
              <a:rPr lang="zh-CN" altLang="en-US" sz="1100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—</a:t>
            </a:r>
            <a:r>
              <a:rPr lang="zh-CN" altLang="en-US" sz="1100" dirty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endParaRPr lang="zh-CN" altLang="en-US" sz="1100" dirty="0">
              <a:solidFill>
                <a:schemeClr val="bg2">
                  <a:lumMod val="25000"/>
                </a:schemeClr>
              </a:solidFill>
              <a:effectLst>
                <a:outerShdw blurRad="50800" dist="50800" dir="12000000" sx="50000" sy="50000" algn="ctr" rotWithShape="0">
                  <a:srgbClr val="000000">
                    <a:alpha val="2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944573" y="1347259"/>
            <a:ext cx="5929313" cy="3357562"/>
            <a:chOff x="1857375" y="1357313"/>
            <a:chExt cx="5929313" cy="3357562"/>
          </a:xfrm>
        </p:grpSpPr>
        <p:cxnSp>
          <p:nvCxnSpPr>
            <p:cNvPr id="189447" name="直接连接符 18"/>
            <p:cNvCxnSpPr>
              <a:cxnSpLocks noChangeShapeType="1"/>
            </p:cNvCxnSpPr>
            <p:nvPr/>
          </p:nvCxnSpPr>
          <p:spPr bwMode="auto">
            <a:xfrm>
              <a:off x="5789613" y="2786063"/>
              <a:ext cx="282575" cy="569912"/>
            </a:xfrm>
            <a:prstGeom prst="line">
              <a:avLst/>
            </a:prstGeom>
            <a:noFill/>
            <a:ln w="12700" cap="rnd" algn="ctr">
              <a:solidFill>
                <a:srgbClr val="FF0000"/>
              </a:solidFill>
              <a:prstDash val="sysDash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89450" name="组合 41"/>
            <p:cNvGrpSpPr>
              <a:grpSpLocks/>
            </p:cNvGrpSpPr>
            <p:nvPr/>
          </p:nvGrpSpPr>
          <p:grpSpPr bwMode="auto">
            <a:xfrm>
              <a:off x="1857375" y="1357313"/>
              <a:ext cx="5929313" cy="3357562"/>
              <a:chOff x="1428750" y="928688"/>
              <a:chExt cx="6300788" cy="3429000"/>
            </a:xfrm>
          </p:grpSpPr>
          <p:sp>
            <p:nvSpPr>
              <p:cNvPr id="189460" name="六边形 27"/>
              <p:cNvSpPr>
                <a:spLocks noChangeArrowheads="1"/>
              </p:cNvSpPr>
              <p:nvPr/>
            </p:nvSpPr>
            <p:spPr bwMode="auto">
              <a:xfrm>
                <a:off x="4357688" y="2357438"/>
                <a:ext cx="1428750" cy="1214437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A7A7A7">
                  <a:alpha val="59999"/>
                </a:srgbClr>
              </a:solidFill>
              <a:ln w="1905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189461" name="直接连接符 20"/>
              <p:cNvCxnSpPr>
                <a:cxnSpLocks noChangeShapeType="1"/>
              </p:cNvCxnSpPr>
              <p:nvPr/>
            </p:nvCxnSpPr>
            <p:spPr bwMode="auto">
              <a:xfrm flipV="1">
                <a:off x="4214813" y="928688"/>
                <a:ext cx="292100" cy="569912"/>
              </a:xfrm>
              <a:prstGeom prst="line">
                <a:avLst/>
              </a:prstGeom>
              <a:noFill/>
              <a:ln w="12700" cap="rnd" algn="ctr">
                <a:solidFill>
                  <a:srgbClr val="FF0000"/>
                </a:solidFill>
                <a:prstDash val="sysDash"/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9462" name="直接连接符 21"/>
              <p:cNvCxnSpPr>
                <a:cxnSpLocks noChangeShapeType="1"/>
              </p:cNvCxnSpPr>
              <p:nvPr/>
            </p:nvCxnSpPr>
            <p:spPr bwMode="auto">
              <a:xfrm flipH="1">
                <a:off x="2500313" y="928688"/>
                <a:ext cx="1976437" cy="0"/>
              </a:xfrm>
              <a:prstGeom prst="line">
                <a:avLst/>
              </a:prstGeom>
              <a:noFill/>
              <a:ln w="12700" cap="rnd" algn="ctr">
                <a:solidFill>
                  <a:srgbClr val="FF0000"/>
                </a:solidFill>
                <a:prstDash val="sysDash"/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9463" name="直接连接符 22"/>
              <p:cNvCxnSpPr>
                <a:cxnSpLocks noChangeShapeType="1"/>
              </p:cNvCxnSpPr>
              <p:nvPr/>
            </p:nvCxnSpPr>
            <p:spPr bwMode="auto">
              <a:xfrm>
                <a:off x="3000375" y="3786188"/>
                <a:ext cx="292100" cy="569912"/>
              </a:xfrm>
              <a:prstGeom prst="line">
                <a:avLst/>
              </a:prstGeom>
              <a:noFill/>
              <a:ln w="12700" cap="rnd" algn="ctr">
                <a:solidFill>
                  <a:srgbClr val="FF0000"/>
                </a:solidFill>
                <a:prstDash val="sysDash"/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9464" name="直接连接符 23"/>
              <p:cNvCxnSpPr>
                <a:cxnSpLocks noChangeShapeType="1"/>
              </p:cNvCxnSpPr>
              <p:nvPr/>
            </p:nvCxnSpPr>
            <p:spPr bwMode="auto">
              <a:xfrm flipH="1">
                <a:off x="1428750" y="4357688"/>
                <a:ext cx="1863725" cy="0"/>
              </a:xfrm>
              <a:prstGeom prst="line">
                <a:avLst/>
              </a:prstGeom>
              <a:noFill/>
              <a:ln w="12700" cap="rnd" algn="ctr">
                <a:solidFill>
                  <a:srgbClr val="FF0000"/>
                </a:solidFill>
                <a:prstDash val="sysDash"/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" name="六边形 24"/>
              <p:cNvSpPr>
                <a:spLocks noChangeArrowheads="1"/>
              </p:cNvSpPr>
              <p:nvPr/>
            </p:nvSpPr>
            <p:spPr bwMode="auto">
              <a:xfrm>
                <a:off x="4357309" y="1000024"/>
                <a:ext cx="1428854" cy="1214336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7D74F"/>
              </a:solidFill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89466" name="六边形 26"/>
              <p:cNvSpPr>
                <a:spLocks noChangeArrowheads="1"/>
              </p:cNvSpPr>
              <p:nvPr/>
            </p:nvSpPr>
            <p:spPr bwMode="auto">
              <a:xfrm>
                <a:off x="3143250" y="1714500"/>
                <a:ext cx="1428750" cy="1214438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A7A7A7">
                  <a:alpha val="59999"/>
                </a:srgbClr>
              </a:solidFill>
              <a:ln w="1905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9467" name="六边形 28"/>
              <p:cNvSpPr>
                <a:spLocks noChangeArrowheads="1"/>
              </p:cNvSpPr>
              <p:nvPr/>
            </p:nvSpPr>
            <p:spPr bwMode="auto">
              <a:xfrm>
                <a:off x="3143250" y="3071813"/>
                <a:ext cx="1428750" cy="1214437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A7A7A7">
                  <a:alpha val="59999"/>
                </a:srgbClr>
              </a:solidFill>
              <a:ln w="1905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" name="六边形 29"/>
              <p:cNvSpPr>
                <a:spLocks noChangeArrowheads="1"/>
              </p:cNvSpPr>
              <p:nvPr/>
            </p:nvSpPr>
            <p:spPr bwMode="auto">
              <a:xfrm>
                <a:off x="1928090" y="2357032"/>
                <a:ext cx="1428854" cy="1214337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7619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" name="六边形 31"/>
              <p:cNvSpPr>
                <a:spLocks noChangeArrowheads="1"/>
              </p:cNvSpPr>
              <p:nvPr/>
            </p:nvSpPr>
            <p:spPr bwMode="auto">
              <a:xfrm>
                <a:off x="5571918" y="3072016"/>
                <a:ext cx="1428854" cy="1214336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B24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189470" name="直接连接符 34"/>
              <p:cNvCxnSpPr>
                <a:cxnSpLocks noChangeShapeType="1"/>
              </p:cNvCxnSpPr>
              <p:nvPr/>
            </p:nvCxnSpPr>
            <p:spPr bwMode="auto">
              <a:xfrm>
                <a:off x="5929313" y="2971497"/>
                <a:ext cx="1800225" cy="0"/>
              </a:xfrm>
              <a:prstGeom prst="line">
                <a:avLst/>
              </a:prstGeom>
              <a:noFill/>
              <a:ln w="12700" cap="rnd" algn="ctr">
                <a:solidFill>
                  <a:srgbClr val="FF0000"/>
                </a:solidFill>
                <a:prstDash val="sysDash"/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7" name="六边形 36"/>
              <p:cNvSpPr/>
              <p:nvPr/>
            </p:nvSpPr>
            <p:spPr>
              <a:xfrm>
                <a:off x="3142699" y="3571369"/>
                <a:ext cx="214244" cy="184826"/>
              </a:xfrm>
              <a:prstGeom prst="hexagon">
                <a:avLst>
                  <a:gd name="adj" fmla="val 25000"/>
                  <a:gd name="vf" fmla="val 115470"/>
                </a:avLst>
              </a:prstGeom>
              <a:ln>
                <a:solidFill>
                  <a:srgbClr val="F5CF2B"/>
                </a:solidFill>
              </a:ln>
            </p:spPr>
            <p:style>
              <a:lnRef idx="2">
                <a:schemeClr val="accent3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8" name="六边形 37"/>
              <p:cNvSpPr/>
              <p:nvPr/>
            </p:nvSpPr>
            <p:spPr>
              <a:xfrm>
                <a:off x="4072213" y="1715007"/>
                <a:ext cx="214243" cy="183205"/>
              </a:xfrm>
              <a:prstGeom prst="hexagon">
                <a:avLst>
                  <a:gd name="adj" fmla="val 25000"/>
                  <a:gd name="vf" fmla="val 115470"/>
                </a:avLst>
              </a:prstGeom>
              <a:ln>
                <a:solidFill>
                  <a:srgbClr val="F5CF2B"/>
                </a:solidFill>
              </a:ln>
            </p:spPr>
            <p:style>
              <a:lnRef idx="2">
                <a:schemeClr val="accent3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9" name="六边形 38"/>
              <p:cNvSpPr/>
              <p:nvPr/>
            </p:nvSpPr>
            <p:spPr>
              <a:xfrm>
                <a:off x="5286823" y="2357032"/>
                <a:ext cx="214243" cy="184826"/>
              </a:xfrm>
              <a:prstGeom prst="hexagon">
                <a:avLst>
                  <a:gd name="adj" fmla="val 25000"/>
                  <a:gd name="vf" fmla="val 115470"/>
                </a:avLst>
              </a:prstGeom>
              <a:ln>
                <a:solidFill>
                  <a:srgbClr val="F5CF2B"/>
                </a:solidFill>
              </a:ln>
            </p:spPr>
            <p:style>
              <a:lnRef idx="2">
                <a:schemeClr val="accent3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" name="TextBox 39"/>
              <p:cNvSpPr txBox="1">
                <a:spLocks noChangeArrowheads="1"/>
              </p:cNvSpPr>
              <p:nvPr/>
            </p:nvSpPr>
            <p:spPr bwMode="auto">
              <a:xfrm>
                <a:off x="3248978" y="2126811"/>
                <a:ext cx="1214610" cy="502921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zh-CN" altLang="en-US" sz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政府执法力度（</a:t>
                </a:r>
                <a:r>
                  <a:rPr lang="en-US" altLang="zh-CN" sz="1400" b="1" dirty="0">
                    <a:solidFill>
                      <a:srgbClr val="FF7415"/>
                    </a:solidFill>
                    <a:latin typeface="微软雅黑" pitchFamily="34" charset="-122"/>
                    <a:ea typeface="微软雅黑" pitchFamily="34" charset="-122"/>
                  </a:rPr>
                  <a:t>2.71</a:t>
                </a:r>
                <a:r>
                  <a:rPr lang="zh-CN" altLang="en-US" sz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）</a:t>
                </a:r>
              </a:p>
            </p:txBody>
          </p:sp>
          <p:sp>
            <p:nvSpPr>
              <p:cNvPr id="187417" name="TextBox 40"/>
              <p:cNvSpPr txBox="1">
                <a:spLocks noChangeArrowheads="1"/>
              </p:cNvSpPr>
              <p:nvPr/>
            </p:nvSpPr>
            <p:spPr bwMode="auto">
              <a:xfrm>
                <a:off x="3286091" y="3412484"/>
                <a:ext cx="1214610" cy="502921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zh-CN" altLang="en-US" sz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事件处理态度（</a:t>
                </a:r>
                <a:r>
                  <a:rPr lang="en-US" altLang="zh-CN" sz="1400" b="1" dirty="0" smtClean="0">
                    <a:solidFill>
                      <a:srgbClr val="FF7415"/>
                    </a:solidFill>
                    <a:latin typeface="微软雅黑" pitchFamily="34" charset="-122"/>
                    <a:ea typeface="微软雅黑" pitchFamily="34" charset="-122"/>
                  </a:rPr>
                  <a:t>2.71</a:t>
                </a:r>
                <a:r>
                  <a:rPr lang="zh-CN" altLang="en-US" sz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）</a:t>
                </a:r>
              </a:p>
            </p:txBody>
          </p:sp>
          <p:sp>
            <p:nvSpPr>
              <p:cNvPr id="6" name="TextBox 41"/>
              <p:cNvSpPr txBox="1">
                <a:spLocks noChangeArrowheads="1"/>
              </p:cNvSpPr>
              <p:nvPr/>
            </p:nvSpPr>
            <p:spPr bwMode="auto">
              <a:xfrm>
                <a:off x="4500701" y="2715335"/>
                <a:ext cx="1214610" cy="502921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zh-CN" altLang="en-US" sz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事件解决效果（</a:t>
                </a:r>
                <a:r>
                  <a:rPr lang="en-US" altLang="zh-CN" sz="1400" b="1" dirty="0">
                    <a:solidFill>
                      <a:srgbClr val="FF7415"/>
                    </a:solidFill>
                    <a:latin typeface="微软雅黑" pitchFamily="34" charset="-122"/>
                    <a:ea typeface="微软雅黑" pitchFamily="34" charset="-122"/>
                  </a:rPr>
                  <a:t>2.71</a:t>
                </a:r>
                <a:r>
                  <a:rPr lang="zh-CN" altLang="en-US" sz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）</a:t>
                </a:r>
              </a:p>
            </p:txBody>
          </p:sp>
          <p:sp>
            <p:nvSpPr>
              <p:cNvPr id="7" name="TextBox 42"/>
              <p:cNvSpPr txBox="1">
                <a:spLocks noChangeArrowheads="1"/>
              </p:cNvSpPr>
              <p:nvPr/>
            </p:nvSpPr>
            <p:spPr bwMode="auto">
              <a:xfrm>
                <a:off x="2041116" y="2786671"/>
                <a:ext cx="1214610" cy="462063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zh-CN" altLang="en-US" sz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经营许可审查（</a:t>
                </a:r>
                <a:r>
                  <a:rPr lang="en-US" altLang="zh-CN" sz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2.82</a:t>
                </a:r>
                <a:r>
                  <a:rPr lang="zh-CN" altLang="en-US" sz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）</a:t>
                </a:r>
              </a:p>
            </p:txBody>
          </p:sp>
          <p:sp>
            <p:nvSpPr>
              <p:cNvPr id="187420" name="TextBox 43"/>
              <p:cNvSpPr txBox="1">
                <a:spLocks noChangeArrowheads="1"/>
              </p:cNvSpPr>
              <p:nvPr/>
            </p:nvSpPr>
            <p:spPr bwMode="auto">
              <a:xfrm>
                <a:off x="4500701" y="1356705"/>
                <a:ext cx="1214610" cy="462063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zh-CN" altLang="en-US" sz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技术指标要求（</a:t>
                </a:r>
                <a:r>
                  <a:rPr lang="en-US" altLang="zh-CN" sz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2.95</a:t>
                </a:r>
                <a:r>
                  <a:rPr lang="zh-CN" altLang="en-US" sz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）</a:t>
                </a:r>
              </a:p>
            </p:txBody>
          </p:sp>
          <p:sp>
            <p:nvSpPr>
              <p:cNvPr id="187421" name="TextBox 44"/>
              <p:cNvSpPr txBox="1">
                <a:spLocks noChangeArrowheads="1"/>
              </p:cNvSpPr>
              <p:nvPr/>
            </p:nvSpPr>
            <p:spPr bwMode="auto">
              <a:xfrm>
                <a:off x="5715310" y="3500033"/>
                <a:ext cx="1214610" cy="471488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zh-CN" altLang="en-US" sz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法律规章制度（</a:t>
                </a:r>
                <a:r>
                  <a:rPr lang="en-US" altLang="zh-CN" sz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2.98</a:t>
                </a:r>
                <a:r>
                  <a:rPr lang="zh-CN" altLang="en-US" sz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）</a:t>
                </a:r>
              </a:p>
            </p:txBody>
          </p:sp>
        </p:grpSp>
      </p:grpSp>
      <p:grpSp>
        <p:nvGrpSpPr>
          <p:cNvPr id="189451" name="组合 8"/>
          <p:cNvGrpSpPr>
            <a:grpSpLocks/>
          </p:cNvGrpSpPr>
          <p:nvPr/>
        </p:nvGrpSpPr>
        <p:grpSpPr bwMode="auto">
          <a:xfrm>
            <a:off x="714375" y="785813"/>
            <a:ext cx="3071813" cy="714375"/>
            <a:chOff x="714348" y="785800"/>
            <a:chExt cx="3071816" cy="714378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714348" y="1142988"/>
              <a:ext cx="3052766" cy="158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456" name="矩形 10"/>
            <p:cNvSpPr>
              <a:spLocks noChangeArrowheads="1"/>
            </p:cNvSpPr>
            <p:nvPr/>
          </p:nvSpPr>
          <p:spPr bwMode="auto">
            <a:xfrm>
              <a:off x="714348" y="785800"/>
              <a:ext cx="428625" cy="357188"/>
            </a:xfrm>
            <a:prstGeom prst="rect">
              <a:avLst/>
            </a:prstGeom>
            <a:solidFill>
              <a:srgbClr val="FFC000">
                <a:alpha val="6705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 anchor="ctr"/>
            <a:lstStyle/>
            <a:p>
              <a:pPr algn="ctr"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2800" dirty="0">
                  <a:solidFill>
                    <a:srgbClr val="FFFFFF"/>
                  </a:solidFill>
                  <a:latin typeface="Impact" pitchFamily="34" charset="0"/>
                  <a:ea typeface="微软雅黑" pitchFamily="34" charset="-122"/>
                </a:rPr>
                <a:t>3</a:t>
              </a:r>
            </a:p>
          </p:txBody>
        </p:sp>
        <p:sp>
          <p:nvSpPr>
            <p:cNvPr id="189457" name="TextBox 27"/>
            <p:cNvSpPr txBox="1">
              <a:spLocks noChangeArrowheads="1"/>
            </p:cNvSpPr>
            <p:nvPr/>
          </p:nvSpPr>
          <p:spPr bwMode="auto">
            <a:xfrm>
              <a:off x="1285852" y="785800"/>
              <a:ext cx="2500312" cy="307975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chemeClr val="tx1"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400" b="1" dirty="0">
                  <a:solidFill>
                    <a:srgbClr val="E2AC00"/>
                  </a:solidFill>
                  <a:latin typeface="微软雅黑" pitchFamily="34" charset="-122"/>
                  <a:ea typeface="微软雅黑" pitchFamily="34" charset="-122"/>
                </a:rPr>
                <a:t>满意度三级指标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714348" y="1142988"/>
              <a:ext cx="428625" cy="357190"/>
            </a:xfrm>
            <a:prstGeom prst="rect">
              <a:avLst/>
            </a:prstGeom>
            <a:solidFill>
              <a:srgbClr val="FFC000">
                <a:alpha val="67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lIns="0" rIns="0" anchor="ctr"/>
            <a:lstStyle/>
            <a:p>
              <a:pPr algn="ctr"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zh-CN" altLang="en-US" sz="1200" kern="0" dirty="0">
                  <a:solidFill>
                    <a:sysClr val="window" lastClr="FFFFFF"/>
                  </a:solidFill>
                  <a:latin typeface="Impact" pitchFamily="34" charset="0"/>
                  <a:ea typeface="微软雅黑" pitchFamily="34" charset="-122"/>
                </a:rPr>
                <a:t>（</a:t>
              </a:r>
              <a:r>
                <a:rPr lang="en-US" sz="1200" kern="0" dirty="0">
                  <a:solidFill>
                    <a:sysClr val="window" lastClr="FFFFFF"/>
                  </a:solidFill>
                  <a:latin typeface="Impact" pitchFamily="34" charset="0"/>
                  <a:ea typeface="微软雅黑" pitchFamily="34" charset="-122"/>
                </a:rPr>
                <a:t>3</a:t>
              </a:r>
              <a:r>
                <a:rPr lang="zh-CN" altLang="en-US" sz="1400" kern="0" dirty="0">
                  <a:solidFill>
                    <a:sysClr val="window" lastClr="FFFFFF"/>
                  </a:solidFill>
                  <a:latin typeface="Impact" pitchFamily="34" charset="0"/>
                  <a:ea typeface="微软雅黑" pitchFamily="34" charset="-122"/>
                </a:rPr>
                <a:t>）</a:t>
              </a:r>
              <a:endParaRPr lang="en-US" sz="1400" kern="0" dirty="0">
                <a:solidFill>
                  <a:sysClr val="window" lastClr="FFFFFF"/>
                </a:solidFill>
                <a:latin typeface="Impact" pitchFamily="34" charset="0"/>
                <a:ea typeface="微软雅黑" pitchFamily="34" charset="-122"/>
              </a:endParaRPr>
            </a:p>
          </p:txBody>
        </p:sp>
        <p:sp>
          <p:nvSpPr>
            <p:cNvPr id="189459" name="TextBox 27"/>
            <p:cNvSpPr txBox="1">
              <a:spLocks noChangeArrowheads="1"/>
            </p:cNvSpPr>
            <p:nvPr/>
          </p:nvSpPr>
          <p:spPr bwMode="auto">
            <a:xfrm>
              <a:off x="1285852" y="1214428"/>
              <a:ext cx="250031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200" b="1" dirty="0">
                  <a:solidFill>
                    <a:srgbClr val="E2AC00"/>
                  </a:solidFill>
                  <a:latin typeface="微软雅黑" pitchFamily="34" charset="-122"/>
                  <a:ea typeface="微软雅黑" pitchFamily="34" charset="-122"/>
                </a:rPr>
                <a:t>治理监管</a:t>
              </a:r>
            </a:p>
          </p:txBody>
        </p:sp>
      </p:grpSp>
      <p:sp>
        <p:nvSpPr>
          <p:cNvPr id="189452" name="TextBox 42"/>
          <p:cNvSpPr txBox="1">
            <a:spLocks noChangeArrowheads="1"/>
          </p:cNvSpPr>
          <p:nvPr/>
        </p:nvSpPr>
        <p:spPr bwMode="auto">
          <a:xfrm>
            <a:off x="3071813" y="1428750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执法不严</a:t>
            </a:r>
          </a:p>
        </p:txBody>
      </p:sp>
      <p:sp>
        <p:nvSpPr>
          <p:cNvPr id="189453" name="TextBox 43"/>
          <p:cNvSpPr txBox="1">
            <a:spLocks noChangeArrowheads="1"/>
          </p:cNvSpPr>
          <p:nvPr/>
        </p:nvSpPr>
        <p:spPr bwMode="auto">
          <a:xfrm>
            <a:off x="6143625" y="2928938"/>
            <a:ext cx="1143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效果不佳</a:t>
            </a:r>
          </a:p>
        </p:txBody>
      </p:sp>
      <p:sp>
        <p:nvSpPr>
          <p:cNvPr id="189454" name="TextBox 44"/>
          <p:cNvSpPr txBox="1">
            <a:spLocks noChangeArrowheads="1"/>
          </p:cNvSpPr>
          <p:nvPr/>
        </p:nvSpPr>
        <p:spPr bwMode="auto">
          <a:xfrm>
            <a:off x="2214563" y="4286250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态度不明</a:t>
            </a: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85" y="199980"/>
            <a:ext cx="644303" cy="4429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9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9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9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9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9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9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52" grpId="0"/>
      <p:bldP spid="189453" grpId="0"/>
      <p:bldP spid="18945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1F1E5"/>
            </a:gs>
            <a:gs pos="74001">
              <a:srgbClr val="F7F7ED"/>
            </a:gs>
            <a:gs pos="83000">
              <a:srgbClr val="F8F8EE"/>
            </a:gs>
            <a:gs pos="100000">
              <a:srgbClr val="F9F9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图表 9"/>
          <p:cNvGraphicFramePr/>
          <p:nvPr/>
        </p:nvGraphicFramePr>
        <p:xfrm>
          <a:off x="714348" y="1214428"/>
          <a:ext cx="5286412" cy="27146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0467" name="Rectangle 2178"/>
          <p:cNvSpPr>
            <a:spLocks noChangeArrowheads="1"/>
          </p:cNvSpPr>
          <p:nvPr/>
        </p:nvSpPr>
        <p:spPr bwMode="auto">
          <a:xfrm>
            <a:off x="857250" y="3286125"/>
            <a:ext cx="5000625" cy="214313"/>
          </a:xfrm>
          <a:prstGeom prst="rect">
            <a:avLst/>
          </a:prstGeom>
          <a:solidFill>
            <a:srgbClr val="B0A774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90468" name="Group 2"/>
          <p:cNvGrpSpPr>
            <a:grpSpLocks/>
          </p:cNvGrpSpPr>
          <p:nvPr/>
        </p:nvGrpSpPr>
        <p:grpSpPr bwMode="auto">
          <a:xfrm>
            <a:off x="-17463" y="4767263"/>
            <a:ext cx="8747126" cy="242887"/>
            <a:chOff x="0" y="0"/>
            <a:chExt cx="5511" cy="153"/>
          </a:xfrm>
        </p:grpSpPr>
        <p:pic>
          <p:nvPicPr>
            <p:cNvPr id="190481" name="矩形 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51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0482" name="Text Box 4"/>
            <p:cNvSpPr txBox="1">
              <a:spLocks noChangeArrowheads="1"/>
            </p:cNvSpPr>
            <p:nvPr/>
          </p:nvSpPr>
          <p:spPr bwMode="auto">
            <a:xfrm rot="10800000">
              <a:off x="12" y="12"/>
              <a:ext cx="549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36" tIns="34268" rIns="68536" bIns="34268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cxnSp>
        <p:nvCxnSpPr>
          <p:cNvPr id="190469" name="直接连接符 15"/>
          <p:cNvCxnSpPr>
            <a:cxnSpLocks noChangeShapeType="1"/>
          </p:cNvCxnSpPr>
          <p:nvPr/>
        </p:nvCxnSpPr>
        <p:spPr bwMode="auto">
          <a:xfrm>
            <a:off x="1114425" y="266700"/>
            <a:ext cx="0" cy="263525"/>
          </a:xfrm>
          <a:prstGeom prst="line">
            <a:avLst/>
          </a:prstGeom>
          <a:noFill/>
          <a:ln w="9525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0470" name="标题 1"/>
          <p:cNvSpPr txBox="1">
            <a:spLocks noChangeArrowheads="1"/>
          </p:cNvSpPr>
          <p:nvPr/>
        </p:nvSpPr>
        <p:spPr bwMode="auto">
          <a:xfrm>
            <a:off x="1258888" y="266700"/>
            <a:ext cx="66357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12813" indent="-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defTabSz="914400">
              <a:lnSpc>
                <a:spcPct val="80000"/>
              </a:lnSpc>
            </a:pPr>
            <a:r>
              <a:rPr lang="en-US" altLang="zh-CN" sz="1600" b="1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3.1</a:t>
            </a:r>
            <a:r>
              <a:rPr lang="zh-CN" altLang="en-US" sz="1600" b="1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数据描述</a:t>
            </a:r>
          </a:p>
        </p:txBody>
      </p:sp>
      <p:sp>
        <p:nvSpPr>
          <p:cNvPr id="8" name="TextBox 15"/>
          <p:cNvSpPr txBox="1"/>
          <p:nvPr/>
        </p:nvSpPr>
        <p:spPr>
          <a:xfrm>
            <a:off x="7989888" y="4738688"/>
            <a:ext cx="777777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—  </a:t>
            </a:r>
            <a:r>
              <a:rPr lang="en-US" altLang="zh-CN" sz="1100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29</a:t>
            </a:r>
            <a:r>
              <a:rPr lang="zh-CN" altLang="en-US" sz="1100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—</a:t>
            </a:r>
            <a:r>
              <a:rPr lang="zh-CN" altLang="en-US" sz="1100" dirty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endParaRPr lang="zh-CN" altLang="en-US" sz="1100" dirty="0">
              <a:solidFill>
                <a:schemeClr val="bg2">
                  <a:lumMod val="25000"/>
                </a:schemeClr>
              </a:solidFill>
              <a:effectLst>
                <a:outerShdw blurRad="50800" dist="50800" dir="12000000" sx="50000" sy="50000" algn="ctr" rotWithShape="0">
                  <a:srgbClr val="000000">
                    <a:alpha val="2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0473" name="组合 17"/>
          <p:cNvGrpSpPr>
            <a:grpSpLocks/>
          </p:cNvGrpSpPr>
          <p:nvPr/>
        </p:nvGrpSpPr>
        <p:grpSpPr bwMode="auto">
          <a:xfrm>
            <a:off x="714375" y="1000125"/>
            <a:ext cx="5357813" cy="2928938"/>
            <a:chOff x="785786" y="1000114"/>
            <a:chExt cx="5357851" cy="2928958"/>
          </a:xfrm>
        </p:grpSpPr>
        <p:sp>
          <p:nvSpPr>
            <p:cNvPr id="190479" name="矩形 14"/>
            <p:cNvSpPr>
              <a:spLocks noChangeArrowheads="1"/>
            </p:cNvSpPr>
            <p:nvPr/>
          </p:nvSpPr>
          <p:spPr bwMode="auto">
            <a:xfrm>
              <a:off x="785786" y="1000114"/>
              <a:ext cx="5286412" cy="292895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直角三角形 15"/>
            <p:cNvSpPr/>
            <p:nvPr/>
          </p:nvSpPr>
          <p:spPr>
            <a:xfrm>
              <a:off x="6072198" y="1000114"/>
              <a:ext cx="71439" cy="142876"/>
            </a:xfrm>
            <a:prstGeom prst="rtTriangle">
              <a:avLst/>
            </a:prstGeom>
            <a:solidFill>
              <a:srgbClr val="C49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7" name="流程图: 过程 16"/>
          <p:cNvSpPr/>
          <p:nvPr/>
        </p:nvSpPr>
        <p:spPr>
          <a:xfrm>
            <a:off x="3143250" y="1143000"/>
            <a:ext cx="2928938" cy="214313"/>
          </a:xfrm>
          <a:prstGeom prst="flowChartProcess">
            <a:avLst/>
          </a:prstGeom>
          <a:solidFill>
            <a:srgbClr val="FFC000"/>
          </a:solidFill>
          <a:ln w="9525" cap="rnd">
            <a:noFill/>
            <a:prstDash val="solid"/>
            <a:round/>
            <a:headEnd/>
            <a:tailEnd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zh-CN" sz="105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105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二级指标满意度及其重要性比较</a:t>
            </a:r>
          </a:p>
        </p:txBody>
      </p:sp>
      <p:sp>
        <p:nvSpPr>
          <p:cNvPr id="190475" name="Line 2149"/>
          <p:cNvSpPr>
            <a:spLocks noChangeShapeType="1"/>
          </p:cNvSpPr>
          <p:nvPr/>
        </p:nvSpPr>
        <p:spPr bwMode="auto">
          <a:xfrm>
            <a:off x="5357813" y="1619250"/>
            <a:ext cx="2447925" cy="0"/>
          </a:xfrm>
          <a:prstGeom prst="line">
            <a:avLst/>
          </a:prstGeom>
          <a:noFill/>
          <a:ln w="15875" cap="rnd">
            <a:solidFill>
              <a:srgbClr val="CC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0476" name="TextBox 21"/>
          <p:cNvSpPr txBox="1">
            <a:spLocks noChangeArrowheads="1"/>
          </p:cNvSpPr>
          <p:nvPr/>
        </p:nvSpPr>
        <p:spPr bwMode="auto">
          <a:xfrm>
            <a:off x="6072188" y="1714500"/>
            <a:ext cx="2471020" cy="728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1700"/>
              </a:lnSpc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在人们心中，治理监管对药品安全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ts val="1700"/>
              </a:lnSpc>
            </a:pPr>
            <a:r>
              <a:rPr lang="zh-CN" altLang="en-US" sz="1200" b="1" dirty="0">
                <a:solidFill>
                  <a:srgbClr val="FF7619"/>
                </a:solidFill>
                <a:latin typeface="微软雅黑" pitchFamily="34" charset="-122"/>
                <a:ea typeface="微软雅黑" pitchFamily="34" charset="-122"/>
              </a:rPr>
              <a:t>最为重要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4.06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），  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ts val="1700"/>
              </a:lnSpc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而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满意度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却</a:t>
            </a:r>
            <a:r>
              <a:rPr lang="zh-CN" altLang="en-US" sz="1200" b="1" dirty="0" smtClean="0">
                <a:solidFill>
                  <a:srgbClr val="FF7619"/>
                </a:solidFill>
                <a:latin typeface="微软雅黑" pitchFamily="34" charset="-122"/>
                <a:ea typeface="微软雅黑" pitchFamily="34" charset="-122"/>
              </a:rPr>
              <a:t>最低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2.82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pic>
        <p:nvPicPr>
          <p:cNvPr id="190477" name="图片 62" descr="未标题-4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821" y="3357122"/>
            <a:ext cx="1525387" cy="1399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0478" name="TextBox 64"/>
          <p:cNvSpPr txBox="1">
            <a:spLocks noChangeArrowheads="1"/>
          </p:cNvSpPr>
          <p:nvPr/>
        </p:nvSpPr>
        <p:spPr bwMode="auto">
          <a:xfrm>
            <a:off x="714375" y="4056813"/>
            <a:ext cx="5214938" cy="52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1700"/>
              </a:lnSpc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将每项二级指标进行</a:t>
            </a:r>
            <a:r>
              <a:rPr lang="zh-CN" altLang="en-US" sz="1200" b="1" dirty="0">
                <a:solidFill>
                  <a:srgbClr val="FF7619"/>
                </a:solidFill>
                <a:latin typeface="微软雅黑" pitchFamily="34" charset="-122"/>
                <a:ea typeface="微软雅黑" pitchFamily="34" charset="-122"/>
              </a:rPr>
              <a:t>相依样本</a:t>
            </a:r>
            <a:r>
              <a:rPr lang="en-US" altLang="zh-CN" sz="1200" b="1" dirty="0">
                <a:solidFill>
                  <a:srgbClr val="FF7619"/>
                </a:solidFill>
                <a:latin typeface="微软雅黑" pitchFamily="34" charset="-122"/>
                <a:ea typeface="微软雅黑" pitchFamily="34" charset="-122"/>
              </a:rPr>
              <a:t>T</a:t>
            </a:r>
            <a:r>
              <a:rPr lang="zh-CN" altLang="en-US" sz="1200" b="1" dirty="0">
                <a:solidFill>
                  <a:srgbClr val="FF7619"/>
                </a:solidFill>
                <a:latin typeface="微软雅黑" pitchFamily="34" charset="-122"/>
                <a:ea typeface="微软雅黑" pitchFamily="34" charset="-122"/>
              </a:rPr>
              <a:t>检验</a:t>
            </a:r>
            <a:r>
              <a:rPr lang="en-US" altLang="zh-CN" sz="1200" b="1" dirty="0">
                <a:solidFill>
                  <a:srgbClr val="FF761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除医疗服务外，其余四项重要性和满意度均具有显著差异。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85" y="199980"/>
            <a:ext cx="644303" cy="442958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0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190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0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75" grpId="0" animBg="1"/>
      <p:bldP spid="190476" grpId="0"/>
      <p:bldP spid="19047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1F1E5"/>
            </a:gs>
            <a:gs pos="74001">
              <a:srgbClr val="F7F7ED"/>
            </a:gs>
            <a:gs pos="83000">
              <a:srgbClr val="F8F8EE"/>
            </a:gs>
            <a:gs pos="100000">
              <a:srgbClr val="F9F9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490" name="Group 2"/>
          <p:cNvGrpSpPr>
            <a:grpSpLocks/>
          </p:cNvGrpSpPr>
          <p:nvPr/>
        </p:nvGrpSpPr>
        <p:grpSpPr bwMode="auto">
          <a:xfrm>
            <a:off x="-17463" y="4767263"/>
            <a:ext cx="8747126" cy="242887"/>
            <a:chOff x="0" y="0"/>
            <a:chExt cx="5511" cy="153"/>
          </a:xfrm>
        </p:grpSpPr>
        <p:pic>
          <p:nvPicPr>
            <p:cNvPr id="191503" name="矩形 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51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1504" name="Text Box 4"/>
            <p:cNvSpPr txBox="1">
              <a:spLocks noChangeArrowheads="1"/>
            </p:cNvSpPr>
            <p:nvPr/>
          </p:nvSpPr>
          <p:spPr bwMode="auto">
            <a:xfrm rot="10800000">
              <a:off x="12" y="12"/>
              <a:ext cx="549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36" tIns="34268" rIns="68536" bIns="34268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cxnSp>
        <p:nvCxnSpPr>
          <p:cNvPr id="191491" name="直接连接符 15"/>
          <p:cNvCxnSpPr>
            <a:cxnSpLocks noChangeShapeType="1"/>
          </p:cNvCxnSpPr>
          <p:nvPr/>
        </p:nvCxnSpPr>
        <p:spPr bwMode="auto">
          <a:xfrm>
            <a:off x="1114425" y="266700"/>
            <a:ext cx="0" cy="263525"/>
          </a:xfrm>
          <a:prstGeom prst="line">
            <a:avLst/>
          </a:prstGeom>
          <a:noFill/>
          <a:ln w="9525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1492" name="标题 1"/>
          <p:cNvSpPr txBox="1">
            <a:spLocks noChangeArrowheads="1"/>
          </p:cNvSpPr>
          <p:nvPr/>
        </p:nvSpPr>
        <p:spPr bwMode="auto">
          <a:xfrm>
            <a:off x="1258888" y="266700"/>
            <a:ext cx="66357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12813" indent="-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defTabSz="914400">
              <a:lnSpc>
                <a:spcPct val="80000"/>
              </a:lnSpc>
            </a:pPr>
            <a:r>
              <a:rPr lang="en-US" altLang="zh-CN" sz="1600" b="1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3.2</a:t>
            </a:r>
            <a:r>
              <a:rPr lang="zh-CN" altLang="en-US" sz="1600" b="1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模型构建</a:t>
            </a:r>
          </a:p>
        </p:txBody>
      </p:sp>
      <p:sp>
        <p:nvSpPr>
          <p:cNvPr id="8" name="TextBox 15"/>
          <p:cNvSpPr txBox="1"/>
          <p:nvPr/>
        </p:nvSpPr>
        <p:spPr>
          <a:xfrm>
            <a:off x="7989888" y="4738688"/>
            <a:ext cx="739305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—  </a:t>
            </a:r>
            <a:r>
              <a:rPr lang="en-US" altLang="zh-CN" sz="1100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30—</a:t>
            </a:r>
            <a:r>
              <a:rPr lang="zh-CN" altLang="en-US" sz="1100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endParaRPr lang="zh-CN" altLang="en-US" sz="1100" dirty="0">
              <a:solidFill>
                <a:schemeClr val="bg2">
                  <a:lumMod val="25000"/>
                </a:schemeClr>
              </a:solidFill>
              <a:effectLst>
                <a:outerShdw blurRad="50800" dist="50800" dir="12000000" sx="50000" sy="50000" algn="ctr" rotWithShape="0">
                  <a:srgbClr val="000000">
                    <a:alpha val="2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1495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587375"/>
            <a:ext cx="3448050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1496" name="组合 16"/>
          <p:cNvGrpSpPr>
            <a:grpSpLocks/>
          </p:cNvGrpSpPr>
          <p:nvPr/>
        </p:nvGrpSpPr>
        <p:grpSpPr bwMode="auto">
          <a:xfrm>
            <a:off x="500063" y="714375"/>
            <a:ext cx="3500437" cy="285750"/>
            <a:chOff x="500034" y="714362"/>
            <a:chExt cx="3500462" cy="285752"/>
          </a:xfrm>
        </p:grpSpPr>
        <p:sp>
          <p:nvSpPr>
            <p:cNvPr id="191498" name="AutoShape 1013"/>
            <p:cNvSpPr>
              <a:spLocks noChangeArrowheads="1"/>
            </p:cNvSpPr>
            <p:nvPr/>
          </p:nvSpPr>
          <p:spPr bwMode="auto">
            <a:xfrm>
              <a:off x="642910" y="714362"/>
              <a:ext cx="3357586" cy="285752"/>
            </a:xfrm>
            <a:prstGeom prst="roundRect">
              <a:avLst>
                <a:gd name="adj" fmla="val 14306"/>
              </a:avLst>
            </a:prstGeom>
            <a:solidFill>
              <a:schemeClr val="bg1">
                <a:lumMod val="50000"/>
                <a:alpha val="20000"/>
              </a:schemeClr>
            </a:solidFill>
            <a:ln w="9525" cap="rnd" algn="ctr">
              <a:solidFill>
                <a:srgbClr val="FFFFFF"/>
              </a:solidFill>
              <a:prstDash val="sysDash"/>
              <a:round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 defTabSz="914400" latinLnBrk="1"/>
              <a:endParaRPr kumimoji="1" lang="zh-CN" altLang="en-US">
                <a:solidFill>
                  <a:srgbClr val="000000"/>
                </a:solidFill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91499" name="Rectangle 1018"/>
            <p:cNvSpPr>
              <a:spLocks noChangeArrowheads="1"/>
            </p:cNvSpPr>
            <p:nvPr/>
          </p:nvSpPr>
          <p:spPr bwMode="auto">
            <a:xfrm>
              <a:off x="500034" y="714362"/>
              <a:ext cx="2293815" cy="277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latinLnBrk="1"/>
              <a:r>
                <a:rPr kumimoji="1" lang="zh-CN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kumimoji="1" lang="en-US" altLang="zh-CN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kumimoji="1" lang="zh-CN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）模型的初步构建</a:t>
              </a:r>
              <a:endParaRPr kumimoji="1"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91500" name="Group 983"/>
            <p:cNvGrpSpPr>
              <a:grpSpLocks/>
            </p:cNvGrpSpPr>
            <p:nvPr/>
          </p:nvGrpSpPr>
          <p:grpSpPr bwMode="auto">
            <a:xfrm>
              <a:off x="730936" y="826762"/>
              <a:ext cx="138891" cy="132392"/>
              <a:chOff x="1014" y="1020"/>
              <a:chExt cx="114" cy="114"/>
            </a:xfrm>
          </p:grpSpPr>
          <p:sp>
            <p:nvSpPr>
              <p:cNvPr id="191501" name="Oval 924"/>
              <p:cNvSpPr>
                <a:spLocks noChangeArrowheads="1"/>
              </p:cNvSpPr>
              <p:nvPr/>
            </p:nvSpPr>
            <p:spPr bwMode="auto">
              <a:xfrm>
                <a:off x="1011" y="1020"/>
                <a:ext cx="117" cy="11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defTabSz="914400" latinLnBrk="1"/>
                <a:endParaRPr kumimoji="1" lang="zh-CN" altLang="en-US">
                  <a:solidFill>
                    <a:srgbClr val="000000"/>
                  </a:solidFill>
                  <a:latin typeface="Gulim" pitchFamily="34" charset="-127"/>
                  <a:ea typeface="Gulim" pitchFamily="34" charset="-127"/>
                </a:endParaRPr>
              </a:p>
            </p:txBody>
          </p:sp>
          <p:sp>
            <p:nvSpPr>
              <p:cNvPr id="191502" name="Oval 982"/>
              <p:cNvSpPr>
                <a:spLocks noChangeArrowheads="1"/>
              </p:cNvSpPr>
              <p:nvPr/>
            </p:nvSpPr>
            <p:spPr bwMode="auto">
              <a:xfrm>
                <a:off x="1042" y="1049"/>
                <a:ext cx="59" cy="57"/>
              </a:xfrm>
              <a:prstGeom prst="ellipse">
                <a:avLst/>
              </a:prstGeom>
              <a:solidFill>
                <a:srgbClr val="2F2F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defTabSz="914400" latinLnBrk="1"/>
                <a:endParaRPr kumimoji="1" lang="zh-CN" altLang="en-US">
                  <a:solidFill>
                    <a:srgbClr val="000000"/>
                  </a:solidFill>
                  <a:latin typeface="Gulim" pitchFamily="34" charset="-127"/>
                  <a:ea typeface="Gulim" pitchFamily="34" charset="-127"/>
                </a:endParaRPr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571499" y="1214438"/>
            <a:ext cx="3568303" cy="18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H1</a:t>
            </a:r>
            <a:r>
              <a:rPr lang="zh-CN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：生产过程、医疗服务、信息规范受到社会监督</a:t>
            </a:r>
            <a:r>
              <a:rPr lang="zh-CN" alt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     </a:t>
            </a:r>
            <a:endParaRPr lang="en-US" altLang="zh-CN" sz="11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治理监管</a:t>
            </a:r>
            <a:r>
              <a:rPr lang="zh-CN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的双重影响；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H2</a:t>
            </a:r>
            <a:r>
              <a:rPr lang="zh-CN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：社会监督与治理监管成正相关关系，互为因果</a:t>
            </a:r>
            <a:r>
              <a:rPr lang="zh-CN" alt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</a:t>
            </a:r>
            <a:endParaRPr lang="en-US" altLang="zh-CN" sz="11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</a:t>
            </a:r>
            <a:r>
              <a:rPr lang="zh-CN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相互</a:t>
            </a:r>
            <a:r>
              <a:rPr lang="zh-CN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影响；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H3</a:t>
            </a:r>
            <a:r>
              <a:rPr lang="zh-CN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：信息规范和生产过程直接影响医疗服务；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H4</a:t>
            </a:r>
            <a:r>
              <a:rPr lang="zh-CN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：生产过程直接影响信息规范</a:t>
            </a:r>
            <a:r>
              <a:rPr lang="zh-CN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defRPr/>
            </a:pP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85" y="199980"/>
            <a:ext cx="644303" cy="442958"/>
          </a:xfrm>
          <a:prstGeom prst="rect">
            <a:avLst/>
          </a:prstGeom>
        </p:spPr>
      </p:pic>
      <p:cxnSp>
        <p:nvCxnSpPr>
          <p:cNvPr id="18" name="直接箭头连接符 17"/>
          <p:cNvCxnSpPr/>
          <p:nvPr/>
        </p:nvCxnSpPr>
        <p:spPr bwMode="auto">
          <a:xfrm>
            <a:off x="5868594" y="3940377"/>
            <a:ext cx="504231" cy="72033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E8A1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直接箭头连接符 23"/>
          <p:cNvCxnSpPr/>
          <p:nvPr/>
        </p:nvCxnSpPr>
        <p:spPr bwMode="auto">
          <a:xfrm flipV="1">
            <a:off x="5796561" y="1491256"/>
            <a:ext cx="532504" cy="223302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E8A16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1F1E5"/>
            </a:gs>
            <a:gs pos="74001">
              <a:srgbClr val="F7F7ED"/>
            </a:gs>
            <a:gs pos="83000">
              <a:srgbClr val="F8F8EE"/>
            </a:gs>
            <a:gs pos="100000">
              <a:srgbClr val="F9F9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514" name="Group 2"/>
          <p:cNvGrpSpPr>
            <a:grpSpLocks/>
          </p:cNvGrpSpPr>
          <p:nvPr/>
        </p:nvGrpSpPr>
        <p:grpSpPr bwMode="auto">
          <a:xfrm>
            <a:off x="-17463" y="4767263"/>
            <a:ext cx="8747126" cy="242887"/>
            <a:chOff x="0" y="0"/>
            <a:chExt cx="5511" cy="153"/>
          </a:xfrm>
        </p:grpSpPr>
        <p:pic>
          <p:nvPicPr>
            <p:cNvPr id="192528" name="矩形 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51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2529" name="Text Box 4"/>
            <p:cNvSpPr txBox="1">
              <a:spLocks noChangeArrowheads="1"/>
            </p:cNvSpPr>
            <p:nvPr/>
          </p:nvSpPr>
          <p:spPr bwMode="auto">
            <a:xfrm rot="10800000">
              <a:off x="12" y="12"/>
              <a:ext cx="549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36" tIns="34268" rIns="68536" bIns="34268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cxnSp>
        <p:nvCxnSpPr>
          <p:cNvPr id="192515" name="直接连接符 15"/>
          <p:cNvCxnSpPr>
            <a:cxnSpLocks noChangeShapeType="1"/>
          </p:cNvCxnSpPr>
          <p:nvPr/>
        </p:nvCxnSpPr>
        <p:spPr bwMode="auto">
          <a:xfrm>
            <a:off x="1114425" y="266700"/>
            <a:ext cx="0" cy="263525"/>
          </a:xfrm>
          <a:prstGeom prst="line">
            <a:avLst/>
          </a:prstGeom>
          <a:noFill/>
          <a:ln w="9525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2516" name="标题 1"/>
          <p:cNvSpPr txBox="1">
            <a:spLocks noChangeArrowheads="1"/>
          </p:cNvSpPr>
          <p:nvPr/>
        </p:nvSpPr>
        <p:spPr bwMode="auto">
          <a:xfrm>
            <a:off x="1258888" y="266700"/>
            <a:ext cx="66357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12813" indent="-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defTabSz="914400">
              <a:lnSpc>
                <a:spcPct val="80000"/>
              </a:lnSpc>
            </a:pPr>
            <a:r>
              <a:rPr lang="en-US" altLang="zh-CN" sz="1600" b="1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3.1</a:t>
            </a:r>
            <a:r>
              <a:rPr lang="zh-CN" altLang="en-US" sz="1600" b="1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数据描述</a:t>
            </a:r>
          </a:p>
        </p:txBody>
      </p:sp>
      <p:sp>
        <p:nvSpPr>
          <p:cNvPr id="8" name="TextBox 15"/>
          <p:cNvSpPr txBox="1"/>
          <p:nvPr/>
        </p:nvSpPr>
        <p:spPr>
          <a:xfrm>
            <a:off x="7989888" y="4738688"/>
            <a:ext cx="777777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—  </a:t>
            </a:r>
            <a:r>
              <a:rPr lang="en-US" altLang="zh-CN" sz="1100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31</a:t>
            </a:r>
            <a:r>
              <a:rPr lang="zh-CN" altLang="en-US" sz="1100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—</a:t>
            </a:r>
            <a:r>
              <a:rPr lang="zh-CN" altLang="en-US" sz="1100" dirty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endParaRPr lang="zh-CN" altLang="en-US" sz="1100" dirty="0">
              <a:solidFill>
                <a:schemeClr val="bg2">
                  <a:lumMod val="25000"/>
                </a:schemeClr>
              </a:solidFill>
              <a:effectLst>
                <a:outerShdw blurRad="50800" dist="50800" dir="12000000" sx="50000" sy="50000" algn="ctr" rotWithShape="0">
                  <a:srgbClr val="000000">
                    <a:alpha val="2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2519" name="AutoShape 1013"/>
          <p:cNvSpPr>
            <a:spLocks noChangeArrowheads="1"/>
          </p:cNvSpPr>
          <p:nvPr/>
        </p:nvSpPr>
        <p:spPr bwMode="auto">
          <a:xfrm>
            <a:off x="642938" y="714375"/>
            <a:ext cx="3357562" cy="285750"/>
          </a:xfrm>
          <a:prstGeom prst="roundRect">
            <a:avLst>
              <a:gd name="adj" fmla="val 14306"/>
            </a:avLst>
          </a:prstGeom>
          <a:solidFill>
            <a:srgbClr val="C0C0C0">
              <a:alpha val="20000"/>
            </a:srgbClr>
          </a:solidFill>
          <a:ln w="9525" cap="rnd" algn="ctr">
            <a:solidFill>
              <a:srgbClr val="FFFFFF"/>
            </a:solidFill>
            <a:prstDash val="sysDash"/>
            <a:round/>
            <a:headEnd/>
            <a:tailE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defTabSz="914400" latinLnBrk="1"/>
            <a:endParaRPr kumimoji="1" lang="zh-CN" altLang="en-US">
              <a:solidFill>
                <a:srgbClr val="000000"/>
              </a:solidFill>
              <a:latin typeface="Gulim" pitchFamily="34" charset="-127"/>
              <a:ea typeface="Gulim" pitchFamily="34" charset="-127"/>
            </a:endParaRPr>
          </a:p>
        </p:txBody>
      </p:sp>
      <p:grpSp>
        <p:nvGrpSpPr>
          <p:cNvPr id="192520" name="组合 10"/>
          <p:cNvGrpSpPr>
            <a:grpSpLocks/>
          </p:cNvGrpSpPr>
          <p:nvPr/>
        </p:nvGrpSpPr>
        <p:grpSpPr bwMode="auto">
          <a:xfrm>
            <a:off x="428625" y="714375"/>
            <a:ext cx="3571875" cy="285750"/>
            <a:chOff x="428596" y="714362"/>
            <a:chExt cx="3571900" cy="285752"/>
          </a:xfrm>
        </p:grpSpPr>
        <p:sp>
          <p:nvSpPr>
            <p:cNvPr id="192523" name="AutoShape 1013"/>
            <p:cNvSpPr>
              <a:spLocks noChangeArrowheads="1"/>
            </p:cNvSpPr>
            <p:nvPr/>
          </p:nvSpPr>
          <p:spPr bwMode="auto">
            <a:xfrm>
              <a:off x="642911" y="714362"/>
              <a:ext cx="3357585" cy="285752"/>
            </a:xfrm>
            <a:prstGeom prst="roundRect">
              <a:avLst>
                <a:gd name="adj" fmla="val 14306"/>
              </a:avLst>
            </a:prstGeom>
            <a:solidFill>
              <a:schemeClr val="bg1">
                <a:lumMod val="65000"/>
                <a:alpha val="20000"/>
              </a:schemeClr>
            </a:solidFill>
            <a:ln w="9525" cap="rnd" algn="ctr">
              <a:solidFill>
                <a:srgbClr val="FFFFFF"/>
              </a:solidFill>
              <a:prstDash val="sysDash"/>
              <a:round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 defTabSz="914400" latinLnBrk="1"/>
              <a:endParaRPr kumimoji="1" lang="zh-CN" altLang="en-US">
                <a:solidFill>
                  <a:srgbClr val="000000"/>
                </a:solidFill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92524" name="Rectangle 1018"/>
            <p:cNvSpPr>
              <a:spLocks noChangeArrowheads="1"/>
            </p:cNvSpPr>
            <p:nvPr/>
          </p:nvSpPr>
          <p:spPr bwMode="auto">
            <a:xfrm>
              <a:off x="428596" y="714362"/>
              <a:ext cx="229381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latinLnBrk="1"/>
              <a:r>
                <a:rPr kumimoji="1" lang="zh-CN" altLang="en-US" sz="1200" b="1" dirty="0"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kumimoji="1" lang="zh-CN" altLang="en-US" sz="1200" b="1" dirty="0">
                  <a:latin typeface="微软雅黑" pitchFamily="34" charset="-122"/>
                  <a:ea typeface="微软雅黑" pitchFamily="34" charset="-122"/>
                </a:rPr>
                <a:t>）模型的修正</a:t>
              </a:r>
              <a:endParaRPr kumimoji="1" lang="en-US" altLang="ko-KR" sz="12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92525" name="Group 983"/>
            <p:cNvGrpSpPr>
              <a:grpSpLocks/>
            </p:cNvGrpSpPr>
            <p:nvPr/>
          </p:nvGrpSpPr>
          <p:grpSpPr bwMode="auto">
            <a:xfrm>
              <a:off x="730936" y="826762"/>
              <a:ext cx="138891" cy="132392"/>
              <a:chOff x="1014" y="1020"/>
              <a:chExt cx="114" cy="114"/>
            </a:xfrm>
          </p:grpSpPr>
          <p:sp>
            <p:nvSpPr>
              <p:cNvPr id="192526" name="Oval 924"/>
              <p:cNvSpPr>
                <a:spLocks noChangeArrowheads="1"/>
              </p:cNvSpPr>
              <p:nvPr/>
            </p:nvSpPr>
            <p:spPr bwMode="auto">
              <a:xfrm>
                <a:off x="1011" y="1020"/>
                <a:ext cx="117" cy="11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defTabSz="914400" latinLnBrk="1"/>
                <a:endParaRPr kumimoji="1" lang="zh-CN" altLang="en-US">
                  <a:solidFill>
                    <a:srgbClr val="000000"/>
                  </a:solidFill>
                  <a:latin typeface="Gulim" pitchFamily="34" charset="-127"/>
                  <a:ea typeface="Gulim" pitchFamily="34" charset="-127"/>
                </a:endParaRPr>
              </a:p>
            </p:txBody>
          </p:sp>
          <p:sp>
            <p:nvSpPr>
              <p:cNvPr id="192527" name="Oval 982"/>
              <p:cNvSpPr>
                <a:spLocks noChangeArrowheads="1"/>
              </p:cNvSpPr>
              <p:nvPr/>
            </p:nvSpPr>
            <p:spPr bwMode="auto">
              <a:xfrm>
                <a:off x="1042" y="1049"/>
                <a:ext cx="59" cy="57"/>
              </a:xfrm>
              <a:prstGeom prst="ellipse">
                <a:avLst/>
              </a:prstGeom>
              <a:solidFill>
                <a:srgbClr val="2F2F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defTabSz="914400" latinLnBrk="1"/>
                <a:endParaRPr kumimoji="1" lang="zh-CN" altLang="en-US">
                  <a:solidFill>
                    <a:srgbClr val="000000"/>
                  </a:solidFill>
                  <a:latin typeface="Gulim" pitchFamily="34" charset="-127"/>
                  <a:ea typeface="Gulim" pitchFamily="34" charset="-127"/>
                </a:endParaRPr>
              </a:p>
            </p:txBody>
          </p:sp>
        </p:grpSp>
      </p:grpSp>
      <p:pic>
        <p:nvPicPr>
          <p:cNvPr id="19252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642938"/>
            <a:ext cx="4071937" cy="411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42938" y="1143000"/>
            <a:ext cx="4000500" cy="11541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l"/>
              <a:defRPr/>
            </a:pPr>
            <a:r>
              <a:rPr lang="zh-CN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卡方对应的</a:t>
            </a:r>
            <a:r>
              <a:rPr lang="en-US" altLang="en-US" sz="1100" b="1" dirty="0">
                <a:solidFill>
                  <a:srgbClr val="FF7619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1100" b="1" dirty="0">
                <a:solidFill>
                  <a:srgbClr val="FF7619"/>
                </a:solidFill>
                <a:latin typeface="微软雅黑" pitchFamily="34" charset="-122"/>
                <a:ea typeface="微软雅黑" pitchFamily="34" charset="-122"/>
              </a:rPr>
              <a:t>值</a:t>
            </a:r>
            <a:r>
              <a:rPr lang="zh-CN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0.044&gt;0.01</a:t>
            </a:r>
            <a:r>
              <a:rPr lang="zh-CN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100" b="1" dirty="0">
                <a:solidFill>
                  <a:srgbClr val="FF7619"/>
                </a:solidFill>
                <a:latin typeface="微软雅黑" pitchFamily="34" charset="-122"/>
                <a:ea typeface="微软雅黑" pitchFamily="34" charset="-122"/>
              </a:rPr>
              <a:t>CMIN/DF</a:t>
            </a:r>
            <a:r>
              <a:rPr lang="zh-CN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接近于</a:t>
            </a:r>
            <a:r>
              <a:rPr lang="en-US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1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l"/>
              <a:defRPr/>
            </a:pPr>
            <a:r>
              <a:rPr lang="en-US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CFI</a:t>
            </a:r>
            <a:r>
              <a:rPr lang="zh-CN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NFI</a:t>
            </a:r>
            <a:r>
              <a:rPr lang="zh-CN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IFI</a:t>
            </a:r>
            <a:r>
              <a:rPr lang="zh-CN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的值均接近于</a:t>
            </a:r>
            <a:r>
              <a:rPr lang="en-US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en-US" sz="1100" b="1" dirty="0">
                <a:solidFill>
                  <a:srgbClr val="FF7619"/>
                </a:solidFill>
                <a:latin typeface="微软雅黑" pitchFamily="34" charset="-122"/>
                <a:ea typeface="微软雅黑" pitchFamily="34" charset="-122"/>
              </a:rPr>
              <a:t>RMSEA</a:t>
            </a:r>
            <a:r>
              <a:rPr lang="zh-CN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值</a:t>
            </a:r>
            <a:r>
              <a:rPr lang="en-US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0.019</a:t>
            </a:r>
            <a:r>
              <a:rPr lang="zh-CN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≤</a:t>
            </a:r>
            <a:r>
              <a:rPr lang="en-US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0.08</a:t>
            </a: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1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l"/>
              <a:defRPr/>
            </a:pPr>
            <a:r>
              <a:rPr lang="zh-CN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潜在变量归回系数估计值也非常好，</a:t>
            </a:r>
            <a:r>
              <a:rPr lang="en-US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都小于</a:t>
            </a:r>
            <a:r>
              <a:rPr lang="en-US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0.01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50000"/>
              </a:lnSpc>
              <a:defRPr/>
            </a:pP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85" y="199980"/>
            <a:ext cx="644303" cy="442958"/>
          </a:xfrm>
          <a:prstGeom prst="rect">
            <a:avLst/>
          </a:prstGeom>
        </p:spPr>
      </p:pic>
      <p:cxnSp>
        <p:nvCxnSpPr>
          <p:cNvPr id="3" name="直接箭头连接符 2"/>
          <p:cNvCxnSpPr/>
          <p:nvPr/>
        </p:nvCxnSpPr>
        <p:spPr bwMode="auto">
          <a:xfrm flipH="1" flipV="1">
            <a:off x="4716067" y="1000125"/>
            <a:ext cx="648296" cy="2508054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E8A1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直接箭头连接符 19"/>
          <p:cNvCxnSpPr/>
          <p:nvPr/>
        </p:nvCxnSpPr>
        <p:spPr bwMode="auto">
          <a:xfrm flipV="1">
            <a:off x="5508430" y="2211586"/>
            <a:ext cx="0" cy="1296593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E8A1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直接箭头连接符 25"/>
          <p:cNvCxnSpPr/>
          <p:nvPr/>
        </p:nvCxnSpPr>
        <p:spPr bwMode="auto">
          <a:xfrm>
            <a:off x="4932147" y="926648"/>
            <a:ext cx="1318634" cy="35183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E8A16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538" name="Group 2"/>
          <p:cNvGrpSpPr>
            <a:grpSpLocks/>
          </p:cNvGrpSpPr>
          <p:nvPr/>
        </p:nvGrpSpPr>
        <p:grpSpPr bwMode="auto">
          <a:xfrm>
            <a:off x="-17463" y="4767263"/>
            <a:ext cx="8747126" cy="242887"/>
            <a:chOff x="0" y="0"/>
            <a:chExt cx="5511" cy="153"/>
          </a:xfrm>
        </p:grpSpPr>
        <p:pic>
          <p:nvPicPr>
            <p:cNvPr id="193549" name="矩形 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51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3550" name="Text Box 4"/>
            <p:cNvSpPr txBox="1">
              <a:spLocks noChangeArrowheads="1"/>
            </p:cNvSpPr>
            <p:nvPr/>
          </p:nvSpPr>
          <p:spPr bwMode="auto">
            <a:xfrm rot="10800000">
              <a:off x="12" y="12"/>
              <a:ext cx="549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36" tIns="34268" rIns="68536" bIns="34268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cxnSp>
        <p:nvCxnSpPr>
          <p:cNvPr id="193539" name="直接连接符 15"/>
          <p:cNvCxnSpPr>
            <a:cxnSpLocks noChangeShapeType="1"/>
          </p:cNvCxnSpPr>
          <p:nvPr/>
        </p:nvCxnSpPr>
        <p:spPr bwMode="auto">
          <a:xfrm>
            <a:off x="1114425" y="266700"/>
            <a:ext cx="0" cy="263525"/>
          </a:xfrm>
          <a:prstGeom prst="line">
            <a:avLst/>
          </a:prstGeom>
          <a:noFill/>
          <a:ln w="9525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椭圆 8"/>
          <p:cNvSpPr/>
          <p:nvPr/>
        </p:nvSpPr>
        <p:spPr>
          <a:xfrm>
            <a:off x="2098675" y="1312863"/>
            <a:ext cx="1044575" cy="1044575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D9742B"/>
              </a:solidFill>
              <a:latin typeface="Impact" pitchFamily="3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189163" y="1403350"/>
            <a:ext cx="863600" cy="863600"/>
          </a:xfrm>
          <a:prstGeom prst="ellipse">
            <a:avLst/>
          </a:prstGeom>
          <a:solidFill>
            <a:srgbClr val="FFC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>
                <a:latin typeface="Impact" pitchFamily="34" charset="0"/>
              </a:rPr>
              <a:t>4</a:t>
            </a:r>
            <a:endParaRPr lang="zh-CN" altLang="en-US" sz="4400" dirty="0">
              <a:latin typeface="Impact" pitchFamily="34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143250" y="1857375"/>
            <a:ext cx="4502150" cy="0"/>
          </a:xfrm>
          <a:prstGeom prst="line">
            <a:avLst/>
          </a:prstGeom>
          <a:ln w="28575">
            <a:solidFill>
              <a:srgbClr val="FFC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544" name="TextBox 3"/>
          <p:cNvSpPr txBox="1">
            <a:spLocks noChangeArrowheads="1"/>
          </p:cNvSpPr>
          <p:nvPr/>
        </p:nvSpPr>
        <p:spPr bwMode="auto">
          <a:xfrm>
            <a:off x="3286125" y="1143000"/>
            <a:ext cx="39084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结论与建议</a:t>
            </a:r>
          </a:p>
        </p:txBody>
      </p:sp>
      <p:sp>
        <p:nvSpPr>
          <p:cNvPr id="17" name="TextBox 15"/>
          <p:cNvSpPr txBox="1"/>
          <p:nvPr/>
        </p:nvSpPr>
        <p:spPr>
          <a:xfrm>
            <a:off x="7989888" y="4738688"/>
            <a:ext cx="777777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—  </a:t>
            </a:r>
            <a:r>
              <a:rPr lang="en-US" altLang="zh-CN" sz="1100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32</a:t>
            </a:r>
            <a:r>
              <a:rPr lang="zh-CN" altLang="en-US" sz="1100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—</a:t>
            </a:r>
            <a:r>
              <a:rPr lang="zh-CN" altLang="en-US" sz="1100" dirty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endParaRPr lang="zh-CN" altLang="en-US" sz="1100" dirty="0">
              <a:solidFill>
                <a:schemeClr val="bg2">
                  <a:lumMod val="25000"/>
                </a:schemeClr>
              </a:solidFill>
              <a:effectLst>
                <a:outerShdw blurRad="50800" dist="50800" dir="12000000" sx="50000" sy="50000" algn="ctr" rotWithShape="0">
                  <a:srgbClr val="000000">
                    <a:alpha val="2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48"/>
          <p:cNvSpPr>
            <a:spLocks noChangeArrowheads="1"/>
          </p:cNvSpPr>
          <p:nvPr/>
        </p:nvSpPr>
        <p:spPr bwMode="auto">
          <a:xfrm>
            <a:off x="3214688" y="2143125"/>
            <a:ext cx="4051300" cy="124301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调查结论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对策建议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项目小结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3548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7475"/>
            <a:ext cx="4238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标题 1"/>
          <p:cNvSpPr txBox="1">
            <a:spLocks noChangeArrowheads="1"/>
          </p:cNvSpPr>
          <p:nvPr/>
        </p:nvSpPr>
        <p:spPr bwMode="auto">
          <a:xfrm>
            <a:off x="1258888" y="266700"/>
            <a:ext cx="66357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12813" indent="-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defTabSz="914400">
              <a:lnSpc>
                <a:spcPct val="80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目录 </a:t>
            </a:r>
            <a:r>
              <a:rPr lang="en-US" altLang="zh-CN" sz="1400" b="1" dirty="0">
                <a:solidFill>
                  <a:srgbClr val="FFC000"/>
                </a:solidFill>
                <a:ea typeface="微软雅黑" pitchFamily="34" charset="-122"/>
                <a:cs typeface="Arial Unicode MS" pitchFamily="34" charset="-122"/>
              </a:rPr>
              <a:t>CONTENTS PAGE</a:t>
            </a:r>
            <a:endParaRPr lang="en-US" altLang="zh-CN" b="1" dirty="0">
              <a:solidFill>
                <a:srgbClr val="FFC000"/>
              </a:solidFill>
              <a:ea typeface="微软雅黑" pitchFamily="34" charset="-122"/>
              <a:cs typeface="Arial Unicode MS" pitchFamily="34" charset="-122"/>
            </a:endParaRPr>
          </a:p>
          <a:p>
            <a:pPr defTabSz="914400">
              <a:lnSpc>
                <a:spcPct val="80000"/>
              </a:lnSpc>
            </a:pPr>
            <a:endParaRPr lang="zh-CN" altLang="en-US" b="1" dirty="0"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3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24 0.00031 L -8.33333E-7 -6.75301E-7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111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4" grpId="0"/>
      <p:bldP spid="193544" grpId="1"/>
      <p:bldP spid="18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1F1E5"/>
            </a:gs>
            <a:gs pos="74001">
              <a:srgbClr val="F7F7ED"/>
            </a:gs>
            <a:gs pos="83000">
              <a:srgbClr val="F8F8EE"/>
            </a:gs>
            <a:gs pos="100000">
              <a:srgbClr val="F9F9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62" name="Group 2"/>
          <p:cNvGrpSpPr>
            <a:grpSpLocks/>
          </p:cNvGrpSpPr>
          <p:nvPr/>
        </p:nvGrpSpPr>
        <p:grpSpPr bwMode="auto">
          <a:xfrm>
            <a:off x="-17463" y="4767263"/>
            <a:ext cx="8747126" cy="242887"/>
            <a:chOff x="0" y="0"/>
            <a:chExt cx="5511" cy="153"/>
          </a:xfrm>
        </p:grpSpPr>
        <p:pic>
          <p:nvPicPr>
            <p:cNvPr id="194572" name="矩形 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51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573" name="Text Box 4"/>
            <p:cNvSpPr txBox="1">
              <a:spLocks noChangeArrowheads="1"/>
            </p:cNvSpPr>
            <p:nvPr/>
          </p:nvSpPr>
          <p:spPr bwMode="auto">
            <a:xfrm rot="10800000">
              <a:off x="12" y="12"/>
              <a:ext cx="549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36" tIns="34268" rIns="68536" bIns="34268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cxnSp>
        <p:nvCxnSpPr>
          <p:cNvPr id="194563" name="直接连接符 15"/>
          <p:cNvCxnSpPr>
            <a:cxnSpLocks noChangeShapeType="1"/>
          </p:cNvCxnSpPr>
          <p:nvPr/>
        </p:nvCxnSpPr>
        <p:spPr bwMode="auto">
          <a:xfrm>
            <a:off x="1114425" y="266700"/>
            <a:ext cx="0" cy="263525"/>
          </a:xfrm>
          <a:prstGeom prst="line">
            <a:avLst/>
          </a:prstGeom>
          <a:noFill/>
          <a:ln w="9525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564" name="标题 1"/>
          <p:cNvSpPr txBox="1">
            <a:spLocks noChangeArrowheads="1"/>
          </p:cNvSpPr>
          <p:nvPr/>
        </p:nvSpPr>
        <p:spPr bwMode="auto">
          <a:xfrm>
            <a:off x="1258888" y="266700"/>
            <a:ext cx="66357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12813" indent="-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defTabSz="914400">
              <a:lnSpc>
                <a:spcPct val="80000"/>
              </a:lnSpc>
            </a:pPr>
            <a:r>
              <a:rPr lang="en-US" altLang="zh-CN" sz="1600" b="1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4.1</a:t>
            </a:r>
            <a:r>
              <a:rPr lang="zh-CN" altLang="en-US" sz="1600" b="1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调查结论</a:t>
            </a:r>
          </a:p>
        </p:txBody>
      </p:sp>
      <p:sp>
        <p:nvSpPr>
          <p:cNvPr id="8" name="TextBox 15"/>
          <p:cNvSpPr txBox="1"/>
          <p:nvPr/>
        </p:nvSpPr>
        <p:spPr>
          <a:xfrm>
            <a:off x="7989888" y="4738688"/>
            <a:ext cx="777777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—  </a:t>
            </a:r>
            <a:r>
              <a:rPr lang="en-US" altLang="zh-CN" sz="1100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33</a:t>
            </a:r>
            <a:r>
              <a:rPr lang="zh-CN" altLang="en-US" sz="1100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—</a:t>
            </a:r>
            <a:r>
              <a:rPr lang="zh-CN" altLang="en-US" sz="1100" dirty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endParaRPr lang="zh-CN" altLang="en-US" sz="1100" dirty="0">
              <a:solidFill>
                <a:schemeClr val="bg2">
                  <a:lumMod val="25000"/>
                </a:schemeClr>
              </a:solidFill>
              <a:effectLst>
                <a:outerShdw blurRad="50800" dist="50800" dir="12000000" sx="50000" sy="50000" algn="ctr" rotWithShape="0">
                  <a:srgbClr val="000000">
                    <a:alpha val="2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42938" y="1500188"/>
            <a:ext cx="8008937" cy="74612"/>
          </a:xfrm>
          <a:prstGeom prst="rect">
            <a:avLst/>
          </a:prstGeom>
          <a:solidFill>
            <a:srgbClr val="FEF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42938" y="3786188"/>
            <a:ext cx="8008937" cy="74612"/>
          </a:xfrm>
          <a:prstGeom prst="rect">
            <a:avLst/>
          </a:prstGeom>
          <a:solidFill>
            <a:srgbClr val="FEF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" name="TextBox 6"/>
          <p:cNvSpPr txBox="1">
            <a:spLocks noChangeArrowheads="1"/>
          </p:cNvSpPr>
          <p:nvPr/>
        </p:nvSpPr>
        <p:spPr bwMode="auto">
          <a:xfrm>
            <a:off x="571500" y="1071563"/>
            <a:ext cx="7786688" cy="381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通过对杭州市城镇居民药品安全满意度的测量分析，主要得出以下结论：</a:t>
            </a:r>
            <a:endParaRPr lang="zh-CN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6"/>
          <p:cNvSpPr txBox="1">
            <a:spLocks noChangeArrowheads="1"/>
          </p:cNvSpPr>
          <p:nvPr/>
        </p:nvSpPr>
        <p:spPr bwMode="auto">
          <a:xfrm>
            <a:off x="542464" y="1707354"/>
            <a:ext cx="8001000" cy="1997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2800"/>
              </a:lnSpc>
              <a:spcAft>
                <a:spcPts val="300"/>
              </a:spcAft>
              <a:buFont typeface="Calibri" pitchFamily="34" charset="0"/>
              <a:buAutoNum type="arabicPeriod"/>
            </a:pP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杭州居民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药品安全总体满意度指数为</a:t>
            </a:r>
            <a:r>
              <a:rPr lang="en-US" altLang="en-US" sz="1500" dirty="0">
                <a:solidFill>
                  <a:srgbClr val="FF7619"/>
                </a:solidFill>
                <a:latin typeface="微软雅黑" pitchFamily="34" charset="-122"/>
                <a:ea typeface="微软雅黑" pitchFamily="34" charset="-122"/>
              </a:rPr>
              <a:t>60.7</a:t>
            </a:r>
            <a:r>
              <a:rPr lang="zh-CN" alt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，说明目前居民对药品安全的整体满意度</a:t>
            </a:r>
            <a:r>
              <a:rPr lang="zh-CN" altLang="en-US" sz="1500" dirty="0">
                <a:solidFill>
                  <a:srgbClr val="FF7619"/>
                </a:solidFill>
                <a:latin typeface="微软雅黑" pitchFamily="34" charset="-122"/>
                <a:ea typeface="微软雅黑" pitchFamily="34" charset="-122"/>
              </a:rPr>
              <a:t>偏低</a:t>
            </a:r>
            <a:r>
              <a:rPr lang="zh-CN" altLang="en-US" sz="1500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 eaLnBrk="1" hangingPunct="1">
              <a:lnSpc>
                <a:spcPts val="2800"/>
              </a:lnSpc>
              <a:spcAft>
                <a:spcPts val="300"/>
              </a:spcAft>
              <a:buFont typeface="Calibri" pitchFamily="34" charset="0"/>
              <a:buAutoNum type="arabicPeriod"/>
            </a:pPr>
            <a:r>
              <a:rPr lang="zh-CN" alt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药品安全的满意度及其重要性间存在</a:t>
            </a:r>
            <a:r>
              <a:rPr lang="zh-CN" altLang="en-US" sz="1500" dirty="0">
                <a:solidFill>
                  <a:srgbClr val="FF7619"/>
                </a:solidFill>
                <a:latin typeface="微软雅黑" pitchFamily="34" charset="-122"/>
                <a:ea typeface="微软雅黑" pitchFamily="34" charset="-122"/>
              </a:rPr>
              <a:t>明显差异</a:t>
            </a:r>
            <a:r>
              <a:rPr lang="zh-CN" altLang="en-US" sz="1500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 eaLnBrk="1" hangingPunct="1">
              <a:lnSpc>
                <a:spcPts val="2800"/>
              </a:lnSpc>
              <a:spcAft>
                <a:spcPts val="300"/>
              </a:spcAft>
              <a:buFont typeface="Calibri" pitchFamily="34" charset="0"/>
              <a:buAutoNum type="arabicPeriod"/>
            </a:pPr>
            <a:r>
              <a:rPr lang="zh-CN" alt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从业人员道德水平</a:t>
            </a:r>
            <a:r>
              <a:rPr lang="zh-CN" altLang="en-US" sz="1500" dirty="0">
                <a:solidFill>
                  <a:srgbClr val="FF7619"/>
                </a:solidFill>
                <a:latin typeface="微软雅黑" pitchFamily="34" charset="-122"/>
                <a:ea typeface="微软雅黑" pitchFamily="34" charset="-122"/>
              </a:rPr>
              <a:t>制约</a:t>
            </a:r>
            <a:r>
              <a:rPr lang="zh-CN" alt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着医疗服务发展</a:t>
            </a:r>
            <a:r>
              <a:rPr lang="zh-CN" altLang="en-US" sz="1500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 eaLnBrk="1" hangingPunct="1">
              <a:lnSpc>
                <a:spcPts val="2800"/>
              </a:lnSpc>
              <a:spcAft>
                <a:spcPts val="300"/>
              </a:spcAft>
              <a:buFont typeface="Calibri" pitchFamily="34" charset="0"/>
              <a:buAutoNum type="arabicPeriod"/>
            </a:pPr>
            <a:r>
              <a:rPr lang="zh-CN" alt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成熟的监管体系、合理的执法力度对于维护药品市场的安全</a:t>
            </a:r>
            <a:r>
              <a:rPr lang="zh-CN" altLang="en-US" sz="1500" dirty="0">
                <a:solidFill>
                  <a:srgbClr val="FF7619"/>
                </a:solidFill>
                <a:latin typeface="微软雅黑" pitchFamily="34" charset="-122"/>
                <a:ea typeface="微软雅黑" pitchFamily="34" charset="-122"/>
              </a:rPr>
              <a:t>至关重要</a:t>
            </a:r>
            <a:r>
              <a:rPr lang="zh-CN" altLang="en-US" sz="1500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500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ts val="2800"/>
              </a:lnSpc>
              <a:spcAft>
                <a:spcPts val="300"/>
              </a:spcAft>
              <a:buFont typeface="Calibri" pitchFamily="34" charset="0"/>
              <a:buAutoNum type="arabicPeriod"/>
            </a:pPr>
            <a:r>
              <a:rPr lang="zh-CN" alt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社会监督成为保障药品安全的</a:t>
            </a:r>
            <a:r>
              <a:rPr lang="zh-CN" altLang="en-US" sz="1500" dirty="0">
                <a:solidFill>
                  <a:srgbClr val="FF7619"/>
                </a:solidFill>
                <a:latin typeface="微软雅黑" pitchFamily="34" charset="-122"/>
                <a:ea typeface="微软雅黑" pitchFamily="34" charset="-122"/>
              </a:rPr>
              <a:t>主力军</a:t>
            </a:r>
            <a:r>
              <a:rPr lang="zh-CN" altLang="en-US" sz="1500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27" name="TextBox 6"/>
          <p:cNvSpPr txBox="1">
            <a:spLocks noChangeArrowheads="1"/>
          </p:cNvSpPr>
          <p:nvPr/>
        </p:nvSpPr>
        <p:spPr bwMode="auto">
          <a:xfrm>
            <a:off x="571500" y="4000500"/>
            <a:ext cx="102933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下面，我们从供应链入手提出意见，以期对大家有所帮助。</a:t>
            </a:r>
            <a:endParaRPr lang="zh-CN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87" y="71892"/>
            <a:ext cx="709098" cy="6531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1F1E5"/>
            </a:gs>
            <a:gs pos="74001">
              <a:srgbClr val="F7F7ED"/>
            </a:gs>
            <a:gs pos="83000">
              <a:srgbClr val="F8F8EE"/>
            </a:gs>
            <a:gs pos="100000">
              <a:srgbClr val="F9F9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586" name="Group 2"/>
          <p:cNvGrpSpPr>
            <a:grpSpLocks/>
          </p:cNvGrpSpPr>
          <p:nvPr/>
        </p:nvGrpSpPr>
        <p:grpSpPr bwMode="auto">
          <a:xfrm>
            <a:off x="-17463" y="4767263"/>
            <a:ext cx="8747126" cy="242887"/>
            <a:chOff x="0" y="0"/>
            <a:chExt cx="5511" cy="153"/>
          </a:xfrm>
        </p:grpSpPr>
        <p:pic>
          <p:nvPicPr>
            <p:cNvPr id="195613" name="矩形 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51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614" name="Text Box 4"/>
            <p:cNvSpPr txBox="1">
              <a:spLocks noChangeArrowheads="1"/>
            </p:cNvSpPr>
            <p:nvPr/>
          </p:nvSpPr>
          <p:spPr bwMode="auto">
            <a:xfrm rot="10800000">
              <a:off x="12" y="12"/>
              <a:ext cx="549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36" tIns="34268" rIns="68536" bIns="34268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cxnSp>
        <p:nvCxnSpPr>
          <p:cNvPr id="195587" name="直接连接符 15"/>
          <p:cNvCxnSpPr>
            <a:cxnSpLocks noChangeShapeType="1"/>
          </p:cNvCxnSpPr>
          <p:nvPr/>
        </p:nvCxnSpPr>
        <p:spPr bwMode="auto">
          <a:xfrm>
            <a:off x="1114425" y="266700"/>
            <a:ext cx="0" cy="263525"/>
          </a:xfrm>
          <a:prstGeom prst="line">
            <a:avLst/>
          </a:prstGeom>
          <a:noFill/>
          <a:ln w="9525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588" name="标题 1"/>
          <p:cNvSpPr txBox="1">
            <a:spLocks noChangeArrowheads="1"/>
          </p:cNvSpPr>
          <p:nvPr/>
        </p:nvSpPr>
        <p:spPr bwMode="auto">
          <a:xfrm>
            <a:off x="1258888" y="266700"/>
            <a:ext cx="66357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12813" indent="-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defTabSz="914400">
              <a:lnSpc>
                <a:spcPct val="80000"/>
              </a:lnSpc>
            </a:pPr>
            <a:r>
              <a:rPr lang="en-US" altLang="zh-CN" sz="1600" b="1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4.2</a:t>
            </a:r>
            <a:r>
              <a:rPr lang="zh-CN" altLang="en-US" sz="1600" b="1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对策建议</a:t>
            </a:r>
          </a:p>
        </p:txBody>
      </p:sp>
      <p:sp>
        <p:nvSpPr>
          <p:cNvPr id="8" name="TextBox 15"/>
          <p:cNvSpPr txBox="1"/>
          <p:nvPr/>
        </p:nvSpPr>
        <p:spPr>
          <a:xfrm>
            <a:off x="7989888" y="4738688"/>
            <a:ext cx="777777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—  </a:t>
            </a:r>
            <a:r>
              <a:rPr lang="en-US" altLang="zh-CN" sz="1100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34</a:t>
            </a:r>
            <a:r>
              <a:rPr lang="zh-CN" altLang="en-US" sz="1100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—</a:t>
            </a:r>
            <a:r>
              <a:rPr lang="zh-CN" altLang="en-US" sz="1100" dirty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endParaRPr lang="zh-CN" altLang="en-US" sz="1100" dirty="0">
              <a:solidFill>
                <a:schemeClr val="bg2">
                  <a:lumMod val="25000"/>
                </a:schemeClr>
              </a:solidFill>
              <a:effectLst>
                <a:outerShdw blurRad="50800" dist="50800" dir="12000000" sx="50000" sy="50000" algn="ctr" rotWithShape="0">
                  <a:srgbClr val="000000">
                    <a:alpha val="2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0"/>
          <p:cNvGrpSpPr>
            <a:grpSpLocks/>
          </p:cNvGrpSpPr>
          <p:nvPr/>
        </p:nvGrpSpPr>
        <p:grpSpPr bwMode="auto">
          <a:xfrm>
            <a:off x="642938" y="1571625"/>
            <a:ext cx="6926262" cy="461963"/>
            <a:chOff x="2653349" y="2810406"/>
            <a:chExt cx="8916846" cy="594304"/>
          </a:xfrm>
        </p:grpSpPr>
        <p:sp>
          <p:nvSpPr>
            <p:cNvPr id="195610" name="文本框 1"/>
            <p:cNvSpPr txBox="1">
              <a:spLocks noChangeArrowheads="1"/>
            </p:cNvSpPr>
            <p:nvPr/>
          </p:nvSpPr>
          <p:spPr bwMode="auto">
            <a:xfrm>
              <a:off x="2653349" y="2810406"/>
              <a:ext cx="1180766" cy="594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BFBFBF"/>
                  </a:solidFill>
                  <a:latin typeface="Impact" pitchFamily="34" charset="0"/>
                </a:rPr>
                <a:t>（</a:t>
              </a:r>
              <a:r>
                <a:rPr lang="en-US" altLang="zh-CN" sz="2000">
                  <a:solidFill>
                    <a:srgbClr val="BFBFBF"/>
                  </a:solidFill>
                  <a:latin typeface="Impact" pitchFamily="34" charset="0"/>
                </a:rPr>
                <a:t>1</a:t>
              </a:r>
              <a:r>
                <a:rPr lang="zh-CN" altLang="en-US" sz="2400">
                  <a:solidFill>
                    <a:srgbClr val="BFBFBF"/>
                  </a:solidFill>
                  <a:latin typeface="Impact" pitchFamily="34" charset="0"/>
                </a:rPr>
                <a:t>）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3534201" y="2924774"/>
              <a:ext cx="2348260" cy="379864"/>
            </a:xfrm>
            <a:prstGeom prst="rect">
              <a:avLst/>
            </a:prstGeom>
            <a:solidFill>
              <a:srgbClr val="FEF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药品监管部门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5953992" y="2924774"/>
              <a:ext cx="5616203" cy="379864"/>
            </a:xfrm>
            <a:prstGeom prst="rect">
              <a:avLst/>
            </a:prstGeom>
            <a:solidFill>
              <a:srgbClr val="FE8A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加强药品审查制度建设，不断提升工作水平。</a:t>
              </a:r>
            </a:p>
          </p:txBody>
        </p:sp>
      </p:grpSp>
      <p:grpSp>
        <p:nvGrpSpPr>
          <p:cNvPr id="4" name="组合 14"/>
          <p:cNvGrpSpPr>
            <a:grpSpLocks/>
          </p:cNvGrpSpPr>
          <p:nvPr/>
        </p:nvGrpSpPr>
        <p:grpSpPr bwMode="auto">
          <a:xfrm>
            <a:off x="642938" y="2071688"/>
            <a:ext cx="6926262" cy="461962"/>
            <a:chOff x="2653349" y="2810406"/>
            <a:chExt cx="8916846" cy="594304"/>
          </a:xfrm>
        </p:grpSpPr>
        <p:sp>
          <p:nvSpPr>
            <p:cNvPr id="195607" name="文本框 1"/>
            <p:cNvSpPr txBox="1">
              <a:spLocks noChangeArrowheads="1"/>
            </p:cNvSpPr>
            <p:nvPr/>
          </p:nvSpPr>
          <p:spPr bwMode="auto">
            <a:xfrm>
              <a:off x="2653349" y="2810406"/>
              <a:ext cx="1195210" cy="594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BFBFBF"/>
                  </a:solidFill>
                  <a:latin typeface="Impact" pitchFamily="34" charset="0"/>
                </a:rPr>
                <a:t>（</a:t>
              </a:r>
              <a:r>
                <a:rPr lang="en-US" altLang="zh-CN" sz="2000">
                  <a:solidFill>
                    <a:srgbClr val="BFBFBF"/>
                  </a:solidFill>
                  <a:latin typeface="Impact" pitchFamily="34" charset="0"/>
                </a:rPr>
                <a:t>2</a:t>
              </a:r>
              <a:r>
                <a:rPr lang="zh-CN" altLang="en-US" sz="2400">
                  <a:solidFill>
                    <a:srgbClr val="BFBFBF"/>
                  </a:solidFill>
                  <a:latin typeface="Impact" pitchFamily="34" charset="0"/>
                </a:rPr>
                <a:t>）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3534201" y="2924774"/>
              <a:ext cx="2348260" cy="379865"/>
            </a:xfrm>
            <a:prstGeom prst="rect">
              <a:avLst/>
            </a:prstGeom>
            <a:solidFill>
              <a:srgbClr val="FEF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药品生产机构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5953992" y="2924774"/>
              <a:ext cx="5616203" cy="379865"/>
            </a:xfrm>
            <a:prstGeom prst="rect">
              <a:avLst/>
            </a:prstGeom>
            <a:solidFill>
              <a:srgbClr val="FE8A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做好企业自律工作，形成</a:t>
              </a:r>
              <a:r>
                <a:rPr lang="en-US" altLang="zh-CN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GSP</a:t>
              </a:r>
              <a:r>
                <a:rPr lang="zh-CN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监督的长效机制。</a:t>
              </a:r>
            </a:p>
          </p:txBody>
        </p:sp>
      </p:grpSp>
      <p:grpSp>
        <p:nvGrpSpPr>
          <p:cNvPr id="5" name="组合 18"/>
          <p:cNvGrpSpPr>
            <a:grpSpLocks/>
          </p:cNvGrpSpPr>
          <p:nvPr/>
        </p:nvGrpSpPr>
        <p:grpSpPr bwMode="auto">
          <a:xfrm>
            <a:off x="642938" y="2500313"/>
            <a:ext cx="6926262" cy="461962"/>
            <a:chOff x="2653349" y="2810406"/>
            <a:chExt cx="8916846" cy="594304"/>
          </a:xfrm>
        </p:grpSpPr>
        <p:sp>
          <p:nvSpPr>
            <p:cNvPr id="195604" name="文本框 1"/>
            <p:cNvSpPr txBox="1">
              <a:spLocks noChangeArrowheads="1"/>
            </p:cNvSpPr>
            <p:nvPr/>
          </p:nvSpPr>
          <p:spPr bwMode="auto">
            <a:xfrm>
              <a:off x="2653349" y="2810406"/>
              <a:ext cx="1195210" cy="594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BFBFBF"/>
                  </a:solidFill>
                  <a:latin typeface="Impact" pitchFamily="34" charset="0"/>
                </a:rPr>
                <a:t>（</a:t>
              </a:r>
              <a:r>
                <a:rPr lang="en-US" altLang="zh-CN" sz="2000">
                  <a:solidFill>
                    <a:srgbClr val="BFBFBF"/>
                  </a:solidFill>
                  <a:latin typeface="Impact" pitchFamily="34" charset="0"/>
                </a:rPr>
                <a:t>3</a:t>
              </a:r>
              <a:r>
                <a:rPr lang="zh-CN" altLang="en-US" sz="2400">
                  <a:solidFill>
                    <a:srgbClr val="BFBFBF"/>
                  </a:solidFill>
                  <a:latin typeface="Impact" pitchFamily="34" charset="0"/>
                </a:rPr>
                <a:t>）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3534201" y="2924774"/>
              <a:ext cx="2348260" cy="379865"/>
            </a:xfrm>
            <a:prstGeom prst="rect">
              <a:avLst/>
            </a:prstGeom>
            <a:solidFill>
              <a:srgbClr val="FEF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药品销售流通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5953992" y="2924774"/>
              <a:ext cx="5616203" cy="379865"/>
            </a:xfrm>
            <a:prstGeom prst="rect">
              <a:avLst/>
            </a:prstGeom>
            <a:solidFill>
              <a:srgbClr val="FE8A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加强药品抽检，保证药品基本信息的完整性</a:t>
              </a:r>
              <a:r>
                <a:rPr lang="zh-CN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</a:p>
          </p:txBody>
        </p:sp>
      </p:grpSp>
      <p:grpSp>
        <p:nvGrpSpPr>
          <p:cNvPr id="6" name="组合 22"/>
          <p:cNvGrpSpPr>
            <a:grpSpLocks/>
          </p:cNvGrpSpPr>
          <p:nvPr/>
        </p:nvGrpSpPr>
        <p:grpSpPr bwMode="auto">
          <a:xfrm>
            <a:off x="642938" y="3000375"/>
            <a:ext cx="6926262" cy="461963"/>
            <a:chOff x="2653349" y="2810406"/>
            <a:chExt cx="8916846" cy="594304"/>
          </a:xfrm>
        </p:grpSpPr>
        <p:sp>
          <p:nvSpPr>
            <p:cNvPr id="195601" name="文本框 1"/>
            <p:cNvSpPr txBox="1">
              <a:spLocks noChangeArrowheads="1"/>
            </p:cNvSpPr>
            <p:nvPr/>
          </p:nvSpPr>
          <p:spPr bwMode="auto">
            <a:xfrm>
              <a:off x="2653349" y="2810406"/>
              <a:ext cx="1195210" cy="594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BFBFBF"/>
                  </a:solidFill>
                  <a:latin typeface="Impact" pitchFamily="34" charset="0"/>
                </a:rPr>
                <a:t>（</a:t>
              </a:r>
              <a:r>
                <a:rPr lang="en-US" altLang="zh-CN" sz="2000">
                  <a:solidFill>
                    <a:srgbClr val="BFBFBF"/>
                  </a:solidFill>
                  <a:latin typeface="Impact" pitchFamily="34" charset="0"/>
                </a:rPr>
                <a:t>4</a:t>
              </a:r>
              <a:r>
                <a:rPr lang="zh-CN" altLang="en-US" sz="2400">
                  <a:solidFill>
                    <a:srgbClr val="BFBFBF"/>
                  </a:solidFill>
                  <a:latin typeface="Impact" pitchFamily="34" charset="0"/>
                </a:rPr>
                <a:t>）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3534201" y="2924774"/>
              <a:ext cx="2348260" cy="379864"/>
            </a:xfrm>
            <a:prstGeom prst="rect">
              <a:avLst/>
            </a:prstGeom>
            <a:solidFill>
              <a:srgbClr val="FEF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社会媒体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5953992" y="2924774"/>
              <a:ext cx="5616203" cy="379864"/>
            </a:xfrm>
            <a:prstGeom prst="rect">
              <a:avLst/>
            </a:prstGeom>
            <a:solidFill>
              <a:srgbClr val="FE8A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与各部门建立形成监督网络，加大曝光力度。</a:t>
              </a:r>
            </a:p>
          </p:txBody>
        </p:sp>
      </p:grpSp>
      <p:grpSp>
        <p:nvGrpSpPr>
          <p:cNvPr id="7" name="组合 26"/>
          <p:cNvGrpSpPr>
            <a:grpSpLocks/>
          </p:cNvGrpSpPr>
          <p:nvPr/>
        </p:nvGrpSpPr>
        <p:grpSpPr bwMode="auto">
          <a:xfrm>
            <a:off x="642938" y="3500438"/>
            <a:ext cx="6926262" cy="461962"/>
            <a:chOff x="2653349" y="2810406"/>
            <a:chExt cx="8916845" cy="594304"/>
          </a:xfrm>
        </p:grpSpPr>
        <p:sp>
          <p:nvSpPr>
            <p:cNvPr id="195598" name="文本框 1"/>
            <p:cNvSpPr txBox="1">
              <a:spLocks noChangeArrowheads="1"/>
            </p:cNvSpPr>
            <p:nvPr/>
          </p:nvSpPr>
          <p:spPr bwMode="auto">
            <a:xfrm>
              <a:off x="2653349" y="2810406"/>
              <a:ext cx="1207591" cy="594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BFBFBF"/>
                  </a:solidFill>
                  <a:latin typeface="Impact" pitchFamily="34" charset="0"/>
                </a:rPr>
                <a:t>（</a:t>
              </a:r>
              <a:r>
                <a:rPr lang="en-US" altLang="zh-CN" sz="2000">
                  <a:solidFill>
                    <a:srgbClr val="BFBFBF"/>
                  </a:solidFill>
                  <a:latin typeface="Impact" pitchFamily="34" charset="0"/>
                </a:rPr>
                <a:t>5</a:t>
              </a:r>
              <a:r>
                <a:rPr lang="zh-CN" altLang="en-US" sz="2400">
                  <a:solidFill>
                    <a:srgbClr val="BFBFBF"/>
                  </a:solidFill>
                  <a:latin typeface="Impact" pitchFamily="34" charset="0"/>
                </a:rPr>
                <a:t>）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3534201" y="2924774"/>
              <a:ext cx="2348260" cy="379865"/>
            </a:xfrm>
            <a:prstGeom prst="rect">
              <a:avLst/>
            </a:prstGeom>
            <a:solidFill>
              <a:srgbClr val="FEF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杭州市居民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5953991" y="2924774"/>
              <a:ext cx="5616203" cy="379865"/>
            </a:xfrm>
            <a:prstGeom prst="rect">
              <a:avLst/>
            </a:prstGeom>
            <a:solidFill>
              <a:srgbClr val="FE8A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加强维权意识，提高自主用药安全性。</a:t>
              </a:r>
            </a:p>
          </p:txBody>
        </p:sp>
      </p:grpSp>
      <p:cxnSp>
        <p:nvCxnSpPr>
          <p:cNvPr id="31" name="直接连接符 30"/>
          <p:cNvCxnSpPr/>
          <p:nvPr/>
        </p:nvCxnSpPr>
        <p:spPr>
          <a:xfrm>
            <a:off x="714375" y="1285875"/>
            <a:ext cx="7643813" cy="158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5597" name="TextBox 33"/>
          <p:cNvSpPr txBox="1">
            <a:spLocks noChangeArrowheads="1"/>
          </p:cNvSpPr>
          <p:nvPr/>
        </p:nvSpPr>
        <p:spPr bwMode="auto">
          <a:xfrm>
            <a:off x="785813" y="1000125"/>
            <a:ext cx="3714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从供应链五方面入手，提出意见</a:t>
            </a: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87" y="71892"/>
            <a:ext cx="709098" cy="6531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35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5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4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1F1E5"/>
            </a:gs>
            <a:gs pos="74001">
              <a:srgbClr val="F7F7ED"/>
            </a:gs>
            <a:gs pos="83000">
              <a:srgbClr val="F8F8EE"/>
            </a:gs>
            <a:gs pos="100000">
              <a:srgbClr val="F9F9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610" name="Group 2"/>
          <p:cNvGrpSpPr>
            <a:grpSpLocks/>
          </p:cNvGrpSpPr>
          <p:nvPr/>
        </p:nvGrpSpPr>
        <p:grpSpPr bwMode="auto">
          <a:xfrm>
            <a:off x="-17463" y="4767263"/>
            <a:ext cx="8747126" cy="242887"/>
            <a:chOff x="0" y="0"/>
            <a:chExt cx="5511" cy="153"/>
          </a:xfrm>
        </p:grpSpPr>
        <p:pic>
          <p:nvPicPr>
            <p:cNvPr id="196623" name="矩形 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51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6624" name="Text Box 4"/>
            <p:cNvSpPr txBox="1">
              <a:spLocks noChangeArrowheads="1"/>
            </p:cNvSpPr>
            <p:nvPr/>
          </p:nvSpPr>
          <p:spPr bwMode="auto">
            <a:xfrm rot="10800000">
              <a:off x="12" y="12"/>
              <a:ext cx="549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36" tIns="34268" rIns="68536" bIns="34268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cxnSp>
        <p:nvCxnSpPr>
          <p:cNvPr id="196611" name="直接连接符 15"/>
          <p:cNvCxnSpPr>
            <a:cxnSpLocks noChangeShapeType="1"/>
          </p:cNvCxnSpPr>
          <p:nvPr/>
        </p:nvCxnSpPr>
        <p:spPr bwMode="auto">
          <a:xfrm>
            <a:off x="1114425" y="266700"/>
            <a:ext cx="0" cy="263525"/>
          </a:xfrm>
          <a:prstGeom prst="line">
            <a:avLst/>
          </a:prstGeom>
          <a:noFill/>
          <a:ln w="9525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6612" name="标题 1"/>
          <p:cNvSpPr txBox="1">
            <a:spLocks noChangeArrowheads="1"/>
          </p:cNvSpPr>
          <p:nvPr/>
        </p:nvSpPr>
        <p:spPr bwMode="auto">
          <a:xfrm>
            <a:off x="1258888" y="266700"/>
            <a:ext cx="66357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12813" indent="-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defTabSz="914400">
              <a:lnSpc>
                <a:spcPct val="80000"/>
              </a:lnSpc>
            </a:pPr>
            <a:r>
              <a:rPr lang="en-US" altLang="zh-CN" sz="1600" b="1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4.3</a:t>
            </a:r>
            <a:r>
              <a:rPr lang="zh-CN" altLang="en-US" sz="1600" b="1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项目小结</a:t>
            </a:r>
          </a:p>
        </p:txBody>
      </p:sp>
      <p:sp>
        <p:nvSpPr>
          <p:cNvPr id="8" name="TextBox 15"/>
          <p:cNvSpPr txBox="1"/>
          <p:nvPr/>
        </p:nvSpPr>
        <p:spPr>
          <a:xfrm>
            <a:off x="7989888" y="4738688"/>
            <a:ext cx="739305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—  </a:t>
            </a:r>
            <a:r>
              <a:rPr lang="en-US" altLang="zh-CN" sz="1100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35—</a:t>
            </a:r>
            <a:r>
              <a:rPr lang="zh-CN" altLang="en-US" sz="1100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endParaRPr lang="zh-CN" altLang="en-US" sz="1100" dirty="0">
              <a:solidFill>
                <a:schemeClr val="bg2">
                  <a:lumMod val="25000"/>
                </a:schemeClr>
              </a:solidFill>
              <a:effectLst>
                <a:outerShdw blurRad="50800" dist="50800" dir="12000000" sx="50000" sy="50000" algn="ctr" rotWithShape="0">
                  <a:srgbClr val="000000">
                    <a:alpha val="2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6615" name="Freeform 19"/>
          <p:cNvSpPr>
            <a:spLocks/>
          </p:cNvSpPr>
          <p:nvPr/>
        </p:nvSpPr>
        <p:spPr bwMode="auto">
          <a:xfrm>
            <a:off x="928688" y="1214438"/>
            <a:ext cx="7000875" cy="2749550"/>
          </a:xfrm>
          <a:custGeom>
            <a:avLst/>
            <a:gdLst>
              <a:gd name="T0" fmla="*/ 0 w 4749"/>
              <a:gd name="T1" fmla="*/ 2147483647 h 2272"/>
              <a:gd name="T2" fmla="*/ 2147483647 w 4749"/>
              <a:gd name="T3" fmla="*/ 2147483647 h 2272"/>
              <a:gd name="T4" fmla="*/ 2147483647 w 4749"/>
              <a:gd name="T5" fmla="*/ 2147483647 h 2272"/>
              <a:gd name="T6" fmla="*/ 2147483647 w 4749"/>
              <a:gd name="T7" fmla="*/ 2147483647 h 2272"/>
              <a:gd name="T8" fmla="*/ 2147483647 w 4749"/>
              <a:gd name="T9" fmla="*/ 2147483647 h 2272"/>
              <a:gd name="T10" fmla="*/ 2147483647 w 4749"/>
              <a:gd name="T11" fmla="*/ 2147483647 h 2272"/>
              <a:gd name="T12" fmla="*/ 2147483647 w 4749"/>
              <a:gd name="T13" fmla="*/ 0 h 2272"/>
              <a:gd name="T14" fmla="*/ 2147483647 w 4749"/>
              <a:gd name="T15" fmla="*/ 0 h 227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749"/>
              <a:gd name="T25" fmla="*/ 0 h 2272"/>
              <a:gd name="T26" fmla="*/ 4749 w 4749"/>
              <a:gd name="T27" fmla="*/ 2272 h 227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749" h="2272">
                <a:moveTo>
                  <a:pt x="0" y="2272"/>
                </a:moveTo>
                <a:lnTo>
                  <a:pt x="879" y="2272"/>
                </a:lnTo>
                <a:lnTo>
                  <a:pt x="879" y="1756"/>
                </a:lnTo>
                <a:lnTo>
                  <a:pt x="2100" y="1756"/>
                </a:lnTo>
                <a:lnTo>
                  <a:pt x="2102" y="1000"/>
                </a:lnTo>
                <a:lnTo>
                  <a:pt x="3394" y="1005"/>
                </a:lnTo>
                <a:lnTo>
                  <a:pt x="3393" y="0"/>
                </a:lnTo>
                <a:lnTo>
                  <a:pt x="4749" y="0"/>
                </a:lnTo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6616" name="AutoShape 43"/>
          <p:cNvSpPr>
            <a:spLocks noChangeArrowheads="1"/>
          </p:cNvSpPr>
          <p:nvPr/>
        </p:nvSpPr>
        <p:spPr bwMode="auto">
          <a:xfrm>
            <a:off x="928688" y="4087813"/>
            <a:ext cx="7572375" cy="698500"/>
          </a:xfrm>
          <a:prstGeom prst="rightArrow">
            <a:avLst>
              <a:gd name="adj1" fmla="val 49722"/>
              <a:gd name="adj2" fmla="val 146704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闪光之处</a:t>
            </a:r>
          </a:p>
        </p:txBody>
      </p:sp>
      <p:sp>
        <p:nvSpPr>
          <p:cNvPr id="196617" name="TextBox 43"/>
          <p:cNvSpPr txBox="1">
            <a:spLocks noChangeArrowheads="1"/>
          </p:cNvSpPr>
          <p:nvPr/>
        </p:nvSpPr>
        <p:spPr bwMode="auto">
          <a:xfrm>
            <a:off x="2357438" y="3500438"/>
            <a:ext cx="1657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选题贴近生活</a:t>
            </a:r>
          </a:p>
        </p:txBody>
      </p:sp>
      <p:sp>
        <p:nvSpPr>
          <p:cNvPr id="13" name="Text Box 54"/>
          <p:cNvSpPr txBox="1">
            <a:spLocks noChangeArrowheads="1"/>
          </p:cNvSpPr>
          <p:nvPr/>
        </p:nvSpPr>
        <p:spPr bwMode="auto">
          <a:xfrm>
            <a:off x="2194911" y="2620963"/>
            <a:ext cx="1733556" cy="613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kumimoji="1" lang="zh-CN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关注时下热点，与居民生活相结合。</a:t>
            </a:r>
            <a:endParaRPr kumimoji="1"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6619" name="TextBox 43"/>
          <p:cNvSpPr txBox="1">
            <a:spLocks noChangeArrowheads="1"/>
          </p:cNvSpPr>
          <p:nvPr/>
        </p:nvSpPr>
        <p:spPr bwMode="auto">
          <a:xfrm>
            <a:off x="4286250" y="2714625"/>
            <a:ext cx="1657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方案设计合理</a:t>
            </a:r>
          </a:p>
        </p:txBody>
      </p:sp>
      <p:sp>
        <p:nvSpPr>
          <p:cNvPr id="15" name="Text Box 54"/>
          <p:cNvSpPr txBox="1">
            <a:spLocks noChangeArrowheads="1"/>
          </p:cNvSpPr>
          <p:nvPr/>
        </p:nvSpPr>
        <p:spPr bwMode="auto">
          <a:xfrm>
            <a:off x="4143375" y="1500188"/>
            <a:ext cx="178593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kumimoji="1" lang="zh-CN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问卷针对药品供应链特点设计，涵盖面广，抽样合理，实施方便</a:t>
            </a:r>
            <a:r>
              <a:rPr kumimoji="1"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kumimoji="1" lang="en-US" altLang="zh-CN" sz="1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6621" name="TextBox 43"/>
          <p:cNvSpPr txBox="1">
            <a:spLocks noChangeArrowheads="1"/>
          </p:cNvSpPr>
          <p:nvPr/>
        </p:nvSpPr>
        <p:spPr bwMode="auto">
          <a:xfrm>
            <a:off x="6143625" y="1357313"/>
            <a:ext cx="1657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分析方法科学</a:t>
            </a:r>
          </a:p>
        </p:txBody>
      </p:sp>
      <p:sp>
        <p:nvSpPr>
          <p:cNvPr id="17" name="Text Box 54"/>
          <p:cNvSpPr txBox="1">
            <a:spLocks noChangeArrowheads="1"/>
          </p:cNvSpPr>
          <p:nvPr/>
        </p:nvSpPr>
        <p:spPr bwMode="auto">
          <a:xfrm>
            <a:off x="5929313" y="571500"/>
            <a:ext cx="2132406" cy="613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kumimoji="1" lang="zh-CN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本次研究采用了多种分析方法相结合，数据处理得当。</a:t>
            </a:r>
            <a:endParaRPr kumimoji="1"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87" y="71892"/>
            <a:ext cx="709098" cy="6531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6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19661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500" fill="hold"/>
                                        <p:tgtEl>
                                          <p:spTgt spid="196619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500" fill="hold"/>
                                        <p:tgtEl>
                                          <p:spTgt spid="196621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6" grpId="0" animBg="1"/>
      <p:bldP spid="196617" grpId="0"/>
      <p:bldP spid="13" grpId="0"/>
      <p:bldP spid="196619" grpId="0"/>
      <p:bldP spid="15" grpId="0"/>
      <p:bldP spid="196621" grpId="0"/>
      <p:bldP spid="1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Oval 60">
            <a:hlinkClick r:id="rId3"/>
          </p:cNvPr>
          <p:cNvSpPr>
            <a:spLocks noChangeArrowheads="1"/>
          </p:cNvSpPr>
          <p:nvPr/>
        </p:nvSpPr>
        <p:spPr bwMode="auto">
          <a:xfrm>
            <a:off x="4476750" y="2068513"/>
            <a:ext cx="331788" cy="392112"/>
          </a:xfrm>
          <a:prstGeom prst="ellipse">
            <a:avLst/>
          </a:prstGeom>
          <a:solidFill>
            <a:srgbClr val="0079C5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33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2" tIns="34286" rIns="68572" bIns="34286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98659" name="Oval 61">
            <a:hlinkClick r:id="rId4"/>
          </p:cNvPr>
          <p:cNvSpPr>
            <a:spLocks noChangeArrowheads="1"/>
          </p:cNvSpPr>
          <p:nvPr/>
        </p:nvSpPr>
        <p:spPr bwMode="auto">
          <a:xfrm>
            <a:off x="4484688" y="2674938"/>
            <a:ext cx="315912" cy="390525"/>
          </a:xfrm>
          <a:prstGeom prst="ellipse">
            <a:avLst/>
          </a:prstGeom>
          <a:solidFill>
            <a:srgbClr val="0079C5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33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2" tIns="34286" rIns="68572" bIns="34286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矩形​​ 5"/>
          <p:cNvSpPr>
            <a:spLocks noChangeArrowheads="1"/>
          </p:cNvSpPr>
          <p:nvPr/>
        </p:nvSpPr>
        <p:spPr bwMode="auto">
          <a:xfrm>
            <a:off x="1" y="304095"/>
            <a:ext cx="9143999" cy="3059422"/>
          </a:xfrm>
          <a:prstGeom prst="rect">
            <a:avLst/>
          </a:prstGeom>
          <a:solidFill>
            <a:srgbClr val="FFD937"/>
          </a:solidFill>
          <a:ln w="9525" cmpd="sng">
            <a:noFill/>
            <a:miter lim="800000"/>
            <a:headEnd/>
            <a:tailEnd/>
          </a:ln>
          <a:effectLst>
            <a:softEdge rad="317500"/>
          </a:effectLst>
        </p:spPr>
        <p:txBody>
          <a:bodyPr lIns="215973" tIns="34286" rIns="68572" bIns="34286" anchor="b"/>
          <a:lstStyle/>
          <a:p>
            <a:pPr>
              <a:defRPr/>
            </a:pPr>
            <a:endParaRPr lang="zh-CN" altLang="zh-CN" sz="21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8" name="Line 33"/>
          <p:cNvSpPr>
            <a:spLocks noChangeShapeType="1"/>
          </p:cNvSpPr>
          <p:nvPr/>
        </p:nvSpPr>
        <p:spPr bwMode="auto">
          <a:xfrm flipH="1" flipV="1">
            <a:off x="4643438" y="1254125"/>
            <a:ext cx="19050" cy="1812925"/>
          </a:xfrm>
          <a:prstGeom prst="line">
            <a:avLst/>
          </a:prstGeom>
          <a:noFill/>
          <a:ln w="33338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72" tIns="34286" rIns="68572" bIns="34286"/>
          <a:lstStyle/>
          <a:p>
            <a:endParaRPr lang="zh-CN" altLang="en-US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0" y="2935288"/>
            <a:ext cx="1443038" cy="11112"/>
          </a:xfrm>
          <a:prstGeom prst="line">
            <a:avLst/>
          </a:prstGeom>
          <a:noFill/>
          <a:ln w="33338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72" tIns="34286" rIns="68572" bIns="34286"/>
          <a:lstStyle/>
          <a:p>
            <a:endParaRPr lang="zh-CN" altLang="en-US"/>
          </a:p>
        </p:txBody>
      </p:sp>
      <p:sp>
        <p:nvSpPr>
          <p:cNvPr id="10" name="Line 19"/>
          <p:cNvSpPr>
            <a:spLocks noChangeShapeType="1"/>
          </p:cNvSpPr>
          <p:nvPr/>
        </p:nvSpPr>
        <p:spPr bwMode="auto">
          <a:xfrm flipH="1">
            <a:off x="1443038" y="2055813"/>
            <a:ext cx="149225" cy="890587"/>
          </a:xfrm>
          <a:prstGeom prst="line">
            <a:avLst/>
          </a:prstGeom>
          <a:noFill/>
          <a:ln w="33338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72" tIns="34286" rIns="68572" bIns="34286"/>
          <a:lstStyle/>
          <a:p>
            <a:endParaRPr lang="zh-CN" altLang="en-US"/>
          </a:p>
        </p:txBody>
      </p:sp>
      <p:sp>
        <p:nvSpPr>
          <p:cNvPr id="11" name="Line 21"/>
          <p:cNvSpPr>
            <a:spLocks noChangeShapeType="1"/>
          </p:cNvSpPr>
          <p:nvPr/>
        </p:nvSpPr>
        <p:spPr bwMode="auto">
          <a:xfrm>
            <a:off x="2352675" y="1920875"/>
            <a:ext cx="3175" cy="1146175"/>
          </a:xfrm>
          <a:prstGeom prst="line">
            <a:avLst/>
          </a:prstGeom>
          <a:noFill/>
          <a:ln w="33338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72" tIns="34286" rIns="68572" bIns="34286"/>
          <a:lstStyle/>
          <a:p>
            <a:endParaRPr lang="zh-CN" altLang="en-US"/>
          </a:p>
        </p:txBody>
      </p:sp>
      <p:sp>
        <p:nvSpPr>
          <p:cNvPr id="12" name="Oval 22"/>
          <p:cNvSpPr>
            <a:spLocks noChangeArrowheads="1"/>
          </p:cNvSpPr>
          <p:nvPr/>
        </p:nvSpPr>
        <p:spPr bwMode="auto">
          <a:xfrm>
            <a:off x="4260850" y="519113"/>
            <a:ext cx="755650" cy="735012"/>
          </a:xfrm>
          <a:prstGeom prst="ellipse">
            <a:avLst/>
          </a:prstGeom>
          <a:noFill/>
          <a:ln w="33338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72" tIns="34286" rIns="68572" bIns="34286"/>
          <a:lstStyle/>
          <a:p>
            <a:r>
              <a:rPr lang="zh-CN" altLang="en-US" sz="15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课件制作</a:t>
            </a:r>
          </a:p>
        </p:txBody>
      </p:sp>
      <p:sp>
        <p:nvSpPr>
          <p:cNvPr id="20" name="Freeform 11"/>
          <p:cNvSpPr>
            <a:spLocks/>
          </p:cNvSpPr>
          <p:nvPr/>
        </p:nvSpPr>
        <p:spPr bwMode="auto">
          <a:xfrm>
            <a:off x="866775" y="2054225"/>
            <a:ext cx="735013" cy="149225"/>
          </a:xfrm>
          <a:custGeom>
            <a:avLst/>
            <a:gdLst>
              <a:gd name="T0" fmla="*/ 0 w 618"/>
              <a:gd name="T1" fmla="*/ 149125 h 167"/>
              <a:gd name="T2" fmla="*/ 733520 w 618"/>
              <a:gd name="T3" fmla="*/ 17859 h 167"/>
              <a:gd name="T4" fmla="*/ 735902 w 618"/>
              <a:gd name="T5" fmla="*/ 0 h 167"/>
              <a:gd name="T6" fmla="*/ 2382 w 618"/>
              <a:gd name="T7" fmla="*/ 136624 h 167"/>
              <a:gd name="T8" fmla="*/ 0 60000 65536"/>
              <a:gd name="T9" fmla="*/ 0 60000 65536"/>
              <a:gd name="T10" fmla="*/ 0 60000 65536"/>
              <a:gd name="T11" fmla="*/ 0 60000 65536"/>
              <a:gd name="T12" fmla="*/ 0 w 618"/>
              <a:gd name="T13" fmla="*/ 0 h 167"/>
              <a:gd name="T14" fmla="*/ 618 w 618"/>
              <a:gd name="T15" fmla="*/ 167 h 1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8" h="167">
                <a:moveTo>
                  <a:pt x="0" y="167"/>
                </a:moveTo>
                <a:lnTo>
                  <a:pt x="616" y="20"/>
                </a:lnTo>
                <a:lnTo>
                  <a:pt x="618" y="0"/>
                </a:lnTo>
                <a:lnTo>
                  <a:pt x="2" y="153"/>
                </a:lnTo>
              </a:path>
            </a:pathLst>
          </a:custGeom>
          <a:solidFill>
            <a:schemeClr val="bg1"/>
          </a:solidFill>
          <a:ln w="11113" cap="flat">
            <a:solidFill>
              <a:srgbClr val="00B0F0"/>
            </a:solidFill>
            <a:prstDash val="solid"/>
            <a:miter lim="800000"/>
            <a:headEnd/>
            <a:tailEnd/>
          </a:ln>
        </p:spPr>
        <p:txBody>
          <a:bodyPr lIns="68572" tIns="34286" rIns="68572" bIns="34286"/>
          <a:lstStyle/>
          <a:p>
            <a:endParaRPr lang="zh-CN" altLang="en-US"/>
          </a:p>
        </p:txBody>
      </p:sp>
      <p:sp>
        <p:nvSpPr>
          <p:cNvPr id="21" name="Freeform 13"/>
          <p:cNvSpPr>
            <a:spLocks/>
          </p:cNvSpPr>
          <p:nvPr/>
        </p:nvSpPr>
        <p:spPr bwMode="auto">
          <a:xfrm>
            <a:off x="1577975" y="1844675"/>
            <a:ext cx="1174750" cy="231775"/>
          </a:xfrm>
          <a:custGeom>
            <a:avLst/>
            <a:gdLst>
              <a:gd name="T0" fmla="*/ 0 w 987"/>
              <a:gd name="T1" fmla="*/ 232172 h 260"/>
              <a:gd name="T2" fmla="*/ 1172918 w 987"/>
              <a:gd name="T3" fmla="*/ 16966 h 260"/>
              <a:gd name="T4" fmla="*/ 1175300 w 987"/>
              <a:gd name="T5" fmla="*/ 0 h 260"/>
              <a:gd name="T6" fmla="*/ 9526 w 987"/>
              <a:gd name="T7" fmla="*/ 212527 h 260"/>
              <a:gd name="T8" fmla="*/ 0 60000 65536"/>
              <a:gd name="T9" fmla="*/ 0 60000 65536"/>
              <a:gd name="T10" fmla="*/ 0 60000 65536"/>
              <a:gd name="T11" fmla="*/ 0 60000 65536"/>
              <a:gd name="T12" fmla="*/ 0 w 987"/>
              <a:gd name="T13" fmla="*/ 0 h 260"/>
              <a:gd name="T14" fmla="*/ 987 w 987"/>
              <a:gd name="T15" fmla="*/ 260 h 2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7" h="260">
                <a:moveTo>
                  <a:pt x="0" y="260"/>
                </a:moveTo>
                <a:lnTo>
                  <a:pt x="985" y="19"/>
                </a:lnTo>
                <a:lnTo>
                  <a:pt x="987" y="0"/>
                </a:lnTo>
                <a:lnTo>
                  <a:pt x="8" y="238"/>
                </a:lnTo>
              </a:path>
            </a:pathLst>
          </a:custGeom>
          <a:solidFill>
            <a:schemeClr val="bg1"/>
          </a:solidFill>
          <a:ln w="11113" cap="flat" cmpd="sng">
            <a:solidFill>
              <a:srgbClr val="00B0F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8572" tIns="34286" rIns="68572" bIns="34286"/>
          <a:lstStyle/>
          <a:p>
            <a:endParaRPr lang="zh-CN" altLang="en-US"/>
          </a:p>
        </p:txBody>
      </p:sp>
      <p:sp>
        <p:nvSpPr>
          <p:cNvPr id="22" name="Freeform 15"/>
          <p:cNvSpPr>
            <a:spLocks/>
          </p:cNvSpPr>
          <p:nvPr/>
        </p:nvSpPr>
        <p:spPr bwMode="auto">
          <a:xfrm>
            <a:off x="946150" y="709613"/>
            <a:ext cx="1906588" cy="633412"/>
          </a:xfrm>
          <a:custGeom>
            <a:avLst/>
            <a:gdLst>
              <a:gd name="T0" fmla="*/ 1906438 w 1002"/>
              <a:gd name="T1" fmla="*/ 4803 h 396"/>
              <a:gd name="T2" fmla="*/ 1896925 w 1002"/>
              <a:gd name="T3" fmla="*/ 19212 h 396"/>
              <a:gd name="T4" fmla="*/ 1889314 w 1002"/>
              <a:gd name="T5" fmla="*/ 17611 h 396"/>
              <a:gd name="T6" fmla="*/ 1868385 w 1002"/>
              <a:gd name="T7" fmla="*/ 14409 h 396"/>
              <a:gd name="T8" fmla="*/ 1839846 w 1002"/>
              <a:gd name="T9" fmla="*/ 14409 h 396"/>
              <a:gd name="T10" fmla="*/ 1813209 w 1002"/>
              <a:gd name="T11" fmla="*/ 17611 h 396"/>
              <a:gd name="T12" fmla="*/ 1786572 w 1002"/>
              <a:gd name="T13" fmla="*/ 25616 h 396"/>
              <a:gd name="T14" fmla="*/ 806716 w 1002"/>
              <a:gd name="T15" fmla="*/ 358631 h 396"/>
              <a:gd name="T16" fmla="*/ 715390 w 1002"/>
              <a:gd name="T17" fmla="*/ 390651 h 396"/>
              <a:gd name="T18" fmla="*/ 1903 w 1002"/>
              <a:gd name="T19" fmla="*/ 634008 h 396"/>
              <a:gd name="T20" fmla="*/ 0 w 1002"/>
              <a:gd name="T21" fmla="*/ 624402 h 396"/>
              <a:gd name="T22" fmla="*/ 717293 w 1002"/>
              <a:gd name="T23" fmla="*/ 379444 h 396"/>
              <a:gd name="T24" fmla="*/ 806716 w 1002"/>
              <a:gd name="T25" fmla="*/ 349025 h 396"/>
              <a:gd name="T26" fmla="*/ 1784670 w 1002"/>
              <a:gd name="T27" fmla="*/ 12808 h 396"/>
              <a:gd name="T28" fmla="*/ 1815112 w 1002"/>
              <a:gd name="T29" fmla="*/ 4803 h 396"/>
              <a:gd name="T30" fmla="*/ 1847456 w 1002"/>
              <a:gd name="T31" fmla="*/ 1601 h 396"/>
              <a:gd name="T32" fmla="*/ 1877899 w 1002"/>
              <a:gd name="T33" fmla="*/ 0 h 396"/>
              <a:gd name="T34" fmla="*/ 1902633 w 1002"/>
              <a:gd name="T35" fmla="*/ 4803 h 396"/>
              <a:gd name="T36" fmla="*/ 1906438 w 1002"/>
              <a:gd name="T37" fmla="*/ 4803 h 39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002"/>
              <a:gd name="T58" fmla="*/ 0 h 396"/>
              <a:gd name="T59" fmla="*/ 1002 w 1002"/>
              <a:gd name="T60" fmla="*/ 396 h 39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002" h="396">
                <a:moveTo>
                  <a:pt x="1002" y="3"/>
                </a:moveTo>
                <a:cubicBezTo>
                  <a:pt x="997" y="12"/>
                  <a:pt x="997" y="12"/>
                  <a:pt x="997" y="12"/>
                </a:cubicBezTo>
                <a:cubicBezTo>
                  <a:pt x="993" y="11"/>
                  <a:pt x="993" y="11"/>
                  <a:pt x="993" y="11"/>
                </a:cubicBezTo>
                <a:cubicBezTo>
                  <a:pt x="990" y="10"/>
                  <a:pt x="986" y="9"/>
                  <a:pt x="982" y="9"/>
                </a:cubicBezTo>
                <a:cubicBezTo>
                  <a:pt x="977" y="9"/>
                  <a:pt x="972" y="9"/>
                  <a:pt x="967" y="9"/>
                </a:cubicBezTo>
                <a:cubicBezTo>
                  <a:pt x="962" y="10"/>
                  <a:pt x="957" y="10"/>
                  <a:pt x="953" y="11"/>
                </a:cubicBezTo>
                <a:cubicBezTo>
                  <a:pt x="948" y="13"/>
                  <a:pt x="943" y="14"/>
                  <a:pt x="939" y="16"/>
                </a:cubicBezTo>
                <a:cubicBezTo>
                  <a:pt x="424" y="224"/>
                  <a:pt x="424" y="224"/>
                  <a:pt x="424" y="224"/>
                </a:cubicBezTo>
                <a:cubicBezTo>
                  <a:pt x="376" y="244"/>
                  <a:pt x="376" y="244"/>
                  <a:pt x="376" y="244"/>
                </a:cubicBezTo>
                <a:cubicBezTo>
                  <a:pt x="1" y="396"/>
                  <a:pt x="1" y="396"/>
                  <a:pt x="1" y="396"/>
                </a:cubicBezTo>
                <a:cubicBezTo>
                  <a:pt x="0" y="390"/>
                  <a:pt x="0" y="390"/>
                  <a:pt x="0" y="390"/>
                </a:cubicBezTo>
                <a:cubicBezTo>
                  <a:pt x="377" y="237"/>
                  <a:pt x="377" y="237"/>
                  <a:pt x="377" y="237"/>
                </a:cubicBezTo>
                <a:cubicBezTo>
                  <a:pt x="424" y="218"/>
                  <a:pt x="424" y="218"/>
                  <a:pt x="424" y="218"/>
                </a:cubicBezTo>
                <a:cubicBezTo>
                  <a:pt x="938" y="8"/>
                  <a:pt x="938" y="8"/>
                  <a:pt x="938" y="8"/>
                </a:cubicBezTo>
                <a:cubicBezTo>
                  <a:pt x="943" y="6"/>
                  <a:pt x="948" y="5"/>
                  <a:pt x="954" y="3"/>
                </a:cubicBezTo>
                <a:cubicBezTo>
                  <a:pt x="959" y="2"/>
                  <a:pt x="965" y="1"/>
                  <a:pt x="971" y="1"/>
                </a:cubicBezTo>
                <a:cubicBezTo>
                  <a:pt x="976" y="0"/>
                  <a:pt x="982" y="0"/>
                  <a:pt x="987" y="0"/>
                </a:cubicBezTo>
                <a:cubicBezTo>
                  <a:pt x="992" y="1"/>
                  <a:pt x="996" y="1"/>
                  <a:pt x="1000" y="3"/>
                </a:cubicBezTo>
                <a:cubicBezTo>
                  <a:pt x="1002" y="3"/>
                  <a:pt x="1002" y="3"/>
                  <a:pt x="1002" y="3"/>
                </a:cubicBezTo>
              </a:path>
            </a:pathLst>
          </a:custGeom>
          <a:solidFill>
            <a:schemeClr val="bg1"/>
          </a:solidFill>
          <a:ln w="11113" cap="flat" cmpd="sng">
            <a:solidFill>
              <a:srgbClr val="00B0F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8572" tIns="34286" rIns="68572" bIns="34286"/>
          <a:lstStyle/>
          <a:p>
            <a:endParaRPr lang="zh-CN" altLang="en-US"/>
          </a:p>
        </p:txBody>
      </p:sp>
      <p:sp>
        <p:nvSpPr>
          <p:cNvPr id="23" name="Freeform 16"/>
          <p:cNvSpPr>
            <a:spLocks/>
          </p:cNvSpPr>
          <p:nvPr/>
        </p:nvSpPr>
        <p:spPr bwMode="auto">
          <a:xfrm>
            <a:off x="704850" y="1333500"/>
            <a:ext cx="242888" cy="893763"/>
          </a:xfrm>
          <a:custGeom>
            <a:avLst/>
            <a:gdLst>
              <a:gd name="T0" fmla="*/ 244110 w 128"/>
              <a:gd name="T1" fmla="*/ 9602 h 558"/>
              <a:gd name="T2" fmla="*/ 236482 w 128"/>
              <a:gd name="T3" fmla="*/ 11202 h 558"/>
              <a:gd name="T4" fmla="*/ 225039 w 128"/>
              <a:gd name="T5" fmla="*/ 17603 h 558"/>
              <a:gd name="T6" fmla="*/ 213596 w 128"/>
              <a:gd name="T7" fmla="*/ 27205 h 558"/>
              <a:gd name="T8" fmla="*/ 205968 w 128"/>
              <a:gd name="T9" fmla="*/ 38407 h 558"/>
              <a:gd name="T10" fmla="*/ 202154 w 128"/>
              <a:gd name="T11" fmla="*/ 49609 h 558"/>
              <a:gd name="T12" fmla="*/ 122055 w 128"/>
              <a:gd name="T13" fmla="*/ 384073 h 558"/>
              <a:gd name="T14" fmla="*/ 104891 w 128"/>
              <a:gd name="T15" fmla="*/ 459287 h 558"/>
              <a:gd name="T16" fmla="*/ 13350 w 128"/>
              <a:gd name="T17" fmla="*/ 848161 h 558"/>
              <a:gd name="T18" fmla="*/ 11443 w 128"/>
              <a:gd name="T19" fmla="*/ 862563 h 558"/>
              <a:gd name="T20" fmla="*/ 15257 w 128"/>
              <a:gd name="T21" fmla="*/ 872165 h 558"/>
              <a:gd name="T22" fmla="*/ 24792 w 128"/>
              <a:gd name="T23" fmla="*/ 878566 h 558"/>
              <a:gd name="T24" fmla="*/ 36235 w 128"/>
              <a:gd name="T25" fmla="*/ 880167 h 558"/>
              <a:gd name="T26" fmla="*/ 164011 w 128"/>
              <a:gd name="T27" fmla="*/ 856162 h 558"/>
              <a:gd name="T28" fmla="*/ 162104 w 128"/>
              <a:gd name="T29" fmla="*/ 868964 h 558"/>
              <a:gd name="T30" fmla="*/ 32421 w 128"/>
              <a:gd name="T31" fmla="*/ 892969 h 558"/>
              <a:gd name="T32" fmla="*/ 17164 w 128"/>
              <a:gd name="T33" fmla="*/ 891369 h 558"/>
              <a:gd name="T34" fmla="*/ 5721 w 128"/>
              <a:gd name="T35" fmla="*/ 883367 h 558"/>
              <a:gd name="T36" fmla="*/ 0 w 128"/>
              <a:gd name="T37" fmla="*/ 868964 h 558"/>
              <a:gd name="T38" fmla="*/ 1907 w 128"/>
              <a:gd name="T39" fmla="*/ 849761 h 558"/>
              <a:gd name="T40" fmla="*/ 93448 w 128"/>
              <a:gd name="T41" fmla="*/ 462488 h 558"/>
              <a:gd name="T42" fmla="*/ 110612 w 128"/>
              <a:gd name="T43" fmla="*/ 387273 h 558"/>
              <a:gd name="T44" fmla="*/ 190711 w 128"/>
              <a:gd name="T45" fmla="*/ 52810 h 558"/>
              <a:gd name="T46" fmla="*/ 198339 w 128"/>
              <a:gd name="T47" fmla="*/ 36807 h 558"/>
              <a:gd name="T48" fmla="*/ 209782 w 128"/>
              <a:gd name="T49" fmla="*/ 22404 h 558"/>
              <a:gd name="T50" fmla="*/ 223132 w 128"/>
              <a:gd name="T51" fmla="*/ 9602 h 558"/>
              <a:gd name="T52" fmla="*/ 240296 w 128"/>
              <a:gd name="T53" fmla="*/ 1600 h 558"/>
              <a:gd name="T54" fmla="*/ 242203 w 128"/>
              <a:gd name="T55" fmla="*/ 0 h 558"/>
              <a:gd name="T56" fmla="*/ 244110 w 128"/>
              <a:gd name="T57" fmla="*/ 9602 h 558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128"/>
              <a:gd name="T88" fmla="*/ 0 h 558"/>
              <a:gd name="T89" fmla="*/ 128 w 128"/>
              <a:gd name="T90" fmla="*/ 558 h 558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128" h="558">
                <a:moveTo>
                  <a:pt x="128" y="6"/>
                </a:moveTo>
                <a:cubicBezTo>
                  <a:pt x="124" y="7"/>
                  <a:pt x="124" y="7"/>
                  <a:pt x="124" y="7"/>
                </a:cubicBezTo>
                <a:cubicBezTo>
                  <a:pt x="122" y="8"/>
                  <a:pt x="120" y="9"/>
                  <a:pt x="118" y="11"/>
                </a:cubicBezTo>
                <a:cubicBezTo>
                  <a:pt x="116" y="13"/>
                  <a:pt x="114" y="15"/>
                  <a:pt x="112" y="17"/>
                </a:cubicBezTo>
                <a:cubicBezTo>
                  <a:pt x="111" y="19"/>
                  <a:pt x="109" y="21"/>
                  <a:pt x="108" y="24"/>
                </a:cubicBezTo>
                <a:cubicBezTo>
                  <a:pt x="107" y="26"/>
                  <a:pt x="106" y="28"/>
                  <a:pt x="106" y="31"/>
                </a:cubicBezTo>
                <a:cubicBezTo>
                  <a:pt x="64" y="240"/>
                  <a:pt x="64" y="240"/>
                  <a:pt x="64" y="240"/>
                </a:cubicBezTo>
                <a:cubicBezTo>
                  <a:pt x="55" y="287"/>
                  <a:pt x="55" y="287"/>
                  <a:pt x="55" y="287"/>
                </a:cubicBezTo>
                <a:cubicBezTo>
                  <a:pt x="7" y="530"/>
                  <a:pt x="7" y="530"/>
                  <a:pt x="7" y="530"/>
                </a:cubicBezTo>
                <a:cubicBezTo>
                  <a:pt x="6" y="533"/>
                  <a:pt x="6" y="536"/>
                  <a:pt x="6" y="539"/>
                </a:cubicBezTo>
                <a:cubicBezTo>
                  <a:pt x="6" y="541"/>
                  <a:pt x="7" y="544"/>
                  <a:pt x="8" y="545"/>
                </a:cubicBezTo>
                <a:cubicBezTo>
                  <a:pt x="9" y="547"/>
                  <a:pt x="11" y="548"/>
                  <a:pt x="13" y="549"/>
                </a:cubicBezTo>
                <a:cubicBezTo>
                  <a:pt x="14" y="550"/>
                  <a:pt x="17" y="550"/>
                  <a:pt x="19" y="550"/>
                </a:cubicBezTo>
                <a:cubicBezTo>
                  <a:pt x="86" y="535"/>
                  <a:pt x="86" y="535"/>
                  <a:pt x="86" y="535"/>
                </a:cubicBezTo>
                <a:cubicBezTo>
                  <a:pt x="85" y="543"/>
                  <a:pt x="85" y="543"/>
                  <a:pt x="85" y="543"/>
                </a:cubicBezTo>
                <a:cubicBezTo>
                  <a:pt x="17" y="558"/>
                  <a:pt x="17" y="558"/>
                  <a:pt x="17" y="558"/>
                </a:cubicBezTo>
                <a:cubicBezTo>
                  <a:pt x="14" y="558"/>
                  <a:pt x="11" y="558"/>
                  <a:pt x="9" y="557"/>
                </a:cubicBezTo>
                <a:cubicBezTo>
                  <a:pt x="6" y="556"/>
                  <a:pt x="4" y="554"/>
                  <a:pt x="3" y="552"/>
                </a:cubicBezTo>
                <a:cubicBezTo>
                  <a:pt x="1" y="550"/>
                  <a:pt x="0" y="547"/>
                  <a:pt x="0" y="543"/>
                </a:cubicBezTo>
                <a:cubicBezTo>
                  <a:pt x="0" y="540"/>
                  <a:pt x="0" y="536"/>
                  <a:pt x="1" y="531"/>
                </a:cubicBezTo>
                <a:cubicBezTo>
                  <a:pt x="49" y="289"/>
                  <a:pt x="49" y="289"/>
                  <a:pt x="49" y="289"/>
                </a:cubicBezTo>
                <a:cubicBezTo>
                  <a:pt x="58" y="242"/>
                  <a:pt x="58" y="242"/>
                  <a:pt x="58" y="242"/>
                </a:cubicBezTo>
                <a:cubicBezTo>
                  <a:pt x="100" y="33"/>
                  <a:pt x="100" y="33"/>
                  <a:pt x="100" y="33"/>
                </a:cubicBezTo>
                <a:cubicBezTo>
                  <a:pt x="101" y="30"/>
                  <a:pt x="102" y="26"/>
                  <a:pt x="104" y="23"/>
                </a:cubicBezTo>
                <a:cubicBezTo>
                  <a:pt x="105" y="20"/>
                  <a:pt x="107" y="17"/>
                  <a:pt x="110" y="14"/>
                </a:cubicBezTo>
                <a:cubicBezTo>
                  <a:pt x="112" y="11"/>
                  <a:pt x="114" y="8"/>
                  <a:pt x="117" y="6"/>
                </a:cubicBezTo>
                <a:cubicBezTo>
                  <a:pt x="120" y="4"/>
                  <a:pt x="123" y="2"/>
                  <a:pt x="126" y="1"/>
                </a:cubicBezTo>
                <a:cubicBezTo>
                  <a:pt x="127" y="0"/>
                  <a:pt x="127" y="0"/>
                  <a:pt x="127" y="0"/>
                </a:cubicBezTo>
                <a:lnTo>
                  <a:pt x="128" y="6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rgbClr val="00B0F0"/>
            </a:solidFill>
            <a:prstDash val="solid"/>
            <a:miter lim="800000"/>
            <a:headEnd/>
            <a:tailEnd/>
          </a:ln>
        </p:spPr>
        <p:txBody>
          <a:bodyPr lIns="68572" tIns="34286" rIns="68572" bIns="34286"/>
          <a:lstStyle/>
          <a:p>
            <a:endParaRPr lang="zh-CN" altLang="en-US"/>
          </a:p>
        </p:txBody>
      </p:sp>
      <p:sp>
        <p:nvSpPr>
          <p:cNvPr id="24" name="Freeform 17"/>
          <p:cNvSpPr>
            <a:spLocks/>
          </p:cNvSpPr>
          <p:nvPr/>
        </p:nvSpPr>
        <p:spPr bwMode="auto">
          <a:xfrm>
            <a:off x="2755900" y="714375"/>
            <a:ext cx="981075" cy="1146175"/>
          </a:xfrm>
          <a:custGeom>
            <a:avLst/>
            <a:gdLst>
              <a:gd name="T0" fmla="*/ 87471 w 516"/>
              <a:gd name="T1" fmla="*/ 14412 h 716"/>
              <a:gd name="T2" fmla="*/ 922254 w 516"/>
              <a:gd name="T3" fmla="*/ 237001 h 716"/>
              <a:gd name="T4" fmla="*/ 943171 w 516"/>
              <a:gd name="T5" fmla="*/ 246609 h 716"/>
              <a:gd name="T6" fmla="*/ 952679 w 516"/>
              <a:gd name="T7" fmla="*/ 262623 h 716"/>
              <a:gd name="T8" fmla="*/ 952679 w 516"/>
              <a:gd name="T9" fmla="*/ 280238 h 716"/>
              <a:gd name="T10" fmla="*/ 939368 w 516"/>
              <a:gd name="T11" fmla="*/ 299454 h 716"/>
              <a:gd name="T12" fmla="*/ 214876 w 516"/>
              <a:gd name="T13" fmla="*/ 1050491 h 716"/>
              <a:gd name="T14" fmla="*/ 190155 w 516"/>
              <a:gd name="T15" fmla="*/ 1069707 h 716"/>
              <a:gd name="T16" fmla="*/ 159731 w 516"/>
              <a:gd name="T17" fmla="*/ 1087322 h 716"/>
              <a:gd name="T18" fmla="*/ 125503 w 516"/>
              <a:gd name="T19" fmla="*/ 1103335 h 716"/>
              <a:gd name="T20" fmla="*/ 93176 w 516"/>
              <a:gd name="T21" fmla="*/ 1111342 h 716"/>
              <a:gd name="T22" fmla="*/ 0 w 516"/>
              <a:gd name="T23" fmla="*/ 1128957 h 716"/>
              <a:gd name="T24" fmla="*/ 0 w 516"/>
              <a:gd name="T25" fmla="*/ 1146572 h 716"/>
              <a:gd name="T26" fmla="*/ 95078 w 516"/>
              <a:gd name="T27" fmla="*/ 1128957 h 716"/>
              <a:gd name="T28" fmla="*/ 131207 w 516"/>
              <a:gd name="T29" fmla="*/ 1119349 h 716"/>
              <a:gd name="T30" fmla="*/ 169238 w 516"/>
              <a:gd name="T31" fmla="*/ 1103335 h 716"/>
              <a:gd name="T32" fmla="*/ 205368 w 516"/>
              <a:gd name="T33" fmla="*/ 1082518 h 716"/>
              <a:gd name="T34" fmla="*/ 231990 w 516"/>
              <a:gd name="T35" fmla="*/ 1058497 h 716"/>
              <a:gd name="T36" fmla="*/ 962186 w 516"/>
              <a:gd name="T37" fmla="*/ 304258 h 716"/>
              <a:gd name="T38" fmla="*/ 979300 w 516"/>
              <a:gd name="T39" fmla="*/ 278636 h 716"/>
              <a:gd name="T40" fmla="*/ 979300 w 516"/>
              <a:gd name="T41" fmla="*/ 254616 h 716"/>
              <a:gd name="T42" fmla="*/ 965990 w 516"/>
              <a:gd name="T43" fmla="*/ 235400 h 716"/>
              <a:gd name="T44" fmla="*/ 937466 w 516"/>
              <a:gd name="T45" fmla="*/ 220987 h 716"/>
              <a:gd name="T46" fmla="*/ 96979 w 516"/>
              <a:gd name="T47" fmla="*/ 0 h 716"/>
              <a:gd name="T48" fmla="*/ 87471 w 516"/>
              <a:gd name="T49" fmla="*/ 14412 h 71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16"/>
              <a:gd name="T76" fmla="*/ 0 h 716"/>
              <a:gd name="T77" fmla="*/ 516 w 516"/>
              <a:gd name="T78" fmla="*/ 716 h 71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16" h="716">
                <a:moveTo>
                  <a:pt x="46" y="9"/>
                </a:moveTo>
                <a:cubicBezTo>
                  <a:pt x="485" y="148"/>
                  <a:pt x="485" y="148"/>
                  <a:pt x="485" y="148"/>
                </a:cubicBezTo>
                <a:cubicBezTo>
                  <a:pt x="490" y="150"/>
                  <a:pt x="493" y="152"/>
                  <a:pt x="496" y="154"/>
                </a:cubicBezTo>
                <a:cubicBezTo>
                  <a:pt x="499" y="157"/>
                  <a:pt x="500" y="160"/>
                  <a:pt x="501" y="164"/>
                </a:cubicBezTo>
                <a:cubicBezTo>
                  <a:pt x="502" y="167"/>
                  <a:pt x="502" y="171"/>
                  <a:pt x="501" y="175"/>
                </a:cubicBezTo>
                <a:cubicBezTo>
                  <a:pt x="500" y="179"/>
                  <a:pt x="498" y="183"/>
                  <a:pt x="494" y="187"/>
                </a:cubicBezTo>
                <a:cubicBezTo>
                  <a:pt x="113" y="656"/>
                  <a:pt x="113" y="656"/>
                  <a:pt x="113" y="656"/>
                </a:cubicBezTo>
                <a:cubicBezTo>
                  <a:pt x="109" y="660"/>
                  <a:pt x="105" y="664"/>
                  <a:pt x="100" y="668"/>
                </a:cubicBezTo>
                <a:cubicBezTo>
                  <a:pt x="95" y="672"/>
                  <a:pt x="89" y="676"/>
                  <a:pt x="84" y="679"/>
                </a:cubicBezTo>
                <a:cubicBezTo>
                  <a:pt x="78" y="683"/>
                  <a:pt x="72" y="686"/>
                  <a:pt x="66" y="689"/>
                </a:cubicBezTo>
                <a:cubicBezTo>
                  <a:pt x="60" y="691"/>
                  <a:pt x="55" y="693"/>
                  <a:pt x="49" y="694"/>
                </a:cubicBezTo>
                <a:cubicBezTo>
                  <a:pt x="0" y="705"/>
                  <a:pt x="0" y="705"/>
                  <a:pt x="0" y="705"/>
                </a:cubicBezTo>
                <a:cubicBezTo>
                  <a:pt x="0" y="716"/>
                  <a:pt x="0" y="716"/>
                  <a:pt x="0" y="716"/>
                </a:cubicBezTo>
                <a:cubicBezTo>
                  <a:pt x="50" y="705"/>
                  <a:pt x="50" y="705"/>
                  <a:pt x="50" y="705"/>
                </a:cubicBezTo>
                <a:cubicBezTo>
                  <a:pt x="56" y="704"/>
                  <a:pt x="63" y="702"/>
                  <a:pt x="69" y="699"/>
                </a:cubicBezTo>
                <a:cubicBezTo>
                  <a:pt x="76" y="696"/>
                  <a:pt x="83" y="693"/>
                  <a:pt x="89" y="689"/>
                </a:cubicBezTo>
                <a:cubicBezTo>
                  <a:pt x="96" y="685"/>
                  <a:pt x="102" y="680"/>
                  <a:pt x="108" y="676"/>
                </a:cubicBezTo>
                <a:cubicBezTo>
                  <a:pt x="113" y="671"/>
                  <a:pt x="118" y="666"/>
                  <a:pt x="122" y="661"/>
                </a:cubicBezTo>
                <a:cubicBezTo>
                  <a:pt x="506" y="190"/>
                  <a:pt x="506" y="190"/>
                  <a:pt x="506" y="190"/>
                </a:cubicBezTo>
                <a:cubicBezTo>
                  <a:pt x="510" y="185"/>
                  <a:pt x="513" y="180"/>
                  <a:pt x="515" y="174"/>
                </a:cubicBezTo>
                <a:cubicBezTo>
                  <a:pt x="516" y="169"/>
                  <a:pt x="516" y="164"/>
                  <a:pt x="515" y="159"/>
                </a:cubicBezTo>
                <a:cubicBezTo>
                  <a:pt x="514" y="154"/>
                  <a:pt x="511" y="150"/>
                  <a:pt x="508" y="147"/>
                </a:cubicBezTo>
                <a:cubicBezTo>
                  <a:pt x="504" y="143"/>
                  <a:pt x="499" y="140"/>
                  <a:pt x="493" y="138"/>
                </a:cubicBezTo>
                <a:cubicBezTo>
                  <a:pt x="51" y="0"/>
                  <a:pt x="51" y="0"/>
                  <a:pt x="51" y="0"/>
                </a:cubicBezTo>
                <a:lnTo>
                  <a:pt x="46" y="9"/>
                </a:lnTo>
                <a:close/>
              </a:path>
            </a:pathLst>
          </a:custGeom>
          <a:solidFill>
            <a:schemeClr val="bg1"/>
          </a:solidFill>
          <a:ln w="11113" cap="flat" cmpd="sng">
            <a:solidFill>
              <a:srgbClr val="00B0F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8572" tIns="34286" rIns="68572" bIns="34286"/>
          <a:lstStyle/>
          <a:p>
            <a:endParaRPr lang="zh-CN" altLang="en-US"/>
          </a:p>
        </p:txBody>
      </p:sp>
      <p:sp>
        <p:nvSpPr>
          <p:cNvPr id="25" name="Line 51"/>
          <p:cNvSpPr>
            <a:spLocks noChangeShapeType="1"/>
          </p:cNvSpPr>
          <p:nvPr/>
        </p:nvSpPr>
        <p:spPr bwMode="auto">
          <a:xfrm>
            <a:off x="2370138" y="3065463"/>
            <a:ext cx="2303462" cy="1587"/>
          </a:xfrm>
          <a:prstGeom prst="line">
            <a:avLst/>
          </a:prstGeom>
          <a:noFill/>
          <a:ln w="33338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72" tIns="34286" rIns="68572" bIns="34286"/>
          <a:lstStyle/>
          <a:p>
            <a:endParaRPr lang="zh-CN" altLang="en-US"/>
          </a:p>
        </p:txBody>
      </p:sp>
      <p:sp>
        <p:nvSpPr>
          <p:cNvPr id="26" name="Text Box 52"/>
          <p:cNvSpPr txBox="1">
            <a:spLocks noChangeArrowheads="1"/>
          </p:cNvSpPr>
          <p:nvPr/>
        </p:nvSpPr>
        <p:spPr bwMode="auto">
          <a:xfrm>
            <a:off x="5137490" y="2462622"/>
            <a:ext cx="3465114" cy="263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635000"/>
          </a:effectLst>
        </p:spPr>
        <p:txBody>
          <a:bodyPr lIns="68572" tIns="34286" rIns="68572" bIns="34286" anchor="ctr"/>
          <a:lstStyle/>
          <a:p>
            <a:pPr>
              <a:lnSpc>
                <a:spcPct val="120000"/>
              </a:lnSpc>
              <a:defRPr/>
            </a:pPr>
            <a:r>
              <a:rPr lang="zh-CN" altLang="en-US" sz="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感谢老师对我们的辛勤指导</a:t>
            </a:r>
          </a:p>
        </p:txBody>
      </p:sp>
      <p:sp>
        <p:nvSpPr>
          <p:cNvPr id="27" name="Text Box 54">
            <a:hlinkClick r:id="rId3"/>
          </p:cNvPr>
          <p:cNvSpPr txBox="1">
            <a:spLocks noChangeArrowheads="1"/>
          </p:cNvSpPr>
          <p:nvPr/>
        </p:nvSpPr>
        <p:spPr bwMode="auto">
          <a:xfrm>
            <a:off x="5126038" y="1666875"/>
            <a:ext cx="3357562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2" tIns="34286" rIns="68572" bIns="34286" anchor="ctr"/>
          <a:lstStyle/>
          <a:p>
            <a:pPr>
              <a:lnSpc>
                <a:spcPct val="120000"/>
              </a:lnSpc>
              <a:defRPr/>
            </a:pPr>
            <a:r>
              <a:rPr lang="zh-CN" altLang="en-US" sz="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感谢学校对我们的大力支持</a:t>
            </a:r>
          </a:p>
        </p:txBody>
      </p:sp>
      <p:sp>
        <p:nvSpPr>
          <p:cNvPr id="29" name="Text Box 62"/>
          <p:cNvSpPr txBox="1">
            <a:spLocks noChangeArrowheads="1"/>
          </p:cNvSpPr>
          <p:nvPr/>
        </p:nvSpPr>
        <p:spPr bwMode="auto">
          <a:xfrm>
            <a:off x="5137150" y="765175"/>
            <a:ext cx="35734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2" tIns="34286" rIns="68572" bIns="34286" anchor="ctr"/>
          <a:lstStyle/>
          <a:p>
            <a:pPr>
              <a:lnSpc>
                <a:spcPct val="120000"/>
              </a:lnSpc>
              <a:defRPr/>
            </a:pPr>
            <a:r>
              <a:rPr lang="zh-CN" altLang="en-US" sz="1500" b="1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itchFamily="34" charset="-122"/>
              </a:rPr>
              <a:t>感谢大赛组委会为我们搭建的平台</a:t>
            </a:r>
            <a:endParaRPr lang="zh-CN" altLang="en-US" sz="15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 rot="-1154752">
            <a:off x="1030288" y="1114425"/>
            <a:ext cx="224155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2" tIns="34286" rIns="68572" bIns="3428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1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谢谢观看</a:t>
            </a:r>
          </a:p>
        </p:txBody>
      </p:sp>
      <p:pic>
        <p:nvPicPr>
          <p:cNvPr id="32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75895" y="557413"/>
            <a:ext cx="725559" cy="713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25" y="1506538"/>
            <a:ext cx="6159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" name="组合 34"/>
          <p:cNvGrpSpPr>
            <a:grpSpLocks/>
          </p:cNvGrpSpPr>
          <p:nvPr/>
        </p:nvGrpSpPr>
        <p:grpSpPr bwMode="auto">
          <a:xfrm>
            <a:off x="4429125" y="2354263"/>
            <a:ext cx="515938" cy="479425"/>
            <a:chOff x="5907429" y="1965479"/>
            <a:chExt cx="564102" cy="523876"/>
          </a:xfrm>
        </p:grpSpPr>
        <p:sp>
          <p:nvSpPr>
            <p:cNvPr id="198685" name="Oval 25"/>
            <p:cNvSpPr>
              <a:spLocks noChangeArrowheads="1"/>
            </p:cNvSpPr>
            <p:nvPr/>
          </p:nvSpPr>
          <p:spPr bwMode="auto">
            <a:xfrm>
              <a:off x="5907429" y="1965479"/>
              <a:ext cx="564102" cy="523876"/>
            </a:xfrm>
            <a:prstGeom prst="ellipse">
              <a:avLst/>
            </a:prstGeom>
            <a:solidFill>
              <a:schemeClr val="accent1"/>
            </a:solidFill>
            <a:ln w="333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pic>
          <p:nvPicPr>
            <p:cNvPr id="198686" name="Picture 4" descr="C:\Users\user\Desktop\未标题-5 拷贝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7082" y="2021384"/>
              <a:ext cx="448164" cy="401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660" y="3158491"/>
            <a:ext cx="2697953" cy="18487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11" y="3220047"/>
            <a:ext cx="2728354" cy="17761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204" y="3231095"/>
            <a:ext cx="2924967" cy="1776142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219802138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3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8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3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8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3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3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8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3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800"/>
                            </p:stCondLst>
                            <p:childTnLst>
                              <p:par>
                                <p:cTn id="5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73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78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83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Freeform 7"/>
          <p:cNvSpPr>
            <a:spLocks/>
          </p:cNvSpPr>
          <p:nvPr/>
        </p:nvSpPr>
        <p:spPr bwMode="auto">
          <a:xfrm>
            <a:off x="3981450" y="2859882"/>
            <a:ext cx="1073150" cy="1684735"/>
          </a:xfrm>
          <a:custGeom>
            <a:avLst/>
            <a:gdLst>
              <a:gd name="T0" fmla="*/ 2147483647 w 377"/>
              <a:gd name="T1" fmla="*/ 0 h 789"/>
              <a:gd name="T2" fmla="*/ 2147483647 w 377"/>
              <a:gd name="T3" fmla="*/ 340437402 h 789"/>
              <a:gd name="T4" fmla="*/ 607713155 w 377"/>
              <a:gd name="T5" fmla="*/ 2147483647 h 789"/>
              <a:gd name="T6" fmla="*/ 97235373 w 377"/>
              <a:gd name="T7" fmla="*/ 2147483647 h 789"/>
              <a:gd name="T8" fmla="*/ 64821677 w 377"/>
              <a:gd name="T9" fmla="*/ 2147483647 h 789"/>
              <a:gd name="T10" fmla="*/ 0 w 377"/>
              <a:gd name="T11" fmla="*/ 2147483647 h 78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77"/>
              <a:gd name="T19" fmla="*/ 0 h 789"/>
              <a:gd name="T20" fmla="*/ 377 w 377"/>
              <a:gd name="T21" fmla="*/ 789 h 78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77" h="789">
                <a:moveTo>
                  <a:pt x="377" y="0"/>
                </a:moveTo>
                <a:cubicBezTo>
                  <a:pt x="375" y="12"/>
                  <a:pt x="369" y="28"/>
                  <a:pt x="362" y="42"/>
                </a:cubicBezTo>
                <a:cubicBezTo>
                  <a:pt x="351" y="62"/>
                  <a:pt x="80" y="426"/>
                  <a:pt x="75" y="439"/>
                </a:cubicBezTo>
                <a:cubicBezTo>
                  <a:pt x="70" y="452"/>
                  <a:pt x="12" y="548"/>
                  <a:pt x="12" y="558"/>
                </a:cubicBezTo>
                <a:cubicBezTo>
                  <a:pt x="12" y="568"/>
                  <a:pt x="10" y="596"/>
                  <a:pt x="8" y="602"/>
                </a:cubicBezTo>
                <a:cubicBezTo>
                  <a:pt x="5" y="608"/>
                  <a:pt x="0" y="789"/>
                  <a:pt x="0" y="789"/>
                </a:cubicBezTo>
              </a:path>
            </a:pathLst>
          </a:custGeom>
          <a:noFill/>
          <a:ln w="33338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6152" name="Freeform 8"/>
          <p:cNvSpPr>
            <a:spLocks/>
          </p:cNvSpPr>
          <p:nvPr/>
        </p:nvSpPr>
        <p:spPr bwMode="auto">
          <a:xfrm>
            <a:off x="3400425" y="1289447"/>
            <a:ext cx="1658938" cy="1570434"/>
          </a:xfrm>
          <a:custGeom>
            <a:avLst/>
            <a:gdLst>
              <a:gd name="T0" fmla="*/ 0 w 583"/>
              <a:gd name="T1" fmla="*/ 0 h 736"/>
              <a:gd name="T2" fmla="*/ 137649158 w 583"/>
              <a:gd name="T3" fmla="*/ 153785881 h 736"/>
              <a:gd name="T4" fmla="*/ 348169200 w 583"/>
              <a:gd name="T5" fmla="*/ 348041719 h 736"/>
              <a:gd name="T6" fmla="*/ 842086038 w 583"/>
              <a:gd name="T7" fmla="*/ 437072868 h 736"/>
              <a:gd name="T8" fmla="*/ 963541305 w 583"/>
              <a:gd name="T9" fmla="*/ 696080592 h 736"/>
              <a:gd name="T10" fmla="*/ 882572075 w 583"/>
              <a:gd name="T11" fmla="*/ 1327409254 h 736"/>
              <a:gd name="T12" fmla="*/ 833990537 w 583"/>
              <a:gd name="T13" fmla="*/ 1570229351 h 736"/>
              <a:gd name="T14" fmla="*/ 866378229 w 583"/>
              <a:gd name="T15" fmla="*/ 1707827205 h 736"/>
              <a:gd name="T16" fmla="*/ 939249113 w 583"/>
              <a:gd name="T17" fmla="*/ 1715921196 h 736"/>
              <a:gd name="T18" fmla="*/ 1165965803 w 583"/>
              <a:gd name="T19" fmla="*/ 1926362127 h 736"/>
              <a:gd name="T20" fmla="*/ 1303614916 w 583"/>
              <a:gd name="T21" fmla="*/ 2147483647 h 736"/>
              <a:gd name="T22" fmla="*/ 2147483647 w 583"/>
              <a:gd name="T23" fmla="*/ 2147483647 h 736"/>
              <a:gd name="T24" fmla="*/ 2147483647 w 583"/>
              <a:gd name="T25" fmla="*/ 2147483647 h 736"/>
              <a:gd name="T26" fmla="*/ 2147483647 w 583"/>
              <a:gd name="T27" fmla="*/ 2147483647 h 736"/>
              <a:gd name="T28" fmla="*/ 2147483647 w 583"/>
              <a:gd name="T29" fmla="*/ 2147483647 h 736"/>
              <a:gd name="T30" fmla="*/ 2147483647 w 583"/>
              <a:gd name="T31" fmla="*/ 2147483647 h 7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83"/>
              <a:gd name="T49" fmla="*/ 0 h 736"/>
              <a:gd name="T50" fmla="*/ 583 w 583"/>
              <a:gd name="T51" fmla="*/ 736 h 7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83" h="736">
                <a:moveTo>
                  <a:pt x="0" y="0"/>
                </a:moveTo>
                <a:cubicBezTo>
                  <a:pt x="7" y="3"/>
                  <a:pt x="15" y="10"/>
                  <a:pt x="17" y="19"/>
                </a:cubicBezTo>
                <a:cubicBezTo>
                  <a:pt x="21" y="33"/>
                  <a:pt x="37" y="43"/>
                  <a:pt x="43" y="43"/>
                </a:cubicBezTo>
                <a:cubicBezTo>
                  <a:pt x="49" y="43"/>
                  <a:pt x="93" y="48"/>
                  <a:pt x="104" y="54"/>
                </a:cubicBezTo>
                <a:cubicBezTo>
                  <a:pt x="116" y="60"/>
                  <a:pt x="119" y="74"/>
                  <a:pt x="119" y="86"/>
                </a:cubicBezTo>
                <a:cubicBezTo>
                  <a:pt x="119" y="99"/>
                  <a:pt x="112" y="156"/>
                  <a:pt x="109" y="164"/>
                </a:cubicBezTo>
                <a:cubicBezTo>
                  <a:pt x="105" y="172"/>
                  <a:pt x="103" y="194"/>
                  <a:pt x="103" y="194"/>
                </a:cubicBezTo>
                <a:cubicBezTo>
                  <a:pt x="107" y="211"/>
                  <a:pt x="107" y="211"/>
                  <a:pt x="107" y="211"/>
                </a:cubicBezTo>
                <a:cubicBezTo>
                  <a:pt x="116" y="212"/>
                  <a:pt x="116" y="212"/>
                  <a:pt x="116" y="212"/>
                </a:cubicBezTo>
                <a:cubicBezTo>
                  <a:pt x="144" y="238"/>
                  <a:pt x="144" y="238"/>
                  <a:pt x="144" y="238"/>
                </a:cubicBezTo>
                <a:cubicBezTo>
                  <a:pt x="144" y="238"/>
                  <a:pt x="161" y="264"/>
                  <a:pt x="161" y="270"/>
                </a:cubicBezTo>
                <a:cubicBezTo>
                  <a:pt x="161" y="276"/>
                  <a:pt x="374" y="434"/>
                  <a:pt x="377" y="436"/>
                </a:cubicBezTo>
                <a:cubicBezTo>
                  <a:pt x="381" y="437"/>
                  <a:pt x="522" y="592"/>
                  <a:pt x="529" y="603"/>
                </a:cubicBezTo>
                <a:cubicBezTo>
                  <a:pt x="539" y="620"/>
                  <a:pt x="570" y="670"/>
                  <a:pt x="572" y="677"/>
                </a:cubicBezTo>
                <a:cubicBezTo>
                  <a:pt x="573" y="684"/>
                  <a:pt x="583" y="719"/>
                  <a:pt x="583" y="726"/>
                </a:cubicBezTo>
                <a:cubicBezTo>
                  <a:pt x="583" y="728"/>
                  <a:pt x="582" y="732"/>
                  <a:pt x="581" y="736"/>
                </a:cubicBezTo>
              </a:path>
            </a:pathLst>
          </a:custGeom>
          <a:noFill/>
          <a:ln w="33338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6153" name="Freeform 9"/>
          <p:cNvSpPr>
            <a:spLocks/>
          </p:cNvSpPr>
          <p:nvPr/>
        </p:nvSpPr>
        <p:spPr bwMode="auto">
          <a:xfrm>
            <a:off x="3005139" y="1281113"/>
            <a:ext cx="395287" cy="276225"/>
          </a:xfrm>
          <a:custGeom>
            <a:avLst/>
            <a:gdLst>
              <a:gd name="T0" fmla="*/ 0 w 249"/>
              <a:gd name="T1" fmla="*/ 584676295 h 232"/>
              <a:gd name="T2" fmla="*/ 158768860 w 249"/>
              <a:gd name="T3" fmla="*/ 423386337 h 232"/>
              <a:gd name="T4" fmla="*/ 365421410 w 249"/>
              <a:gd name="T5" fmla="*/ 206652808 h 232"/>
              <a:gd name="T6" fmla="*/ 483869468 w 249"/>
              <a:gd name="T7" fmla="*/ 194052824 h 232"/>
              <a:gd name="T8" fmla="*/ 587194924 w 249"/>
              <a:gd name="T9" fmla="*/ 0 h 232"/>
              <a:gd name="T10" fmla="*/ 627517363 w 249"/>
              <a:gd name="T11" fmla="*/ 17641889 h 2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9"/>
              <a:gd name="T19" fmla="*/ 0 h 232"/>
              <a:gd name="T20" fmla="*/ 249 w 249"/>
              <a:gd name="T21" fmla="*/ 232 h 23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9" h="232">
                <a:moveTo>
                  <a:pt x="0" y="232"/>
                </a:moveTo>
                <a:cubicBezTo>
                  <a:pt x="16" y="219"/>
                  <a:pt x="52" y="193"/>
                  <a:pt x="63" y="168"/>
                </a:cubicBezTo>
                <a:cubicBezTo>
                  <a:pt x="81" y="123"/>
                  <a:pt x="138" y="82"/>
                  <a:pt x="145" y="82"/>
                </a:cubicBezTo>
                <a:cubicBezTo>
                  <a:pt x="154" y="82"/>
                  <a:pt x="183" y="79"/>
                  <a:pt x="192" y="77"/>
                </a:cubicBezTo>
                <a:cubicBezTo>
                  <a:pt x="199" y="75"/>
                  <a:pt x="224" y="0"/>
                  <a:pt x="233" y="0"/>
                </a:cubicBezTo>
                <a:cubicBezTo>
                  <a:pt x="236" y="0"/>
                  <a:pt x="242" y="2"/>
                  <a:pt x="249" y="7"/>
                </a:cubicBezTo>
              </a:path>
            </a:pathLst>
          </a:custGeom>
          <a:noFill/>
          <a:ln w="33338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6154" name="Freeform 10"/>
          <p:cNvSpPr>
            <a:spLocks/>
          </p:cNvSpPr>
          <p:nvPr/>
        </p:nvSpPr>
        <p:spPr bwMode="auto">
          <a:xfrm>
            <a:off x="2555876" y="1231107"/>
            <a:ext cx="449263" cy="336947"/>
          </a:xfrm>
          <a:custGeom>
            <a:avLst/>
            <a:gdLst>
              <a:gd name="T0" fmla="*/ 0 w 283"/>
              <a:gd name="T1" fmla="*/ 57964452 h 283"/>
              <a:gd name="T2" fmla="*/ 35282224 w 283"/>
              <a:gd name="T3" fmla="*/ 113407952 h 283"/>
              <a:gd name="T4" fmla="*/ 75604764 w 283"/>
              <a:gd name="T5" fmla="*/ 12601587 h 283"/>
              <a:gd name="T6" fmla="*/ 131048264 w 283"/>
              <a:gd name="T7" fmla="*/ 57964452 h 283"/>
              <a:gd name="T8" fmla="*/ 143649848 w 283"/>
              <a:gd name="T9" fmla="*/ 302419055 h 283"/>
              <a:gd name="T10" fmla="*/ 302419055 w 283"/>
              <a:gd name="T11" fmla="*/ 529233372 h 283"/>
              <a:gd name="T12" fmla="*/ 559475267 w 283"/>
              <a:gd name="T13" fmla="*/ 577117167 h 283"/>
              <a:gd name="T14" fmla="*/ 672883170 w 283"/>
              <a:gd name="T15" fmla="*/ 614918743 h 283"/>
              <a:gd name="T16" fmla="*/ 700604113 w 283"/>
              <a:gd name="T17" fmla="*/ 713205697 h 28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83"/>
              <a:gd name="T28" fmla="*/ 0 h 283"/>
              <a:gd name="T29" fmla="*/ 283 w 283"/>
              <a:gd name="T30" fmla="*/ 283 h 28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83" h="283">
                <a:moveTo>
                  <a:pt x="0" y="23"/>
                </a:moveTo>
                <a:cubicBezTo>
                  <a:pt x="7" y="30"/>
                  <a:pt x="14" y="38"/>
                  <a:pt x="14" y="45"/>
                </a:cubicBezTo>
                <a:cubicBezTo>
                  <a:pt x="16" y="68"/>
                  <a:pt x="39" y="13"/>
                  <a:pt x="30" y="5"/>
                </a:cubicBezTo>
                <a:cubicBezTo>
                  <a:pt x="22" y="0"/>
                  <a:pt x="50" y="4"/>
                  <a:pt x="52" y="23"/>
                </a:cubicBezTo>
                <a:cubicBezTo>
                  <a:pt x="54" y="41"/>
                  <a:pt x="57" y="104"/>
                  <a:pt x="57" y="120"/>
                </a:cubicBezTo>
                <a:cubicBezTo>
                  <a:pt x="57" y="136"/>
                  <a:pt x="106" y="199"/>
                  <a:pt x="120" y="210"/>
                </a:cubicBezTo>
                <a:cubicBezTo>
                  <a:pt x="134" y="219"/>
                  <a:pt x="212" y="229"/>
                  <a:pt x="222" y="229"/>
                </a:cubicBezTo>
                <a:cubicBezTo>
                  <a:pt x="231" y="229"/>
                  <a:pt x="265" y="237"/>
                  <a:pt x="267" y="244"/>
                </a:cubicBezTo>
                <a:cubicBezTo>
                  <a:pt x="269" y="253"/>
                  <a:pt x="283" y="280"/>
                  <a:pt x="278" y="283"/>
                </a:cubicBezTo>
              </a:path>
            </a:pathLst>
          </a:custGeom>
          <a:noFill/>
          <a:ln w="33338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6155" name="Freeform 11"/>
          <p:cNvSpPr>
            <a:spLocks/>
          </p:cNvSpPr>
          <p:nvPr/>
        </p:nvSpPr>
        <p:spPr bwMode="auto">
          <a:xfrm>
            <a:off x="469900" y="1221581"/>
            <a:ext cx="2085975" cy="1476375"/>
          </a:xfrm>
          <a:custGeom>
            <a:avLst/>
            <a:gdLst>
              <a:gd name="T0" fmla="*/ 0 w 733"/>
              <a:gd name="T1" fmla="*/ 2147483647 h 692"/>
              <a:gd name="T2" fmla="*/ 2138030463 w 733"/>
              <a:gd name="T3" fmla="*/ 2147483647 h 692"/>
              <a:gd name="T4" fmla="*/ 2147483647 w 733"/>
              <a:gd name="T5" fmla="*/ 2147483647 h 692"/>
              <a:gd name="T6" fmla="*/ 2147483647 w 733"/>
              <a:gd name="T7" fmla="*/ 1780252314 h 692"/>
              <a:gd name="T8" fmla="*/ 2147483647 w 733"/>
              <a:gd name="T9" fmla="*/ 1901630778 h 692"/>
              <a:gd name="T10" fmla="*/ 2147483647 w 733"/>
              <a:gd name="T11" fmla="*/ 2006828860 h 692"/>
              <a:gd name="T12" fmla="*/ 2147483647 w 733"/>
              <a:gd name="T13" fmla="*/ 1634594744 h 692"/>
              <a:gd name="T14" fmla="*/ 2147483647 w 733"/>
              <a:gd name="T15" fmla="*/ 890126157 h 692"/>
              <a:gd name="T16" fmla="*/ 2147483647 w 733"/>
              <a:gd name="T17" fmla="*/ 323681681 h 692"/>
              <a:gd name="T18" fmla="*/ 2147483647 w 733"/>
              <a:gd name="T19" fmla="*/ 291315229 h 692"/>
              <a:gd name="T20" fmla="*/ 2147483647 w 733"/>
              <a:gd name="T21" fmla="*/ 129471544 h 692"/>
              <a:gd name="T22" fmla="*/ 2147483647 w 733"/>
              <a:gd name="T23" fmla="*/ 40459499 h 692"/>
              <a:gd name="T24" fmla="*/ 2147483647 w 733"/>
              <a:gd name="T25" fmla="*/ 40459499 h 692"/>
              <a:gd name="T26" fmla="*/ 2147483647 w 733"/>
              <a:gd name="T27" fmla="*/ 145657614 h 69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733"/>
              <a:gd name="T43" fmla="*/ 0 h 692"/>
              <a:gd name="T44" fmla="*/ 733 w 733"/>
              <a:gd name="T45" fmla="*/ 692 h 692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733" h="692">
                <a:moveTo>
                  <a:pt x="0" y="692"/>
                </a:moveTo>
                <a:cubicBezTo>
                  <a:pt x="58" y="636"/>
                  <a:pt x="258" y="419"/>
                  <a:pt x="264" y="413"/>
                </a:cubicBezTo>
                <a:cubicBezTo>
                  <a:pt x="271" y="407"/>
                  <a:pt x="305" y="360"/>
                  <a:pt x="320" y="328"/>
                </a:cubicBezTo>
                <a:cubicBezTo>
                  <a:pt x="335" y="295"/>
                  <a:pt x="419" y="220"/>
                  <a:pt x="419" y="220"/>
                </a:cubicBezTo>
                <a:cubicBezTo>
                  <a:pt x="419" y="220"/>
                  <a:pt x="444" y="229"/>
                  <a:pt x="455" y="235"/>
                </a:cubicBezTo>
                <a:cubicBezTo>
                  <a:pt x="467" y="241"/>
                  <a:pt x="477" y="248"/>
                  <a:pt x="477" y="248"/>
                </a:cubicBezTo>
                <a:cubicBezTo>
                  <a:pt x="477" y="248"/>
                  <a:pt x="511" y="221"/>
                  <a:pt x="509" y="202"/>
                </a:cubicBezTo>
                <a:cubicBezTo>
                  <a:pt x="507" y="183"/>
                  <a:pt x="492" y="133"/>
                  <a:pt x="492" y="110"/>
                </a:cubicBezTo>
                <a:cubicBezTo>
                  <a:pt x="492" y="87"/>
                  <a:pt x="495" y="45"/>
                  <a:pt x="515" y="40"/>
                </a:cubicBezTo>
                <a:cubicBezTo>
                  <a:pt x="535" y="35"/>
                  <a:pt x="562" y="35"/>
                  <a:pt x="573" y="36"/>
                </a:cubicBezTo>
                <a:cubicBezTo>
                  <a:pt x="585" y="37"/>
                  <a:pt x="618" y="20"/>
                  <a:pt x="625" y="16"/>
                </a:cubicBezTo>
                <a:cubicBezTo>
                  <a:pt x="632" y="13"/>
                  <a:pt x="660" y="9"/>
                  <a:pt x="662" y="5"/>
                </a:cubicBezTo>
                <a:cubicBezTo>
                  <a:pt x="665" y="0"/>
                  <a:pt x="699" y="1"/>
                  <a:pt x="706" y="5"/>
                </a:cubicBezTo>
                <a:cubicBezTo>
                  <a:pt x="711" y="7"/>
                  <a:pt x="724" y="12"/>
                  <a:pt x="733" y="18"/>
                </a:cubicBezTo>
              </a:path>
            </a:pathLst>
          </a:custGeom>
          <a:noFill/>
          <a:ln w="33338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6156" name="Freeform 12"/>
          <p:cNvSpPr>
            <a:spLocks/>
          </p:cNvSpPr>
          <p:nvPr/>
        </p:nvSpPr>
        <p:spPr bwMode="auto">
          <a:xfrm>
            <a:off x="330201" y="2697956"/>
            <a:ext cx="1446213" cy="1844279"/>
          </a:xfrm>
          <a:custGeom>
            <a:avLst/>
            <a:gdLst>
              <a:gd name="T0" fmla="*/ 2147483647 w 508"/>
              <a:gd name="T1" fmla="*/ 2147483647 h 864"/>
              <a:gd name="T2" fmla="*/ 2147483647 w 508"/>
              <a:gd name="T3" fmla="*/ 2147483647 h 864"/>
              <a:gd name="T4" fmla="*/ 2147483647 w 508"/>
              <a:gd name="T5" fmla="*/ 2147483647 h 864"/>
              <a:gd name="T6" fmla="*/ 875309176 w 508"/>
              <a:gd name="T7" fmla="*/ 1684871028 h 864"/>
              <a:gd name="T8" fmla="*/ 259350429 w 508"/>
              <a:gd name="T9" fmla="*/ 1004440250 h 864"/>
              <a:gd name="T10" fmla="*/ 324188014 w 508"/>
              <a:gd name="T11" fmla="*/ 64803055 h 864"/>
              <a:gd name="T12" fmla="*/ 397130742 w 508"/>
              <a:gd name="T13" fmla="*/ 0 h 8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08"/>
              <a:gd name="T22" fmla="*/ 0 h 864"/>
              <a:gd name="T23" fmla="*/ 508 w 508"/>
              <a:gd name="T24" fmla="*/ 864 h 8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08" h="864">
                <a:moveTo>
                  <a:pt x="508" y="864"/>
                </a:moveTo>
                <a:cubicBezTo>
                  <a:pt x="508" y="864"/>
                  <a:pt x="497" y="613"/>
                  <a:pt x="491" y="609"/>
                </a:cubicBezTo>
                <a:cubicBezTo>
                  <a:pt x="486" y="604"/>
                  <a:pt x="418" y="515"/>
                  <a:pt x="405" y="499"/>
                </a:cubicBezTo>
                <a:cubicBezTo>
                  <a:pt x="391" y="483"/>
                  <a:pt x="133" y="230"/>
                  <a:pt x="108" y="208"/>
                </a:cubicBezTo>
                <a:cubicBezTo>
                  <a:pt x="84" y="186"/>
                  <a:pt x="33" y="133"/>
                  <a:pt x="32" y="124"/>
                </a:cubicBezTo>
                <a:cubicBezTo>
                  <a:pt x="31" y="115"/>
                  <a:pt x="0" y="44"/>
                  <a:pt x="40" y="8"/>
                </a:cubicBezTo>
                <a:cubicBezTo>
                  <a:pt x="43" y="6"/>
                  <a:pt x="46" y="3"/>
                  <a:pt x="49" y="0"/>
                </a:cubicBezTo>
              </a:path>
            </a:pathLst>
          </a:custGeom>
          <a:noFill/>
          <a:ln w="33338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6157" name="Freeform 13"/>
          <p:cNvSpPr>
            <a:spLocks/>
          </p:cNvSpPr>
          <p:nvPr/>
        </p:nvSpPr>
        <p:spPr bwMode="auto">
          <a:xfrm>
            <a:off x="1281113" y="2870597"/>
            <a:ext cx="919162" cy="123825"/>
          </a:xfrm>
          <a:custGeom>
            <a:avLst/>
            <a:gdLst>
              <a:gd name="T0" fmla="*/ 0 w 323"/>
              <a:gd name="T1" fmla="*/ 0 h 58"/>
              <a:gd name="T2" fmla="*/ 574959980 w 323"/>
              <a:gd name="T3" fmla="*/ 210673327 h 58"/>
              <a:gd name="T4" fmla="*/ 1830154007 w 323"/>
              <a:gd name="T5" fmla="*/ 429450784 h 58"/>
              <a:gd name="T6" fmla="*/ 2147483647 w 323"/>
              <a:gd name="T7" fmla="*/ 243087003 h 58"/>
              <a:gd name="T8" fmla="*/ 2147483647 w 323"/>
              <a:gd name="T9" fmla="*/ 89131226 h 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"/>
              <a:gd name="T16" fmla="*/ 0 h 58"/>
              <a:gd name="T17" fmla="*/ 323 w 323"/>
              <a:gd name="T18" fmla="*/ 58 h 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" h="58">
                <a:moveTo>
                  <a:pt x="0" y="0"/>
                </a:moveTo>
                <a:cubicBezTo>
                  <a:pt x="19" y="8"/>
                  <a:pt x="61" y="19"/>
                  <a:pt x="71" y="26"/>
                </a:cubicBezTo>
                <a:cubicBezTo>
                  <a:pt x="83" y="34"/>
                  <a:pt x="220" y="58"/>
                  <a:pt x="226" y="53"/>
                </a:cubicBezTo>
                <a:cubicBezTo>
                  <a:pt x="231" y="49"/>
                  <a:pt x="272" y="35"/>
                  <a:pt x="279" y="30"/>
                </a:cubicBezTo>
                <a:cubicBezTo>
                  <a:pt x="284" y="26"/>
                  <a:pt x="309" y="16"/>
                  <a:pt x="323" y="11"/>
                </a:cubicBezTo>
              </a:path>
            </a:pathLst>
          </a:custGeom>
          <a:noFill/>
          <a:ln w="33338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6158" name="Freeform 14"/>
          <p:cNvSpPr>
            <a:spLocks/>
          </p:cNvSpPr>
          <p:nvPr/>
        </p:nvSpPr>
        <p:spPr bwMode="auto">
          <a:xfrm>
            <a:off x="1246189" y="1920479"/>
            <a:ext cx="1012825" cy="973931"/>
          </a:xfrm>
          <a:custGeom>
            <a:avLst/>
            <a:gdLst>
              <a:gd name="T0" fmla="*/ 2147483647 w 356"/>
              <a:gd name="T1" fmla="*/ 2147483647 h 456"/>
              <a:gd name="T2" fmla="*/ 2147483647 w 356"/>
              <a:gd name="T3" fmla="*/ 2147483647 h 456"/>
              <a:gd name="T4" fmla="*/ 2147483647 w 356"/>
              <a:gd name="T5" fmla="*/ 2147483647 h 456"/>
              <a:gd name="T6" fmla="*/ 2147483647 w 356"/>
              <a:gd name="T7" fmla="*/ 2147483647 h 456"/>
              <a:gd name="T8" fmla="*/ 2147483647 w 356"/>
              <a:gd name="T9" fmla="*/ 1816569959 h 456"/>
              <a:gd name="T10" fmla="*/ 2147483647 w 356"/>
              <a:gd name="T11" fmla="*/ 1913889016 h 456"/>
              <a:gd name="T12" fmla="*/ 2147483647 w 356"/>
              <a:gd name="T13" fmla="*/ 1289442270 h 456"/>
              <a:gd name="T14" fmla="*/ 2147483647 w 356"/>
              <a:gd name="T15" fmla="*/ 737980722 h 456"/>
              <a:gd name="T16" fmla="*/ 2147483647 w 356"/>
              <a:gd name="T17" fmla="*/ 275730774 h 456"/>
              <a:gd name="T18" fmla="*/ 2147483647 w 356"/>
              <a:gd name="T19" fmla="*/ 0 h 456"/>
              <a:gd name="T20" fmla="*/ 1902113859 w 356"/>
              <a:gd name="T21" fmla="*/ 697434438 h 456"/>
              <a:gd name="T22" fmla="*/ 1092704440 w 356"/>
              <a:gd name="T23" fmla="*/ 1897668224 h 456"/>
              <a:gd name="T24" fmla="*/ 760845046 w 356"/>
              <a:gd name="T25" fmla="*/ 2051751510 h 456"/>
              <a:gd name="T26" fmla="*/ 113316915 w 356"/>
              <a:gd name="T27" fmla="*/ 2147483647 h 456"/>
              <a:gd name="T28" fmla="*/ 0 w 356"/>
              <a:gd name="T29" fmla="*/ 2147483647 h 456"/>
              <a:gd name="T30" fmla="*/ 32376260 w 356"/>
              <a:gd name="T31" fmla="*/ 2147483647 h 456"/>
              <a:gd name="T32" fmla="*/ 97128791 w 356"/>
              <a:gd name="T33" fmla="*/ 2147483647 h 45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356"/>
              <a:gd name="T52" fmla="*/ 0 h 456"/>
              <a:gd name="T53" fmla="*/ 356 w 356"/>
              <a:gd name="T54" fmla="*/ 456 h 45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356" h="456">
                <a:moveTo>
                  <a:pt x="335" y="456"/>
                </a:moveTo>
                <a:cubicBezTo>
                  <a:pt x="339" y="455"/>
                  <a:pt x="342" y="454"/>
                  <a:pt x="343" y="453"/>
                </a:cubicBezTo>
                <a:cubicBezTo>
                  <a:pt x="350" y="451"/>
                  <a:pt x="356" y="424"/>
                  <a:pt x="348" y="408"/>
                </a:cubicBezTo>
                <a:cubicBezTo>
                  <a:pt x="340" y="392"/>
                  <a:pt x="312" y="331"/>
                  <a:pt x="305" y="317"/>
                </a:cubicBezTo>
                <a:cubicBezTo>
                  <a:pt x="298" y="303"/>
                  <a:pt x="293" y="234"/>
                  <a:pt x="294" y="224"/>
                </a:cubicBezTo>
                <a:cubicBezTo>
                  <a:pt x="295" y="214"/>
                  <a:pt x="284" y="232"/>
                  <a:pt x="284" y="236"/>
                </a:cubicBezTo>
                <a:cubicBezTo>
                  <a:pt x="284" y="239"/>
                  <a:pt x="279" y="174"/>
                  <a:pt x="279" y="159"/>
                </a:cubicBezTo>
                <a:cubicBezTo>
                  <a:pt x="279" y="144"/>
                  <a:pt x="276" y="108"/>
                  <a:pt x="291" y="91"/>
                </a:cubicBezTo>
                <a:cubicBezTo>
                  <a:pt x="306" y="74"/>
                  <a:pt x="301" y="44"/>
                  <a:pt x="306" y="34"/>
                </a:cubicBezTo>
                <a:cubicBezTo>
                  <a:pt x="311" y="25"/>
                  <a:pt x="311" y="0"/>
                  <a:pt x="311" y="0"/>
                </a:cubicBezTo>
                <a:cubicBezTo>
                  <a:pt x="314" y="0"/>
                  <a:pt x="246" y="77"/>
                  <a:pt x="235" y="86"/>
                </a:cubicBezTo>
                <a:cubicBezTo>
                  <a:pt x="225" y="96"/>
                  <a:pt x="139" y="230"/>
                  <a:pt x="135" y="234"/>
                </a:cubicBezTo>
                <a:cubicBezTo>
                  <a:pt x="130" y="239"/>
                  <a:pt x="94" y="253"/>
                  <a:pt x="94" y="253"/>
                </a:cubicBezTo>
                <a:cubicBezTo>
                  <a:pt x="94" y="253"/>
                  <a:pt x="20" y="388"/>
                  <a:pt x="14" y="392"/>
                </a:cubicBezTo>
                <a:cubicBezTo>
                  <a:pt x="9" y="395"/>
                  <a:pt x="0" y="406"/>
                  <a:pt x="0" y="406"/>
                </a:cubicBezTo>
                <a:cubicBezTo>
                  <a:pt x="0" y="406"/>
                  <a:pt x="0" y="428"/>
                  <a:pt x="4" y="439"/>
                </a:cubicBezTo>
                <a:cubicBezTo>
                  <a:pt x="5" y="441"/>
                  <a:pt x="8" y="443"/>
                  <a:pt x="12" y="445"/>
                </a:cubicBezTo>
              </a:path>
            </a:pathLst>
          </a:custGeom>
          <a:noFill/>
          <a:ln w="33338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6159" name="Freeform 15"/>
          <p:cNvSpPr>
            <a:spLocks/>
          </p:cNvSpPr>
          <p:nvPr/>
        </p:nvSpPr>
        <p:spPr bwMode="auto">
          <a:xfrm>
            <a:off x="3206751" y="2087166"/>
            <a:ext cx="989013" cy="815578"/>
          </a:xfrm>
          <a:custGeom>
            <a:avLst/>
            <a:gdLst>
              <a:gd name="T0" fmla="*/ 2147483647 w 347"/>
              <a:gd name="T1" fmla="*/ 2147483647 h 382"/>
              <a:gd name="T2" fmla="*/ 2147483647 w 347"/>
              <a:gd name="T3" fmla="*/ 2147483647 h 382"/>
              <a:gd name="T4" fmla="*/ 2147483647 w 347"/>
              <a:gd name="T5" fmla="*/ 2147483647 h 382"/>
              <a:gd name="T6" fmla="*/ 2147483647 w 347"/>
              <a:gd name="T7" fmla="*/ 2147483647 h 382"/>
              <a:gd name="T8" fmla="*/ 2147483647 w 347"/>
              <a:gd name="T9" fmla="*/ 2050228725 h 382"/>
              <a:gd name="T10" fmla="*/ 1462237036 w 347"/>
              <a:gd name="T11" fmla="*/ 737433103 h 382"/>
              <a:gd name="T12" fmla="*/ 1372878175 w 347"/>
              <a:gd name="T13" fmla="*/ 502427225 h 382"/>
              <a:gd name="T14" fmla="*/ 1015442733 w 347"/>
              <a:gd name="T15" fmla="*/ 97243071 h 382"/>
              <a:gd name="T16" fmla="*/ 852971040 w 347"/>
              <a:gd name="T17" fmla="*/ 0 h 382"/>
              <a:gd name="T18" fmla="*/ 869217070 w 347"/>
              <a:gd name="T19" fmla="*/ 1199343349 h 382"/>
              <a:gd name="T20" fmla="*/ 771735194 w 347"/>
              <a:gd name="T21" fmla="*/ 1523488075 h 382"/>
              <a:gd name="T22" fmla="*/ 633635218 w 347"/>
              <a:gd name="T23" fmla="*/ 1620733948 h 382"/>
              <a:gd name="T24" fmla="*/ 316817609 w 347"/>
              <a:gd name="T25" fmla="*/ 2147483647 h 382"/>
              <a:gd name="T26" fmla="*/ 40617934 w 347"/>
              <a:gd name="T27" fmla="*/ 2147483647 h 382"/>
              <a:gd name="T28" fmla="*/ 105604934 w 347"/>
              <a:gd name="T29" fmla="*/ 2147483647 h 382"/>
              <a:gd name="T30" fmla="*/ 203089704 w 347"/>
              <a:gd name="T31" fmla="*/ 2147483647 h 38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347"/>
              <a:gd name="T49" fmla="*/ 0 h 382"/>
              <a:gd name="T50" fmla="*/ 347 w 347"/>
              <a:gd name="T51" fmla="*/ 382 h 38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347" h="382">
                <a:moveTo>
                  <a:pt x="333" y="382"/>
                </a:moveTo>
                <a:cubicBezTo>
                  <a:pt x="337" y="380"/>
                  <a:pt x="341" y="378"/>
                  <a:pt x="342" y="376"/>
                </a:cubicBezTo>
                <a:cubicBezTo>
                  <a:pt x="347" y="372"/>
                  <a:pt x="347" y="344"/>
                  <a:pt x="346" y="338"/>
                </a:cubicBezTo>
                <a:cubicBezTo>
                  <a:pt x="345" y="332"/>
                  <a:pt x="325" y="324"/>
                  <a:pt x="321" y="309"/>
                </a:cubicBezTo>
                <a:cubicBezTo>
                  <a:pt x="318" y="294"/>
                  <a:pt x="305" y="268"/>
                  <a:pt x="302" y="253"/>
                </a:cubicBezTo>
                <a:cubicBezTo>
                  <a:pt x="298" y="237"/>
                  <a:pt x="184" y="95"/>
                  <a:pt x="180" y="91"/>
                </a:cubicBezTo>
                <a:cubicBezTo>
                  <a:pt x="177" y="86"/>
                  <a:pt x="171" y="66"/>
                  <a:pt x="169" y="62"/>
                </a:cubicBezTo>
                <a:cubicBezTo>
                  <a:pt x="166" y="57"/>
                  <a:pt x="129" y="17"/>
                  <a:pt x="125" y="12"/>
                </a:cubicBezTo>
                <a:cubicBezTo>
                  <a:pt x="120" y="7"/>
                  <a:pt x="105" y="0"/>
                  <a:pt x="105" y="0"/>
                </a:cubicBezTo>
                <a:cubicBezTo>
                  <a:pt x="105" y="0"/>
                  <a:pt x="112" y="139"/>
                  <a:pt x="107" y="148"/>
                </a:cubicBezTo>
                <a:cubicBezTo>
                  <a:pt x="103" y="158"/>
                  <a:pt x="104" y="184"/>
                  <a:pt x="95" y="188"/>
                </a:cubicBezTo>
                <a:cubicBezTo>
                  <a:pt x="85" y="191"/>
                  <a:pt x="83" y="190"/>
                  <a:pt x="78" y="200"/>
                </a:cubicBezTo>
                <a:cubicBezTo>
                  <a:pt x="74" y="211"/>
                  <a:pt x="41" y="275"/>
                  <a:pt x="39" y="288"/>
                </a:cubicBezTo>
                <a:cubicBezTo>
                  <a:pt x="37" y="301"/>
                  <a:pt x="10" y="349"/>
                  <a:pt x="5" y="352"/>
                </a:cubicBezTo>
                <a:cubicBezTo>
                  <a:pt x="0" y="355"/>
                  <a:pt x="8" y="365"/>
                  <a:pt x="13" y="366"/>
                </a:cubicBezTo>
                <a:cubicBezTo>
                  <a:pt x="15" y="366"/>
                  <a:pt x="20" y="364"/>
                  <a:pt x="25" y="362"/>
                </a:cubicBezTo>
              </a:path>
            </a:pathLst>
          </a:custGeom>
          <a:noFill/>
          <a:ln w="33338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6160" name="Freeform 16"/>
          <p:cNvSpPr>
            <a:spLocks/>
          </p:cNvSpPr>
          <p:nvPr/>
        </p:nvSpPr>
        <p:spPr bwMode="auto">
          <a:xfrm>
            <a:off x="3278188" y="2843213"/>
            <a:ext cx="876300" cy="126206"/>
          </a:xfrm>
          <a:custGeom>
            <a:avLst/>
            <a:gdLst>
              <a:gd name="T0" fmla="*/ 0 w 308"/>
              <a:gd name="T1" fmla="*/ 65076797 h 59"/>
              <a:gd name="T2" fmla="*/ 121421604 w 308"/>
              <a:gd name="T3" fmla="*/ 8134243 h 59"/>
              <a:gd name="T4" fmla="*/ 1392298247 w 308"/>
              <a:gd name="T5" fmla="*/ 276575667 h 59"/>
              <a:gd name="T6" fmla="*/ 2064164375 w 308"/>
              <a:gd name="T7" fmla="*/ 479940319 h 59"/>
              <a:gd name="T8" fmla="*/ 2147483647 w 308"/>
              <a:gd name="T9" fmla="*/ 349786681 h 59"/>
              <a:gd name="T10" fmla="*/ 2147483647 w 308"/>
              <a:gd name="T11" fmla="*/ 227767373 h 5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08"/>
              <a:gd name="T19" fmla="*/ 0 h 59"/>
              <a:gd name="T20" fmla="*/ 308 w 308"/>
              <a:gd name="T21" fmla="*/ 59 h 5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08" h="59">
                <a:moveTo>
                  <a:pt x="0" y="8"/>
                </a:moveTo>
                <a:cubicBezTo>
                  <a:pt x="5" y="5"/>
                  <a:pt x="11" y="2"/>
                  <a:pt x="15" y="1"/>
                </a:cubicBezTo>
                <a:cubicBezTo>
                  <a:pt x="23" y="0"/>
                  <a:pt x="171" y="27"/>
                  <a:pt x="172" y="34"/>
                </a:cubicBezTo>
                <a:cubicBezTo>
                  <a:pt x="173" y="41"/>
                  <a:pt x="250" y="59"/>
                  <a:pt x="255" y="59"/>
                </a:cubicBezTo>
                <a:cubicBezTo>
                  <a:pt x="259" y="59"/>
                  <a:pt x="266" y="48"/>
                  <a:pt x="276" y="43"/>
                </a:cubicBezTo>
                <a:cubicBezTo>
                  <a:pt x="282" y="40"/>
                  <a:pt x="298" y="33"/>
                  <a:pt x="308" y="28"/>
                </a:cubicBezTo>
              </a:path>
            </a:pathLst>
          </a:custGeom>
          <a:noFill/>
          <a:ln w="33338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6162" name="Line 18"/>
          <p:cNvSpPr>
            <a:spLocks noChangeShapeType="1"/>
          </p:cNvSpPr>
          <p:nvPr/>
        </p:nvSpPr>
        <p:spPr bwMode="auto">
          <a:xfrm>
            <a:off x="0" y="4529138"/>
            <a:ext cx="1776413" cy="1191"/>
          </a:xfrm>
          <a:prstGeom prst="line">
            <a:avLst/>
          </a:prstGeom>
          <a:noFill/>
          <a:ln w="33338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3" name="Freeform 19"/>
          <p:cNvSpPr>
            <a:spLocks/>
          </p:cNvSpPr>
          <p:nvPr/>
        </p:nvSpPr>
        <p:spPr bwMode="auto">
          <a:xfrm>
            <a:off x="2808289" y="386953"/>
            <a:ext cx="123825" cy="509588"/>
          </a:xfrm>
          <a:custGeom>
            <a:avLst/>
            <a:gdLst>
              <a:gd name="T0" fmla="*/ 45362807 w 78"/>
              <a:gd name="T1" fmla="*/ 1078626964 h 428"/>
              <a:gd name="T2" fmla="*/ 0 w 78"/>
              <a:gd name="T3" fmla="*/ 337700940 h 428"/>
              <a:gd name="T4" fmla="*/ 0 w 78"/>
              <a:gd name="T5" fmla="*/ 0 h 428"/>
              <a:gd name="T6" fmla="*/ 196572160 w 78"/>
              <a:gd name="T7" fmla="*/ 0 h 428"/>
              <a:gd name="T8" fmla="*/ 196572160 w 78"/>
              <a:gd name="T9" fmla="*/ 337700940 h 428"/>
              <a:gd name="T10" fmla="*/ 151209365 w 78"/>
              <a:gd name="T11" fmla="*/ 1078626964 h 428"/>
              <a:gd name="T12" fmla="*/ 45362807 w 78"/>
              <a:gd name="T13" fmla="*/ 1078626964 h 42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8"/>
              <a:gd name="T22" fmla="*/ 0 h 428"/>
              <a:gd name="T23" fmla="*/ 78 w 78"/>
              <a:gd name="T24" fmla="*/ 428 h 42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8" h="428">
                <a:moveTo>
                  <a:pt x="18" y="428"/>
                </a:moveTo>
                <a:lnTo>
                  <a:pt x="0" y="134"/>
                </a:lnTo>
                <a:lnTo>
                  <a:pt x="0" y="0"/>
                </a:lnTo>
                <a:lnTo>
                  <a:pt x="78" y="0"/>
                </a:lnTo>
                <a:lnTo>
                  <a:pt x="78" y="134"/>
                </a:lnTo>
                <a:lnTo>
                  <a:pt x="60" y="428"/>
                </a:lnTo>
                <a:lnTo>
                  <a:pt x="18" y="428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6164" name="Freeform 20"/>
          <p:cNvSpPr>
            <a:spLocks/>
          </p:cNvSpPr>
          <p:nvPr/>
        </p:nvSpPr>
        <p:spPr bwMode="auto">
          <a:xfrm>
            <a:off x="3413125" y="665560"/>
            <a:ext cx="280988" cy="352425"/>
          </a:xfrm>
          <a:custGeom>
            <a:avLst/>
            <a:gdLst>
              <a:gd name="T0" fmla="*/ 0 w 177"/>
              <a:gd name="T1" fmla="*/ 715724278 h 296"/>
              <a:gd name="T2" fmla="*/ 211693528 w 177"/>
              <a:gd name="T3" fmla="*/ 221773758 h 296"/>
              <a:gd name="T4" fmla="*/ 320061196 w 177"/>
              <a:gd name="T5" fmla="*/ 0 h 296"/>
              <a:gd name="T6" fmla="*/ 446069288 w 177"/>
              <a:gd name="T7" fmla="*/ 65524060 h 296"/>
              <a:gd name="T8" fmla="*/ 332661201 w 177"/>
              <a:gd name="T9" fmla="*/ 284778432 h 296"/>
              <a:gd name="T10" fmla="*/ 63004815 w 177"/>
              <a:gd name="T11" fmla="*/ 745966141 h 296"/>
              <a:gd name="T12" fmla="*/ 0 w 177"/>
              <a:gd name="T13" fmla="*/ 715724278 h 2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7"/>
              <a:gd name="T22" fmla="*/ 0 h 296"/>
              <a:gd name="T23" fmla="*/ 177 w 177"/>
              <a:gd name="T24" fmla="*/ 296 h 2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7" h="296">
                <a:moveTo>
                  <a:pt x="0" y="284"/>
                </a:moveTo>
                <a:lnTo>
                  <a:pt x="84" y="88"/>
                </a:lnTo>
                <a:lnTo>
                  <a:pt x="127" y="0"/>
                </a:lnTo>
                <a:lnTo>
                  <a:pt x="177" y="26"/>
                </a:lnTo>
                <a:lnTo>
                  <a:pt x="132" y="113"/>
                </a:lnTo>
                <a:lnTo>
                  <a:pt x="25" y="296"/>
                </a:lnTo>
                <a:lnTo>
                  <a:pt x="0" y="284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6165" name="Freeform 21"/>
          <p:cNvSpPr>
            <a:spLocks/>
          </p:cNvSpPr>
          <p:nvPr/>
        </p:nvSpPr>
        <p:spPr bwMode="auto">
          <a:xfrm>
            <a:off x="2046289" y="665560"/>
            <a:ext cx="280987" cy="352425"/>
          </a:xfrm>
          <a:custGeom>
            <a:avLst/>
            <a:gdLst>
              <a:gd name="T0" fmla="*/ 380542091 w 177"/>
              <a:gd name="T1" fmla="*/ 745966141 h 296"/>
              <a:gd name="T2" fmla="*/ 108365744 w 177"/>
              <a:gd name="T3" fmla="*/ 284778432 h 296"/>
              <a:gd name="T4" fmla="*/ 0 w 177"/>
              <a:gd name="T5" fmla="*/ 65524060 h 296"/>
              <a:gd name="T6" fmla="*/ 120967293 w 177"/>
              <a:gd name="T7" fmla="*/ 0 h 296"/>
              <a:gd name="T8" fmla="*/ 234373339 w 177"/>
              <a:gd name="T9" fmla="*/ 221773758 h 296"/>
              <a:gd name="T10" fmla="*/ 446066113 w 177"/>
              <a:gd name="T11" fmla="*/ 715724278 h 296"/>
              <a:gd name="T12" fmla="*/ 380542091 w 177"/>
              <a:gd name="T13" fmla="*/ 745966141 h 2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7"/>
              <a:gd name="T22" fmla="*/ 0 h 296"/>
              <a:gd name="T23" fmla="*/ 177 w 177"/>
              <a:gd name="T24" fmla="*/ 296 h 2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7" h="296">
                <a:moveTo>
                  <a:pt x="151" y="296"/>
                </a:moveTo>
                <a:lnTo>
                  <a:pt x="43" y="113"/>
                </a:lnTo>
                <a:lnTo>
                  <a:pt x="0" y="26"/>
                </a:lnTo>
                <a:lnTo>
                  <a:pt x="48" y="0"/>
                </a:lnTo>
                <a:lnTo>
                  <a:pt x="93" y="88"/>
                </a:lnTo>
                <a:lnTo>
                  <a:pt x="177" y="284"/>
                </a:lnTo>
                <a:lnTo>
                  <a:pt x="151" y="296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6171" name="Text Box 27"/>
          <p:cNvSpPr txBox="1">
            <a:spLocks noChangeArrowheads="1"/>
          </p:cNvSpPr>
          <p:nvPr/>
        </p:nvSpPr>
        <p:spPr bwMode="auto">
          <a:xfrm>
            <a:off x="4269766" y="841772"/>
            <a:ext cx="4749800" cy="983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8000" b="1" dirty="0">
                <a:solidFill>
                  <a:schemeClr val="bg1"/>
                </a:solidFill>
                <a:ea typeface="宋体" charset="-122"/>
              </a:rPr>
              <a:t>担忧</a:t>
            </a:r>
            <a:endParaRPr lang="en-GB" altLang="zh-CN" sz="8000" b="1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6172" name="Line 28"/>
          <p:cNvSpPr>
            <a:spLocks noChangeShapeType="1"/>
          </p:cNvSpPr>
          <p:nvPr/>
        </p:nvSpPr>
        <p:spPr bwMode="auto">
          <a:xfrm>
            <a:off x="3978275" y="4529138"/>
            <a:ext cx="260350" cy="0"/>
          </a:xfrm>
          <a:prstGeom prst="line">
            <a:avLst/>
          </a:prstGeom>
          <a:noFill/>
          <a:ln w="33338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324627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3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8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3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7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"/>
                                        <p:tgtEl>
                                          <p:spTgt spid="6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95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15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200" fill="hold"/>
                                        <p:tgtEl>
                                          <p:spTgt spid="6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" fill="hold"/>
                                        <p:tgtEl>
                                          <p:spTgt spid="6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35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200" fill="hold"/>
                                        <p:tgtEl>
                                          <p:spTgt spid="6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" fill="hold"/>
                                        <p:tgtEl>
                                          <p:spTgt spid="6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3550"/>
                            </p:stCondLst>
                            <p:childTnLst>
                              <p:par>
                                <p:cTn id="75" presetID="6" presetClass="emph" presetSubtype="0" repeatCount="3000" autoRev="1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6" dur="300" fill="hold"/>
                                        <p:tgtEl>
                                          <p:spTgt spid="616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6" presetClass="emph" presetSubtype="0" repeatCount="3000" autoRev="1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8" dur="317" fill="hold"/>
                                        <p:tgtEl>
                                          <p:spTgt spid="616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6" presetClass="emph" presetSubtype="0" repeatCount="3000" autoRev="1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0" dur="317" fill="hold"/>
                                        <p:tgtEl>
                                          <p:spTgt spid="616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1" grpId="0" animBg="1"/>
      <p:bldP spid="6152" grpId="0" animBg="1"/>
      <p:bldP spid="6153" grpId="0" animBg="1"/>
      <p:bldP spid="6154" grpId="0" animBg="1"/>
      <p:bldP spid="6155" grpId="0" animBg="1"/>
      <p:bldP spid="6156" grpId="0" animBg="1"/>
      <p:bldP spid="6157" grpId="0" animBg="1"/>
      <p:bldP spid="6158" grpId="0" animBg="1"/>
      <p:bldP spid="6159" grpId="0" animBg="1"/>
      <p:bldP spid="6160" grpId="0" animBg="1"/>
      <p:bldP spid="6162" grpId="0" animBg="1"/>
      <p:bldP spid="6163" grpId="0" animBg="1"/>
      <p:bldP spid="6163" grpId="1" animBg="1"/>
      <p:bldP spid="6164" grpId="0" animBg="1"/>
      <p:bldP spid="6164" grpId="1" animBg="1"/>
      <p:bldP spid="6165" grpId="0" animBg="1"/>
      <p:bldP spid="6165" grpId="1" animBg="1"/>
      <p:bldP spid="6171" grpId="0"/>
      <p:bldP spid="617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>
            <a:grpSpLocks/>
          </p:cNvGrpSpPr>
          <p:nvPr/>
        </p:nvGrpSpPr>
        <p:grpSpPr bwMode="auto">
          <a:xfrm>
            <a:off x="6899275" y="0"/>
            <a:ext cx="2320925" cy="5143500"/>
            <a:chOff x="0" y="0"/>
            <a:chExt cx="2320925" cy="5143500"/>
          </a:xfrm>
        </p:grpSpPr>
        <p:pic>
          <p:nvPicPr>
            <p:cNvPr id="159763" name="图片 34" descr="图片3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320925" cy="3965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9764" name="矩形 24"/>
            <p:cNvSpPr>
              <a:spLocks noChangeArrowheads="1"/>
            </p:cNvSpPr>
            <p:nvPr/>
          </p:nvSpPr>
          <p:spPr bwMode="auto">
            <a:xfrm>
              <a:off x="0" y="3965575"/>
              <a:ext cx="2320925" cy="1177925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4578350" y="0"/>
            <a:ext cx="2320925" cy="5143500"/>
            <a:chOff x="0" y="0"/>
            <a:chExt cx="2320925" cy="5143500"/>
          </a:xfrm>
        </p:grpSpPr>
        <p:pic>
          <p:nvPicPr>
            <p:cNvPr id="159761" name="图片 34" descr="图片3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320925" cy="3965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9762" name="矩形 21"/>
            <p:cNvSpPr>
              <a:spLocks noChangeArrowheads="1"/>
            </p:cNvSpPr>
            <p:nvPr/>
          </p:nvSpPr>
          <p:spPr bwMode="auto">
            <a:xfrm>
              <a:off x="0" y="3965575"/>
              <a:ext cx="2320925" cy="1177925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2274888" y="0"/>
            <a:ext cx="2320925" cy="5143500"/>
            <a:chOff x="0" y="0"/>
            <a:chExt cx="2320925" cy="5143500"/>
          </a:xfrm>
        </p:grpSpPr>
        <p:pic>
          <p:nvPicPr>
            <p:cNvPr id="159759" name="图片 34" descr="图片3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320925" cy="3965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9760" name="矩形 18"/>
            <p:cNvSpPr>
              <a:spLocks noChangeArrowheads="1"/>
            </p:cNvSpPr>
            <p:nvPr/>
          </p:nvSpPr>
          <p:spPr bwMode="auto">
            <a:xfrm>
              <a:off x="0" y="3965575"/>
              <a:ext cx="2320925" cy="1177925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0" y="0"/>
            <a:ext cx="2320925" cy="5143500"/>
            <a:chOff x="0" y="0"/>
            <a:chExt cx="2320925" cy="5143500"/>
          </a:xfrm>
        </p:grpSpPr>
        <p:pic>
          <p:nvPicPr>
            <p:cNvPr id="159757" name="图片 34" descr="图片3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320925" cy="3965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9758" name="矩形 15"/>
            <p:cNvSpPr>
              <a:spLocks noChangeArrowheads="1"/>
            </p:cNvSpPr>
            <p:nvPr/>
          </p:nvSpPr>
          <p:spPr bwMode="auto">
            <a:xfrm>
              <a:off x="0" y="3965575"/>
              <a:ext cx="2320925" cy="1177925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438" name="10 CuadroTexto"/>
          <p:cNvSpPr txBox="1">
            <a:spLocks noChangeArrowheads="1"/>
          </p:cNvSpPr>
          <p:nvPr/>
        </p:nvSpPr>
        <p:spPr bwMode="auto">
          <a:xfrm>
            <a:off x="3663104" y="4554537"/>
            <a:ext cx="1626707" cy="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1587" tIns="40795" rIns="81587" bIns="4079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山东工商学院</a:t>
            </a:r>
            <a:endParaRPr lang="zh-CN" altLang="en-US" sz="19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9752" name="TextBox 1"/>
          <p:cNvSpPr txBox="1">
            <a:spLocks noChangeArrowheads="1"/>
          </p:cNvSpPr>
          <p:nvPr/>
        </p:nvSpPr>
        <p:spPr bwMode="auto">
          <a:xfrm>
            <a:off x="2212975" y="1392238"/>
            <a:ext cx="4878388" cy="54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587" tIns="40795" rIns="81587" bIns="4079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海上保险案例分析</a:t>
            </a:r>
            <a:endParaRPr lang="zh-CN" altLang="en-US" sz="3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41" name="TextBox 2"/>
          <p:cNvSpPr txBox="1">
            <a:spLocks noChangeArrowheads="1"/>
          </p:cNvSpPr>
          <p:nvPr/>
        </p:nvSpPr>
        <p:spPr bwMode="auto">
          <a:xfrm>
            <a:off x="3124200" y="2463800"/>
            <a:ext cx="278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587" tIns="40795" rIns="81587" bIns="4079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海上保险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课程设计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42" name="Line 7"/>
          <p:cNvSpPr>
            <a:spLocks noChangeShapeType="1"/>
          </p:cNvSpPr>
          <p:nvPr/>
        </p:nvSpPr>
        <p:spPr bwMode="auto">
          <a:xfrm>
            <a:off x="2374900" y="2409825"/>
            <a:ext cx="4267200" cy="0"/>
          </a:xfrm>
          <a:prstGeom prst="line">
            <a:avLst/>
          </a:prstGeom>
          <a:noFill/>
          <a:ln w="19050">
            <a:solidFill>
              <a:srgbClr val="948A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36" tIns="34268" rIns="68536" bIns="34268"/>
          <a:lstStyle/>
          <a:p>
            <a:endParaRPr lang="zh-CN" altLang="en-US"/>
          </a:p>
        </p:txBody>
      </p:sp>
      <p:sp>
        <p:nvSpPr>
          <p:cNvPr id="18443" name="19 CuadroTexto"/>
          <p:cNvSpPr txBox="1">
            <a:spLocks noChangeArrowheads="1"/>
          </p:cNvSpPr>
          <p:nvPr/>
        </p:nvSpPr>
        <p:spPr bwMode="auto">
          <a:xfrm>
            <a:off x="2374900" y="3389313"/>
            <a:ext cx="4203117" cy="423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36" tIns="34268" rIns="68536" bIns="3426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保险</a:t>
            </a:r>
            <a:r>
              <a:rPr lang="en-US" altLang="zh-CN" sz="2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112</a:t>
            </a:r>
            <a:r>
              <a:rPr lang="zh-CN" altLang="en-US" sz="2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班    张娜   </a:t>
            </a:r>
            <a:r>
              <a:rPr lang="en-US" altLang="zh-CN" sz="2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11044230</a:t>
            </a:r>
            <a:endParaRPr lang="zh-CN" altLang="en-US" sz="2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25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2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 autoUpdateAnimBg="0"/>
      <p:bldP spid="18441" grpId="0" autoUpdateAnimBg="0"/>
      <p:bldP spid="18442" grpId="0" animBg="1"/>
      <p:bldP spid="1844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1F1E5"/>
            </a:gs>
            <a:gs pos="74001">
              <a:srgbClr val="F7F7ED"/>
            </a:gs>
            <a:gs pos="83000">
              <a:srgbClr val="F8F8EE"/>
            </a:gs>
            <a:gs pos="100000">
              <a:srgbClr val="F9F9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770" name="Group 2"/>
          <p:cNvGrpSpPr>
            <a:grpSpLocks/>
          </p:cNvGrpSpPr>
          <p:nvPr/>
        </p:nvGrpSpPr>
        <p:grpSpPr bwMode="auto">
          <a:xfrm>
            <a:off x="-17463" y="4767263"/>
            <a:ext cx="8747126" cy="242887"/>
            <a:chOff x="0" y="0"/>
            <a:chExt cx="5511" cy="153"/>
          </a:xfrm>
        </p:grpSpPr>
        <p:pic>
          <p:nvPicPr>
            <p:cNvPr id="160789" name="矩形 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51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0790" name="Text Box 4"/>
            <p:cNvSpPr txBox="1">
              <a:spLocks noChangeArrowheads="1"/>
            </p:cNvSpPr>
            <p:nvPr/>
          </p:nvSpPr>
          <p:spPr bwMode="auto">
            <a:xfrm rot="10800000">
              <a:off x="12" y="12"/>
              <a:ext cx="549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36" tIns="34268" rIns="68536" bIns="34268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cxnSp>
        <p:nvCxnSpPr>
          <p:cNvPr id="160771" name="直接连接符 15"/>
          <p:cNvCxnSpPr>
            <a:cxnSpLocks noChangeShapeType="1"/>
          </p:cNvCxnSpPr>
          <p:nvPr/>
        </p:nvCxnSpPr>
        <p:spPr bwMode="auto">
          <a:xfrm>
            <a:off x="1114425" y="266700"/>
            <a:ext cx="0" cy="263525"/>
          </a:xfrm>
          <a:prstGeom prst="line">
            <a:avLst/>
          </a:prstGeom>
          <a:noFill/>
          <a:ln w="9525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0772" name="标题 1"/>
          <p:cNvSpPr txBox="1">
            <a:spLocks noChangeArrowheads="1"/>
          </p:cNvSpPr>
          <p:nvPr/>
        </p:nvSpPr>
        <p:spPr bwMode="auto">
          <a:xfrm>
            <a:off x="1258888" y="266700"/>
            <a:ext cx="66357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12813" indent="-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defTabSz="914400">
              <a:lnSpc>
                <a:spcPct val="80000"/>
              </a:lnSpc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内容</a:t>
            </a:r>
            <a:endParaRPr lang="zh-CN" altLang="en-US" sz="2000" b="1" dirty="0"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grpSp>
        <p:nvGrpSpPr>
          <p:cNvPr id="160773" name="组合 10"/>
          <p:cNvGrpSpPr>
            <a:grpSpLocks/>
          </p:cNvGrpSpPr>
          <p:nvPr/>
        </p:nvGrpSpPr>
        <p:grpSpPr bwMode="auto">
          <a:xfrm>
            <a:off x="4500563" y="500063"/>
            <a:ext cx="4048125" cy="773112"/>
            <a:chOff x="1167472" y="1105694"/>
            <a:chExt cx="4048118" cy="773037"/>
          </a:xfrm>
        </p:grpSpPr>
        <p:sp>
          <p:nvSpPr>
            <p:cNvPr id="12" name="TextBox 25"/>
            <p:cNvSpPr txBox="1"/>
            <p:nvPr/>
          </p:nvSpPr>
          <p:spPr>
            <a:xfrm>
              <a:off x="1378609" y="1273953"/>
              <a:ext cx="3836981" cy="604778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案件介绍</a:t>
              </a:r>
              <a:endPara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 bwMode="auto">
            <a:xfrm>
              <a:off x="1167472" y="1105694"/>
              <a:ext cx="504824" cy="504776"/>
            </a:xfrm>
            <a:prstGeom prst="ellipse">
              <a:avLst/>
            </a:prstGeom>
            <a:solidFill>
              <a:srgbClr val="FFC000"/>
            </a:solidFill>
            <a:ln w="76200">
              <a:solidFill>
                <a:srgbClr val="D9D9D9">
                  <a:alpha val="63922"/>
                </a:srgbClr>
              </a:solidFill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algn="ctr" defTabSz="914099">
                <a:defRPr/>
              </a:pPr>
              <a:r>
                <a:rPr lang="en-US" altLang="zh-CN" sz="3200" b="1" dirty="0">
                  <a:solidFill>
                    <a:schemeClr val="bg1">
                      <a:alpha val="99000"/>
                    </a:schemeClr>
                  </a:solidFill>
                  <a:latin typeface="Arial Black" pitchFamily="34" charset="0"/>
                  <a:cs typeface="Arial" pitchFamily="34" charset="0"/>
                </a:rPr>
                <a:t>1</a:t>
              </a:r>
              <a:endParaRPr lang="zh-CN" altLang="en-US" sz="3200" b="1" dirty="0">
                <a:solidFill>
                  <a:schemeClr val="bg1">
                    <a:alpha val="99000"/>
                  </a:schemeClr>
                </a:solidFill>
                <a:latin typeface="Arial Black" pitchFamily="34" charset="0"/>
                <a:cs typeface="Arial" pitchFamily="34" charset="0"/>
              </a:endParaRPr>
            </a:p>
          </p:txBody>
        </p:sp>
      </p:grpSp>
      <p:grpSp>
        <p:nvGrpSpPr>
          <p:cNvPr id="160774" name="组合 13"/>
          <p:cNvGrpSpPr>
            <a:grpSpLocks/>
          </p:cNvGrpSpPr>
          <p:nvPr/>
        </p:nvGrpSpPr>
        <p:grpSpPr bwMode="auto">
          <a:xfrm>
            <a:off x="4524375" y="1441450"/>
            <a:ext cx="4048125" cy="773113"/>
            <a:chOff x="1167472" y="1105694"/>
            <a:chExt cx="4048118" cy="773037"/>
          </a:xfrm>
        </p:grpSpPr>
        <p:sp>
          <p:nvSpPr>
            <p:cNvPr id="15" name="TextBox 25"/>
            <p:cNvSpPr txBox="1"/>
            <p:nvPr/>
          </p:nvSpPr>
          <p:spPr>
            <a:xfrm>
              <a:off x="1378610" y="1273952"/>
              <a:ext cx="3836980" cy="604779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相关问题</a:t>
              </a:r>
              <a:endPara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椭圆 15"/>
            <p:cNvSpPr/>
            <p:nvPr/>
          </p:nvSpPr>
          <p:spPr bwMode="auto">
            <a:xfrm>
              <a:off x="1167472" y="1105694"/>
              <a:ext cx="504824" cy="504775"/>
            </a:xfrm>
            <a:prstGeom prst="ellipse">
              <a:avLst/>
            </a:prstGeom>
            <a:solidFill>
              <a:srgbClr val="FFC000"/>
            </a:solidFill>
            <a:ln w="76200">
              <a:solidFill>
                <a:srgbClr val="D9D9D9">
                  <a:alpha val="63922"/>
                </a:srgbClr>
              </a:solidFill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algn="ctr" defTabSz="914099">
                <a:defRPr/>
              </a:pPr>
              <a:r>
                <a:rPr lang="en-US" altLang="zh-CN" sz="3200" b="1" dirty="0">
                  <a:solidFill>
                    <a:schemeClr val="bg1">
                      <a:alpha val="99000"/>
                    </a:schemeClr>
                  </a:solidFill>
                  <a:latin typeface="Arial Black" pitchFamily="34" charset="0"/>
                  <a:cs typeface="Arial" pitchFamily="34" charset="0"/>
                </a:rPr>
                <a:t>2</a:t>
              </a:r>
              <a:endParaRPr lang="zh-CN" altLang="en-US" sz="3200" b="1" dirty="0">
                <a:solidFill>
                  <a:schemeClr val="bg1">
                    <a:alpha val="99000"/>
                  </a:schemeClr>
                </a:solidFill>
                <a:latin typeface="Arial Black" pitchFamily="34" charset="0"/>
                <a:cs typeface="Arial" pitchFamily="34" charset="0"/>
              </a:endParaRPr>
            </a:p>
          </p:txBody>
        </p:sp>
      </p:grpSp>
      <p:grpSp>
        <p:nvGrpSpPr>
          <p:cNvPr id="160775" name="组合 16"/>
          <p:cNvGrpSpPr>
            <a:grpSpLocks/>
          </p:cNvGrpSpPr>
          <p:nvPr/>
        </p:nvGrpSpPr>
        <p:grpSpPr bwMode="auto">
          <a:xfrm>
            <a:off x="4572000" y="2370138"/>
            <a:ext cx="4048125" cy="773112"/>
            <a:chOff x="1167472" y="1105694"/>
            <a:chExt cx="4048118" cy="773037"/>
          </a:xfrm>
        </p:grpSpPr>
        <p:sp>
          <p:nvSpPr>
            <p:cNvPr id="18" name="TextBox 25"/>
            <p:cNvSpPr txBox="1"/>
            <p:nvPr/>
          </p:nvSpPr>
          <p:spPr>
            <a:xfrm>
              <a:off x="1378610" y="1273953"/>
              <a:ext cx="3836980" cy="604778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案例分析</a:t>
              </a:r>
              <a:endPara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椭圆 18"/>
            <p:cNvSpPr/>
            <p:nvPr/>
          </p:nvSpPr>
          <p:spPr bwMode="auto">
            <a:xfrm>
              <a:off x="1167472" y="1105694"/>
              <a:ext cx="504824" cy="504776"/>
            </a:xfrm>
            <a:prstGeom prst="ellipse">
              <a:avLst/>
            </a:prstGeom>
            <a:solidFill>
              <a:srgbClr val="FFC000"/>
            </a:solidFill>
            <a:ln w="76200">
              <a:solidFill>
                <a:srgbClr val="D9D9D9">
                  <a:alpha val="63922"/>
                </a:srgbClr>
              </a:solidFill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algn="ctr" defTabSz="914099">
                <a:defRPr/>
              </a:pPr>
              <a:r>
                <a:rPr lang="en-US" altLang="zh-CN" sz="3200" b="1" dirty="0">
                  <a:solidFill>
                    <a:schemeClr val="bg1">
                      <a:alpha val="99000"/>
                    </a:schemeClr>
                  </a:solidFill>
                  <a:latin typeface="Arial Black" pitchFamily="34" charset="0"/>
                  <a:cs typeface="Arial" pitchFamily="34" charset="0"/>
                </a:rPr>
                <a:t>3</a:t>
              </a:r>
              <a:endParaRPr lang="zh-CN" altLang="en-US" sz="3200" b="1" dirty="0">
                <a:solidFill>
                  <a:schemeClr val="bg1">
                    <a:alpha val="99000"/>
                  </a:schemeClr>
                </a:solidFill>
                <a:latin typeface="Arial Black" pitchFamily="34" charset="0"/>
                <a:cs typeface="Arial" pitchFamily="34" charset="0"/>
              </a:endParaRPr>
            </a:p>
          </p:txBody>
        </p:sp>
      </p:grpSp>
      <p:grpSp>
        <p:nvGrpSpPr>
          <p:cNvPr id="160776" name="组合 19"/>
          <p:cNvGrpSpPr>
            <a:grpSpLocks/>
          </p:cNvGrpSpPr>
          <p:nvPr/>
        </p:nvGrpSpPr>
        <p:grpSpPr bwMode="auto">
          <a:xfrm>
            <a:off x="4572000" y="3429000"/>
            <a:ext cx="4048125" cy="773113"/>
            <a:chOff x="1167472" y="1105694"/>
            <a:chExt cx="4048118" cy="773037"/>
          </a:xfrm>
        </p:grpSpPr>
        <p:sp>
          <p:nvSpPr>
            <p:cNvPr id="21" name="TextBox 25"/>
            <p:cNvSpPr txBox="1"/>
            <p:nvPr/>
          </p:nvSpPr>
          <p:spPr>
            <a:xfrm>
              <a:off x="1378610" y="1273952"/>
              <a:ext cx="3836980" cy="604779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结论与建议</a:t>
              </a:r>
            </a:p>
          </p:txBody>
        </p:sp>
        <p:sp>
          <p:nvSpPr>
            <p:cNvPr id="22" name="椭圆 21"/>
            <p:cNvSpPr/>
            <p:nvPr/>
          </p:nvSpPr>
          <p:spPr bwMode="auto">
            <a:xfrm>
              <a:off x="1167472" y="1105694"/>
              <a:ext cx="504824" cy="504775"/>
            </a:xfrm>
            <a:prstGeom prst="ellipse">
              <a:avLst/>
            </a:prstGeom>
            <a:solidFill>
              <a:srgbClr val="FFC000"/>
            </a:solidFill>
            <a:ln w="76200">
              <a:solidFill>
                <a:srgbClr val="D9D9D9">
                  <a:alpha val="63922"/>
                </a:srgbClr>
              </a:solidFill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algn="ctr" defTabSz="914099">
                <a:defRPr/>
              </a:pPr>
              <a:r>
                <a:rPr lang="en-US" altLang="zh-CN" sz="3200" b="1" dirty="0">
                  <a:solidFill>
                    <a:schemeClr val="bg1">
                      <a:alpha val="99000"/>
                    </a:schemeClr>
                  </a:solidFill>
                  <a:latin typeface="Arial Black" pitchFamily="34" charset="0"/>
                  <a:cs typeface="Arial" pitchFamily="34" charset="0"/>
                </a:rPr>
                <a:t>4</a:t>
              </a:r>
              <a:endParaRPr lang="zh-CN" altLang="en-US" sz="3200" b="1" dirty="0">
                <a:solidFill>
                  <a:schemeClr val="bg1">
                    <a:alpha val="99000"/>
                  </a:schemeClr>
                </a:solidFill>
                <a:latin typeface="Arial Black" pitchFamily="34" charset="0"/>
                <a:cs typeface="Arial" pitchFamily="34" charset="0"/>
              </a:endParaRPr>
            </a:p>
          </p:txBody>
        </p:sp>
      </p:grpSp>
      <p:sp>
        <p:nvSpPr>
          <p:cNvPr id="32" name="TextBox 15"/>
          <p:cNvSpPr txBox="1"/>
          <p:nvPr/>
        </p:nvSpPr>
        <p:spPr>
          <a:xfrm>
            <a:off x="7989888" y="4738688"/>
            <a:ext cx="700087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—  2</a:t>
            </a:r>
            <a:r>
              <a:rPr lang="zh-CN" altLang="en-US" sz="1100" dirty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—</a:t>
            </a:r>
            <a:r>
              <a:rPr lang="zh-CN" altLang="en-US" sz="1100" dirty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endParaRPr lang="zh-CN" altLang="en-US" sz="1100" dirty="0">
              <a:solidFill>
                <a:schemeClr val="bg2">
                  <a:lumMod val="25000"/>
                </a:schemeClr>
              </a:solidFill>
              <a:effectLst>
                <a:outerShdw blurRad="50800" dist="50800" dir="12000000" sx="50000" sy="50000" algn="ctr" rotWithShape="0">
                  <a:srgbClr val="000000">
                    <a:alpha val="2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0779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5" y="919163"/>
            <a:ext cx="3630613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780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7475"/>
            <a:ext cx="4238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1F1E5"/>
            </a:gs>
            <a:gs pos="74001">
              <a:srgbClr val="F7F7ED"/>
            </a:gs>
            <a:gs pos="83000">
              <a:srgbClr val="F8F8EE"/>
            </a:gs>
            <a:gs pos="100000">
              <a:srgbClr val="F9F9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794" name="Group 2"/>
          <p:cNvGrpSpPr>
            <a:grpSpLocks/>
          </p:cNvGrpSpPr>
          <p:nvPr/>
        </p:nvGrpSpPr>
        <p:grpSpPr bwMode="auto">
          <a:xfrm>
            <a:off x="-17463" y="4767263"/>
            <a:ext cx="8747126" cy="242887"/>
            <a:chOff x="0" y="0"/>
            <a:chExt cx="5511" cy="153"/>
          </a:xfrm>
        </p:grpSpPr>
        <p:pic>
          <p:nvPicPr>
            <p:cNvPr id="161805" name="矩形 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51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1806" name="Text Box 4"/>
            <p:cNvSpPr txBox="1">
              <a:spLocks noChangeArrowheads="1"/>
            </p:cNvSpPr>
            <p:nvPr/>
          </p:nvSpPr>
          <p:spPr bwMode="auto">
            <a:xfrm rot="10800000">
              <a:off x="12" y="12"/>
              <a:ext cx="549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36" tIns="34268" rIns="68536" bIns="34268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cxnSp>
        <p:nvCxnSpPr>
          <p:cNvPr id="161795" name="直接连接符 15"/>
          <p:cNvCxnSpPr>
            <a:cxnSpLocks noChangeShapeType="1"/>
          </p:cNvCxnSpPr>
          <p:nvPr/>
        </p:nvCxnSpPr>
        <p:spPr bwMode="auto">
          <a:xfrm>
            <a:off x="1114425" y="266700"/>
            <a:ext cx="0" cy="263525"/>
          </a:xfrm>
          <a:prstGeom prst="line">
            <a:avLst/>
          </a:prstGeom>
          <a:noFill/>
          <a:ln w="9525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椭圆 8"/>
          <p:cNvSpPr/>
          <p:nvPr/>
        </p:nvSpPr>
        <p:spPr>
          <a:xfrm>
            <a:off x="688005" y="790575"/>
            <a:ext cx="1044575" cy="1044575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D9742B"/>
              </a:solidFill>
              <a:latin typeface="Impact" pitchFamily="3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78493" y="881062"/>
            <a:ext cx="863600" cy="863600"/>
          </a:xfrm>
          <a:prstGeom prst="ellipse">
            <a:avLst/>
          </a:prstGeom>
          <a:solidFill>
            <a:srgbClr val="FFC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>
                <a:latin typeface="Impact" pitchFamily="34" charset="0"/>
              </a:rPr>
              <a:t>1</a:t>
            </a:r>
            <a:endParaRPr lang="zh-CN" altLang="en-US" sz="4400" dirty="0">
              <a:latin typeface="Impact" pitchFamily="34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732580" y="1335087"/>
            <a:ext cx="4502150" cy="0"/>
          </a:xfrm>
          <a:prstGeom prst="line">
            <a:avLst/>
          </a:prstGeom>
          <a:ln w="28575">
            <a:solidFill>
              <a:srgbClr val="FFC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800" name="TextBox 3"/>
          <p:cNvSpPr txBox="1">
            <a:spLocks noChangeArrowheads="1"/>
          </p:cNvSpPr>
          <p:nvPr/>
        </p:nvSpPr>
        <p:spPr bwMode="auto">
          <a:xfrm>
            <a:off x="1906779" y="635705"/>
            <a:ext cx="39084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案件详情</a:t>
            </a:r>
            <a:endParaRPr lang="zh-CN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5"/>
          <p:cNvSpPr txBox="1"/>
          <p:nvPr/>
        </p:nvSpPr>
        <p:spPr>
          <a:xfrm>
            <a:off x="7989888" y="4738688"/>
            <a:ext cx="700087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—  3</a:t>
            </a:r>
            <a:r>
              <a:rPr lang="zh-CN" altLang="en-US" sz="1100" dirty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—</a:t>
            </a:r>
            <a:r>
              <a:rPr lang="zh-CN" altLang="en-US" sz="1100" dirty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endParaRPr lang="zh-CN" altLang="en-US" sz="1100" dirty="0">
              <a:solidFill>
                <a:schemeClr val="bg2">
                  <a:lumMod val="25000"/>
                </a:schemeClr>
              </a:solidFill>
              <a:effectLst>
                <a:outerShdw blurRad="50800" dist="50800" dir="12000000" sx="50000" sy="50000" algn="ctr" rotWithShape="0">
                  <a:srgbClr val="000000">
                    <a:alpha val="2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48"/>
          <p:cNvSpPr>
            <a:spLocks noChangeArrowheads="1"/>
          </p:cNvSpPr>
          <p:nvPr/>
        </p:nvSpPr>
        <p:spPr bwMode="auto">
          <a:xfrm>
            <a:off x="3214688" y="2143125"/>
            <a:ext cx="4051300" cy="124341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基本情况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案件过程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案件整理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1804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7475"/>
            <a:ext cx="4238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标题 1"/>
          <p:cNvSpPr txBox="1">
            <a:spLocks noChangeArrowheads="1"/>
          </p:cNvSpPr>
          <p:nvPr/>
        </p:nvSpPr>
        <p:spPr bwMode="auto">
          <a:xfrm>
            <a:off x="1258888" y="266700"/>
            <a:ext cx="66357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12813" indent="-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defTabSz="914400">
              <a:lnSpc>
                <a:spcPct val="80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目录 </a:t>
            </a:r>
            <a:r>
              <a:rPr lang="en-US" altLang="zh-CN" sz="1400" b="1" dirty="0">
                <a:solidFill>
                  <a:srgbClr val="FFC000"/>
                </a:solidFill>
                <a:ea typeface="微软雅黑" pitchFamily="34" charset="-122"/>
                <a:cs typeface="Arial Unicode MS" pitchFamily="34" charset="-122"/>
              </a:rPr>
              <a:t>CONTENTS PAGE</a:t>
            </a:r>
            <a:endParaRPr lang="en-US" altLang="zh-CN" b="1" dirty="0">
              <a:solidFill>
                <a:srgbClr val="FFC000"/>
              </a:solidFill>
              <a:ea typeface="微软雅黑" pitchFamily="34" charset="-122"/>
              <a:cs typeface="Arial Unicode MS" pitchFamily="34" charset="-122"/>
            </a:endParaRPr>
          </a:p>
          <a:p>
            <a:pPr defTabSz="914400">
              <a:lnSpc>
                <a:spcPct val="80000"/>
              </a:lnSpc>
            </a:pPr>
            <a:endParaRPr lang="zh-CN" altLang="en-US" b="1" dirty="0"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247 -0.00894 L -2.77778E-7 -3.01264E-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15" y="432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00" grpId="0"/>
      <p:bldP spid="16180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1F1E5"/>
            </a:gs>
            <a:gs pos="74001">
              <a:srgbClr val="F7F7ED"/>
            </a:gs>
            <a:gs pos="83000">
              <a:srgbClr val="F8F8EE"/>
            </a:gs>
            <a:gs pos="100000">
              <a:srgbClr val="F9F9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矩形 37"/>
          <p:cNvSpPr>
            <a:spLocks noChangeArrowheads="1"/>
          </p:cNvSpPr>
          <p:nvPr/>
        </p:nvSpPr>
        <p:spPr bwMode="auto">
          <a:xfrm>
            <a:off x="1035050" y="1327856"/>
            <a:ext cx="1409700" cy="2952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endParaRPr lang="en-US" altLang="zh-CN" sz="200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2819" name="燕尾形 33"/>
          <p:cNvSpPr>
            <a:spLocks noChangeArrowheads="1"/>
          </p:cNvSpPr>
          <p:nvPr/>
        </p:nvSpPr>
        <p:spPr bwMode="auto">
          <a:xfrm>
            <a:off x="928688" y="928688"/>
            <a:ext cx="252412" cy="252412"/>
          </a:xfrm>
          <a:prstGeom prst="chevron">
            <a:avLst>
              <a:gd name="adj" fmla="val 50000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000"/>
              </a:solidFill>
              <a:latin typeface="Calibri" pitchFamily="34" charset="0"/>
            </a:endParaRPr>
          </a:p>
        </p:txBody>
      </p:sp>
      <p:grpSp>
        <p:nvGrpSpPr>
          <p:cNvPr id="162820" name="Group 2"/>
          <p:cNvGrpSpPr>
            <a:grpSpLocks/>
          </p:cNvGrpSpPr>
          <p:nvPr/>
        </p:nvGrpSpPr>
        <p:grpSpPr bwMode="auto">
          <a:xfrm>
            <a:off x="-17463" y="4767263"/>
            <a:ext cx="8747126" cy="242887"/>
            <a:chOff x="0" y="0"/>
            <a:chExt cx="5511" cy="153"/>
          </a:xfrm>
        </p:grpSpPr>
        <p:pic>
          <p:nvPicPr>
            <p:cNvPr id="162838" name="矩形 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51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2839" name="Text Box 4"/>
            <p:cNvSpPr txBox="1">
              <a:spLocks noChangeArrowheads="1"/>
            </p:cNvSpPr>
            <p:nvPr/>
          </p:nvSpPr>
          <p:spPr bwMode="auto">
            <a:xfrm rot="10800000">
              <a:off x="12" y="12"/>
              <a:ext cx="549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36" tIns="34268" rIns="68536" bIns="34268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cxnSp>
        <p:nvCxnSpPr>
          <p:cNvPr id="162821" name="直接连接符 15"/>
          <p:cNvCxnSpPr>
            <a:cxnSpLocks noChangeShapeType="1"/>
          </p:cNvCxnSpPr>
          <p:nvPr/>
        </p:nvCxnSpPr>
        <p:spPr bwMode="auto">
          <a:xfrm>
            <a:off x="1114425" y="266700"/>
            <a:ext cx="0" cy="263525"/>
          </a:xfrm>
          <a:prstGeom prst="line">
            <a:avLst/>
          </a:prstGeom>
          <a:noFill/>
          <a:ln w="9525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2822" name="标题 1"/>
          <p:cNvSpPr txBox="1">
            <a:spLocks noChangeArrowheads="1"/>
          </p:cNvSpPr>
          <p:nvPr/>
        </p:nvSpPr>
        <p:spPr bwMode="auto">
          <a:xfrm>
            <a:off x="1258888" y="266700"/>
            <a:ext cx="66357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12813" indent="-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defTabSz="914400">
              <a:lnSpc>
                <a:spcPct val="80000"/>
              </a:lnSpc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1.1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基本情况</a:t>
            </a:r>
            <a:endParaRPr lang="zh-CN" altLang="en-US" b="1" dirty="0"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sp>
        <p:nvSpPr>
          <p:cNvPr id="21" name="TextBox 15"/>
          <p:cNvSpPr txBox="1"/>
          <p:nvPr/>
        </p:nvSpPr>
        <p:spPr>
          <a:xfrm>
            <a:off x="7989888" y="4738688"/>
            <a:ext cx="700087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—  4</a:t>
            </a:r>
            <a:r>
              <a:rPr lang="zh-CN" altLang="en-US" sz="1100" dirty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—</a:t>
            </a:r>
            <a:r>
              <a:rPr lang="zh-CN" altLang="en-US" sz="1100" dirty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endParaRPr lang="zh-CN" altLang="en-US" sz="1100" dirty="0">
              <a:solidFill>
                <a:schemeClr val="bg2">
                  <a:lumMod val="25000"/>
                </a:schemeClr>
              </a:solidFill>
              <a:effectLst>
                <a:outerShdw blurRad="50800" dist="50800" dir="12000000" sx="50000" sy="50000" algn="ctr" rotWithShape="0">
                  <a:srgbClr val="000000">
                    <a:alpha val="2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2824" name="TextBox 48"/>
          <p:cNvSpPr txBox="1">
            <a:spLocks noChangeArrowheads="1"/>
          </p:cNvSpPr>
          <p:nvPr/>
        </p:nvSpPr>
        <p:spPr bwMode="auto">
          <a:xfrm>
            <a:off x="3000375" y="4000500"/>
            <a:ext cx="4429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2826" name="燕尾形 34"/>
          <p:cNvSpPr>
            <a:spLocks noChangeArrowheads="1"/>
          </p:cNvSpPr>
          <p:nvPr/>
        </p:nvSpPr>
        <p:spPr bwMode="auto">
          <a:xfrm>
            <a:off x="857250" y="928688"/>
            <a:ext cx="252413" cy="252412"/>
          </a:xfrm>
          <a:prstGeom prst="chevron">
            <a:avLst>
              <a:gd name="adj" fmla="val 50000"/>
            </a:avLst>
          </a:prstGeom>
          <a:solidFill>
            <a:srgbClr val="C49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latin typeface="Calibri" pitchFamily="34" charset="0"/>
            </a:endParaRPr>
          </a:p>
        </p:txBody>
      </p:sp>
      <p:sp>
        <p:nvSpPr>
          <p:cNvPr id="162827" name="燕尾形 36"/>
          <p:cNvSpPr>
            <a:spLocks noChangeArrowheads="1"/>
          </p:cNvSpPr>
          <p:nvPr/>
        </p:nvSpPr>
        <p:spPr bwMode="auto">
          <a:xfrm>
            <a:off x="1428750" y="928688"/>
            <a:ext cx="252413" cy="252412"/>
          </a:xfrm>
          <a:prstGeom prst="chevron">
            <a:avLst>
              <a:gd name="adj" fmla="val 50000"/>
            </a:avLst>
          </a:prstGeom>
          <a:solidFill>
            <a:srgbClr val="FFDE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latin typeface="Calibri" pitchFamily="34" charset="0"/>
            </a:endParaRPr>
          </a:p>
        </p:txBody>
      </p:sp>
      <p:sp>
        <p:nvSpPr>
          <p:cNvPr id="162828" name="燕尾形 35"/>
          <p:cNvSpPr>
            <a:spLocks noChangeArrowheads="1"/>
          </p:cNvSpPr>
          <p:nvPr/>
        </p:nvSpPr>
        <p:spPr bwMode="auto">
          <a:xfrm>
            <a:off x="1714500" y="928688"/>
            <a:ext cx="252413" cy="252412"/>
          </a:xfrm>
          <a:prstGeom prst="chevron">
            <a:avLst>
              <a:gd name="adj" fmla="val 50000"/>
            </a:avLst>
          </a:prstGeom>
          <a:solidFill>
            <a:srgbClr val="FFE8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latin typeface="Calibri" pitchFamily="34" charset="0"/>
            </a:endParaRPr>
          </a:p>
        </p:txBody>
      </p:sp>
      <p:sp>
        <p:nvSpPr>
          <p:cNvPr id="48" name="Text Box 44"/>
          <p:cNvSpPr txBox="1">
            <a:spLocks noChangeArrowheads="1"/>
          </p:cNvSpPr>
          <p:nvPr/>
        </p:nvSpPr>
        <p:spPr bwMode="auto">
          <a:xfrm>
            <a:off x="2665944" y="1336676"/>
            <a:ext cx="6228036" cy="291772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zh-CN" sz="2000" b="1" dirty="0" smtClean="0"/>
              <a:t>“潍洋”</a:t>
            </a:r>
            <a:r>
              <a:rPr lang="zh-CN" altLang="zh-CN" sz="2000" b="1" dirty="0"/>
              <a:t>船保险利益与危险增加通知义务争议案</a:t>
            </a:r>
            <a:endParaRPr lang="zh-CN" altLang="zh-CN" sz="2000" dirty="0"/>
          </a:p>
          <a:p>
            <a:endParaRPr lang="en-US" altLang="zh-CN" sz="1800" b="1" dirty="0" smtClean="0"/>
          </a:p>
          <a:p>
            <a:pPr>
              <a:lnSpc>
                <a:spcPct val="200000"/>
              </a:lnSpc>
            </a:pPr>
            <a:r>
              <a:rPr lang="zh-CN" altLang="zh-CN" sz="1800" dirty="0" smtClean="0"/>
              <a:t>船名</a:t>
            </a:r>
            <a:r>
              <a:rPr lang="zh-CN" altLang="zh-CN" sz="1800" dirty="0"/>
              <a:t>：</a:t>
            </a:r>
            <a:r>
              <a:rPr lang="zh-CN" altLang="zh-CN" sz="1800" dirty="0" smtClean="0"/>
              <a:t>“潍洋”</a:t>
            </a:r>
            <a:endParaRPr lang="zh-CN" altLang="zh-CN" sz="1800" dirty="0"/>
          </a:p>
          <a:p>
            <a:pPr>
              <a:lnSpc>
                <a:spcPct val="200000"/>
              </a:lnSpc>
            </a:pPr>
            <a:r>
              <a:rPr lang="zh-CN" altLang="zh-CN" sz="1800" dirty="0"/>
              <a:t>原告：潍坊鸿达海运有限公司</a:t>
            </a:r>
          </a:p>
          <a:p>
            <a:pPr>
              <a:lnSpc>
                <a:spcPct val="200000"/>
              </a:lnSpc>
            </a:pPr>
            <a:r>
              <a:rPr lang="zh-CN" altLang="zh-CN" sz="1800" dirty="0"/>
              <a:t>被告：某保险公司</a:t>
            </a:r>
          </a:p>
          <a:p>
            <a:pPr>
              <a:defRPr/>
            </a:pPr>
            <a:endParaRPr lang="en-US" altLang="zh-CN" sz="1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2831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98425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直接连接符 23"/>
          <p:cNvCxnSpPr/>
          <p:nvPr/>
        </p:nvCxnSpPr>
        <p:spPr>
          <a:xfrm rot="5400000">
            <a:off x="715169" y="2713832"/>
            <a:ext cx="3571875" cy="1587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835" name="矩形 48"/>
          <p:cNvSpPr>
            <a:spLocks noChangeArrowheads="1"/>
          </p:cNvSpPr>
          <p:nvPr/>
        </p:nvSpPr>
        <p:spPr bwMode="auto">
          <a:xfrm>
            <a:off x="1103313" y="1301750"/>
            <a:ext cx="1595437" cy="76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基本情况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案件介绍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1F1E5"/>
            </a:gs>
            <a:gs pos="74001">
              <a:srgbClr val="F7F7ED"/>
            </a:gs>
            <a:gs pos="83000">
              <a:srgbClr val="F8F8EE"/>
            </a:gs>
            <a:gs pos="100000">
              <a:srgbClr val="F9F9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-17463" y="4767263"/>
            <a:ext cx="8747126" cy="242887"/>
            <a:chOff x="0" y="0"/>
            <a:chExt cx="5511" cy="153"/>
          </a:xfrm>
          <a:noFill/>
        </p:grpSpPr>
        <p:pic>
          <p:nvPicPr>
            <p:cNvPr id="156691" name="矩形 3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5511" cy="15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  <p:sp>
          <p:nvSpPr>
            <p:cNvPr id="156692" name="Text Box 4"/>
            <p:cNvSpPr txBox="1">
              <a:spLocks noChangeArrowheads="1"/>
            </p:cNvSpPr>
            <p:nvPr/>
          </p:nvSpPr>
          <p:spPr bwMode="auto">
            <a:xfrm rot="10800000">
              <a:off x="12" y="12"/>
              <a:ext cx="5490" cy="13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68536" tIns="34268" rIns="68536" bIns="34268"/>
            <a:lstStyle/>
            <a:p>
              <a:pPr>
                <a:defRPr/>
              </a:pPr>
              <a:endParaRPr lang="zh-CN" altLang="en-US"/>
            </a:p>
          </p:txBody>
        </p:sp>
      </p:grpSp>
      <p:cxnSp>
        <p:nvCxnSpPr>
          <p:cNvPr id="163844" name="直接连接符 15"/>
          <p:cNvCxnSpPr>
            <a:cxnSpLocks noChangeShapeType="1"/>
          </p:cNvCxnSpPr>
          <p:nvPr/>
        </p:nvCxnSpPr>
        <p:spPr bwMode="auto">
          <a:xfrm>
            <a:off x="1114425" y="266700"/>
            <a:ext cx="0" cy="263525"/>
          </a:xfrm>
          <a:prstGeom prst="line">
            <a:avLst/>
          </a:prstGeom>
          <a:noFill/>
          <a:ln w="9525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845" name="标题 1"/>
          <p:cNvSpPr txBox="1">
            <a:spLocks noChangeArrowheads="1"/>
          </p:cNvSpPr>
          <p:nvPr/>
        </p:nvSpPr>
        <p:spPr bwMode="auto">
          <a:xfrm>
            <a:off x="1258888" y="266700"/>
            <a:ext cx="66357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12813" indent="-9128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defTabSz="914400">
              <a:lnSpc>
                <a:spcPct val="80000"/>
              </a:lnSpc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1.1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调查的背景及意义</a:t>
            </a:r>
          </a:p>
        </p:txBody>
      </p:sp>
      <p:sp>
        <p:nvSpPr>
          <p:cNvPr id="163846" name="矩形 37"/>
          <p:cNvSpPr>
            <a:spLocks noChangeArrowheads="1"/>
          </p:cNvSpPr>
          <p:nvPr/>
        </p:nvSpPr>
        <p:spPr bwMode="auto">
          <a:xfrm>
            <a:off x="1114425" y="1714500"/>
            <a:ext cx="1409700" cy="2952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endParaRPr lang="en-US" altLang="zh-CN" sz="200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rot="5400000">
            <a:off x="715169" y="2713832"/>
            <a:ext cx="3571875" cy="1587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848" name="矩形 48"/>
          <p:cNvSpPr>
            <a:spLocks noChangeArrowheads="1"/>
          </p:cNvSpPr>
          <p:nvPr/>
        </p:nvSpPr>
        <p:spPr bwMode="auto">
          <a:xfrm>
            <a:off x="1103313" y="1301750"/>
            <a:ext cx="1595437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调查的背景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调查的意义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15"/>
          <p:cNvSpPr txBox="1"/>
          <p:nvPr/>
        </p:nvSpPr>
        <p:spPr>
          <a:xfrm>
            <a:off x="7989888" y="4738688"/>
            <a:ext cx="69923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—  </a:t>
            </a:r>
            <a:r>
              <a:rPr lang="en-US" altLang="zh-CN" sz="1100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5</a:t>
            </a:r>
            <a:r>
              <a:rPr lang="zh-CN" altLang="en-US" sz="1100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—</a:t>
            </a:r>
            <a:r>
              <a:rPr lang="zh-CN" altLang="en-US" sz="1100" dirty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12000000" sx="50000" sy="50000" algn="ctr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endParaRPr lang="zh-CN" altLang="en-US" sz="1100" dirty="0">
              <a:solidFill>
                <a:schemeClr val="bg2">
                  <a:lumMod val="25000"/>
                </a:schemeClr>
              </a:solidFill>
              <a:effectLst>
                <a:outerShdw blurRad="50800" dist="50800" dir="12000000" sx="50000" sy="50000" algn="ctr" rotWithShape="0">
                  <a:srgbClr val="000000">
                    <a:alpha val="2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851" name="燕尾形 33"/>
          <p:cNvSpPr>
            <a:spLocks noChangeArrowheads="1"/>
          </p:cNvSpPr>
          <p:nvPr/>
        </p:nvSpPr>
        <p:spPr bwMode="auto">
          <a:xfrm>
            <a:off x="928688" y="928688"/>
            <a:ext cx="252412" cy="252412"/>
          </a:xfrm>
          <a:prstGeom prst="chevron">
            <a:avLst>
              <a:gd name="adj" fmla="val 50000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000"/>
              </a:solidFill>
              <a:latin typeface="Calibri" pitchFamily="34" charset="0"/>
            </a:endParaRPr>
          </a:p>
        </p:txBody>
      </p:sp>
      <p:sp>
        <p:nvSpPr>
          <p:cNvPr id="163852" name="燕尾形 36"/>
          <p:cNvSpPr>
            <a:spLocks noChangeArrowheads="1"/>
          </p:cNvSpPr>
          <p:nvPr/>
        </p:nvSpPr>
        <p:spPr bwMode="auto">
          <a:xfrm>
            <a:off x="1428750" y="928688"/>
            <a:ext cx="252413" cy="252412"/>
          </a:xfrm>
          <a:prstGeom prst="chevron">
            <a:avLst>
              <a:gd name="adj" fmla="val 50000"/>
            </a:avLst>
          </a:prstGeom>
          <a:solidFill>
            <a:srgbClr val="FFDE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latin typeface="Calibri" pitchFamily="34" charset="0"/>
            </a:endParaRPr>
          </a:p>
        </p:txBody>
      </p:sp>
      <p:sp>
        <p:nvSpPr>
          <p:cNvPr id="163853" name="燕尾形 35"/>
          <p:cNvSpPr>
            <a:spLocks noChangeArrowheads="1"/>
          </p:cNvSpPr>
          <p:nvPr/>
        </p:nvSpPr>
        <p:spPr bwMode="auto">
          <a:xfrm>
            <a:off x="1714500" y="928688"/>
            <a:ext cx="252413" cy="252412"/>
          </a:xfrm>
          <a:prstGeom prst="chevron">
            <a:avLst>
              <a:gd name="adj" fmla="val 50000"/>
            </a:avLst>
          </a:prstGeom>
          <a:solidFill>
            <a:srgbClr val="FFE8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latin typeface="Calibri" pitchFamily="34" charset="0"/>
            </a:endParaRPr>
          </a:p>
        </p:txBody>
      </p:sp>
      <p:sp>
        <p:nvSpPr>
          <p:cNvPr id="163854" name="燕尾形 22"/>
          <p:cNvSpPr>
            <a:spLocks noChangeArrowheads="1"/>
          </p:cNvSpPr>
          <p:nvPr/>
        </p:nvSpPr>
        <p:spPr bwMode="auto">
          <a:xfrm>
            <a:off x="857250" y="928688"/>
            <a:ext cx="252413" cy="252412"/>
          </a:xfrm>
          <a:prstGeom prst="chevron">
            <a:avLst>
              <a:gd name="adj" fmla="val 50000"/>
            </a:avLst>
          </a:prstGeom>
          <a:solidFill>
            <a:srgbClr val="C49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latin typeface="Calibri" pitchFamily="34" charset="0"/>
            </a:endParaRPr>
          </a:p>
        </p:txBody>
      </p:sp>
      <p:sp>
        <p:nvSpPr>
          <p:cNvPr id="163855" name="TextBox 10"/>
          <p:cNvSpPr txBox="1">
            <a:spLocks noChangeArrowheads="1"/>
          </p:cNvSpPr>
          <p:nvPr/>
        </p:nvSpPr>
        <p:spPr bwMode="auto">
          <a:xfrm>
            <a:off x="3050113" y="2060222"/>
            <a:ext cx="1938337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zh-CN" sz="1600" b="1" dirty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提炼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影响药品安全满意度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因素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856" name="TextBox 11"/>
          <p:cNvSpPr txBox="1">
            <a:spLocks noChangeArrowheads="1"/>
          </p:cNvSpPr>
          <p:nvPr/>
        </p:nvSpPr>
        <p:spPr bwMode="auto">
          <a:xfrm>
            <a:off x="6297437" y="2125622"/>
            <a:ext cx="2073275" cy="658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zh-CN" sz="1600" b="1" dirty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深入分析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药品行业现状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857" name="TextBox 12"/>
          <p:cNvSpPr txBox="1">
            <a:spLocks noChangeArrowheads="1"/>
          </p:cNvSpPr>
          <p:nvPr/>
        </p:nvSpPr>
        <p:spPr bwMode="auto">
          <a:xfrm>
            <a:off x="4716066" y="3374949"/>
            <a:ext cx="2035175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为改革和完善药品安全监管体制</a:t>
            </a:r>
            <a:r>
              <a:rPr lang="zh-CN" altLang="zh-CN" sz="1600" b="1" dirty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提供依据</a:t>
            </a:r>
            <a:endParaRPr lang="zh-CN" altLang="en-US" sz="1600" b="1" dirty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555180" y="745494"/>
            <a:ext cx="4177914" cy="3312719"/>
            <a:chOff x="3635571" y="555625"/>
            <a:chExt cx="4177914" cy="3312719"/>
          </a:xfrm>
        </p:grpSpPr>
        <p:cxnSp>
          <p:nvCxnSpPr>
            <p:cNvPr id="22" name="直接箭头连接符 21"/>
            <p:cNvCxnSpPr/>
            <p:nvPr/>
          </p:nvCxnSpPr>
          <p:spPr bwMode="auto">
            <a:xfrm flipH="1" flipV="1">
              <a:off x="5708652" y="2473327"/>
              <a:ext cx="2104833" cy="1395017"/>
            </a:xfrm>
            <a:prstGeom prst="straightConnector1">
              <a:avLst/>
            </a:prstGeom>
            <a:ln>
              <a:solidFill>
                <a:srgbClr val="FFC000"/>
              </a:solidFill>
              <a:headEnd type="arrow"/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 bwMode="auto">
            <a:xfrm flipH="1">
              <a:off x="3635571" y="2436814"/>
              <a:ext cx="1996879" cy="1431530"/>
            </a:xfrm>
            <a:prstGeom prst="straightConnector1">
              <a:avLst/>
            </a:prstGeom>
            <a:ln>
              <a:solidFill>
                <a:srgbClr val="FFC000"/>
              </a:solidFill>
              <a:headEnd type="arrow"/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 bwMode="auto">
            <a:xfrm>
              <a:off x="5605462" y="555625"/>
              <a:ext cx="0" cy="1890713"/>
            </a:xfrm>
            <a:prstGeom prst="straightConnector1">
              <a:avLst/>
            </a:prstGeom>
            <a:ln>
              <a:solidFill>
                <a:srgbClr val="FFC000"/>
              </a:solidFill>
              <a:headEnd type="arrow"/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椭圆 19"/>
            <p:cNvSpPr/>
            <p:nvPr/>
          </p:nvSpPr>
          <p:spPr bwMode="auto">
            <a:xfrm rot="2692651">
              <a:off x="5213349" y="1979614"/>
              <a:ext cx="839788" cy="850900"/>
            </a:xfrm>
            <a:prstGeom prst="ellipse">
              <a:avLst/>
            </a:prstGeom>
            <a:solidFill>
              <a:schemeClr val="bg1"/>
            </a:solidFill>
            <a:ln w="57150" cap="flat" cmpd="sng">
              <a:solidFill>
                <a:srgbClr val="FFC000"/>
              </a:solidFill>
              <a:round/>
              <a:headEnd type="oval" w="med" len="med"/>
              <a:tailEnd/>
            </a:ln>
            <a:ex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63858" name="TextBox 22"/>
          <p:cNvSpPr txBox="1">
            <a:spLocks noChangeArrowheads="1"/>
          </p:cNvSpPr>
          <p:nvPr/>
        </p:nvSpPr>
        <p:spPr bwMode="auto">
          <a:xfrm>
            <a:off x="5096672" y="2355651"/>
            <a:ext cx="9159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defTabSz="914400" eaLnBrk="1" hangingPunct="1"/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意义</a:t>
            </a:r>
          </a:p>
        </p:txBody>
      </p:sp>
      <p:pic>
        <p:nvPicPr>
          <p:cNvPr id="163859" name="图片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98425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矩形 48"/>
          <p:cNvSpPr>
            <a:spLocks noChangeArrowheads="1"/>
          </p:cNvSpPr>
          <p:nvPr/>
        </p:nvSpPr>
        <p:spPr bwMode="auto">
          <a:xfrm>
            <a:off x="1103313" y="1301750"/>
            <a:ext cx="1595437" cy="76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基本情况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案件介绍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3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3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3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3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55" grpId="0"/>
      <p:bldP spid="163856" grpId="0"/>
      <p:bldP spid="163857" grpId="0"/>
      <p:bldP spid="163858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0_Office 主题">
  <a:themeElements>
    <a:clrScheme name="10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0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0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1_Office 主题">
  <a:themeElements>
    <a:clrScheme name="11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1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1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Office 主题">
  <a:themeElements>
    <a:clrScheme name="3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3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Office 主题">
  <a:themeElements>
    <a:clrScheme name="4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4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Office 主题">
  <a:themeElements>
    <a:clrScheme name="5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5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5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Office 主题">
  <a:themeElements>
    <a:clrScheme name="6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6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6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Office 主题">
  <a:themeElements>
    <a:clrScheme name="7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7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7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8_Office 主题">
  <a:themeElements>
    <a:clrScheme name="8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8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8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9_Office 主题">
  <a:themeElements>
    <a:clrScheme name="9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9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9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7_Office 主题 1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  <a:fontScheme name="7_Office 主题">
    <a:majorFont>
      <a:latin typeface="Calibri"/>
      <a:ea typeface="宋体"/>
      <a:cs typeface=""/>
    </a:majorFont>
    <a:minorFont>
      <a:latin typeface="Calibri"/>
      <a:ea typeface="宋体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7_Office 主题 1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  <a:fontScheme name="7_Office 主题">
    <a:majorFont>
      <a:latin typeface="Calibri"/>
      <a:ea typeface="宋体"/>
      <a:cs typeface=""/>
    </a:majorFont>
    <a:minorFont>
      <a:latin typeface="Calibri"/>
      <a:ea typeface="宋体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7_Office 主题 1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  <a:fontScheme name="7_Office 主题">
    <a:majorFont>
      <a:latin typeface="Calibri"/>
      <a:ea typeface="宋体"/>
      <a:cs typeface=""/>
    </a:majorFont>
    <a:minorFont>
      <a:latin typeface="Calibri"/>
      <a:ea typeface="宋体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7_Office 主题 1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  <a:fontScheme name="7_Office 主题">
    <a:majorFont>
      <a:latin typeface="Calibri"/>
      <a:ea typeface="宋体"/>
      <a:cs typeface=""/>
    </a:majorFont>
    <a:minorFont>
      <a:latin typeface="Calibri"/>
      <a:ea typeface="宋体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7_Office 主题 1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  <a:fontScheme name="7_Office 主题">
    <a:majorFont>
      <a:latin typeface="Calibri"/>
      <a:ea typeface="宋体"/>
      <a:cs typeface=""/>
    </a:majorFont>
    <a:minorFont>
      <a:latin typeface="Calibri"/>
      <a:ea typeface="宋体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7_Office 主题 1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  <a:fontScheme name="7_Office 主题">
    <a:majorFont>
      <a:latin typeface="Calibri"/>
      <a:ea typeface="宋体"/>
      <a:cs typeface=""/>
    </a:majorFont>
    <a:minorFont>
      <a:latin typeface="Calibri"/>
      <a:ea typeface="宋体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7184</TotalTime>
  <Pages>0</Pages>
  <Words>1996</Words>
  <Characters>0</Characters>
  <Application>Microsoft Office PowerPoint</Application>
  <DocSecurity>0</DocSecurity>
  <PresentationFormat>全屏显示(16:9)</PresentationFormat>
  <Lines>0</Lines>
  <Paragraphs>427</Paragraphs>
  <Slides>39</Slides>
  <Notes>9</Notes>
  <HiddenSlides>0</HiddenSlides>
  <MMClips>0</MMClips>
  <ScaleCrop>false</ScaleCrop>
  <HeadingPairs>
    <vt:vector size="6" baseType="variant">
      <vt:variant>
        <vt:lpstr>主题</vt:lpstr>
      </vt:variant>
      <vt:variant>
        <vt:i4>11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1" baseType="lpstr">
      <vt:lpstr>Office 主题</vt:lpstr>
      <vt:lpstr>2_Office 主题</vt:lpstr>
      <vt:lpstr>3_Office 主题</vt:lpstr>
      <vt:lpstr>4_Office 主题</vt:lpstr>
      <vt:lpstr>5_Office 主题</vt:lpstr>
      <vt:lpstr>6_Office 主题</vt:lpstr>
      <vt:lpstr>7_Office 主题</vt:lpstr>
      <vt:lpstr>8_Office 主题</vt:lpstr>
      <vt:lpstr>9_Office 主题</vt:lpstr>
      <vt:lpstr>10_Office 主题</vt:lpstr>
      <vt:lpstr>11_Office 主题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zhangna</cp:lastModifiedBy>
  <cp:revision>835</cp:revision>
  <dcterms:created xsi:type="dcterms:W3CDTF">2013-04-30T18:27:00Z</dcterms:created>
  <dcterms:modified xsi:type="dcterms:W3CDTF">2014-09-12T11:52:40Z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2052-8.1.0.3405</vt:lpwstr>
  </property>
</Properties>
</file>