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handoutMasterIdLst>
    <p:handoutMasterId r:id="rId44"/>
  </p:handoutMasterIdLst>
  <p:sldIdLst>
    <p:sldId id="256" r:id="rId2"/>
    <p:sldId id="257" r:id="rId3"/>
    <p:sldId id="258" r:id="rId4"/>
    <p:sldId id="293" r:id="rId5"/>
    <p:sldId id="294" r:id="rId6"/>
    <p:sldId id="295" r:id="rId7"/>
    <p:sldId id="296" r:id="rId8"/>
    <p:sldId id="297" r:id="rId9"/>
    <p:sldId id="339" r:id="rId10"/>
    <p:sldId id="301" r:id="rId11"/>
    <p:sldId id="340" r:id="rId12"/>
    <p:sldId id="348" r:id="rId13"/>
    <p:sldId id="349" r:id="rId14"/>
    <p:sldId id="350" r:id="rId15"/>
    <p:sldId id="351" r:id="rId16"/>
    <p:sldId id="352" r:id="rId17"/>
    <p:sldId id="354" r:id="rId18"/>
    <p:sldId id="356" r:id="rId19"/>
    <p:sldId id="341" r:id="rId20"/>
    <p:sldId id="312" r:id="rId21"/>
    <p:sldId id="317" r:id="rId22"/>
    <p:sldId id="316" r:id="rId23"/>
    <p:sldId id="318" r:id="rId24"/>
    <p:sldId id="322" r:id="rId25"/>
    <p:sldId id="333" r:id="rId26"/>
    <p:sldId id="355" r:id="rId27"/>
    <p:sldId id="319" r:id="rId28"/>
    <p:sldId id="321" r:id="rId29"/>
    <p:sldId id="323" r:id="rId30"/>
    <p:sldId id="342" r:id="rId31"/>
    <p:sldId id="326" r:id="rId32"/>
    <p:sldId id="329" r:id="rId33"/>
    <p:sldId id="334" r:id="rId34"/>
    <p:sldId id="336" r:id="rId35"/>
    <p:sldId id="327" r:id="rId36"/>
    <p:sldId id="335" r:id="rId37"/>
    <p:sldId id="337" r:id="rId38"/>
    <p:sldId id="343" r:id="rId39"/>
    <p:sldId id="331" r:id="rId40"/>
    <p:sldId id="332" r:id="rId41"/>
    <p:sldId id="269"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75" autoAdjust="0"/>
    <p:restoredTop sz="94622" autoAdjust="0"/>
  </p:normalViewPr>
  <p:slideViewPr>
    <p:cSldViewPr>
      <p:cViewPr varScale="1">
        <p:scale>
          <a:sx n="104" d="100"/>
          <a:sy n="104" d="100"/>
        </p:scale>
        <p:origin x="-182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32"/>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90774D7-3C4F-4C1B-A329-0AA29A15BB32}" type="datetimeFigureOut">
              <a:rPr lang="zh-CN" altLang="en-US" smtClean="0"/>
              <a:pPr/>
              <a:t>2015/5/16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E9CD7D-DA82-42C6-B81F-C100FC63229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4EC0DB-3930-4282-8E9F-EBB39A74AB88}" type="datetimeFigureOut">
              <a:rPr lang="zh-CN" altLang="en-US" smtClean="0"/>
              <a:pPr/>
              <a:t>2015/5/16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F8D7D6-D43D-4A22-95D6-B2B667F539B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6F8D7D6-D43D-4A22-95D6-B2B667F539BE}" type="slidenum">
              <a:rPr lang="zh-CN" altLang="en-US" smtClean="0"/>
              <a:pPr/>
              <a:t>2</a:t>
            </a:fld>
            <a:endParaRPr lang="zh-CN" altLang="en-US"/>
          </a:p>
        </p:txBody>
      </p:sp>
      <p:sp>
        <p:nvSpPr>
          <p:cNvPr id="5" name="日期占位符 4"/>
          <p:cNvSpPr>
            <a:spLocks noGrp="1"/>
          </p:cNvSpPr>
          <p:nvPr>
            <p:ph type="dt" idx="11"/>
          </p:nvPr>
        </p:nvSpPr>
        <p:spPr/>
        <p:txBody>
          <a:bodyPr/>
          <a:lstStyle/>
          <a:p>
            <a:fld id="{3D399483-6065-449A-A507-1F885EB49352}" type="datetime1">
              <a:rPr lang="zh-CN" altLang="en-US" smtClean="0"/>
              <a:pPr/>
              <a:t>2015/5/16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6F8D7D6-D43D-4A22-95D6-B2B667F539BE}" type="slidenum">
              <a:rPr lang="zh-CN" altLang="en-US" smtClean="0"/>
              <a:pPr/>
              <a:t>9</a:t>
            </a:fld>
            <a:endParaRPr lang="zh-CN" altLang="en-US"/>
          </a:p>
        </p:txBody>
      </p:sp>
      <p:sp>
        <p:nvSpPr>
          <p:cNvPr id="5" name="日期占位符 4"/>
          <p:cNvSpPr>
            <a:spLocks noGrp="1"/>
          </p:cNvSpPr>
          <p:nvPr>
            <p:ph type="dt" idx="11"/>
          </p:nvPr>
        </p:nvSpPr>
        <p:spPr/>
        <p:txBody>
          <a:bodyPr/>
          <a:lstStyle/>
          <a:p>
            <a:fld id="{3D399483-6065-449A-A507-1F885EB49352}" type="datetime1">
              <a:rPr lang="zh-CN" altLang="en-US" smtClean="0"/>
              <a:pPr/>
              <a:t>2015/5/16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6F8D7D6-D43D-4A22-95D6-B2B667F539BE}" type="slidenum">
              <a:rPr lang="zh-CN" altLang="en-US" smtClean="0"/>
              <a:pPr/>
              <a:t>11</a:t>
            </a:fld>
            <a:endParaRPr lang="zh-CN" altLang="en-US"/>
          </a:p>
        </p:txBody>
      </p:sp>
      <p:sp>
        <p:nvSpPr>
          <p:cNvPr id="5" name="日期占位符 4"/>
          <p:cNvSpPr>
            <a:spLocks noGrp="1"/>
          </p:cNvSpPr>
          <p:nvPr>
            <p:ph type="dt" idx="11"/>
          </p:nvPr>
        </p:nvSpPr>
        <p:spPr/>
        <p:txBody>
          <a:bodyPr/>
          <a:lstStyle/>
          <a:p>
            <a:fld id="{3D399483-6065-449A-A507-1F885EB49352}" type="datetime1">
              <a:rPr lang="zh-CN" altLang="en-US" smtClean="0"/>
              <a:pPr/>
              <a:t>2015/5/16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6F8D7D6-D43D-4A22-95D6-B2B667F539BE}" type="slidenum">
              <a:rPr lang="zh-CN" altLang="en-US" smtClean="0"/>
              <a:pPr/>
              <a:t>19</a:t>
            </a:fld>
            <a:endParaRPr lang="zh-CN" altLang="en-US"/>
          </a:p>
        </p:txBody>
      </p:sp>
      <p:sp>
        <p:nvSpPr>
          <p:cNvPr id="5" name="日期占位符 4"/>
          <p:cNvSpPr>
            <a:spLocks noGrp="1"/>
          </p:cNvSpPr>
          <p:nvPr>
            <p:ph type="dt" idx="11"/>
          </p:nvPr>
        </p:nvSpPr>
        <p:spPr/>
        <p:txBody>
          <a:bodyPr/>
          <a:lstStyle/>
          <a:p>
            <a:fld id="{3D399483-6065-449A-A507-1F885EB49352}" type="datetime1">
              <a:rPr lang="zh-CN" altLang="en-US" smtClean="0"/>
              <a:pPr/>
              <a:t>2015/5/16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6F8D7D6-D43D-4A22-95D6-B2B667F539BE}" type="slidenum">
              <a:rPr lang="zh-CN" altLang="en-US" smtClean="0"/>
              <a:pPr/>
              <a:t>30</a:t>
            </a:fld>
            <a:endParaRPr lang="zh-CN" altLang="en-US"/>
          </a:p>
        </p:txBody>
      </p:sp>
      <p:sp>
        <p:nvSpPr>
          <p:cNvPr id="5" name="日期占位符 4"/>
          <p:cNvSpPr>
            <a:spLocks noGrp="1"/>
          </p:cNvSpPr>
          <p:nvPr>
            <p:ph type="dt" idx="11"/>
          </p:nvPr>
        </p:nvSpPr>
        <p:spPr/>
        <p:txBody>
          <a:bodyPr/>
          <a:lstStyle/>
          <a:p>
            <a:fld id="{3D399483-6065-449A-A507-1F885EB49352}" type="datetime1">
              <a:rPr lang="zh-CN" altLang="en-US" smtClean="0"/>
              <a:pPr/>
              <a:t>2015/5/16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6F8D7D6-D43D-4A22-95D6-B2B667F539BE}" type="slidenum">
              <a:rPr lang="zh-CN" altLang="en-US" smtClean="0"/>
              <a:pPr/>
              <a:t>38</a:t>
            </a:fld>
            <a:endParaRPr lang="zh-CN" altLang="en-US"/>
          </a:p>
        </p:txBody>
      </p:sp>
      <p:sp>
        <p:nvSpPr>
          <p:cNvPr id="5" name="日期占位符 4"/>
          <p:cNvSpPr>
            <a:spLocks noGrp="1"/>
          </p:cNvSpPr>
          <p:nvPr>
            <p:ph type="dt" idx="11"/>
          </p:nvPr>
        </p:nvSpPr>
        <p:spPr/>
        <p:txBody>
          <a:bodyPr/>
          <a:lstStyle/>
          <a:p>
            <a:fld id="{3D399483-6065-449A-A507-1F885EB49352}" type="datetime1">
              <a:rPr lang="zh-CN" altLang="en-US" smtClean="0"/>
              <a:pPr/>
              <a:t>2015/5/16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A70355EE-B4EC-4030-AD5E-091F10760021}" type="datetime2">
              <a:rPr lang="zh-CN" altLang="en-US" smtClean="0"/>
              <a:pPr>
                <a:defRPr/>
              </a:pPr>
              <a:t>2015年5月16日</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A78F08CE-5C83-4487-B73B-3695038B94C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4F535CBB-2865-4E49-A953-F81078FCBA4C}" type="datetime2">
              <a:rPr lang="zh-CN" altLang="en-US" smtClean="0"/>
              <a:pPr>
                <a:defRPr/>
              </a:pPr>
              <a:t>2015年5月16日</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DB149D4B-2411-4C04-A80C-11342B77A2E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11963" y="0"/>
            <a:ext cx="2081212" cy="6308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0"/>
            <a:ext cx="6092825" cy="6308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2F36BAAE-AAB9-4D6A-8EAF-3183A156FD17}" type="datetime2">
              <a:rPr lang="zh-CN" altLang="en-US" smtClean="0"/>
              <a:pPr>
                <a:defRPr/>
              </a:pPr>
              <a:t>2015年5月16日</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3304D4FF-D209-4F33-BDB4-67B493EC9BB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C2898970-381A-4F64-AEE0-BD5A57466E70}" type="datetime2">
              <a:rPr lang="zh-CN" altLang="en-US" smtClean="0"/>
              <a:pPr>
                <a:defRPr/>
              </a:pPr>
              <a:t>2015年5月16日</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54CD74A4-38F9-4E8B-85CE-4B20B629EE1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64EDA9EE-A324-487A-B389-3A0F134AC912}" type="datetime2">
              <a:rPr lang="zh-CN" altLang="en-US" smtClean="0"/>
              <a:pPr>
                <a:defRPr/>
              </a:pPr>
              <a:t>2015年5月16日</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6722C7B6-8A9D-4398-96A4-0F27D53430B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089025"/>
            <a:ext cx="3924300" cy="5219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089025"/>
            <a:ext cx="3924300" cy="5219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6E7EB717-5447-4D77-BDAC-B2C2FC4965BE}" type="datetime2">
              <a:rPr lang="zh-CN" altLang="en-US" smtClean="0"/>
              <a:pPr>
                <a:defRPr/>
              </a:pPr>
              <a:t>2015年5月16日</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3AB07C46-83DE-4519-A514-50F80C26148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fld id="{BAE0EA14-7846-4B65-901A-8085309DD763}" type="datetime2">
              <a:rPr lang="zh-CN" altLang="en-US" smtClean="0"/>
              <a:pPr>
                <a:defRPr/>
              </a:pPr>
              <a:t>2015年5月16日</a:t>
            </a:fld>
            <a:endParaRPr 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en-US"/>
          </a:p>
        </p:txBody>
      </p:sp>
      <p:sp>
        <p:nvSpPr>
          <p:cNvPr id="9" name="Rectangle 8"/>
          <p:cNvSpPr>
            <a:spLocks noGrp="1" noChangeArrowheads="1"/>
          </p:cNvSpPr>
          <p:nvPr>
            <p:ph type="sldNum" sz="quarter" idx="12"/>
          </p:nvPr>
        </p:nvSpPr>
        <p:spPr>
          <a:ln/>
        </p:spPr>
        <p:txBody>
          <a:bodyPr/>
          <a:lstStyle>
            <a:lvl1pPr>
              <a:defRPr/>
            </a:lvl1pPr>
          </a:lstStyle>
          <a:p>
            <a:pPr>
              <a:defRPr/>
            </a:pPr>
            <a:fld id="{E019D08F-CCF0-4C54-A65C-0BD3E44596E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fld id="{0839A883-5758-4C0F-93CD-320BA0349B9C}" type="datetime2">
              <a:rPr lang="zh-CN" altLang="en-US" smtClean="0"/>
              <a:pPr>
                <a:defRPr/>
              </a:pPr>
              <a:t>2015年5月16日</a:t>
            </a:fld>
            <a:endParaRPr 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en-US"/>
          </a:p>
        </p:txBody>
      </p:sp>
      <p:sp>
        <p:nvSpPr>
          <p:cNvPr id="5" name="Rectangle 8"/>
          <p:cNvSpPr>
            <a:spLocks noGrp="1" noChangeArrowheads="1"/>
          </p:cNvSpPr>
          <p:nvPr>
            <p:ph type="sldNum" sz="quarter" idx="12"/>
          </p:nvPr>
        </p:nvSpPr>
        <p:spPr>
          <a:ln/>
        </p:spPr>
        <p:txBody>
          <a:bodyPr/>
          <a:lstStyle>
            <a:lvl1pPr>
              <a:defRPr/>
            </a:lvl1pPr>
          </a:lstStyle>
          <a:p>
            <a:pPr>
              <a:defRPr/>
            </a:pPr>
            <a:fld id="{CDAFBD96-F37F-447D-A798-B06F9CA2B2B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6E75EF55-61DA-4976-ADED-9D2FF5966691}" type="datetime2">
              <a:rPr lang="zh-CN" altLang="en-US" smtClean="0"/>
              <a:pPr>
                <a:defRPr/>
              </a:pPr>
              <a:t>2015年5月16日</a:t>
            </a:fld>
            <a:endParaRPr lang="en-US"/>
          </a:p>
        </p:txBody>
      </p:sp>
      <p:sp>
        <p:nvSpPr>
          <p:cNvPr id="3" name="Rectangle 7"/>
          <p:cNvSpPr>
            <a:spLocks noGrp="1" noChangeArrowheads="1"/>
          </p:cNvSpPr>
          <p:nvPr>
            <p:ph type="ftr" sz="quarter" idx="11"/>
          </p:nvPr>
        </p:nvSpPr>
        <p:spPr>
          <a:ln/>
        </p:spPr>
        <p:txBody>
          <a:bodyPr/>
          <a:lstStyle>
            <a:lvl1pPr>
              <a:defRPr/>
            </a:lvl1pPr>
          </a:lstStyle>
          <a:p>
            <a:pPr>
              <a:defRPr/>
            </a:pPr>
            <a:endParaRPr lang="en-US"/>
          </a:p>
        </p:txBody>
      </p:sp>
      <p:sp>
        <p:nvSpPr>
          <p:cNvPr id="4" name="Rectangle 8"/>
          <p:cNvSpPr>
            <a:spLocks noGrp="1" noChangeArrowheads="1"/>
          </p:cNvSpPr>
          <p:nvPr>
            <p:ph type="sldNum" sz="quarter" idx="12"/>
          </p:nvPr>
        </p:nvSpPr>
        <p:spPr>
          <a:ln/>
        </p:spPr>
        <p:txBody>
          <a:bodyPr/>
          <a:lstStyle>
            <a:lvl1pPr>
              <a:defRPr/>
            </a:lvl1pPr>
          </a:lstStyle>
          <a:p>
            <a:pPr>
              <a:defRPr/>
            </a:pPr>
            <a:fld id="{A2BB2A47-4C55-43AE-9C9C-5A7C8C67F27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523DB3F0-7E76-4ADD-8FEF-571BCA00C76A}" type="datetime2">
              <a:rPr lang="zh-CN" altLang="en-US" smtClean="0"/>
              <a:pPr>
                <a:defRPr/>
              </a:pPr>
              <a:t>2015年5月16日</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C825314E-6064-4783-B7E2-62CB4CD9FEC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C8222C5C-E11A-4AAF-A5A9-B4A4958CF654}" type="datetime2">
              <a:rPr lang="zh-CN" altLang="en-US" smtClean="0"/>
              <a:pPr>
                <a:defRPr/>
              </a:pPr>
              <a:t>2015年5月16日</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2CA1DC24-B99F-4BFB-8F73-8B6D30767BE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bwMode="auto">
          <a:xfrm>
            <a:off x="566738" y="1089025"/>
            <a:ext cx="8001000" cy="5219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dirty="0" smtClean="0"/>
              <a:t>单击此处编辑母板</a:t>
            </a:r>
            <a:r>
              <a:rPr lang="zh-CN" altLang="zh-TW" dirty="0" smtClean="0"/>
              <a:t>ABC</a:t>
            </a:r>
          </a:p>
          <a:p>
            <a:pPr lvl="1"/>
            <a:r>
              <a:rPr lang="zh-TW" dirty="0" smtClean="0"/>
              <a:t>第二层</a:t>
            </a:r>
            <a:r>
              <a:rPr lang="zh-CN" altLang="zh-TW" dirty="0" smtClean="0"/>
              <a:t>ABC</a:t>
            </a:r>
          </a:p>
          <a:p>
            <a:pPr lvl="2"/>
            <a:r>
              <a:rPr lang="zh-TW" dirty="0" smtClean="0"/>
              <a:t>第三层</a:t>
            </a:r>
            <a:r>
              <a:rPr lang="zh-CN" altLang="zh-TW" dirty="0" smtClean="0"/>
              <a:t>ABC</a:t>
            </a:r>
          </a:p>
          <a:p>
            <a:pPr lvl="3"/>
            <a:r>
              <a:rPr lang="zh-TW" dirty="0" smtClean="0"/>
              <a:t>第四层</a:t>
            </a:r>
            <a:r>
              <a:rPr lang="zh-CN" altLang="zh-TW" dirty="0" smtClean="0"/>
              <a:t>ABC</a:t>
            </a:r>
          </a:p>
          <a:p>
            <a:pPr lvl="4"/>
            <a:r>
              <a:rPr lang="zh-TW" dirty="0" smtClean="0"/>
              <a:t>第五层</a:t>
            </a:r>
            <a:r>
              <a:rPr lang="zh-CN" altLang="zh-TW" dirty="0" smtClean="0"/>
              <a:t>ABC</a:t>
            </a:r>
          </a:p>
        </p:txBody>
      </p:sp>
      <p:sp>
        <p:nvSpPr>
          <p:cNvPr id="1027" name="Rectangle 6"/>
          <p:cNvSpPr>
            <a:spLocks noGrp="1" noChangeArrowheads="1"/>
          </p:cNvSpPr>
          <p:nvPr>
            <p:ph type="dt" sz="half" idx="2"/>
          </p:nvPr>
        </p:nvSpPr>
        <p:spPr bwMode="auto">
          <a:xfrm>
            <a:off x="512763" y="6481763"/>
            <a:ext cx="1516062" cy="376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b="0">
                <a:latin typeface="+mn-lt"/>
              </a:defRPr>
            </a:lvl1pPr>
          </a:lstStyle>
          <a:p>
            <a:pPr>
              <a:defRPr/>
            </a:pPr>
            <a:fld id="{EE0F1BD4-3745-443E-BD84-610E642E7D0A}" type="datetime2">
              <a:rPr lang="zh-CN" altLang="en-US" smtClean="0"/>
              <a:pPr>
                <a:defRPr/>
              </a:pPr>
              <a:t>2015年5月16日</a:t>
            </a:fld>
            <a:endParaRPr lang="en-US"/>
          </a:p>
        </p:txBody>
      </p:sp>
      <p:sp>
        <p:nvSpPr>
          <p:cNvPr id="1028" name="Rectangle 7"/>
          <p:cNvSpPr>
            <a:spLocks noGrp="1" noChangeArrowheads="1"/>
          </p:cNvSpPr>
          <p:nvPr>
            <p:ph type="ftr" sz="quarter" idx="3"/>
          </p:nvPr>
        </p:nvSpPr>
        <p:spPr bwMode="auto">
          <a:xfrm>
            <a:off x="2341563" y="6480175"/>
            <a:ext cx="5254625" cy="404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200" b="0">
                <a:latin typeface="+mn-lt"/>
              </a:defRPr>
            </a:lvl1pPr>
          </a:lstStyle>
          <a:p>
            <a:pPr>
              <a:defRPr/>
            </a:pPr>
            <a:endParaRPr lang="en-US"/>
          </a:p>
        </p:txBody>
      </p:sp>
      <p:sp>
        <p:nvSpPr>
          <p:cNvPr id="1029" name="Rectangle 8"/>
          <p:cNvSpPr>
            <a:spLocks noGrp="1" noChangeArrowheads="1"/>
          </p:cNvSpPr>
          <p:nvPr>
            <p:ph type="sldNum" sz="quarter" idx="4"/>
          </p:nvPr>
        </p:nvSpPr>
        <p:spPr bwMode="auto">
          <a:xfrm>
            <a:off x="7872413" y="6508750"/>
            <a:ext cx="757237" cy="349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b="0">
                <a:latin typeface="+mn-lt"/>
              </a:defRPr>
            </a:lvl1pPr>
          </a:lstStyle>
          <a:p>
            <a:pPr>
              <a:defRPr/>
            </a:pPr>
            <a:fld id="{79CA2A1D-2BF3-4F33-A663-44B579BCA410}" type="slidenum">
              <a:rPr lang="en-US"/>
              <a:pPr>
                <a:defRPr/>
              </a:pPr>
              <a:t>‹#›</a:t>
            </a:fld>
            <a:endParaRPr lang="en-US"/>
          </a:p>
        </p:txBody>
      </p:sp>
      <p:sp>
        <p:nvSpPr>
          <p:cNvPr id="1030" name="AutoShape 10"/>
          <p:cNvSpPr>
            <a:spLocks noChangeArrowheads="1"/>
          </p:cNvSpPr>
          <p:nvPr/>
        </p:nvSpPr>
        <p:spPr bwMode="auto">
          <a:xfrm rot="10800000">
            <a:off x="71438" y="798513"/>
            <a:ext cx="9007475" cy="109537"/>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cmpd="sng">
            <a:solidFill>
              <a:schemeClr val="accent2"/>
            </a:solidFill>
            <a:miter lim="800000"/>
            <a:headEnd/>
            <a:tailEnd/>
          </a:ln>
        </p:spPr>
        <p:txBody>
          <a:bodyPr rot="10800000"/>
          <a:lstStyle/>
          <a:p>
            <a:pPr>
              <a:defRPr/>
            </a:pPr>
            <a:endParaRPr lang="zh-CN" altLang="en-US"/>
          </a:p>
        </p:txBody>
      </p:sp>
      <p:sp>
        <p:nvSpPr>
          <p:cNvPr id="1031" name="Line 11"/>
          <p:cNvSpPr>
            <a:spLocks noChangeShapeType="1"/>
          </p:cNvSpPr>
          <p:nvPr/>
        </p:nvSpPr>
        <p:spPr bwMode="auto">
          <a:xfrm flipV="1">
            <a:off x="609600" y="6453188"/>
            <a:ext cx="7924800" cy="0"/>
          </a:xfrm>
          <a:prstGeom prst="line">
            <a:avLst/>
          </a:prstGeom>
          <a:noFill/>
          <a:ln w="3175" cmpd="sng">
            <a:solidFill>
              <a:schemeClr val="accent2"/>
            </a:solidFill>
            <a:round/>
            <a:headEnd/>
            <a:tailEnd/>
          </a:ln>
        </p:spPr>
        <p:txBody>
          <a:bodyPr/>
          <a:lstStyle/>
          <a:p>
            <a:pPr>
              <a:defRPr/>
            </a:pPr>
            <a:endParaRPr lang="zh-CN" altLang="en-US"/>
          </a:p>
        </p:txBody>
      </p:sp>
      <p:sp>
        <p:nvSpPr>
          <p:cNvPr id="5128" name="Rectangle 21"/>
          <p:cNvSpPr>
            <a:spLocks noGrp="1" noChangeArrowheads="1"/>
          </p:cNvSpPr>
          <p:nvPr>
            <p:ph type="title"/>
          </p:nvPr>
        </p:nvSpPr>
        <p:spPr bwMode="auto">
          <a:xfrm>
            <a:off x="971550" y="0"/>
            <a:ext cx="7921625"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smtClean="0"/>
              <a:t>单击此处编辑母版标题样式</a:t>
            </a:r>
          </a:p>
        </p:txBody>
      </p:sp>
      <p:pic>
        <p:nvPicPr>
          <p:cNvPr id="5129" name="Picture 28" descr="xiaohui"/>
          <p:cNvPicPr>
            <a:picLocks noChangeAspect="1" noChangeArrowheads="1"/>
          </p:cNvPicPr>
          <p:nvPr/>
        </p:nvPicPr>
        <p:blipFill>
          <a:blip r:embed="rId14" cstate="print"/>
          <a:srcRect/>
          <a:stretch>
            <a:fillRect/>
          </a:stretch>
        </p:blipFill>
        <p:spPr bwMode="auto">
          <a:xfrm>
            <a:off x="71438" y="26988"/>
            <a:ext cx="923925" cy="8524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r" rtl="0" eaLnBrk="0" fontAlgn="base" hangingPunct="0">
        <a:spcBef>
          <a:spcPct val="0"/>
        </a:spcBef>
        <a:spcAft>
          <a:spcPct val="0"/>
        </a:spcAft>
        <a:defRPr sz="3200" b="1">
          <a:solidFill>
            <a:schemeClr val="tx2"/>
          </a:solidFill>
          <a:latin typeface="+mj-lt"/>
          <a:ea typeface="+mj-ea"/>
          <a:cs typeface="+mj-cs"/>
        </a:defRPr>
      </a:lvl1pPr>
      <a:lvl2pPr algn="r" rtl="0" eaLnBrk="0" fontAlgn="base" hangingPunct="0">
        <a:spcBef>
          <a:spcPct val="0"/>
        </a:spcBef>
        <a:spcAft>
          <a:spcPct val="0"/>
        </a:spcAft>
        <a:defRPr sz="3200" b="1">
          <a:solidFill>
            <a:schemeClr val="tx2"/>
          </a:solidFill>
          <a:latin typeface="Arial" pitchFamily="34" charset="0"/>
          <a:ea typeface="黑体" pitchFamily="2" charset="-122"/>
        </a:defRPr>
      </a:lvl2pPr>
      <a:lvl3pPr algn="r" rtl="0" eaLnBrk="0" fontAlgn="base" hangingPunct="0">
        <a:spcBef>
          <a:spcPct val="0"/>
        </a:spcBef>
        <a:spcAft>
          <a:spcPct val="0"/>
        </a:spcAft>
        <a:defRPr sz="3200" b="1">
          <a:solidFill>
            <a:schemeClr val="tx2"/>
          </a:solidFill>
          <a:latin typeface="Arial" pitchFamily="34" charset="0"/>
          <a:ea typeface="黑体" pitchFamily="2" charset="-122"/>
        </a:defRPr>
      </a:lvl3pPr>
      <a:lvl4pPr algn="r" rtl="0" eaLnBrk="0" fontAlgn="base" hangingPunct="0">
        <a:spcBef>
          <a:spcPct val="0"/>
        </a:spcBef>
        <a:spcAft>
          <a:spcPct val="0"/>
        </a:spcAft>
        <a:defRPr sz="3200" b="1">
          <a:solidFill>
            <a:schemeClr val="tx2"/>
          </a:solidFill>
          <a:latin typeface="Arial" pitchFamily="34" charset="0"/>
          <a:ea typeface="黑体" pitchFamily="2" charset="-122"/>
        </a:defRPr>
      </a:lvl4pPr>
      <a:lvl5pPr algn="r" rtl="0" eaLnBrk="0" fontAlgn="base" hangingPunct="0">
        <a:spcBef>
          <a:spcPct val="0"/>
        </a:spcBef>
        <a:spcAft>
          <a:spcPct val="0"/>
        </a:spcAft>
        <a:defRPr sz="3200" b="1">
          <a:solidFill>
            <a:schemeClr val="tx2"/>
          </a:solidFill>
          <a:latin typeface="Arial" pitchFamily="34" charset="0"/>
          <a:ea typeface="黑体" pitchFamily="2" charset="-122"/>
        </a:defRPr>
      </a:lvl5pPr>
      <a:lvl6pPr marL="457200" algn="r" rtl="0" eaLnBrk="0" fontAlgn="base" hangingPunct="0">
        <a:spcBef>
          <a:spcPct val="0"/>
        </a:spcBef>
        <a:spcAft>
          <a:spcPct val="0"/>
        </a:spcAft>
        <a:defRPr sz="3200" b="1">
          <a:solidFill>
            <a:schemeClr val="tx2"/>
          </a:solidFill>
          <a:latin typeface="Arial" pitchFamily="34" charset="0"/>
          <a:ea typeface="黑体" pitchFamily="2" charset="-122"/>
        </a:defRPr>
      </a:lvl6pPr>
      <a:lvl7pPr marL="914400" algn="r" rtl="0" eaLnBrk="0" fontAlgn="base" hangingPunct="0">
        <a:spcBef>
          <a:spcPct val="0"/>
        </a:spcBef>
        <a:spcAft>
          <a:spcPct val="0"/>
        </a:spcAft>
        <a:defRPr sz="3200" b="1">
          <a:solidFill>
            <a:schemeClr val="tx2"/>
          </a:solidFill>
          <a:latin typeface="Arial" pitchFamily="34" charset="0"/>
          <a:ea typeface="黑体" pitchFamily="2" charset="-122"/>
        </a:defRPr>
      </a:lvl7pPr>
      <a:lvl8pPr marL="1371600" algn="r" rtl="0" eaLnBrk="0" fontAlgn="base" hangingPunct="0">
        <a:spcBef>
          <a:spcPct val="0"/>
        </a:spcBef>
        <a:spcAft>
          <a:spcPct val="0"/>
        </a:spcAft>
        <a:defRPr sz="3200" b="1">
          <a:solidFill>
            <a:schemeClr val="tx2"/>
          </a:solidFill>
          <a:latin typeface="Arial" pitchFamily="34" charset="0"/>
          <a:ea typeface="黑体" pitchFamily="2" charset="-122"/>
        </a:defRPr>
      </a:lvl8pPr>
      <a:lvl9pPr marL="1828800" algn="r" rtl="0" eaLnBrk="0" fontAlgn="base" hangingPunct="0">
        <a:spcBef>
          <a:spcPct val="0"/>
        </a:spcBef>
        <a:spcAft>
          <a:spcPct val="0"/>
        </a:spcAft>
        <a:defRPr sz="3200" b="1">
          <a:solidFill>
            <a:schemeClr val="tx2"/>
          </a:solidFill>
          <a:latin typeface="Arial" pitchFamily="34" charset="0"/>
          <a:ea typeface="黑体" pitchFamily="2" charset="-122"/>
        </a:defRPr>
      </a:lvl9pPr>
    </p:titleStyle>
    <p:bodyStyle>
      <a:lvl1pPr marL="469900" indent="-469900" algn="l" rtl="0" eaLnBrk="0" fontAlgn="base" hangingPunct="0">
        <a:lnSpc>
          <a:spcPct val="110000"/>
        </a:lnSpc>
        <a:spcBef>
          <a:spcPct val="30000"/>
        </a:spcBef>
        <a:spcAft>
          <a:spcPct val="0"/>
        </a:spcAft>
        <a:buClr>
          <a:schemeClr val="accent2"/>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lnSpc>
          <a:spcPct val="110000"/>
        </a:lnSpc>
        <a:spcBef>
          <a:spcPct val="30000"/>
        </a:spcBef>
        <a:spcAft>
          <a:spcPct val="0"/>
        </a:spcAft>
        <a:buClr>
          <a:schemeClr val="accent2"/>
        </a:buClr>
        <a:buFont typeface="Wingdings" pitchFamily="2" charset="2"/>
        <a:buChar char="n"/>
        <a:defRPr sz="2000">
          <a:solidFill>
            <a:schemeClr val="tx1"/>
          </a:solidFill>
          <a:latin typeface="+mn-lt"/>
          <a:ea typeface="+mn-ea"/>
        </a:defRPr>
      </a:lvl2pPr>
      <a:lvl3pPr marL="1304925" indent="-395288" algn="l" rtl="0" eaLnBrk="0" fontAlgn="base" hangingPunct="0">
        <a:lnSpc>
          <a:spcPct val="110000"/>
        </a:lnSpc>
        <a:spcBef>
          <a:spcPct val="30000"/>
        </a:spcBef>
        <a:spcAft>
          <a:spcPct val="0"/>
        </a:spcAft>
        <a:buClr>
          <a:schemeClr val="accent2"/>
        </a:buClr>
        <a:buFont typeface="Wingdings" pitchFamily="2" charset="2"/>
        <a:buChar char="o"/>
        <a:defRPr sz="2400">
          <a:solidFill>
            <a:schemeClr val="tx1"/>
          </a:solidFill>
          <a:latin typeface="+mn-lt"/>
          <a:ea typeface="+mn-ea"/>
        </a:defRPr>
      </a:lvl3pPr>
      <a:lvl4pPr marL="1693863" indent="-387350" algn="l" rtl="0" eaLnBrk="0" fontAlgn="base" hangingPunct="0">
        <a:lnSpc>
          <a:spcPct val="110000"/>
        </a:lnSpc>
        <a:spcBef>
          <a:spcPct val="30000"/>
        </a:spcBef>
        <a:spcAft>
          <a:spcPct val="0"/>
        </a:spcAft>
        <a:buClr>
          <a:schemeClr val="accent2"/>
        </a:buClr>
        <a:buFont typeface="Wingdings" pitchFamily="2" charset="2"/>
        <a:buChar char="n"/>
        <a:defRPr sz="1600">
          <a:solidFill>
            <a:schemeClr val="tx1"/>
          </a:solidFill>
          <a:latin typeface="+mn-lt"/>
          <a:ea typeface="+mn-ea"/>
        </a:defRPr>
      </a:lvl4pPr>
      <a:lvl5pPr marL="2093913" indent="-398463" algn="l" rtl="0" eaLnBrk="0" fontAlgn="base" hangingPunct="0">
        <a:lnSpc>
          <a:spcPct val="110000"/>
        </a:lnSpc>
        <a:spcBef>
          <a:spcPct val="30000"/>
        </a:spcBef>
        <a:spcAft>
          <a:spcPct val="0"/>
        </a:spcAft>
        <a:buClr>
          <a:schemeClr val="accent2"/>
        </a:buClr>
        <a:buFont typeface="Wingdings" pitchFamily="2" charset="2"/>
        <a:buChar char="§"/>
        <a:defRPr sz="1400">
          <a:solidFill>
            <a:schemeClr val="tx1"/>
          </a:solidFill>
          <a:latin typeface="+mn-lt"/>
          <a:ea typeface="+mn-ea"/>
        </a:defRPr>
      </a:lvl5pPr>
      <a:lvl6pPr marL="2551113" indent="-398463" algn="l" rtl="0" eaLnBrk="0" fontAlgn="base" hangingPunct="0">
        <a:lnSpc>
          <a:spcPct val="110000"/>
        </a:lnSpc>
        <a:spcBef>
          <a:spcPct val="30000"/>
        </a:spcBef>
        <a:spcAft>
          <a:spcPct val="0"/>
        </a:spcAft>
        <a:buClr>
          <a:schemeClr val="accent2"/>
        </a:buClr>
        <a:buFont typeface="Wingdings" pitchFamily="2" charset="2"/>
        <a:buChar char="§"/>
        <a:defRPr sz="1400">
          <a:solidFill>
            <a:schemeClr val="tx1"/>
          </a:solidFill>
          <a:latin typeface="+mn-lt"/>
          <a:ea typeface="+mn-ea"/>
        </a:defRPr>
      </a:lvl6pPr>
      <a:lvl7pPr marL="3008313" indent="-398463" algn="l" rtl="0" eaLnBrk="0" fontAlgn="base" hangingPunct="0">
        <a:lnSpc>
          <a:spcPct val="110000"/>
        </a:lnSpc>
        <a:spcBef>
          <a:spcPct val="30000"/>
        </a:spcBef>
        <a:spcAft>
          <a:spcPct val="0"/>
        </a:spcAft>
        <a:buClr>
          <a:schemeClr val="accent2"/>
        </a:buClr>
        <a:buFont typeface="Wingdings" pitchFamily="2" charset="2"/>
        <a:buChar char="§"/>
        <a:defRPr sz="1400">
          <a:solidFill>
            <a:schemeClr val="tx1"/>
          </a:solidFill>
          <a:latin typeface="+mn-lt"/>
          <a:ea typeface="+mn-ea"/>
        </a:defRPr>
      </a:lvl7pPr>
      <a:lvl8pPr marL="3465513" indent="-398463" algn="l" rtl="0" eaLnBrk="0" fontAlgn="base" hangingPunct="0">
        <a:lnSpc>
          <a:spcPct val="110000"/>
        </a:lnSpc>
        <a:spcBef>
          <a:spcPct val="30000"/>
        </a:spcBef>
        <a:spcAft>
          <a:spcPct val="0"/>
        </a:spcAft>
        <a:buClr>
          <a:schemeClr val="accent2"/>
        </a:buClr>
        <a:buFont typeface="Wingdings" pitchFamily="2" charset="2"/>
        <a:buChar char="§"/>
        <a:defRPr sz="1400">
          <a:solidFill>
            <a:schemeClr val="tx1"/>
          </a:solidFill>
          <a:latin typeface="+mn-lt"/>
          <a:ea typeface="+mn-ea"/>
        </a:defRPr>
      </a:lvl8pPr>
      <a:lvl9pPr marL="3922713" indent="-398463" algn="l" rtl="0" eaLnBrk="0" fontAlgn="base" hangingPunct="0">
        <a:lnSpc>
          <a:spcPct val="110000"/>
        </a:lnSpc>
        <a:spcBef>
          <a:spcPct val="30000"/>
        </a:spcBef>
        <a:spcAft>
          <a:spcPct val="0"/>
        </a:spcAft>
        <a:buClr>
          <a:schemeClr val="accent2"/>
        </a:buClr>
        <a:buFont typeface="Wingdings" pitchFamily="2" charset="2"/>
        <a:buChar char="§"/>
        <a:defRPr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25.png"/><Relationship Id="rId7"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oleObject" Target="../embeddings/oleObject14.bin"/><Relationship Id="rId9" Type="http://schemas.openxmlformats.org/officeDocument/2006/relationships/oleObject" Target="../embeddings/oleObject19.bin"/></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1.png"/><Relationship Id="rId7"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2.png"/><Relationship Id="rId4" Type="http://schemas.openxmlformats.org/officeDocument/2006/relationships/image" Target="../media/image57.png"/></Relationships>
</file>

<file path=ppt/slides/_rels/slide35.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9.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 Id="rId5" Type="http://schemas.openxmlformats.org/officeDocument/2006/relationships/image" Target="../media/image64.png"/><Relationship Id="rId4" Type="http://schemas.openxmlformats.org/officeDocument/2006/relationships/image" Target="../media/image6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6"/>
          <p:cNvSpPr txBox="1">
            <a:spLocks noGrp="1" noChangeArrowheads="1"/>
          </p:cNvSpPr>
          <p:nvPr/>
        </p:nvSpPr>
        <p:spPr bwMode="auto">
          <a:xfrm>
            <a:off x="7812088" y="6481763"/>
            <a:ext cx="836612" cy="376237"/>
          </a:xfrm>
          <a:prstGeom prst="rect">
            <a:avLst/>
          </a:prstGeom>
          <a:noFill/>
          <a:ln w="9525">
            <a:noFill/>
            <a:miter lim="800000"/>
            <a:headEnd/>
            <a:tailEnd/>
          </a:ln>
        </p:spPr>
        <p:txBody>
          <a:bodyPr/>
          <a:lstStyle/>
          <a:p>
            <a:pPr algn="r"/>
            <a:fld id="{EAEFE8D9-174D-43B3-8180-899A114C36E6}" type="slidenum">
              <a:rPr lang="en-US" altLang="zh-CN" sz="1200" b="0">
                <a:latin typeface="Arial" charset="0"/>
              </a:rPr>
              <a:pPr algn="r"/>
              <a:t>1</a:t>
            </a:fld>
            <a:endParaRPr lang="en-US" altLang="zh-CN" sz="1200" b="0">
              <a:latin typeface="Arial" charset="0"/>
            </a:endParaRPr>
          </a:p>
        </p:txBody>
      </p:sp>
      <p:sp>
        <p:nvSpPr>
          <p:cNvPr id="7172" name="Rectangle 11"/>
          <p:cNvSpPr>
            <a:spLocks noGrp="1" noChangeArrowheads="1"/>
          </p:cNvSpPr>
          <p:nvPr>
            <p:ph type="ctrTitle" idx="4294967295"/>
          </p:nvPr>
        </p:nvSpPr>
        <p:spPr>
          <a:xfrm>
            <a:off x="1403648" y="1412776"/>
            <a:ext cx="6302375" cy="1440160"/>
          </a:xfrm>
        </p:spPr>
        <p:txBody>
          <a:bodyPr anchor="b"/>
          <a:lstStyle/>
          <a:p>
            <a:pPr algn="ctr"/>
            <a:r>
              <a:rPr lang="zh-CN" altLang="zh-CN" sz="4000" dirty="0" smtClean="0">
                <a:solidFill>
                  <a:srgbClr val="FF0000"/>
                </a:solidFill>
              </a:rPr>
              <a:t>基于主轴电流的自适应控制</a:t>
            </a:r>
            <a:br>
              <a:rPr lang="zh-CN" altLang="zh-CN" sz="4000" dirty="0" smtClean="0">
                <a:solidFill>
                  <a:srgbClr val="FF0000"/>
                </a:solidFill>
              </a:rPr>
            </a:br>
            <a:r>
              <a:rPr lang="zh-CN" altLang="zh-CN" sz="4000" dirty="0" smtClean="0">
                <a:solidFill>
                  <a:srgbClr val="FF0000"/>
                </a:solidFill>
              </a:rPr>
              <a:t>方法研究</a:t>
            </a:r>
            <a:endParaRPr lang="zh-TW" altLang="zh-CN" sz="4000" dirty="0" smtClean="0">
              <a:solidFill>
                <a:srgbClr val="FF0000"/>
              </a:solidFill>
            </a:endParaRPr>
          </a:p>
        </p:txBody>
      </p:sp>
      <p:sp>
        <p:nvSpPr>
          <p:cNvPr id="7173" name="Rectangle 12"/>
          <p:cNvSpPr>
            <a:spLocks noGrp="1" noChangeArrowheads="1"/>
          </p:cNvSpPr>
          <p:nvPr>
            <p:ph type="subTitle" idx="4294967295"/>
          </p:nvPr>
        </p:nvSpPr>
        <p:spPr>
          <a:xfrm>
            <a:off x="2528888" y="3608388"/>
            <a:ext cx="4060825" cy="1254125"/>
          </a:xfrm>
        </p:spPr>
        <p:txBody>
          <a:bodyPr/>
          <a:lstStyle/>
          <a:p>
            <a:pPr marL="0" indent="0" eaLnBrk="1" hangingPunct="1">
              <a:lnSpc>
                <a:spcPct val="130000"/>
              </a:lnSpc>
              <a:spcBef>
                <a:spcPct val="20000"/>
              </a:spcBef>
              <a:buFont typeface="Wingdings" pitchFamily="2" charset="2"/>
              <a:buNone/>
            </a:pPr>
            <a:r>
              <a:rPr lang="zh-CN" altLang="en-US" sz="2800" dirty="0" smtClean="0"/>
              <a:t>答  辩  人：殷鹏翔    </a:t>
            </a:r>
          </a:p>
          <a:p>
            <a:pPr marL="0" indent="0" eaLnBrk="1" hangingPunct="1">
              <a:lnSpc>
                <a:spcPct val="130000"/>
              </a:lnSpc>
              <a:spcBef>
                <a:spcPct val="20000"/>
              </a:spcBef>
              <a:buFont typeface="Wingdings" pitchFamily="2" charset="2"/>
              <a:buNone/>
            </a:pPr>
            <a:r>
              <a:rPr lang="zh-CN" altLang="en-US" sz="2800" dirty="0" smtClean="0"/>
              <a:t>指导老师：向华   副教授</a:t>
            </a:r>
          </a:p>
        </p:txBody>
      </p:sp>
      <p:sp>
        <p:nvSpPr>
          <p:cNvPr id="7174" name="Rectangle 12"/>
          <p:cNvSpPr txBox="1">
            <a:spLocks noChangeArrowheads="1"/>
          </p:cNvSpPr>
          <p:nvPr/>
        </p:nvSpPr>
        <p:spPr bwMode="auto">
          <a:xfrm>
            <a:off x="1416050" y="5581650"/>
            <a:ext cx="6300788" cy="539750"/>
          </a:xfrm>
          <a:prstGeom prst="rect">
            <a:avLst/>
          </a:prstGeom>
          <a:noFill/>
          <a:ln w="9525">
            <a:noFill/>
            <a:miter lim="800000"/>
            <a:headEnd/>
            <a:tailEnd/>
          </a:ln>
        </p:spPr>
        <p:txBody>
          <a:bodyPr/>
          <a:lstStyle/>
          <a:p>
            <a:pPr algn="ctr">
              <a:spcBef>
                <a:spcPct val="20000"/>
              </a:spcBef>
              <a:buClr>
                <a:schemeClr val="accent2"/>
              </a:buClr>
              <a:buFont typeface="Wingdings" pitchFamily="2" charset="2"/>
              <a:buNone/>
            </a:pPr>
            <a:r>
              <a:rPr lang="zh-CN" altLang="en-US" sz="3200" dirty="0" smtClean="0"/>
              <a:t>国家数控系统工程技术研究中心</a:t>
            </a:r>
            <a:endParaRPr lang="zh-CN" altLang="en-US" sz="3200" dirty="0">
              <a:latin typeface="Arial" charset="0"/>
              <a:ea typeface="黑体" pitchFamily="2" charset="-122"/>
            </a:endParaRPr>
          </a:p>
        </p:txBody>
      </p:sp>
      <p:sp>
        <p:nvSpPr>
          <p:cNvPr id="7" name="日期占位符 6"/>
          <p:cNvSpPr>
            <a:spLocks noGrp="1"/>
          </p:cNvSpPr>
          <p:nvPr>
            <p:ph type="dt" sz="half" idx="10"/>
          </p:nvPr>
        </p:nvSpPr>
        <p:spPr>
          <a:xfrm>
            <a:off x="539552" y="6481763"/>
            <a:ext cx="1516062" cy="376237"/>
          </a:xfrm>
        </p:spPr>
        <p:txBody>
          <a:bodyPr/>
          <a:lstStyle/>
          <a:p>
            <a:pPr>
              <a:defRPr/>
            </a:pPr>
            <a:fld id="{08D2404D-C809-4711-BB4B-1243085E7F4F}" type="datetime2">
              <a:rPr lang="zh-CN" altLang="en-US" smtClean="0"/>
              <a:pPr>
                <a:defRPr/>
              </a:pPr>
              <a:t>2015年5月16日</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88224" y="260648"/>
            <a:ext cx="2304256" cy="504056"/>
          </a:xfrm>
          <a:prstGeom prst="rect">
            <a:avLst/>
          </a:prstGeom>
          <a:noFill/>
        </p:spPr>
        <p:txBody>
          <a:bodyPr wrap="square" rtlCol="0">
            <a:noAutofit/>
          </a:bodyPr>
          <a:lstStyle/>
          <a:p>
            <a:pPr lvl="0"/>
            <a:r>
              <a:rPr lang="zh-CN" altLang="en-US" sz="2000" b="1" kern="0" dirty="0" smtClean="0">
                <a:solidFill>
                  <a:srgbClr val="C00000"/>
                </a:solidFill>
              </a:rPr>
              <a:t>二、主要研究内容</a:t>
            </a:r>
          </a:p>
          <a:p>
            <a:endParaRPr lang="zh-CN" altLang="en-US" sz="2000" dirty="0"/>
          </a:p>
        </p:txBody>
      </p:sp>
      <p:sp>
        <p:nvSpPr>
          <p:cNvPr id="3" name="日期占位符 2"/>
          <p:cNvSpPr>
            <a:spLocks noGrp="1"/>
          </p:cNvSpPr>
          <p:nvPr>
            <p:ph type="dt" sz="half" idx="10"/>
          </p:nvPr>
        </p:nvSpPr>
        <p:spPr/>
        <p:txBody>
          <a:bodyPr/>
          <a:lstStyle/>
          <a:p>
            <a:pPr>
              <a:defRPr/>
            </a:pPr>
            <a:fld id="{A5331898-A80D-4A32-A4CE-92B50CB8E73A}" type="datetime2">
              <a:rPr lang="zh-CN" altLang="en-US" smtClean="0"/>
              <a:pPr>
                <a:defRPr/>
              </a:pPr>
              <a:t>2015年5月16日</a:t>
            </a:fld>
            <a:endParaRPr lang="en-US"/>
          </a:p>
        </p:txBody>
      </p:sp>
      <p:sp>
        <p:nvSpPr>
          <p:cNvPr id="6" name="TextBox 5"/>
          <p:cNvSpPr txBox="1"/>
          <p:nvPr/>
        </p:nvSpPr>
        <p:spPr>
          <a:xfrm>
            <a:off x="179512" y="1052736"/>
            <a:ext cx="8784976" cy="5184576"/>
          </a:xfrm>
          <a:prstGeom prst="rect">
            <a:avLst/>
          </a:prstGeom>
          <a:noFill/>
        </p:spPr>
        <p:txBody>
          <a:bodyPr wrap="square" rtlCol="0">
            <a:noAutofit/>
          </a:bodyPr>
          <a:lstStyle/>
          <a:p>
            <a:pPr algn="just">
              <a:lnSpc>
                <a:spcPct val="150000"/>
              </a:lnSpc>
              <a:buClr>
                <a:schemeClr val="accent2"/>
              </a:buClr>
              <a:buFont typeface="Wingdings" pitchFamily="2" charset="2"/>
              <a:buChar char="l"/>
            </a:pPr>
            <a:r>
              <a:rPr lang="zh-CN" altLang="en-US" sz="2400" dirty="0" smtClean="0"/>
              <a:t>  </a:t>
            </a:r>
            <a:r>
              <a:rPr lang="zh-CN" altLang="en-US" sz="2800" b="1" dirty="0" smtClean="0"/>
              <a:t>本文研究内容及关健技术</a:t>
            </a:r>
            <a:endParaRPr lang="en-US" altLang="zh-CN" sz="2800" b="1" dirty="0" smtClean="0"/>
          </a:p>
          <a:p>
            <a:pPr lvl="1" algn="just">
              <a:lnSpc>
                <a:spcPct val="150000"/>
              </a:lnSpc>
              <a:buClr>
                <a:schemeClr val="accent2"/>
              </a:buClr>
              <a:buFont typeface="Wingdings" pitchFamily="2" charset="2"/>
              <a:buChar char="Ø"/>
            </a:pPr>
            <a:r>
              <a:rPr lang="zh-CN" altLang="zh-CN" sz="2400" dirty="0" smtClean="0"/>
              <a:t>基于主轴电流的进给倍率优化的策略研究</a:t>
            </a:r>
            <a:endParaRPr lang="en-US" altLang="zh-CN" sz="2400" dirty="0" smtClean="0"/>
          </a:p>
          <a:p>
            <a:pPr lvl="1" algn="just">
              <a:lnSpc>
                <a:spcPct val="150000"/>
              </a:lnSpc>
              <a:buClr>
                <a:schemeClr val="accent2"/>
              </a:buClr>
              <a:buFont typeface="Wingdings" pitchFamily="2" charset="2"/>
              <a:buChar char="Ø"/>
            </a:pPr>
            <a:endParaRPr lang="en-US" altLang="zh-CN" sz="2400" dirty="0" smtClean="0"/>
          </a:p>
          <a:p>
            <a:pPr lvl="1" algn="just">
              <a:lnSpc>
                <a:spcPct val="150000"/>
              </a:lnSpc>
              <a:buClr>
                <a:schemeClr val="accent2"/>
              </a:buClr>
              <a:buFont typeface="Wingdings" pitchFamily="2" charset="2"/>
              <a:buChar char="Ø"/>
            </a:pPr>
            <a:r>
              <a:rPr lang="zh-CN" altLang="zh-CN" sz="2400" dirty="0" smtClean="0"/>
              <a:t>自适应模块与数控系统集成</a:t>
            </a:r>
            <a:r>
              <a:rPr lang="zh-CN" altLang="en-US" sz="2400" dirty="0" smtClean="0"/>
              <a:t>开发</a:t>
            </a:r>
            <a:r>
              <a:rPr lang="zh-CN" altLang="zh-CN" sz="2400" dirty="0" smtClean="0"/>
              <a:t>研究</a:t>
            </a:r>
            <a:endParaRPr lang="en-US" altLang="zh-CN" sz="2400" dirty="0" smtClean="0"/>
          </a:p>
          <a:p>
            <a:pPr lvl="1" algn="just">
              <a:lnSpc>
                <a:spcPct val="150000"/>
              </a:lnSpc>
              <a:buClr>
                <a:schemeClr val="accent2"/>
              </a:buClr>
              <a:buFont typeface="Wingdings" pitchFamily="2" charset="2"/>
              <a:buChar char="Ø"/>
            </a:pPr>
            <a:endParaRPr lang="en-US" altLang="zh-CN" sz="2400" dirty="0" smtClean="0"/>
          </a:p>
          <a:p>
            <a:pPr lvl="1" algn="just">
              <a:lnSpc>
                <a:spcPct val="150000"/>
              </a:lnSpc>
              <a:buClr>
                <a:schemeClr val="accent2"/>
              </a:buClr>
              <a:buFont typeface="Wingdings" pitchFamily="2" charset="2"/>
              <a:buChar char="Ø"/>
            </a:pPr>
            <a:r>
              <a:rPr lang="zh-CN" altLang="en-US" sz="2400" dirty="0" smtClean="0"/>
              <a:t>自适应模块</a:t>
            </a:r>
            <a:r>
              <a:rPr lang="zh-CN" altLang="zh-CN" sz="2400" dirty="0" smtClean="0"/>
              <a:t>实践验证和优化案例分析</a:t>
            </a:r>
            <a:endParaRPr lang="en-US" altLang="zh-CN" sz="2400" dirty="0" smtClean="0"/>
          </a:p>
          <a:p>
            <a:pPr lvl="1" algn="just">
              <a:lnSpc>
                <a:spcPct val="150000"/>
              </a:lnSpc>
              <a:buClr>
                <a:schemeClr val="accent2"/>
              </a:buClr>
              <a:buFont typeface="Wingdings" pitchFamily="2" charset="2"/>
              <a:buChar char="Ø"/>
            </a:pPr>
            <a:endParaRPr lang="zh-CN" altLang="zh-CN" sz="2000" dirty="0" smtClean="0"/>
          </a:p>
          <a:p>
            <a:pPr algn="just">
              <a:lnSpc>
                <a:spcPct val="150000"/>
              </a:lnSpc>
              <a:buClr>
                <a:schemeClr val="accent2"/>
              </a:buClr>
            </a:pPr>
            <a:endParaRPr lang="en-US" altLang="zh-CN" sz="2000" dirty="0" smtClean="0"/>
          </a:p>
          <a:p>
            <a:pPr algn="just">
              <a:lnSpc>
                <a:spcPct val="150000"/>
              </a:lnSpc>
              <a:buClr>
                <a:schemeClr val="accent2"/>
              </a:buClr>
            </a:pPr>
            <a:endParaRPr lang="en-US" altLang="zh-CN" sz="2000" dirty="0" smtClean="0"/>
          </a:p>
          <a:p>
            <a:pPr algn="just">
              <a:lnSpc>
                <a:spcPct val="150000"/>
              </a:lnSpc>
              <a:buClr>
                <a:schemeClr val="accent2"/>
              </a:buClr>
            </a:pPr>
            <a:r>
              <a:rPr lang="en-US" altLang="zh-CN" sz="2800" b="1" dirty="0" smtClean="0"/>
              <a:t>            </a:t>
            </a:r>
            <a:endParaRPr lang="zh-CN" altLang="en-US" sz="28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60232" y="188640"/>
            <a:ext cx="2699792" cy="707886"/>
          </a:xfrm>
          <a:prstGeom prst="rect">
            <a:avLst/>
          </a:prstGeom>
          <a:noFill/>
        </p:spPr>
        <p:txBody>
          <a:bodyPr wrap="square" rtlCol="0">
            <a:spAutoFit/>
          </a:bodyPr>
          <a:lstStyle/>
          <a:p>
            <a:r>
              <a:rPr lang="zh-CN" altLang="en-US" sz="4000" b="1" dirty="0" smtClean="0"/>
              <a:t>主要内容</a:t>
            </a:r>
            <a:endParaRPr lang="zh-CN" altLang="en-US" sz="4000" b="1" dirty="0"/>
          </a:p>
        </p:txBody>
      </p:sp>
      <p:sp>
        <p:nvSpPr>
          <p:cNvPr id="4" name="TextBox 3"/>
          <p:cNvSpPr txBox="1"/>
          <p:nvPr/>
        </p:nvSpPr>
        <p:spPr>
          <a:xfrm>
            <a:off x="251520" y="1124744"/>
            <a:ext cx="8208912" cy="369332"/>
          </a:xfrm>
          <a:prstGeom prst="rect">
            <a:avLst/>
          </a:prstGeom>
          <a:noFill/>
        </p:spPr>
        <p:txBody>
          <a:bodyPr wrap="square" rtlCol="0">
            <a:spAutoFit/>
          </a:bodyPr>
          <a:lstStyle/>
          <a:p>
            <a:endParaRPr lang="zh-CN" altLang="en-US" dirty="0"/>
          </a:p>
        </p:txBody>
      </p:sp>
      <p:sp>
        <p:nvSpPr>
          <p:cNvPr id="5" name="Rectangle 3"/>
          <p:cNvSpPr txBox="1">
            <a:spLocks noChangeArrowheads="1"/>
          </p:cNvSpPr>
          <p:nvPr/>
        </p:nvSpPr>
        <p:spPr bwMode="auto">
          <a:xfrm>
            <a:off x="693738" y="1089025"/>
            <a:ext cx="7694686" cy="5219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lvl="0" indent="-469900" eaLnBrk="0" fontAlgn="base" hangingPunct="0">
              <a:lnSpc>
                <a:spcPct val="160000"/>
              </a:lnSpc>
              <a:spcBef>
                <a:spcPct val="30000"/>
              </a:spcBef>
              <a:spcAft>
                <a:spcPct val="0"/>
              </a:spcAft>
              <a:buClr>
                <a:schemeClr val="accent2"/>
              </a:buClr>
              <a:defRPr/>
            </a:pPr>
            <a:r>
              <a:rPr kumimoji="0" lang="zh-CN" altLang="en-US" sz="2400" b="1" i="0" u="none" strike="noStrike" kern="0" cap="none" spc="0" normalizeH="0" baseline="0" noProof="0" dirty="0" smtClean="0">
                <a:ln>
                  <a:noFill/>
                </a:ln>
                <a:effectLst/>
                <a:uLnTx/>
                <a:uFillTx/>
                <a:latin typeface="+mn-lt"/>
                <a:ea typeface="+mn-ea"/>
                <a:cs typeface="+mn-cs"/>
              </a:rPr>
              <a:t>一、课题来源、目的意义及</a:t>
            </a:r>
            <a:r>
              <a:rPr lang="zh-CN" altLang="en-US" sz="2400" b="1" kern="0" dirty="0" smtClean="0"/>
              <a:t>国内外研究现状</a:t>
            </a:r>
          </a:p>
          <a:p>
            <a:pPr marL="469900" indent="-469900" eaLnBrk="0" fontAlgn="base" hangingPunct="0">
              <a:lnSpc>
                <a:spcPct val="160000"/>
              </a:lnSpc>
              <a:spcBef>
                <a:spcPct val="30000"/>
              </a:spcBef>
              <a:spcAft>
                <a:spcPct val="0"/>
              </a:spcAft>
              <a:buClr>
                <a:schemeClr val="accent2"/>
              </a:buClr>
              <a:defRPr/>
            </a:pPr>
            <a:r>
              <a:rPr lang="zh-CN" altLang="en-US" sz="2400" b="1" kern="0" dirty="0" smtClean="0"/>
              <a:t>二、主要研究内容</a:t>
            </a:r>
          </a:p>
          <a:p>
            <a:pPr marL="469900" marR="0" lvl="0" indent="-469900" algn="l" defTabSz="914400" rtl="0" eaLnBrk="0" fontAlgn="base" latinLnBrk="0" hangingPunct="0">
              <a:lnSpc>
                <a:spcPct val="160000"/>
              </a:lnSpc>
              <a:spcBef>
                <a:spcPct val="30000"/>
              </a:spcBef>
              <a:spcAft>
                <a:spcPct val="0"/>
              </a:spcAft>
              <a:buClr>
                <a:schemeClr val="accent2"/>
              </a:buClr>
              <a:buSzTx/>
              <a:buFont typeface="Wingdings" pitchFamily="2" charset="2"/>
              <a:buNone/>
              <a:tabLst/>
              <a:defRPr/>
            </a:pPr>
            <a:r>
              <a:rPr lang="zh-CN" altLang="en-US" sz="2400" b="1" kern="0" dirty="0" smtClean="0">
                <a:solidFill>
                  <a:srgbClr val="C00000"/>
                </a:solidFill>
              </a:rPr>
              <a:t>三、基于主轴电流的进给倍率自适应建模</a:t>
            </a:r>
          </a:p>
          <a:p>
            <a:pPr marL="469900" marR="0" lvl="0" indent="-469900" algn="l" defTabSz="914400" rtl="0" eaLnBrk="0" fontAlgn="base" latinLnBrk="0" hangingPunct="0">
              <a:lnSpc>
                <a:spcPct val="160000"/>
              </a:lnSpc>
              <a:spcBef>
                <a:spcPct val="30000"/>
              </a:spcBef>
              <a:spcAft>
                <a:spcPct val="0"/>
              </a:spcAft>
              <a:buClr>
                <a:schemeClr val="accent2"/>
              </a:buClr>
              <a:buSzTx/>
              <a:buFont typeface="Wingdings" pitchFamily="2" charset="2"/>
              <a:buNone/>
              <a:tabLst/>
              <a:defRPr/>
            </a:pPr>
            <a:r>
              <a:rPr lang="zh-CN" altLang="en-US" sz="2400" b="1" kern="0" dirty="0" smtClean="0"/>
              <a:t>四</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、系统开发</a:t>
            </a:r>
          </a:p>
          <a:p>
            <a:pPr marL="469900" lvl="0" indent="-469900" eaLnBrk="0" fontAlgn="base" hangingPunct="0">
              <a:lnSpc>
                <a:spcPct val="160000"/>
              </a:lnSpc>
              <a:spcBef>
                <a:spcPct val="30000"/>
              </a:spcBef>
              <a:spcAft>
                <a:spcPct val="0"/>
              </a:spcAft>
              <a:buClr>
                <a:schemeClr val="accent2"/>
              </a:buClr>
              <a:defRPr/>
            </a:pPr>
            <a:r>
              <a:rPr lang="zh-CN" altLang="en-US" sz="2400" b="1" kern="0" dirty="0" smtClean="0"/>
              <a:t>五</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r>
              <a:rPr lang="zh-CN" altLang="zh-CN" sz="2400" b="1" kern="0" dirty="0" smtClean="0"/>
              <a:t>实践验证和优化案例分析</a:t>
            </a:r>
            <a:endParaRPr lang="en-US" altLang="zh-CN" sz="2400" b="1" kern="0" dirty="0" smtClean="0"/>
          </a:p>
          <a:p>
            <a:pPr marL="469900" lvl="0" indent="-469900" eaLnBrk="0" fontAlgn="base" hangingPunct="0">
              <a:lnSpc>
                <a:spcPct val="160000"/>
              </a:lnSpc>
              <a:spcBef>
                <a:spcPct val="30000"/>
              </a:spcBef>
              <a:spcAft>
                <a:spcPct val="0"/>
              </a:spcAft>
              <a:buClr>
                <a:schemeClr val="accent2"/>
              </a:buClr>
              <a:defRPr/>
            </a:pPr>
            <a:r>
              <a:rPr lang="zh-CN" altLang="en-US" sz="2400" b="1" kern="0" dirty="0" smtClean="0"/>
              <a:t>六、课题总结与展望</a:t>
            </a:r>
          </a:p>
        </p:txBody>
      </p:sp>
      <p:sp>
        <p:nvSpPr>
          <p:cNvPr id="6" name="日期占位符 5"/>
          <p:cNvSpPr>
            <a:spLocks noGrp="1"/>
          </p:cNvSpPr>
          <p:nvPr>
            <p:ph type="dt" sz="half" idx="10"/>
          </p:nvPr>
        </p:nvSpPr>
        <p:spPr/>
        <p:txBody>
          <a:bodyPr/>
          <a:lstStyle/>
          <a:p>
            <a:pPr>
              <a:defRPr/>
            </a:pPr>
            <a:fld id="{F1D259DC-01DE-48C0-B133-4110B7DADC6C}" type="datetime2">
              <a:rPr lang="zh-CN" altLang="en-US" smtClean="0"/>
              <a:pPr>
                <a:defRPr/>
              </a:pPr>
              <a:t>2015年5月16日</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95936" y="260648"/>
            <a:ext cx="4896544" cy="504056"/>
          </a:xfrm>
          <a:prstGeom prst="rect">
            <a:avLst/>
          </a:prstGeom>
          <a:noFill/>
        </p:spPr>
        <p:txBody>
          <a:bodyPr wrap="square" rtlCol="0">
            <a:noAutofit/>
          </a:bodyPr>
          <a:lstStyle/>
          <a:p>
            <a:pPr marL="469900" lvl="0" indent="-469900" eaLnBrk="0" fontAlgn="base" hangingPunct="0">
              <a:lnSpc>
                <a:spcPct val="160000"/>
              </a:lnSpc>
              <a:spcBef>
                <a:spcPct val="30000"/>
              </a:spcBef>
              <a:spcAft>
                <a:spcPct val="0"/>
              </a:spcAft>
              <a:buClr>
                <a:schemeClr val="accent2"/>
              </a:buClr>
              <a:defRPr/>
            </a:pPr>
            <a:r>
              <a:rPr lang="zh-CN" altLang="en-US" sz="2000" b="1" kern="0" dirty="0" smtClean="0">
                <a:solidFill>
                  <a:srgbClr val="C00000"/>
                </a:solidFill>
              </a:rPr>
              <a:t>三、基于主轴电流的进给倍率自适应建模</a:t>
            </a:r>
          </a:p>
          <a:p>
            <a:endParaRPr lang="zh-CN" altLang="en-US" sz="2000" dirty="0"/>
          </a:p>
        </p:txBody>
      </p:sp>
      <p:sp>
        <p:nvSpPr>
          <p:cNvPr id="3" name="日期占位符 2"/>
          <p:cNvSpPr>
            <a:spLocks noGrp="1"/>
          </p:cNvSpPr>
          <p:nvPr>
            <p:ph type="dt" sz="half" idx="10"/>
          </p:nvPr>
        </p:nvSpPr>
        <p:spPr/>
        <p:txBody>
          <a:bodyPr/>
          <a:lstStyle/>
          <a:p>
            <a:pPr>
              <a:defRPr/>
            </a:pPr>
            <a:fld id="{A5331898-A80D-4A32-A4CE-92B50CB8E73A}" type="datetime2">
              <a:rPr lang="zh-CN" altLang="en-US" smtClean="0"/>
              <a:pPr>
                <a:defRPr/>
              </a:pPr>
              <a:t>2015年5月16日</a:t>
            </a:fld>
            <a:endParaRPr lang="en-US"/>
          </a:p>
        </p:txBody>
      </p:sp>
      <p:sp>
        <p:nvSpPr>
          <p:cNvPr id="6" name="TextBox 5"/>
          <p:cNvSpPr txBox="1"/>
          <p:nvPr/>
        </p:nvSpPr>
        <p:spPr>
          <a:xfrm>
            <a:off x="179512" y="1052736"/>
            <a:ext cx="8784976" cy="648072"/>
          </a:xfrm>
          <a:prstGeom prst="rect">
            <a:avLst/>
          </a:prstGeom>
          <a:noFill/>
        </p:spPr>
        <p:txBody>
          <a:bodyPr wrap="square" rtlCol="0">
            <a:noAutofit/>
          </a:bodyPr>
          <a:lstStyle/>
          <a:p>
            <a:pPr algn="just">
              <a:lnSpc>
                <a:spcPct val="150000"/>
              </a:lnSpc>
              <a:buClr>
                <a:schemeClr val="accent2"/>
              </a:buClr>
              <a:buFont typeface="Wingdings" pitchFamily="2" charset="2"/>
              <a:buChar char="l"/>
            </a:pPr>
            <a:r>
              <a:rPr lang="zh-CN" altLang="en-US" sz="2400" dirty="0" smtClean="0"/>
              <a:t>  关于主轴电流与进给倍率关系建模研究内容</a:t>
            </a:r>
            <a:endParaRPr lang="zh-CN" altLang="zh-CN" sz="2000" dirty="0" smtClean="0"/>
          </a:p>
          <a:p>
            <a:pPr algn="just">
              <a:lnSpc>
                <a:spcPct val="150000"/>
              </a:lnSpc>
              <a:buClr>
                <a:schemeClr val="accent2"/>
              </a:buClr>
            </a:pPr>
            <a:endParaRPr lang="en-US" altLang="zh-CN" sz="2000" dirty="0" smtClean="0"/>
          </a:p>
          <a:p>
            <a:pPr algn="just">
              <a:lnSpc>
                <a:spcPct val="150000"/>
              </a:lnSpc>
              <a:buClr>
                <a:schemeClr val="accent2"/>
              </a:buClr>
            </a:pPr>
            <a:endParaRPr lang="en-US" altLang="zh-CN" sz="2000" dirty="0" smtClean="0"/>
          </a:p>
          <a:p>
            <a:pPr algn="just">
              <a:lnSpc>
                <a:spcPct val="150000"/>
              </a:lnSpc>
              <a:buClr>
                <a:schemeClr val="accent2"/>
              </a:buClr>
            </a:pPr>
            <a:r>
              <a:rPr lang="en-US" altLang="zh-CN" sz="2800" b="1" dirty="0" smtClean="0"/>
              <a:t>            </a:t>
            </a:r>
            <a:endParaRPr lang="zh-CN" altLang="en-US" sz="2800" b="1" dirty="0"/>
          </a:p>
        </p:txBody>
      </p:sp>
      <p:sp>
        <p:nvSpPr>
          <p:cNvPr id="5" name="TextBox 4"/>
          <p:cNvSpPr txBox="1"/>
          <p:nvPr/>
        </p:nvSpPr>
        <p:spPr>
          <a:xfrm>
            <a:off x="827584" y="2060848"/>
            <a:ext cx="7632848" cy="1338828"/>
          </a:xfrm>
          <a:prstGeom prst="rect">
            <a:avLst/>
          </a:prstGeom>
          <a:noFill/>
        </p:spPr>
        <p:txBody>
          <a:bodyPr wrap="square" rtlCol="0">
            <a:spAutoFit/>
          </a:bodyPr>
          <a:lstStyle/>
          <a:p>
            <a:pPr algn="just">
              <a:lnSpc>
                <a:spcPct val="150000"/>
              </a:lnSpc>
              <a:buClr>
                <a:srgbClr val="FF0000"/>
              </a:buClr>
              <a:buFont typeface="Wingdings" pitchFamily="2" charset="2"/>
              <a:buChar char="u"/>
            </a:pPr>
            <a:r>
              <a:rPr lang="zh-CN" altLang="zh-CN" dirty="0" smtClean="0"/>
              <a:t>主轴电流和进给倍率稳定优化切削自适应</a:t>
            </a:r>
            <a:r>
              <a:rPr lang="zh-CN" altLang="en-US" dirty="0" smtClean="0"/>
              <a:t>建模</a:t>
            </a:r>
            <a:endParaRPr lang="en-US" altLang="zh-CN" dirty="0" smtClean="0"/>
          </a:p>
          <a:p>
            <a:pPr algn="just">
              <a:lnSpc>
                <a:spcPct val="150000"/>
              </a:lnSpc>
              <a:buClr>
                <a:srgbClr val="FF0000"/>
              </a:buClr>
              <a:buFont typeface="Wingdings" pitchFamily="2" charset="2"/>
              <a:buChar char="u"/>
            </a:pPr>
            <a:endParaRPr lang="en-US" altLang="zh-CN" dirty="0" smtClean="0"/>
          </a:p>
          <a:p>
            <a:pPr algn="just">
              <a:lnSpc>
                <a:spcPct val="150000"/>
              </a:lnSpc>
              <a:buClr>
                <a:srgbClr val="FF0000"/>
              </a:buClr>
              <a:buFont typeface="Wingdings" pitchFamily="2" charset="2"/>
              <a:buChar char="u"/>
            </a:pPr>
            <a:r>
              <a:rPr lang="zh-CN" altLang="zh-CN" dirty="0" smtClean="0"/>
              <a:t>基于模糊自适应控制的主轴电流与进给倍率的关系模型研究</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95936" y="260648"/>
            <a:ext cx="4896544" cy="504056"/>
          </a:xfrm>
          <a:prstGeom prst="rect">
            <a:avLst/>
          </a:prstGeom>
          <a:noFill/>
        </p:spPr>
        <p:txBody>
          <a:bodyPr wrap="square" rtlCol="0">
            <a:noAutofit/>
          </a:bodyPr>
          <a:lstStyle/>
          <a:p>
            <a:pPr marL="469900" lvl="0" indent="-469900" eaLnBrk="0" fontAlgn="base" hangingPunct="0">
              <a:lnSpc>
                <a:spcPct val="160000"/>
              </a:lnSpc>
              <a:spcBef>
                <a:spcPct val="30000"/>
              </a:spcBef>
              <a:spcAft>
                <a:spcPct val="0"/>
              </a:spcAft>
              <a:buClr>
                <a:schemeClr val="accent2"/>
              </a:buClr>
              <a:defRPr/>
            </a:pPr>
            <a:r>
              <a:rPr lang="zh-CN" altLang="en-US" sz="2000" b="1" kern="0" dirty="0" smtClean="0">
                <a:solidFill>
                  <a:srgbClr val="C00000"/>
                </a:solidFill>
              </a:rPr>
              <a:t>三、基于主轴电流的进给倍率自适应建模</a:t>
            </a:r>
          </a:p>
          <a:p>
            <a:endParaRPr lang="zh-CN" altLang="en-US" sz="2000" dirty="0"/>
          </a:p>
        </p:txBody>
      </p:sp>
      <p:sp>
        <p:nvSpPr>
          <p:cNvPr id="3" name="日期占位符 2"/>
          <p:cNvSpPr>
            <a:spLocks noGrp="1"/>
          </p:cNvSpPr>
          <p:nvPr>
            <p:ph type="dt" sz="half" idx="10"/>
          </p:nvPr>
        </p:nvSpPr>
        <p:spPr/>
        <p:txBody>
          <a:bodyPr/>
          <a:lstStyle/>
          <a:p>
            <a:pPr>
              <a:defRPr/>
            </a:pPr>
            <a:fld id="{A5331898-A80D-4A32-A4CE-92B50CB8E73A}" type="datetime2">
              <a:rPr lang="zh-CN" altLang="en-US" smtClean="0"/>
              <a:pPr>
                <a:defRPr/>
              </a:pPr>
              <a:t>2015年5月16日</a:t>
            </a:fld>
            <a:endParaRPr lang="en-US"/>
          </a:p>
        </p:txBody>
      </p:sp>
      <p:sp>
        <p:nvSpPr>
          <p:cNvPr id="7" name="TextBox 6"/>
          <p:cNvSpPr txBox="1"/>
          <p:nvPr/>
        </p:nvSpPr>
        <p:spPr>
          <a:xfrm>
            <a:off x="179512" y="1052736"/>
            <a:ext cx="7128792" cy="648072"/>
          </a:xfrm>
          <a:prstGeom prst="rect">
            <a:avLst/>
          </a:prstGeom>
          <a:noFill/>
        </p:spPr>
        <p:txBody>
          <a:bodyPr wrap="square" rtlCol="0">
            <a:noAutofit/>
          </a:bodyPr>
          <a:lstStyle/>
          <a:p>
            <a:pPr algn="just">
              <a:lnSpc>
                <a:spcPct val="150000"/>
              </a:lnSpc>
              <a:buClr>
                <a:schemeClr val="accent2"/>
              </a:buClr>
              <a:buFont typeface="Wingdings" pitchFamily="2" charset="2"/>
              <a:buChar char="l"/>
            </a:pPr>
            <a:r>
              <a:rPr lang="zh-CN" altLang="en-US" sz="2400" dirty="0" smtClean="0"/>
              <a:t>  </a:t>
            </a:r>
            <a:r>
              <a:rPr lang="zh-CN" altLang="zh-CN" sz="2400" dirty="0" smtClean="0"/>
              <a:t>主轴电流和进给倍率稳定优化切削自适应</a:t>
            </a:r>
            <a:r>
              <a:rPr lang="zh-CN" altLang="en-US" sz="2400" dirty="0" smtClean="0"/>
              <a:t>建模</a:t>
            </a:r>
            <a:endParaRPr lang="en-US" altLang="zh-CN" sz="2000" dirty="0" smtClean="0"/>
          </a:p>
          <a:p>
            <a:pPr algn="just">
              <a:lnSpc>
                <a:spcPct val="150000"/>
              </a:lnSpc>
              <a:buClr>
                <a:schemeClr val="accent2"/>
              </a:buClr>
            </a:pPr>
            <a:r>
              <a:rPr lang="en-US" altLang="zh-CN" sz="2800" b="1" dirty="0" smtClean="0"/>
              <a:t>            </a:t>
            </a:r>
            <a:endParaRPr lang="zh-CN" altLang="en-US" sz="2800" b="1" dirty="0"/>
          </a:p>
        </p:txBody>
      </p:sp>
      <p:sp>
        <p:nvSpPr>
          <p:cNvPr id="2293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Box 8"/>
          <p:cNvSpPr txBox="1"/>
          <p:nvPr/>
        </p:nvSpPr>
        <p:spPr>
          <a:xfrm>
            <a:off x="827584" y="1700808"/>
            <a:ext cx="7128792" cy="646331"/>
          </a:xfrm>
          <a:prstGeom prst="rect">
            <a:avLst/>
          </a:prstGeom>
          <a:noFill/>
        </p:spPr>
        <p:txBody>
          <a:bodyPr wrap="square" rtlCol="0">
            <a:spAutoFit/>
          </a:bodyPr>
          <a:lstStyle/>
          <a:p>
            <a:pPr algn="just">
              <a:buClr>
                <a:srgbClr val="FF0000"/>
              </a:buClr>
              <a:buFont typeface="Wingdings" pitchFamily="2" charset="2"/>
              <a:buChar char="u"/>
            </a:pPr>
            <a:r>
              <a:rPr lang="zh-CN" altLang="en-US" dirty="0" smtClean="0"/>
              <a:t>针对研究对象主轴，研究主轴功率与工艺参数之间的关系，然后通过建模调节工艺参数值使主轴加工趋于恒功率的状态</a:t>
            </a:r>
            <a:endParaRPr lang="zh-CN" altLang="en-US" dirty="0"/>
          </a:p>
        </p:txBody>
      </p:sp>
      <p:graphicFrame>
        <p:nvGraphicFramePr>
          <p:cNvPr id="229379" name="Object 3"/>
          <p:cNvGraphicFramePr>
            <a:graphicFrameLocks noChangeAspect="1"/>
          </p:cNvGraphicFramePr>
          <p:nvPr/>
        </p:nvGraphicFramePr>
        <p:xfrm>
          <a:off x="2483768" y="2564904"/>
          <a:ext cx="3960440" cy="406707"/>
        </p:xfrm>
        <a:graphic>
          <a:graphicData uri="http://schemas.openxmlformats.org/presentationml/2006/ole">
            <p:oleObj spid="_x0000_s229379" name="Equation" r:id="rId3" imgW="1955800" imgH="203200" progId="Equation.DSMT4">
              <p:embed/>
            </p:oleObj>
          </a:graphicData>
        </a:graphic>
      </p:graphicFrame>
      <p:sp>
        <p:nvSpPr>
          <p:cNvPr id="22938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9380" name="Object 4"/>
          <p:cNvGraphicFramePr>
            <a:graphicFrameLocks noChangeAspect="1"/>
          </p:cNvGraphicFramePr>
          <p:nvPr/>
        </p:nvGraphicFramePr>
        <p:xfrm>
          <a:off x="2267744" y="2996952"/>
          <a:ext cx="4608512" cy="504056"/>
        </p:xfrm>
        <a:graphic>
          <a:graphicData uri="http://schemas.openxmlformats.org/presentationml/2006/ole">
            <p:oleObj spid="_x0000_s229380" name="Equation" r:id="rId4" imgW="2476500" imgH="254000" progId="Equation.DSMT4">
              <p:embed/>
            </p:oleObj>
          </a:graphicData>
        </a:graphic>
      </p:graphicFrame>
      <p:sp>
        <p:nvSpPr>
          <p:cNvPr id="22938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29385"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9384" name="Object 8"/>
          <p:cNvGraphicFramePr>
            <a:graphicFrameLocks noChangeAspect="1"/>
          </p:cNvGraphicFramePr>
          <p:nvPr/>
        </p:nvGraphicFramePr>
        <p:xfrm>
          <a:off x="3923928" y="4149080"/>
          <a:ext cx="987549" cy="304799"/>
        </p:xfrm>
        <a:graphic>
          <a:graphicData uri="http://schemas.openxmlformats.org/presentationml/2006/ole">
            <p:oleObj spid="_x0000_s229384" name="Equation" r:id="rId5" imgW="774364" imgH="241195" progId="Equation.DSMT4">
              <p:embed/>
            </p:oleObj>
          </a:graphicData>
        </a:graphic>
      </p:graphicFrame>
      <p:graphicFrame>
        <p:nvGraphicFramePr>
          <p:cNvPr id="229386" name="Object 10"/>
          <p:cNvGraphicFramePr>
            <a:graphicFrameLocks noChangeAspect="1"/>
          </p:cNvGraphicFramePr>
          <p:nvPr/>
        </p:nvGraphicFramePr>
        <p:xfrm>
          <a:off x="3923928" y="4509120"/>
          <a:ext cx="871676" cy="360040"/>
        </p:xfrm>
        <a:graphic>
          <a:graphicData uri="http://schemas.openxmlformats.org/presentationml/2006/ole">
            <p:oleObj spid="_x0000_s229386" name="Equation" r:id="rId6" imgW="583920" imgH="241200" progId="Equation.DSMT4">
              <p:embed/>
            </p:oleObj>
          </a:graphicData>
        </a:graphic>
      </p:graphicFrame>
      <p:sp>
        <p:nvSpPr>
          <p:cNvPr id="20" name="下箭头 19"/>
          <p:cNvSpPr/>
          <p:nvPr/>
        </p:nvSpPr>
        <p:spPr bwMode="auto">
          <a:xfrm>
            <a:off x="4211960" y="4869160"/>
            <a:ext cx="288032" cy="720080"/>
          </a:xfrm>
          <a:prstGeom prst="downArrow">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Verdana" pitchFamily="34" charset="0"/>
              <a:ea typeface="PMingLiU" pitchFamily="18" charset="-120"/>
            </a:endParaRPr>
          </a:p>
        </p:txBody>
      </p:sp>
      <p:sp>
        <p:nvSpPr>
          <p:cNvPr id="21" name="椭圆 20"/>
          <p:cNvSpPr/>
          <p:nvPr/>
        </p:nvSpPr>
        <p:spPr bwMode="auto">
          <a:xfrm>
            <a:off x="3131840" y="5661248"/>
            <a:ext cx="2448272" cy="72008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mn-ea"/>
              </a:rPr>
              <a:t>主轴切削功率与进给速度正相关</a:t>
            </a:r>
          </a:p>
        </p:txBody>
      </p:sp>
      <p:graphicFrame>
        <p:nvGraphicFramePr>
          <p:cNvPr id="229387" name="Object 11"/>
          <p:cNvGraphicFramePr>
            <a:graphicFrameLocks noChangeAspect="1"/>
          </p:cNvGraphicFramePr>
          <p:nvPr/>
        </p:nvGraphicFramePr>
        <p:xfrm>
          <a:off x="1475656" y="3573016"/>
          <a:ext cx="6048688" cy="504056"/>
        </p:xfrm>
        <a:graphic>
          <a:graphicData uri="http://schemas.openxmlformats.org/presentationml/2006/ole">
            <p:oleObj spid="_x0000_s229387" name="Equation" r:id="rId7" imgW="3047760" imgH="253800" progId="Equation.DSMT4">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95936" y="260648"/>
            <a:ext cx="4896544" cy="504056"/>
          </a:xfrm>
          <a:prstGeom prst="rect">
            <a:avLst/>
          </a:prstGeom>
          <a:noFill/>
        </p:spPr>
        <p:txBody>
          <a:bodyPr wrap="square" rtlCol="0">
            <a:noAutofit/>
          </a:bodyPr>
          <a:lstStyle/>
          <a:p>
            <a:pPr marL="469900" lvl="0" indent="-469900" eaLnBrk="0" fontAlgn="base" hangingPunct="0">
              <a:lnSpc>
                <a:spcPct val="160000"/>
              </a:lnSpc>
              <a:spcBef>
                <a:spcPct val="30000"/>
              </a:spcBef>
              <a:spcAft>
                <a:spcPct val="0"/>
              </a:spcAft>
              <a:buClr>
                <a:schemeClr val="accent2"/>
              </a:buClr>
              <a:defRPr/>
            </a:pPr>
            <a:r>
              <a:rPr lang="zh-CN" altLang="en-US" sz="2000" b="1" kern="0" dirty="0" smtClean="0">
                <a:solidFill>
                  <a:srgbClr val="C00000"/>
                </a:solidFill>
              </a:rPr>
              <a:t>三、基于主轴电流的进给倍率自适应建模</a:t>
            </a:r>
          </a:p>
          <a:p>
            <a:endParaRPr lang="zh-CN" altLang="en-US" sz="2000" dirty="0"/>
          </a:p>
        </p:txBody>
      </p:sp>
      <p:sp>
        <p:nvSpPr>
          <p:cNvPr id="3" name="日期占位符 2"/>
          <p:cNvSpPr>
            <a:spLocks noGrp="1"/>
          </p:cNvSpPr>
          <p:nvPr>
            <p:ph type="dt" sz="half" idx="10"/>
          </p:nvPr>
        </p:nvSpPr>
        <p:spPr/>
        <p:txBody>
          <a:bodyPr/>
          <a:lstStyle/>
          <a:p>
            <a:pPr>
              <a:defRPr/>
            </a:pPr>
            <a:fld id="{A5331898-A80D-4A32-A4CE-92B50CB8E73A}" type="datetime2">
              <a:rPr lang="zh-CN" altLang="en-US" smtClean="0"/>
              <a:pPr>
                <a:defRPr/>
              </a:pPr>
              <a:t>2015年5月16日</a:t>
            </a:fld>
            <a:endParaRPr lang="en-US"/>
          </a:p>
        </p:txBody>
      </p:sp>
      <p:sp>
        <p:nvSpPr>
          <p:cNvPr id="7" name="TextBox 6"/>
          <p:cNvSpPr txBox="1"/>
          <p:nvPr/>
        </p:nvSpPr>
        <p:spPr>
          <a:xfrm>
            <a:off x="179512" y="1052736"/>
            <a:ext cx="7128792" cy="648072"/>
          </a:xfrm>
          <a:prstGeom prst="rect">
            <a:avLst/>
          </a:prstGeom>
          <a:noFill/>
        </p:spPr>
        <p:txBody>
          <a:bodyPr wrap="square" rtlCol="0">
            <a:noAutofit/>
          </a:bodyPr>
          <a:lstStyle/>
          <a:p>
            <a:pPr algn="just">
              <a:lnSpc>
                <a:spcPct val="150000"/>
              </a:lnSpc>
              <a:buClr>
                <a:schemeClr val="accent2"/>
              </a:buClr>
              <a:buFont typeface="Wingdings" pitchFamily="2" charset="2"/>
              <a:buChar char="l"/>
            </a:pPr>
            <a:r>
              <a:rPr lang="zh-CN" altLang="en-US" sz="2400" dirty="0" smtClean="0"/>
              <a:t>  </a:t>
            </a:r>
            <a:r>
              <a:rPr lang="zh-CN" altLang="zh-CN" sz="2400" dirty="0" smtClean="0"/>
              <a:t>主轴电流和进给倍率稳定优化切削自适应</a:t>
            </a:r>
            <a:r>
              <a:rPr lang="zh-CN" altLang="en-US" sz="2400" dirty="0" smtClean="0"/>
              <a:t>建模</a:t>
            </a:r>
            <a:endParaRPr lang="en-US" altLang="zh-CN" sz="2000" dirty="0" smtClean="0"/>
          </a:p>
          <a:p>
            <a:pPr algn="just">
              <a:lnSpc>
                <a:spcPct val="150000"/>
              </a:lnSpc>
              <a:buClr>
                <a:schemeClr val="accent2"/>
              </a:buClr>
            </a:pPr>
            <a:r>
              <a:rPr lang="en-US" altLang="zh-CN" sz="2800" b="1" dirty="0" smtClean="0"/>
              <a:t>            </a:t>
            </a:r>
            <a:endParaRPr lang="zh-CN" altLang="en-US" sz="2800" b="1" dirty="0"/>
          </a:p>
        </p:txBody>
      </p:sp>
      <p:sp>
        <p:nvSpPr>
          <p:cNvPr id="2293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457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5763" name="Object 3"/>
          <p:cNvGraphicFramePr>
            <a:graphicFrameLocks noChangeAspect="1"/>
          </p:cNvGraphicFramePr>
          <p:nvPr/>
        </p:nvGraphicFramePr>
        <p:xfrm>
          <a:off x="1331640" y="1844824"/>
          <a:ext cx="885825" cy="428625"/>
        </p:xfrm>
        <a:graphic>
          <a:graphicData uri="http://schemas.openxmlformats.org/presentationml/2006/ole">
            <p:oleObj spid="_x0000_s245763" name="Equation" r:id="rId3" imgW="888614" imgH="431613" progId="Equation.DSMT4">
              <p:embed/>
            </p:oleObj>
          </a:graphicData>
        </a:graphic>
      </p:graphicFrame>
      <p:sp>
        <p:nvSpPr>
          <p:cNvPr id="24576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Object 4"/>
          <p:cNvGraphicFramePr>
            <a:graphicFrameLocks noChangeAspect="1"/>
          </p:cNvGraphicFramePr>
          <p:nvPr/>
        </p:nvGraphicFramePr>
        <p:xfrm>
          <a:off x="827584" y="2564904"/>
          <a:ext cx="1990725" cy="428625"/>
        </p:xfrm>
        <a:graphic>
          <a:graphicData uri="http://schemas.openxmlformats.org/presentationml/2006/ole">
            <p:oleObj spid="_x0000_s245764" name="Equation" r:id="rId4" imgW="1993900" imgH="431800" progId="Equation.DSMT4">
              <p:embed/>
            </p:oleObj>
          </a:graphicData>
        </a:graphic>
      </p:graphicFrame>
      <p:sp>
        <p:nvSpPr>
          <p:cNvPr id="24576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下箭头 11"/>
          <p:cNvSpPr/>
          <p:nvPr/>
        </p:nvSpPr>
        <p:spPr bwMode="auto">
          <a:xfrm>
            <a:off x="1619672" y="4293096"/>
            <a:ext cx="432048" cy="648072"/>
          </a:xfrm>
          <a:prstGeom prst="downArrow">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Verdana" pitchFamily="34" charset="0"/>
              <a:ea typeface="PMingLiU" pitchFamily="18" charset="-120"/>
            </a:endParaRPr>
          </a:p>
        </p:txBody>
      </p:sp>
      <p:sp>
        <p:nvSpPr>
          <p:cNvPr id="13" name="椭圆 12"/>
          <p:cNvSpPr/>
          <p:nvPr/>
        </p:nvSpPr>
        <p:spPr bwMode="auto">
          <a:xfrm>
            <a:off x="611560" y="5229200"/>
            <a:ext cx="2448272" cy="72008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mn-ea"/>
              </a:rPr>
              <a:t>主轴切削功率与</a:t>
            </a:r>
            <a:r>
              <a:rPr lang="zh-CN" altLang="en-US" sz="1600" b="1" dirty="0" smtClean="0">
                <a:latin typeface="+mn-ea"/>
              </a:rPr>
              <a:t>主轴电流</a:t>
            </a:r>
            <a:r>
              <a:rPr kumimoji="0" lang="zh-CN" altLang="en-US" sz="1600" b="1" i="0" u="none" strike="noStrike" cap="none" normalizeH="0" baseline="0" dirty="0" smtClean="0">
                <a:ln>
                  <a:noFill/>
                </a:ln>
                <a:solidFill>
                  <a:schemeClr val="tx1"/>
                </a:solidFill>
                <a:effectLst/>
                <a:latin typeface="+mn-ea"/>
              </a:rPr>
              <a:t>正相关</a:t>
            </a:r>
          </a:p>
        </p:txBody>
      </p:sp>
      <p:graphicFrame>
        <p:nvGraphicFramePr>
          <p:cNvPr id="5" name="Object 7"/>
          <p:cNvGraphicFramePr>
            <a:graphicFrameLocks noChangeAspect="1"/>
          </p:cNvGraphicFramePr>
          <p:nvPr/>
        </p:nvGraphicFramePr>
        <p:xfrm>
          <a:off x="683568" y="3356992"/>
          <a:ext cx="2260600" cy="469900"/>
        </p:xfrm>
        <a:graphic>
          <a:graphicData uri="http://schemas.openxmlformats.org/presentationml/2006/ole">
            <p:oleObj spid="_x0000_s245767" name="Equation" r:id="rId5" imgW="2260440" imgH="469800" progId="Equation.DSMT4">
              <p:embed/>
            </p:oleObj>
          </a:graphicData>
        </a:graphic>
      </p:graphicFrame>
      <p:sp>
        <p:nvSpPr>
          <p:cNvPr id="15" name="右箭头 14"/>
          <p:cNvSpPr/>
          <p:nvPr/>
        </p:nvSpPr>
        <p:spPr bwMode="auto">
          <a:xfrm rot="19612411">
            <a:off x="3185669" y="2851235"/>
            <a:ext cx="2567574" cy="433571"/>
          </a:xfrm>
          <a:prstGeom prst="rightArrow">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Verdana" pitchFamily="34" charset="0"/>
              <a:ea typeface="PMingLiU" pitchFamily="18" charset="-120"/>
            </a:endParaRPr>
          </a:p>
        </p:txBody>
      </p:sp>
      <p:sp>
        <p:nvSpPr>
          <p:cNvPr id="16" name="TextBox 15"/>
          <p:cNvSpPr txBox="1"/>
          <p:nvPr/>
        </p:nvSpPr>
        <p:spPr>
          <a:xfrm>
            <a:off x="395536" y="1700808"/>
            <a:ext cx="2880320" cy="4524315"/>
          </a:xfrm>
          <a:prstGeom prst="rect">
            <a:avLst/>
          </a:prstGeom>
          <a:noFill/>
          <a:ln>
            <a:solidFill>
              <a:schemeClr val="tx1"/>
            </a:solidFill>
            <a:prstDash val="dash"/>
          </a:ln>
        </p:spPr>
        <p:txBody>
          <a:bodyPr wrap="square" rtlCol="0">
            <a:spAutoFit/>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graphicFrame>
        <p:nvGraphicFramePr>
          <p:cNvPr id="245768" name="Object 8"/>
          <p:cNvGraphicFramePr>
            <a:graphicFrameLocks noChangeAspect="1"/>
          </p:cNvGraphicFramePr>
          <p:nvPr/>
        </p:nvGraphicFramePr>
        <p:xfrm>
          <a:off x="5868144" y="2060848"/>
          <a:ext cx="2088232" cy="450868"/>
        </p:xfrm>
        <a:graphic>
          <a:graphicData uri="http://schemas.openxmlformats.org/presentationml/2006/ole">
            <p:oleObj spid="_x0000_s245768" name="Equation" r:id="rId6" imgW="1117440" imgH="241200" progId="Equation.DSMT4">
              <p:embed/>
            </p:oleObj>
          </a:graphicData>
        </a:graphic>
      </p:graphicFrame>
      <p:graphicFrame>
        <p:nvGraphicFramePr>
          <p:cNvPr id="245770" name="Object 10"/>
          <p:cNvGraphicFramePr>
            <a:graphicFrameLocks noChangeAspect="1"/>
          </p:cNvGraphicFramePr>
          <p:nvPr/>
        </p:nvGraphicFramePr>
        <p:xfrm>
          <a:off x="5148064" y="3501008"/>
          <a:ext cx="1504167" cy="576064"/>
        </p:xfrm>
        <a:graphic>
          <a:graphicData uri="http://schemas.openxmlformats.org/presentationml/2006/ole">
            <p:oleObj spid="_x0000_s245770" name="Equation" r:id="rId7" imgW="596880" imgH="228600" progId="Equation.DSMT4">
              <p:embed/>
            </p:oleObj>
          </a:graphicData>
        </a:graphic>
      </p:graphicFrame>
      <p:sp>
        <p:nvSpPr>
          <p:cNvPr id="22" name="右箭头 21"/>
          <p:cNvSpPr/>
          <p:nvPr/>
        </p:nvSpPr>
        <p:spPr bwMode="auto">
          <a:xfrm rot="16200000">
            <a:off x="6336196" y="3320988"/>
            <a:ext cx="360040" cy="144016"/>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Verdana" pitchFamily="34" charset="0"/>
              <a:ea typeface="PMingLiU" pitchFamily="18" charset="-120"/>
            </a:endParaRPr>
          </a:p>
        </p:txBody>
      </p:sp>
      <p:sp>
        <p:nvSpPr>
          <p:cNvPr id="23" name="右箭头 22"/>
          <p:cNvSpPr/>
          <p:nvPr/>
        </p:nvSpPr>
        <p:spPr bwMode="auto">
          <a:xfrm rot="16200000">
            <a:off x="5184068" y="3320988"/>
            <a:ext cx="360040" cy="144016"/>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Verdana" pitchFamily="34" charset="0"/>
              <a:ea typeface="PMingLiU" pitchFamily="18" charset="-120"/>
            </a:endParaRPr>
          </a:p>
        </p:txBody>
      </p:sp>
      <p:graphicFrame>
        <p:nvGraphicFramePr>
          <p:cNvPr id="245771" name="Object 11"/>
          <p:cNvGraphicFramePr>
            <a:graphicFrameLocks noChangeAspect="1"/>
          </p:cNvGraphicFramePr>
          <p:nvPr/>
        </p:nvGraphicFramePr>
        <p:xfrm>
          <a:off x="7164288" y="3501008"/>
          <a:ext cx="1546278" cy="576064"/>
        </p:xfrm>
        <a:graphic>
          <a:graphicData uri="http://schemas.openxmlformats.org/presentationml/2006/ole">
            <p:oleObj spid="_x0000_s245771" name="Equation" r:id="rId8" imgW="647640" imgH="241200" progId="Equation.DSMT4">
              <p:embed/>
            </p:oleObj>
          </a:graphicData>
        </a:graphic>
      </p:graphicFrame>
      <p:sp>
        <p:nvSpPr>
          <p:cNvPr id="25" name="右箭头 24"/>
          <p:cNvSpPr/>
          <p:nvPr/>
        </p:nvSpPr>
        <p:spPr bwMode="auto">
          <a:xfrm rot="5400000">
            <a:off x="7200292" y="3320988"/>
            <a:ext cx="360040" cy="144016"/>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Verdana" pitchFamily="34" charset="0"/>
              <a:ea typeface="PMingLiU" pitchFamily="18" charset="-120"/>
            </a:endParaRPr>
          </a:p>
        </p:txBody>
      </p:sp>
      <p:sp>
        <p:nvSpPr>
          <p:cNvPr id="27" name="右箭头 26"/>
          <p:cNvSpPr/>
          <p:nvPr/>
        </p:nvSpPr>
        <p:spPr bwMode="auto">
          <a:xfrm rot="5400000">
            <a:off x="8280412" y="3320988"/>
            <a:ext cx="360040" cy="144016"/>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Verdana" pitchFamily="34" charset="0"/>
              <a:ea typeface="PMingLiU" pitchFamily="18" charset="-120"/>
            </a:endParaRPr>
          </a:p>
        </p:txBody>
      </p:sp>
      <p:sp>
        <p:nvSpPr>
          <p:cNvPr id="29" name="右箭头 28"/>
          <p:cNvSpPr/>
          <p:nvPr/>
        </p:nvSpPr>
        <p:spPr bwMode="auto">
          <a:xfrm rot="5400000">
            <a:off x="6624228" y="4185084"/>
            <a:ext cx="540060" cy="180020"/>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Verdana" pitchFamily="34" charset="0"/>
              <a:ea typeface="PMingLiU" pitchFamily="18" charset="-120"/>
            </a:endParaRPr>
          </a:p>
        </p:txBody>
      </p:sp>
      <p:sp>
        <p:nvSpPr>
          <p:cNvPr id="32" name="TextBox 31"/>
          <p:cNvSpPr txBox="1"/>
          <p:nvPr/>
        </p:nvSpPr>
        <p:spPr>
          <a:xfrm>
            <a:off x="5076056" y="4653136"/>
            <a:ext cx="3672408" cy="369332"/>
          </a:xfrm>
          <a:prstGeom prst="rect">
            <a:avLst/>
          </a:prstGeom>
          <a:noFill/>
        </p:spPr>
        <p:txBody>
          <a:bodyPr wrap="square" rtlCol="0">
            <a:spAutoFit/>
          </a:bodyPr>
          <a:lstStyle/>
          <a:p>
            <a:r>
              <a:rPr lang="zh-CN" altLang="en-US" dirty="0" smtClean="0"/>
              <a:t>将两参数作为优化调节的主要依据</a:t>
            </a:r>
            <a:endParaRPr lang="zh-CN" altLang="en-US" dirty="0"/>
          </a:p>
        </p:txBody>
      </p:sp>
      <p:sp>
        <p:nvSpPr>
          <p:cNvPr id="33" name="右箭头 32"/>
          <p:cNvSpPr/>
          <p:nvPr/>
        </p:nvSpPr>
        <p:spPr bwMode="auto">
          <a:xfrm rot="5400000">
            <a:off x="6660232" y="5229200"/>
            <a:ext cx="468052" cy="180020"/>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Verdana" pitchFamily="34" charset="0"/>
              <a:ea typeface="PMingLiU" pitchFamily="18" charset="-120"/>
            </a:endParaRPr>
          </a:p>
        </p:txBody>
      </p:sp>
      <p:sp>
        <p:nvSpPr>
          <p:cNvPr id="34" name="TextBox 33"/>
          <p:cNvSpPr txBox="1"/>
          <p:nvPr/>
        </p:nvSpPr>
        <p:spPr>
          <a:xfrm>
            <a:off x="5940152" y="5661248"/>
            <a:ext cx="1872208" cy="369332"/>
          </a:xfrm>
          <a:prstGeom prst="rect">
            <a:avLst/>
          </a:prstGeom>
          <a:noFill/>
        </p:spPr>
        <p:txBody>
          <a:bodyPr wrap="square" rtlCol="0">
            <a:spAutoFit/>
          </a:bodyPr>
          <a:lstStyle/>
          <a:p>
            <a:r>
              <a:rPr lang="zh-CN" altLang="en-US" dirty="0" smtClean="0"/>
              <a:t>建立负相关模型</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95936" y="260648"/>
            <a:ext cx="4896544" cy="504056"/>
          </a:xfrm>
          <a:prstGeom prst="rect">
            <a:avLst/>
          </a:prstGeom>
          <a:noFill/>
        </p:spPr>
        <p:txBody>
          <a:bodyPr wrap="square" rtlCol="0">
            <a:noAutofit/>
          </a:bodyPr>
          <a:lstStyle/>
          <a:p>
            <a:pPr marL="469900" lvl="0" indent="-469900" eaLnBrk="0" fontAlgn="base" hangingPunct="0">
              <a:lnSpc>
                <a:spcPct val="160000"/>
              </a:lnSpc>
              <a:spcBef>
                <a:spcPct val="30000"/>
              </a:spcBef>
              <a:spcAft>
                <a:spcPct val="0"/>
              </a:spcAft>
              <a:buClr>
                <a:schemeClr val="accent2"/>
              </a:buClr>
              <a:defRPr/>
            </a:pPr>
            <a:r>
              <a:rPr lang="zh-CN" altLang="en-US" sz="2000" b="1" kern="0" dirty="0" smtClean="0">
                <a:solidFill>
                  <a:srgbClr val="C00000"/>
                </a:solidFill>
              </a:rPr>
              <a:t>三、基于主轴电流的进给倍率自适应建模</a:t>
            </a:r>
          </a:p>
          <a:p>
            <a:endParaRPr lang="zh-CN" altLang="en-US" sz="2000" dirty="0"/>
          </a:p>
        </p:txBody>
      </p:sp>
      <p:sp>
        <p:nvSpPr>
          <p:cNvPr id="3" name="日期占位符 2"/>
          <p:cNvSpPr>
            <a:spLocks noGrp="1"/>
          </p:cNvSpPr>
          <p:nvPr>
            <p:ph type="dt" sz="half" idx="10"/>
          </p:nvPr>
        </p:nvSpPr>
        <p:spPr/>
        <p:txBody>
          <a:bodyPr/>
          <a:lstStyle/>
          <a:p>
            <a:pPr>
              <a:defRPr/>
            </a:pPr>
            <a:fld id="{A5331898-A80D-4A32-A4CE-92B50CB8E73A}" type="datetime2">
              <a:rPr lang="zh-CN" altLang="en-US" smtClean="0"/>
              <a:pPr>
                <a:defRPr/>
              </a:pPr>
              <a:t>2015年5月16日</a:t>
            </a:fld>
            <a:endParaRPr lang="en-US"/>
          </a:p>
        </p:txBody>
      </p:sp>
      <p:sp>
        <p:nvSpPr>
          <p:cNvPr id="7" name="TextBox 6"/>
          <p:cNvSpPr txBox="1"/>
          <p:nvPr/>
        </p:nvSpPr>
        <p:spPr>
          <a:xfrm>
            <a:off x="179512" y="1052736"/>
            <a:ext cx="7128792" cy="648072"/>
          </a:xfrm>
          <a:prstGeom prst="rect">
            <a:avLst/>
          </a:prstGeom>
          <a:noFill/>
        </p:spPr>
        <p:txBody>
          <a:bodyPr wrap="square" rtlCol="0">
            <a:noAutofit/>
          </a:bodyPr>
          <a:lstStyle/>
          <a:p>
            <a:pPr algn="just">
              <a:lnSpc>
                <a:spcPct val="150000"/>
              </a:lnSpc>
              <a:buClr>
                <a:schemeClr val="accent2"/>
              </a:buClr>
              <a:buFont typeface="Wingdings" pitchFamily="2" charset="2"/>
              <a:buChar char="l"/>
            </a:pPr>
            <a:r>
              <a:rPr lang="zh-CN" altLang="en-US" sz="2400" dirty="0" smtClean="0"/>
              <a:t>  </a:t>
            </a:r>
            <a:r>
              <a:rPr lang="zh-CN" altLang="zh-CN" sz="2400" dirty="0" smtClean="0"/>
              <a:t>主轴电流和进给倍率稳定优化切削自适应</a:t>
            </a:r>
            <a:r>
              <a:rPr lang="zh-CN" altLang="en-US" sz="2400" dirty="0" smtClean="0"/>
              <a:t>建模</a:t>
            </a:r>
            <a:endParaRPr lang="en-US" altLang="zh-CN" sz="2000" dirty="0" smtClean="0"/>
          </a:p>
          <a:p>
            <a:pPr algn="just">
              <a:lnSpc>
                <a:spcPct val="150000"/>
              </a:lnSpc>
              <a:buClr>
                <a:schemeClr val="accent2"/>
              </a:buClr>
            </a:pPr>
            <a:r>
              <a:rPr lang="en-US" altLang="zh-CN" sz="2800" b="1" dirty="0" smtClean="0"/>
              <a:t>            </a:t>
            </a:r>
            <a:endParaRPr lang="zh-CN" altLang="en-US" sz="2800" b="1" dirty="0"/>
          </a:p>
        </p:txBody>
      </p:sp>
      <p:sp>
        <p:nvSpPr>
          <p:cNvPr id="2293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457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4576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4576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72390" name="Picture 6"/>
          <p:cNvPicPr>
            <a:picLocks noChangeAspect="1" noChangeArrowheads="1"/>
          </p:cNvPicPr>
          <p:nvPr/>
        </p:nvPicPr>
        <p:blipFill>
          <a:blip r:embed="rId3" cstate="print"/>
          <a:srcRect/>
          <a:stretch>
            <a:fillRect/>
          </a:stretch>
        </p:blipFill>
        <p:spPr bwMode="auto">
          <a:xfrm>
            <a:off x="1691680" y="3573016"/>
            <a:ext cx="4784601" cy="2736304"/>
          </a:xfrm>
          <a:prstGeom prst="rect">
            <a:avLst/>
          </a:prstGeom>
          <a:noFill/>
          <a:ln w="9525">
            <a:noFill/>
            <a:miter lim="800000"/>
            <a:headEnd/>
            <a:tailEnd/>
          </a:ln>
        </p:spPr>
      </p:pic>
      <p:graphicFrame>
        <p:nvGraphicFramePr>
          <p:cNvPr id="277505" name="Object 1"/>
          <p:cNvGraphicFramePr>
            <a:graphicFrameLocks noChangeAspect="1"/>
          </p:cNvGraphicFramePr>
          <p:nvPr/>
        </p:nvGraphicFramePr>
        <p:xfrm>
          <a:off x="2051720" y="1700808"/>
          <a:ext cx="2197100" cy="431800"/>
        </p:xfrm>
        <a:graphic>
          <a:graphicData uri="http://schemas.openxmlformats.org/presentationml/2006/ole">
            <p:oleObj spid="_x0000_s277505" name="Equation" r:id="rId4" imgW="2197080" imgH="431640" progId="Equation.DSMT4">
              <p:embed/>
            </p:oleObj>
          </a:graphicData>
        </a:graphic>
      </p:graphicFrame>
      <p:graphicFrame>
        <p:nvGraphicFramePr>
          <p:cNvPr id="277507" name="Object 3"/>
          <p:cNvGraphicFramePr>
            <a:graphicFrameLocks noChangeAspect="1"/>
          </p:cNvGraphicFramePr>
          <p:nvPr/>
        </p:nvGraphicFramePr>
        <p:xfrm>
          <a:off x="2051720" y="2276872"/>
          <a:ext cx="762000" cy="228600"/>
        </p:xfrm>
        <a:graphic>
          <a:graphicData uri="http://schemas.openxmlformats.org/presentationml/2006/ole">
            <p:oleObj spid="_x0000_s277507" name="Equation" r:id="rId5" imgW="761760" imgH="228600" progId="Equation.DSMT4">
              <p:embed/>
            </p:oleObj>
          </a:graphicData>
        </a:graphic>
      </p:graphicFrame>
      <p:graphicFrame>
        <p:nvGraphicFramePr>
          <p:cNvPr id="277508" name="Object 4"/>
          <p:cNvGraphicFramePr>
            <a:graphicFrameLocks noChangeAspect="1"/>
          </p:cNvGraphicFramePr>
          <p:nvPr/>
        </p:nvGraphicFramePr>
        <p:xfrm>
          <a:off x="2051720" y="2708920"/>
          <a:ext cx="749300" cy="228600"/>
        </p:xfrm>
        <a:graphic>
          <a:graphicData uri="http://schemas.openxmlformats.org/presentationml/2006/ole">
            <p:oleObj spid="_x0000_s277508" name="Equation" r:id="rId6" imgW="749160" imgH="228600" progId="Equation.DSMT4">
              <p:embed/>
            </p:oleObj>
          </a:graphicData>
        </a:graphic>
      </p:graphicFrame>
      <p:sp>
        <p:nvSpPr>
          <p:cNvPr id="15" name="左大括号 14"/>
          <p:cNvSpPr/>
          <p:nvPr/>
        </p:nvSpPr>
        <p:spPr bwMode="auto">
          <a:xfrm>
            <a:off x="1763688" y="1772816"/>
            <a:ext cx="117727" cy="1152128"/>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Verdana" pitchFamily="34" charset="0"/>
              <a:ea typeface="PMingLiU" pitchFamily="18" charset="-120"/>
            </a:endParaRPr>
          </a:p>
        </p:txBody>
      </p:sp>
      <p:graphicFrame>
        <p:nvGraphicFramePr>
          <p:cNvPr id="277509" name="Object 5"/>
          <p:cNvGraphicFramePr>
            <a:graphicFrameLocks noChangeAspect="1"/>
          </p:cNvGraphicFramePr>
          <p:nvPr/>
        </p:nvGraphicFramePr>
        <p:xfrm>
          <a:off x="4860032" y="1772816"/>
          <a:ext cx="863600" cy="228600"/>
        </p:xfrm>
        <a:graphic>
          <a:graphicData uri="http://schemas.openxmlformats.org/presentationml/2006/ole">
            <p:oleObj spid="_x0000_s277509" name="Equation" r:id="rId7" imgW="863280" imgH="228600" progId="Equation.DSMT4">
              <p:embed/>
            </p:oleObj>
          </a:graphicData>
        </a:graphic>
      </p:graphicFrame>
      <p:graphicFrame>
        <p:nvGraphicFramePr>
          <p:cNvPr id="277510" name="Object 6"/>
          <p:cNvGraphicFramePr>
            <a:graphicFrameLocks noChangeAspect="1"/>
          </p:cNvGraphicFramePr>
          <p:nvPr/>
        </p:nvGraphicFramePr>
        <p:xfrm>
          <a:off x="4860032" y="2276872"/>
          <a:ext cx="482600" cy="228600"/>
        </p:xfrm>
        <a:graphic>
          <a:graphicData uri="http://schemas.openxmlformats.org/presentationml/2006/ole">
            <p:oleObj spid="_x0000_s277510" name="Equation" r:id="rId8" imgW="482400" imgH="228600" progId="Equation.DSMT4">
              <p:embed/>
            </p:oleObj>
          </a:graphicData>
        </a:graphic>
      </p:graphicFrame>
      <p:graphicFrame>
        <p:nvGraphicFramePr>
          <p:cNvPr id="277511" name="Object 7"/>
          <p:cNvGraphicFramePr>
            <a:graphicFrameLocks noChangeAspect="1"/>
          </p:cNvGraphicFramePr>
          <p:nvPr/>
        </p:nvGraphicFramePr>
        <p:xfrm>
          <a:off x="4860032" y="2708920"/>
          <a:ext cx="508000" cy="228600"/>
        </p:xfrm>
        <a:graphic>
          <a:graphicData uri="http://schemas.openxmlformats.org/presentationml/2006/ole">
            <p:oleObj spid="_x0000_s277511" name="Equation" r:id="rId9" imgW="507960" imgH="228600" progId="Equation.DSMT4">
              <p:embed/>
            </p:oleObj>
          </a:graphicData>
        </a:graphic>
      </p:graphicFrame>
      <p:sp>
        <p:nvSpPr>
          <p:cNvPr id="19" name="右箭头 18"/>
          <p:cNvSpPr/>
          <p:nvPr/>
        </p:nvSpPr>
        <p:spPr bwMode="auto">
          <a:xfrm rot="5400000">
            <a:off x="3311860" y="3176972"/>
            <a:ext cx="576064" cy="216024"/>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Verdana" pitchFamily="34" charset="0"/>
              <a:ea typeface="PMingLiU" pitchFamily="18" charset="-120"/>
            </a:endParaRPr>
          </a:p>
        </p:txBody>
      </p:sp>
      <p:sp>
        <p:nvSpPr>
          <p:cNvPr id="20" name="TextBox 19"/>
          <p:cNvSpPr txBox="1"/>
          <p:nvPr/>
        </p:nvSpPr>
        <p:spPr>
          <a:xfrm>
            <a:off x="6804248" y="4797152"/>
            <a:ext cx="1944216" cy="1369606"/>
          </a:xfrm>
          <a:prstGeom prst="rect">
            <a:avLst/>
          </a:prstGeom>
          <a:noFill/>
        </p:spPr>
        <p:txBody>
          <a:bodyPr wrap="square" rtlCol="0">
            <a:spAutoFit/>
          </a:bodyPr>
          <a:lstStyle/>
          <a:p>
            <a:r>
              <a:rPr lang="en-US" altLang="zh-CN" dirty="0" err="1" smtClean="0">
                <a:latin typeface="Times New Roman" pitchFamily="18" charset="0"/>
                <a:cs typeface="Times New Roman" pitchFamily="18" charset="0"/>
              </a:rPr>
              <a:t>D</a:t>
            </a:r>
            <a:r>
              <a:rPr lang="en-US" altLang="zh-CN" sz="1100" dirty="0" err="1" smtClean="0">
                <a:latin typeface="Times New Roman" pitchFamily="18" charset="0"/>
                <a:cs typeface="Times New Roman" pitchFamily="18" charset="0"/>
              </a:rPr>
              <a:t>max</a:t>
            </a:r>
            <a:r>
              <a:rPr lang="en-US" altLang="zh-CN" sz="1100" dirty="0" smtClean="0">
                <a:latin typeface="Times New Roman" pitchFamily="18" charset="0"/>
                <a:cs typeface="Times New Roman" pitchFamily="18" charset="0"/>
              </a:rPr>
              <a:t>  </a:t>
            </a:r>
            <a:r>
              <a:rPr lang="zh-CN" altLang="en-US" sz="1100" dirty="0" smtClean="0">
                <a:latin typeface="Times New Roman" pitchFamily="18" charset="0"/>
                <a:cs typeface="Times New Roman" pitchFamily="18" charset="0"/>
              </a:rPr>
              <a:t>、</a:t>
            </a:r>
            <a:r>
              <a:rPr lang="en-US" altLang="zh-CN" dirty="0" err="1" smtClean="0">
                <a:latin typeface="Times New Roman" pitchFamily="18" charset="0"/>
                <a:cs typeface="Times New Roman" pitchFamily="18" charset="0"/>
              </a:rPr>
              <a:t>D</a:t>
            </a:r>
            <a:r>
              <a:rPr lang="en-US" altLang="zh-CN" sz="1100" dirty="0" err="1" smtClean="0">
                <a:latin typeface="Times New Roman" pitchFamily="18" charset="0"/>
                <a:cs typeface="Times New Roman" pitchFamily="18" charset="0"/>
              </a:rPr>
              <a:t>min</a:t>
            </a:r>
            <a:r>
              <a:rPr lang="zh-CN" altLang="en-US" sz="1100"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I</a:t>
            </a:r>
            <a:r>
              <a:rPr lang="en-US" altLang="zh-CN" sz="1100" dirty="0" smtClean="0">
                <a:latin typeface="Times New Roman" pitchFamily="18" charset="0"/>
                <a:cs typeface="Times New Roman" pitchFamily="18" charset="0"/>
              </a:rPr>
              <a:t>max</a:t>
            </a:r>
            <a:r>
              <a:rPr lang="zh-CN" altLang="en-US" sz="1100"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I</a:t>
            </a:r>
            <a:r>
              <a:rPr lang="en-US" altLang="zh-CN" sz="1100" dirty="0" err="1" smtClean="0">
                <a:latin typeface="Times New Roman" pitchFamily="18" charset="0"/>
                <a:cs typeface="Times New Roman" pitchFamily="18" charset="0"/>
              </a:rPr>
              <a:t>min</a:t>
            </a:r>
            <a:r>
              <a:rPr lang="zh-CN" altLang="en-US" dirty="0" smtClean="0">
                <a:latin typeface="宋体" pitchFamily="2" charset="-122"/>
                <a:ea typeface="宋体" pitchFamily="2" charset="-122"/>
                <a:cs typeface="Times New Roman" pitchFamily="18" charset="0"/>
              </a:rPr>
              <a:t>为模型调试的参数，根据实际主轴等工况调配</a:t>
            </a:r>
            <a:endParaRPr lang="zh-CN" altLang="en-US" sz="1100" dirty="0" smtClean="0">
              <a:latin typeface="宋体" pitchFamily="2" charset="-122"/>
              <a:ea typeface="宋体" pitchFamily="2" charset="-122"/>
              <a:cs typeface="Times New Roman" pitchFamily="18" charset="0"/>
            </a:endParaRPr>
          </a:p>
          <a:p>
            <a:endParaRPr lang="zh-CN" altLang="en-US" sz="11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95936" y="260648"/>
            <a:ext cx="4896544" cy="504056"/>
          </a:xfrm>
          <a:prstGeom prst="rect">
            <a:avLst/>
          </a:prstGeom>
          <a:noFill/>
        </p:spPr>
        <p:txBody>
          <a:bodyPr wrap="square" rtlCol="0">
            <a:noAutofit/>
          </a:bodyPr>
          <a:lstStyle/>
          <a:p>
            <a:pPr marL="469900" lvl="0" indent="-469900" eaLnBrk="0" fontAlgn="base" hangingPunct="0">
              <a:lnSpc>
                <a:spcPct val="160000"/>
              </a:lnSpc>
              <a:spcBef>
                <a:spcPct val="30000"/>
              </a:spcBef>
              <a:spcAft>
                <a:spcPct val="0"/>
              </a:spcAft>
              <a:buClr>
                <a:schemeClr val="accent2"/>
              </a:buClr>
              <a:defRPr/>
            </a:pPr>
            <a:r>
              <a:rPr lang="zh-CN" altLang="en-US" sz="2000" b="1" kern="0" dirty="0" smtClean="0">
                <a:solidFill>
                  <a:srgbClr val="C00000"/>
                </a:solidFill>
              </a:rPr>
              <a:t>三、基于主轴电流的进给倍率自适应建模</a:t>
            </a:r>
          </a:p>
          <a:p>
            <a:endParaRPr lang="zh-CN" altLang="en-US" sz="2000" dirty="0"/>
          </a:p>
        </p:txBody>
      </p:sp>
      <p:sp>
        <p:nvSpPr>
          <p:cNvPr id="3" name="日期占位符 2"/>
          <p:cNvSpPr>
            <a:spLocks noGrp="1"/>
          </p:cNvSpPr>
          <p:nvPr>
            <p:ph type="dt" sz="half" idx="10"/>
          </p:nvPr>
        </p:nvSpPr>
        <p:spPr/>
        <p:txBody>
          <a:bodyPr/>
          <a:lstStyle/>
          <a:p>
            <a:pPr>
              <a:defRPr/>
            </a:pPr>
            <a:fld id="{A5331898-A80D-4A32-A4CE-92B50CB8E73A}" type="datetime2">
              <a:rPr lang="zh-CN" altLang="en-US" smtClean="0"/>
              <a:pPr>
                <a:defRPr/>
              </a:pPr>
              <a:t>2015年5月16日</a:t>
            </a:fld>
            <a:endParaRPr lang="en-US"/>
          </a:p>
        </p:txBody>
      </p:sp>
      <p:sp>
        <p:nvSpPr>
          <p:cNvPr id="7" name="TextBox 6"/>
          <p:cNvSpPr txBox="1"/>
          <p:nvPr/>
        </p:nvSpPr>
        <p:spPr>
          <a:xfrm>
            <a:off x="179512" y="1052736"/>
            <a:ext cx="8712968" cy="648072"/>
          </a:xfrm>
          <a:prstGeom prst="rect">
            <a:avLst/>
          </a:prstGeom>
          <a:noFill/>
        </p:spPr>
        <p:txBody>
          <a:bodyPr wrap="square" rtlCol="0">
            <a:noAutofit/>
          </a:bodyPr>
          <a:lstStyle/>
          <a:p>
            <a:pPr algn="just">
              <a:lnSpc>
                <a:spcPct val="150000"/>
              </a:lnSpc>
              <a:buClr>
                <a:schemeClr val="accent2"/>
              </a:buClr>
              <a:buFont typeface="Wingdings" pitchFamily="2" charset="2"/>
              <a:buChar char="l"/>
            </a:pPr>
            <a:r>
              <a:rPr lang="zh-CN" altLang="zh-CN" sz="2400" dirty="0" smtClean="0"/>
              <a:t>基于模糊自适应控制的主轴电流与进给倍率的关系模型研究</a:t>
            </a:r>
            <a:endParaRPr lang="zh-CN" altLang="en-US" sz="2400" dirty="0" smtClean="0"/>
          </a:p>
          <a:p>
            <a:pPr algn="just">
              <a:lnSpc>
                <a:spcPct val="150000"/>
              </a:lnSpc>
              <a:buClr>
                <a:schemeClr val="accent2"/>
              </a:buClr>
              <a:buFont typeface="Wingdings" pitchFamily="2" charset="2"/>
              <a:buChar char="l"/>
            </a:pPr>
            <a:endParaRPr lang="en-US" altLang="zh-CN" sz="2000" dirty="0" smtClean="0"/>
          </a:p>
          <a:p>
            <a:pPr algn="just">
              <a:lnSpc>
                <a:spcPct val="150000"/>
              </a:lnSpc>
              <a:buClr>
                <a:schemeClr val="accent2"/>
              </a:buClr>
            </a:pPr>
            <a:r>
              <a:rPr lang="en-US" altLang="zh-CN" sz="2800" b="1" dirty="0" smtClean="0"/>
              <a:t>            </a:t>
            </a:r>
            <a:endParaRPr lang="zh-CN" altLang="en-US" sz="2800" b="1" dirty="0"/>
          </a:p>
        </p:txBody>
      </p:sp>
      <p:sp>
        <p:nvSpPr>
          <p:cNvPr id="2293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457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4576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4576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TextBox 13"/>
          <p:cNvSpPr txBox="1"/>
          <p:nvPr/>
        </p:nvSpPr>
        <p:spPr>
          <a:xfrm>
            <a:off x="971600" y="1988840"/>
            <a:ext cx="6696744" cy="504056"/>
          </a:xfrm>
          <a:prstGeom prst="rect">
            <a:avLst/>
          </a:prstGeom>
          <a:noFill/>
        </p:spPr>
        <p:txBody>
          <a:bodyPr wrap="square" rtlCol="0">
            <a:noAutofit/>
          </a:bodyPr>
          <a:lstStyle/>
          <a:p>
            <a:pPr>
              <a:lnSpc>
                <a:spcPct val="114000"/>
              </a:lnSpc>
              <a:buClr>
                <a:srgbClr val="C00000"/>
              </a:buClr>
              <a:buFont typeface="Wingdings" pitchFamily="2" charset="2"/>
              <a:buChar char="u"/>
            </a:pPr>
            <a:r>
              <a:rPr lang="zh-CN" altLang="en-US" sz="2000" b="1" dirty="0" smtClean="0"/>
              <a:t> 模糊控制机理：</a:t>
            </a:r>
            <a:r>
              <a:rPr lang="zh-CN" altLang="en-US" sz="2000" dirty="0" smtClean="0"/>
              <a:t>模糊化</a:t>
            </a:r>
            <a:r>
              <a:rPr lang="en-US" altLang="zh-CN" sz="2000" dirty="0" smtClean="0"/>
              <a:t>——</a:t>
            </a:r>
            <a:r>
              <a:rPr lang="zh-CN" altLang="en-US" sz="2000" dirty="0" smtClean="0"/>
              <a:t>推理</a:t>
            </a:r>
            <a:r>
              <a:rPr lang="en-US" altLang="zh-CN" sz="2000" dirty="0" smtClean="0"/>
              <a:t>——</a:t>
            </a:r>
            <a:r>
              <a:rPr lang="zh-CN" altLang="en-US" sz="2000" dirty="0" smtClean="0"/>
              <a:t>解模糊化</a:t>
            </a:r>
            <a:endParaRPr lang="en-US" altLang="zh-CN" sz="2000" dirty="0" smtClean="0"/>
          </a:p>
        </p:txBody>
      </p:sp>
      <p:pic>
        <p:nvPicPr>
          <p:cNvPr id="276482" name="Picture 2" descr="C:\Users\Administrator\Desktop\QQ图片20150515201413.png"/>
          <p:cNvPicPr>
            <a:picLocks noChangeAspect="1" noChangeArrowheads="1"/>
          </p:cNvPicPr>
          <p:nvPr/>
        </p:nvPicPr>
        <p:blipFill>
          <a:blip r:embed="rId2" cstate="print"/>
          <a:srcRect/>
          <a:stretch>
            <a:fillRect/>
          </a:stretch>
        </p:blipFill>
        <p:spPr bwMode="auto">
          <a:xfrm>
            <a:off x="1763688" y="2996952"/>
            <a:ext cx="5339756" cy="2413099"/>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95936" y="260648"/>
            <a:ext cx="4896544" cy="504056"/>
          </a:xfrm>
          <a:prstGeom prst="rect">
            <a:avLst/>
          </a:prstGeom>
          <a:noFill/>
        </p:spPr>
        <p:txBody>
          <a:bodyPr wrap="square" rtlCol="0">
            <a:noAutofit/>
          </a:bodyPr>
          <a:lstStyle/>
          <a:p>
            <a:pPr marL="469900" lvl="0" indent="-469900" eaLnBrk="0" fontAlgn="base" hangingPunct="0">
              <a:lnSpc>
                <a:spcPct val="160000"/>
              </a:lnSpc>
              <a:spcBef>
                <a:spcPct val="30000"/>
              </a:spcBef>
              <a:spcAft>
                <a:spcPct val="0"/>
              </a:spcAft>
              <a:buClr>
                <a:schemeClr val="accent2"/>
              </a:buClr>
              <a:defRPr/>
            </a:pPr>
            <a:r>
              <a:rPr lang="zh-CN" altLang="en-US" sz="2000" b="1" kern="0" dirty="0" smtClean="0">
                <a:solidFill>
                  <a:srgbClr val="C00000"/>
                </a:solidFill>
              </a:rPr>
              <a:t>三、基于主轴电流的进给倍率自适应建模</a:t>
            </a:r>
          </a:p>
          <a:p>
            <a:endParaRPr lang="zh-CN" altLang="en-US" sz="2000" dirty="0"/>
          </a:p>
        </p:txBody>
      </p:sp>
      <p:sp>
        <p:nvSpPr>
          <p:cNvPr id="3" name="日期占位符 2"/>
          <p:cNvSpPr>
            <a:spLocks noGrp="1"/>
          </p:cNvSpPr>
          <p:nvPr>
            <p:ph type="dt" sz="half" idx="10"/>
          </p:nvPr>
        </p:nvSpPr>
        <p:spPr/>
        <p:txBody>
          <a:bodyPr/>
          <a:lstStyle/>
          <a:p>
            <a:pPr>
              <a:defRPr/>
            </a:pPr>
            <a:fld id="{A5331898-A80D-4A32-A4CE-92B50CB8E73A}" type="datetime2">
              <a:rPr lang="zh-CN" altLang="en-US" smtClean="0"/>
              <a:pPr>
                <a:defRPr/>
              </a:pPr>
              <a:t>2015年5月16日</a:t>
            </a:fld>
            <a:endParaRPr lang="en-US"/>
          </a:p>
        </p:txBody>
      </p:sp>
      <p:sp>
        <p:nvSpPr>
          <p:cNvPr id="2293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457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4576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4576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10"/>
          <p:cNvSpPr txBox="1"/>
          <p:nvPr/>
        </p:nvSpPr>
        <p:spPr>
          <a:xfrm>
            <a:off x="467544" y="1124744"/>
            <a:ext cx="2160240" cy="504056"/>
          </a:xfrm>
          <a:prstGeom prst="rect">
            <a:avLst/>
          </a:prstGeom>
          <a:noFill/>
        </p:spPr>
        <p:txBody>
          <a:bodyPr wrap="square" rtlCol="0">
            <a:noAutofit/>
          </a:bodyPr>
          <a:lstStyle/>
          <a:p>
            <a:pPr>
              <a:lnSpc>
                <a:spcPct val="114000"/>
              </a:lnSpc>
              <a:buClr>
                <a:srgbClr val="C00000"/>
              </a:buClr>
              <a:buFont typeface="Wingdings" pitchFamily="2" charset="2"/>
              <a:buChar char="u"/>
            </a:pPr>
            <a:r>
              <a:rPr lang="zh-CN" altLang="en-US" sz="2000" b="1" dirty="0" smtClean="0"/>
              <a:t> 模糊控制机理</a:t>
            </a:r>
            <a:endParaRPr lang="en-US" altLang="zh-CN" sz="2000" b="1" dirty="0" smtClean="0"/>
          </a:p>
        </p:txBody>
      </p:sp>
      <p:sp>
        <p:nvSpPr>
          <p:cNvPr id="12" name="TextBox 11"/>
          <p:cNvSpPr txBox="1"/>
          <p:nvPr/>
        </p:nvSpPr>
        <p:spPr>
          <a:xfrm>
            <a:off x="755576" y="1628800"/>
            <a:ext cx="7848872" cy="646331"/>
          </a:xfrm>
          <a:prstGeom prst="rect">
            <a:avLst/>
          </a:prstGeom>
          <a:noFill/>
        </p:spPr>
        <p:txBody>
          <a:bodyPr wrap="square" rtlCol="0">
            <a:spAutoFit/>
          </a:bodyPr>
          <a:lstStyle/>
          <a:p>
            <a:r>
              <a:rPr lang="zh-CN" altLang="en-US" b="1" dirty="0" smtClean="0"/>
              <a:t>隶属度函数</a:t>
            </a:r>
            <a:r>
              <a:rPr lang="zh-CN" altLang="en-US" dirty="0" smtClean="0"/>
              <a:t>：研究的参数在某一范围内，任意一个元素</a:t>
            </a:r>
            <a:r>
              <a:rPr lang="en-US" altLang="zh-CN" dirty="0" smtClean="0"/>
              <a:t>x</a:t>
            </a:r>
            <a:r>
              <a:rPr lang="zh-CN" altLang="en-US" dirty="0" smtClean="0"/>
              <a:t>都存在一个</a:t>
            </a:r>
            <a:r>
              <a:rPr lang="en-US" altLang="zh-CN" dirty="0" smtClean="0"/>
              <a:t>A</a:t>
            </a:r>
            <a:r>
              <a:rPr lang="zh-CN" altLang="en-US" dirty="0" smtClean="0"/>
              <a:t>（</a:t>
            </a:r>
            <a:r>
              <a:rPr lang="en-US" altLang="zh-CN" dirty="0" smtClean="0"/>
              <a:t>x</a:t>
            </a:r>
            <a:r>
              <a:rPr lang="zh-CN" altLang="en-US" dirty="0" smtClean="0"/>
              <a:t>）∈</a:t>
            </a:r>
            <a:r>
              <a:rPr lang="en-US" altLang="zh-CN" dirty="0" smtClean="0"/>
              <a:t>[0</a:t>
            </a:r>
            <a:r>
              <a:rPr lang="zh-CN" altLang="en-US" dirty="0" smtClean="0"/>
              <a:t>，</a:t>
            </a:r>
            <a:r>
              <a:rPr lang="en-US" altLang="zh-CN" dirty="0" smtClean="0"/>
              <a:t>1]</a:t>
            </a:r>
            <a:r>
              <a:rPr lang="zh-CN" altLang="en-US" dirty="0" smtClean="0"/>
              <a:t>与之对应，是计算模糊评判结果的重要值。</a:t>
            </a:r>
            <a:endParaRPr lang="zh-CN" altLang="en-US" dirty="0"/>
          </a:p>
        </p:txBody>
      </p:sp>
      <p:sp>
        <p:nvSpPr>
          <p:cNvPr id="32" name="TextBox 31"/>
          <p:cNvSpPr txBox="1"/>
          <p:nvPr/>
        </p:nvSpPr>
        <p:spPr>
          <a:xfrm>
            <a:off x="755576" y="2708920"/>
            <a:ext cx="4032448" cy="369332"/>
          </a:xfrm>
          <a:prstGeom prst="rect">
            <a:avLst/>
          </a:prstGeom>
          <a:noFill/>
        </p:spPr>
        <p:txBody>
          <a:bodyPr wrap="square" rtlCol="0">
            <a:spAutoFit/>
          </a:bodyPr>
          <a:lstStyle/>
          <a:p>
            <a:r>
              <a:rPr lang="zh-CN" altLang="en-US" b="1" dirty="0" smtClean="0"/>
              <a:t>模糊推理</a:t>
            </a:r>
            <a:r>
              <a:rPr lang="zh-CN" altLang="en-US" dirty="0" smtClean="0"/>
              <a:t>：</a:t>
            </a:r>
            <a:r>
              <a:rPr lang="en-US" altLang="zh-CN" dirty="0" smtClean="0"/>
              <a:t>Min-Max-</a:t>
            </a:r>
            <a:r>
              <a:rPr lang="zh-CN" altLang="en-US" dirty="0" smtClean="0"/>
              <a:t>重心推理法</a:t>
            </a:r>
            <a:endParaRPr lang="en-US" altLang="zh-CN" dirty="0" smtClean="0"/>
          </a:p>
        </p:txBody>
      </p:sp>
      <p:pic>
        <p:nvPicPr>
          <p:cNvPr id="275459" name="Picture 3"/>
          <p:cNvPicPr>
            <a:picLocks noChangeAspect="1" noChangeArrowheads="1"/>
          </p:cNvPicPr>
          <p:nvPr/>
        </p:nvPicPr>
        <p:blipFill>
          <a:blip r:embed="rId3" cstate="print"/>
          <a:srcRect/>
          <a:stretch>
            <a:fillRect/>
          </a:stretch>
        </p:blipFill>
        <p:spPr bwMode="auto">
          <a:xfrm>
            <a:off x="5220072" y="2852936"/>
            <a:ext cx="3486150" cy="2114550"/>
          </a:xfrm>
          <a:prstGeom prst="rect">
            <a:avLst/>
          </a:prstGeom>
          <a:noFill/>
          <a:ln w="9525">
            <a:noFill/>
            <a:miter lim="800000"/>
            <a:headEnd/>
            <a:tailEnd/>
          </a:ln>
        </p:spPr>
      </p:pic>
      <p:sp>
        <p:nvSpPr>
          <p:cNvPr id="33" name="TextBox 32"/>
          <p:cNvSpPr txBox="1"/>
          <p:nvPr/>
        </p:nvSpPr>
        <p:spPr>
          <a:xfrm>
            <a:off x="6084168" y="5085184"/>
            <a:ext cx="1656184" cy="307777"/>
          </a:xfrm>
          <a:prstGeom prst="rect">
            <a:avLst/>
          </a:prstGeom>
          <a:noFill/>
        </p:spPr>
        <p:txBody>
          <a:bodyPr wrap="square" rtlCol="0">
            <a:spAutoFit/>
          </a:bodyPr>
          <a:lstStyle/>
          <a:p>
            <a:r>
              <a:rPr lang="zh-CN" altLang="en-US" sz="1400" dirty="0" smtClean="0"/>
              <a:t>三角形隶属度函数</a:t>
            </a:r>
            <a:endParaRPr lang="zh-CN" altLang="en-US" sz="1400" dirty="0"/>
          </a:p>
        </p:txBody>
      </p:sp>
      <p:graphicFrame>
        <p:nvGraphicFramePr>
          <p:cNvPr id="4" name="Object 9"/>
          <p:cNvGraphicFramePr>
            <a:graphicFrameLocks noChangeAspect="1"/>
          </p:cNvGraphicFramePr>
          <p:nvPr/>
        </p:nvGraphicFramePr>
        <p:xfrm>
          <a:off x="1907704" y="3140968"/>
          <a:ext cx="889000" cy="228600"/>
        </p:xfrm>
        <a:graphic>
          <a:graphicData uri="http://schemas.openxmlformats.org/presentationml/2006/ole">
            <p:oleObj spid="_x0000_s275465" name="Equation" r:id="rId4" imgW="888840" imgH="228600" progId="Equation.DSMT4">
              <p:embed/>
            </p:oleObj>
          </a:graphicData>
        </a:graphic>
      </p:graphicFrame>
      <p:graphicFrame>
        <p:nvGraphicFramePr>
          <p:cNvPr id="5" name="Object 10"/>
          <p:cNvGraphicFramePr>
            <a:graphicFrameLocks noChangeAspect="1"/>
          </p:cNvGraphicFramePr>
          <p:nvPr/>
        </p:nvGraphicFramePr>
        <p:xfrm>
          <a:off x="1907704" y="3501008"/>
          <a:ext cx="914400" cy="228600"/>
        </p:xfrm>
        <a:graphic>
          <a:graphicData uri="http://schemas.openxmlformats.org/presentationml/2006/ole">
            <p:oleObj spid="_x0000_s275466" name="Equation" r:id="rId5" imgW="914400" imgH="228600" progId="Equation.DSMT4">
              <p:embed/>
            </p:oleObj>
          </a:graphicData>
        </a:graphic>
      </p:graphicFrame>
      <p:graphicFrame>
        <p:nvGraphicFramePr>
          <p:cNvPr id="275467" name="Object 11"/>
          <p:cNvGraphicFramePr>
            <a:graphicFrameLocks noChangeAspect="1"/>
          </p:cNvGraphicFramePr>
          <p:nvPr/>
        </p:nvGraphicFramePr>
        <p:xfrm>
          <a:off x="1835696" y="3861048"/>
          <a:ext cx="1016000" cy="228600"/>
        </p:xfrm>
        <a:graphic>
          <a:graphicData uri="http://schemas.openxmlformats.org/presentationml/2006/ole">
            <p:oleObj spid="_x0000_s275467" name="Equation" r:id="rId6" imgW="1015920" imgH="228600" progId="Equation.DSMT4">
              <p:embed/>
            </p:oleObj>
          </a:graphicData>
        </a:graphic>
      </p:graphicFrame>
      <p:graphicFrame>
        <p:nvGraphicFramePr>
          <p:cNvPr id="275468" name="Object 12"/>
          <p:cNvGraphicFramePr>
            <a:graphicFrameLocks noChangeAspect="1"/>
          </p:cNvGraphicFramePr>
          <p:nvPr/>
        </p:nvGraphicFramePr>
        <p:xfrm>
          <a:off x="3635896" y="3501008"/>
          <a:ext cx="203200" cy="228600"/>
        </p:xfrm>
        <a:graphic>
          <a:graphicData uri="http://schemas.openxmlformats.org/presentationml/2006/ole">
            <p:oleObj spid="_x0000_s275468" name="Equation" r:id="rId7" imgW="203040" imgH="228600" progId="Equation.DSMT4">
              <p:embed/>
            </p:oleObj>
          </a:graphicData>
        </a:graphic>
      </p:graphicFrame>
      <p:sp>
        <p:nvSpPr>
          <p:cNvPr id="24" name="右箭头 23"/>
          <p:cNvSpPr/>
          <p:nvPr/>
        </p:nvSpPr>
        <p:spPr bwMode="auto">
          <a:xfrm>
            <a:off x="2915816" y="3501008"/>
            <a:ext cx="648072" cy="216024"/>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Verdana" pitchFamily="34" charset="0"/>
              <a:ea typeface="PMingLiU" pitchFamily="18" charset="-120"/>
            </a:endParaRPr>
          </a:p>
        </p:txBody>
      </p:sp>
      <p:pic>
        <p:nvPicPr>
          <p:cNvPr id="275469" name="Picture 13" descr="C:\Users\Administrator\Desktop\min-max.png"/>
          <p:cNvPicPr>
            <a:picLocks noChangeAspect="1" noChangeArrowheads="1"/>
          </p:cNvPicPr>
          <p:nvPr/>
        </p:nvPicPr>
        <p:blipFill>
          <a:blip r:embed="rId8" cstate="print"/>
          <a:srcRect/>
          <a:stretch>
            <a:fillRect/>
          </a:stretch>
        </p:blipFill>
        <p:spPr bwMode="auto">
          <a:xfrm>
            <a:off x="1043608" y="4149080"/>
            <a:ext cx="3458939" cy="2228928"/>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95936" y="260648"/>
            <a:ext cx="4896544" cy="504056"/>
          </a:xfrm>
          <a:prstGeom prst="rect">
            <a:avLst/>
          </a:prstGeom>
          <a:noFill/>
        </p:spPr>
        <p:txBody>
          <a:bodyPr wrap="square" rtlCol="0">
            <a:noAutofit/>
          </a:bodyPr>
          <a:lstStyle/>
          <a:p>
            <a:pPr marL="469900" lvl="0" indent="-469900" eaLnBrk="0" fontAlgn="base" hangingPunct="0">
              <a:lnSpc>
                <a:spcPct val="160000"/>
              </a:lnSpc>
              <a:spcBef>
                <a:spcPct val="30000"/>
              </a:spcBef>
              <a:spcAft>
                <a:spcPct val="0"/>
              </a:spcAft>
              <a:buClr>
                <a:schemeClr val="accent2"/>
              </a:buClr>
              <a:defRPr/>
            </a:pPr>
            <a:r>
              <a:rPr lang="zh-CN" altLang="en-US" sz="2000" b="1" kern="0" dirty="0" smtClean="0">
                <a:solidFill>
                  <a:srgbClr val="C00000"/>
                </a:solidFill>
              </a:rPr>
              <a:t>三、基于主轴电流的进给倍率自适应建模</a:t>
            </a:r>
          </a:p>
          <a:p>
            <a:endParaRPr lang="zh-CN" altLang="en-US" sz="2000" dirty="0"/>
          </a:p>
        </p:txBody>
      </p:sp>
      <p:sp>
        <p:nvSpPr>
          <p:cNvPr id="3" name="日期占位符 2"/>
          <p:cNvSpPr>
            <a:spLocks noGrp="1"/>
          </p:cNvSpPr>
          <p:nvPr>
            <p:ph type="dt" sz="half" idx="10"/>
          </p:nvPr>
        </p:nvSpPr>
        <p:spPr/>
        <p:txBody>
          <a:bodyPr/>
          <a:lstStyle/>
          <a:p>
            <a:pPr>
              <a:defRPr/>
            </a:pPr>
            <a:fld id="{A5331898-A80D-4A32-A4CE-92B50CB8E73A}" type="datetime2">
              <a:rPr lang="zh-CN" altLang="en-US" smtClean="0"/>
              <a:pPr>
                <a:defRPr/>
              </a:pPr>
              <a:t>2015年5月16日</a:t>
            </a:fld>
            <a:endParaRPr lang="en-US"/>
          </a:p>
        </p:txBody>
      </p:sp>
      <p:sp>
        <p:nvSpPr>
          <p:cNvPr id="2293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457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4576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4576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10"/>
          <p:cNvSpPr txBox="1"/>
          <p:nvPr/>
        </p:nvSpPr>
        <p:spPr>
          <a:xfrm>
            <a:off x="467544" y="1124744"/>
            <a:ext cx="6120680" cy="504056"/>
          </a:xfrm>
          <a:prstGeom prst="rect">
            <a:avLst/>
          </a:prstGeom>
          <a:noFill/>
        </p:spPr>
        <p:txBody>
          <a:bodyPr wrap="square" rtlCol="0">
            <a:noAutofit/>
          </a:bodyPr>
          <a:lstStyle/>
          <a:p>
            <a:pPr>
              <a:lnSpc>
                <a:spcPct val="114000"/>
              </a:lnSpc>
              <a:buClr>
                <a:srgbClr val="C00000"/>
              </a:buClr>
              <a:buFont typeface="Wingdings" pitchFamily="2" charset="2"/>
              <a:buChar char="l"/>
            </a:pPr>
            <a:r>
              <a:rPr lang="zh-CN" altLang="en-US" sz="2800" b="1" dirty="0" smtClean="0"/>
              <a:t> 电流模糊控制模型研究进展</a:t>
            </a:r>
            <a:endParaRPr lang="en-US" altLang="zh-CN" sz="2800" b="1" dirty="0" smtClean="0"/>
          </a:p>
        </p:txBody>
      </p:sp>
      <p:sp>
        <p:nvSpPr>
          <p:cNvPr id="12" name="TextBox 11"/>
          <p:cNvSpPr txBox="1"/>
          <p:nvPr/>
        </p:nvSpPr>
        <p:spPr>
          <a:xfrm>
            <a:off x="899592" y="1844824"/>
            <a:ext cx="7848872" cy="869533"/>
          </a:xfrm>
          <a:prstGeom prst="rect">
            <a:avLst/>
          </a:prstGeom>
          <a:noFill/>
        </p:spPr>
        <p:txBody>
          <a:bodyPr wrap="square" rtlCol="0">
            <a:spAutoFit/>
          </a:bodyPr>
          <a:lstStyle/>
          <a:p>
            <a:pPr>
              <a:lnSpc>
                <a:spcPct val="150000"/>
              </a:lnSpc>
              <a:buClr>
                <a:srgbClr val="FF0000"/>
              </a:buClr>
              <a:buFont typeface="Wingdings" pitchFamily="2" charset="2"/>
              <a:buChar char="u"/>
            </a:pPr>
            <a:r>
              <a:rPr lang="zh-CN" altLang="en-US" dirty="0" smtClean="0"/>
              <a:t>采用三角形隶属度函数进行电流值模糊化处理</a:t>
            </a:r>
            <a:endParaRPr lang="en-US" altLang="zh-CN" dirty="0" smtClean="0"/>
          </a:p>
          <a:p>
            <a:pPr>
              <a:lnSpc>
                <a:spcPct val="150000"/>
              </a:lnSpc>
              <a:buClr>
                <a:srgbClr val="FF0000"/>
              </a:buClr>
              <a:buFont typeface="Wingdings" pitchFamily="2" charset="2"/>
              <a:buChar char="u"/>
            </a:pPr>
            <a:r>
              <a:rPr lang="zh-CN" altLang="en-US" dirty="0" smtClean="0"/>
              <a:t>利用</a:t>
            </a:r>
            <a:r>
              <a:rPr lang="en-US" altLang="zh-CN" dirty="0" smtClean="0"/>
              <a:t>Min-Max</a:t>
            </a:r>
            <a:r>
              <a:rPr lang="zh-CN" altLang="en-US" dirty="0" smtClean="0"/>
              <a:t>推理法对主轴电流值进行模糊推理预测进给倍率值</a:t>
            </a:r>
            <a:endParaRPr lang="zh-CN" altLang="en-US" dirty="0"/>
          </a:p>
        </p:txBody>
      </p:sp>
      <p:sp>
        <p:nvSpPr>
          <p:cNvPr id="19" name="TextBox 18"/>
          <p:cNvSpPr txBox="1"/>
          <p:nvPr/>
        </p:nvSpPr>
        <p:spPr>
          <a:xfrm>
            <a:off x="467544" y="3068960"/>
            <a:ext cx="6120680" cy="504056"/>
          </a:xfrm>
          <a:prstGeom prst="rect">
            <a:avLst/>
          </a:prstGeom>
          <a:noFill/>
        </p:spPr>
        <p:txBody>
          <a:bodyPr wrap="square" rtlCol="0">
            <a:noAutofit/>
          </a:bodyPr>
          <a:lstStyle/>
          <a:p>
            <a:pPr>
              <a:lnSpc>
                <a:spcPct val="114000"/>
              </a:lnSpc>
              <a:buClr>
                <a:srgbClr val="C00000"/>
              </a:buClr>
              <a:buFont typeface="Wingdings" pitchFamily="2" charset="2"/>
              <a:buChar char="l"/>
            </a:pPr>
            <a:r>
              <a:rPr lang="zh-CN" altLang="en-US" sz="2800" b="1" dirty="0" smtClean="0"/>
              <a:t> 电流模糊控制模型研究待解决问题</a:t>
            </a:r>
            <a:endParaRPr lang="en-US" altLang="zh-CN" sz="2800" b="1" dirty="0" smtClean="0"/>
          </a:p>
        </p:txBody>
      </p:sp>
      <p:sp>
        <p:nvSpPr>
          <p:cNvPr id="20" name="TextBox 19"/>
          <p:cNvSpPr txBox="1"/>
          <p:nvPr/>
        </p:nvSpPr>
        <p:spPr>
          <a:xfrm>
            <a:off x="899592" y="3861048"/>
            <a:ext cx="7848872" cy="1338828"/>
          </a:xfrm>
          <a:prstGeom prst="rect">
            <a:avLst/>
          </a:prstGeom>
          <a:noFill/>
        </p:spPr>
        <p:txBody>
          <a:bodyPr wrap="square" rtlCol="0">
            <a:spAutoFit/>
          </a:bodyPr>
          <a:lstStyle/>
          <a:p>
            <a:pPr>
              <a:lnSpc>
                <a:spcPct val="150000"/>
              </a:lnSpc>
              <a:buClr>
                <a:srgbClr val="FF0000"/>
              </a:buClr>
              <a:buFont typeface="Wingdings" pitchFamily="2" charset="2"/>
              <a:buChar char="u"/>
            </a:pPr>
            <a:r>
              <a:rPr lang="zh-CN" altLang="en-US" dirty="0" smtClean="0"/>
              <a:t>优化隶属度函数，选取更合理的隶属度函数使模型预测更准确</a:t>
            </a:r>
            <a:endParaRPr lang="en-US" altLang="zh-CN" dirty="0" smtClean="0"/>
          </a:p>
          <a:p>
            <a:pPr>
              <a:lnSpc>
                <a:spcPct val="150000"/>
              </a:lnSpc>
              <a:buClr>
                <a:srgbClr val="FF0000"/>
              </a:buClr>
              <a:buFont typeface="Wingdings" pitchFamily="2" charset="2"/>
              <a:buChar char="u"/>
            </a:pPr>
            <a:r>
              <a:rPr lang="zh-CN" altLang="en-US" dirty="0" smtClean="0"/>
              <a:t>输入二阶或高阶参数值，建立更全面稳定的进给倍率预测模型，并将误差值作为模型预测的输入值之一</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60232" y="188640"/>
            <a:ext cx="2699792" cy="707886"/>
          </a:xfrm>
          <a:prstGeom prst="rect">
            <a:avLst/>
          </a:prstGeom>
          <a:noFill/>
        </p:spPr>
        <p:txBody>
          <a:bodyPr wrap="square" rtlCol="0">
            <a:spAutoFit/>
          </a:bodyPr>
          <a:lstStyle/>
          <a:p>
            <a:r>
              <a:rPr lang="zh-CN" altLang="en-US" sz="4000" b="1" dirty="0" smtClean="0"/>
              <a:t>主要内容</a:t>
            </a:r>
            <a:endParaRPr lang="zh-CN" altLang="en-US" sz="4000" b="1" dirty="0"/>
          </a:p>
        </p:txBody>
      </p:sp>
      <p:sp>
        <p:nvSpPr>
          <p:cNvPr id="4" name="TextBox 3"/>
          <p:cNvSpPr txBox="1"/>
          <p:nvPr/>
        </p:nvSpPr>
        <p:spPr>
          <a:xfrm>
            <a:off x="251520" y="1124744"/>
            <a:ext cx="8208912" cy="369332"/>
          </a:xfrm>
          <a:prstGeom prst="rect">
            <a:avLst/>
          </a:prstGeom>
          <a:noFill/>
        </p:spPr>
        <p:txBody>
          <a:bodyPr wrap="square" rtlCol="0">
            <a:spAutoFit/>
          </a:bodyPr>
          <a:lstStyle/>
          <a:p>
            <a:endParaRPr lang="zh-CN" altLang="en-US" dirty="0"/>
          </a:p>
        </p:txBody>
      </p:sp>
      <p:sp>
        <p:nvSpPr>
          <p:cNvPr id="5" name="Rectangle 3"/>
          <p:cNvSpPr txBox="1">
            <a:spLocks noChangeArrowheads="1"/>
          </p:cNvSpPr>
          <p:nvPr/>
        </p:nvSpPr>
        <p:spPr bwMode="auto">
          <a:xfrm>
            <a:off x="693738" y="1089025"/>
            <a:ext cx="7694686" cy="5219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lvl="0" indent="-469900" eaLnBrk="0" fontAlgn="base" hangingPunct="0">
              <a:lnSpc>
                <a:spcPct val="160000"/>
              </a:lnSpc>
              <a:spcBef>
                <a:spcPct val="30000"/>
              </a:spcBef>
              <a:spcAft>
                <a:spcPct val="0"/>
              </a:spcAft>
              <a:buClr>
                <a:schemeClr val="accent2"/>
              </a:buClr>
              <a:defRPr/>
            </a:pPr>
            <a:r>
              <a:rPr kumimoji="0" lang="zh-CN" altLang="en-US" sz="2400" b="1" i="0" u="none" strike="noStrike" kern="0" cap="none" spc="0" normalizeH="0" baseline="0" noProof="0" dirty="0" smtClean="0">
                <a:ln>
                  <a:noFill/>
                </a:ln>
                <a:effectLst/>
                <a:uLnTx/>
                <a:uFillTx/>
                <a:latin typeface="+mn-lt"/>
                <a:ea typeface="+mn-ea"/>
                <a:cs typeface="+mn-cs"/>
              </a:rPr>
              <a:t>一、课题来源、目的意义及</a:t>
            </a:r>
            <a:r>
              <a:rPr lang="zh-CN" altLang="en-US" sz="2400" b="1" kern="0" dirty="0" smtClean="0"/>
              <a:t>国内外研究现状</a:t>
            </a:r>
          </a:p>
          <a:p>
            <a:pPr marL="469900" indent="-469900" eaLnBrk="0" fontAlgn="base" hangingPunct="0">
              <a:lnSpc>
                <a:spcPct val="160000"/>
              </a:lnSpc>
              <a:spcBef>
                <a:spcPct val="30000"/>
              </a:spcBef>
              <a:spcAft>
                <a:spcPct val="0"/>
              </a:spcAft>
              <a:buClr>
                <a:schemeClr val="accent2"/>
              </a:buClr>
              <a:defRPr/>
            </a:pPr>
            <a:r>
              <a:rPr lang="zh-CN" altLang="en-US" sz="2400" b="1" kern="0" dirty="0" smtClean="0"/>
              <a:t>二、主要研究内容</a:t>
            </a:r>
          </a:p>
          <a:p>
            <a:pPr marL="469900" marR="0" lvl="0" indent="-469900" algn="l" defTabSz="914400" rtl="0" eaLnBrk="0" fontAlgn="base" latinLnBrk="0" hangingPunct="0">
              <a:lnSpc>
                <a:spcPct val="160000"/>
              </a:lnSpc>
              <a:spcBef>
                <a:spcPct val="30000"/>
              </a:spcBef>
              <a:spcAft>
                <a:spcPct val="0"/>
              </a:spcAft>
              <a:buClr>
                <a:schemeClr val="accent2"/>
              </a:buClr>
              <a:buSzTx/>
              <a:buFont typeface="Wingdings" pitchFamily="2" charset="2"/>
              <a:buNone/>
              <a:tabLst/>
              <a:defRPr/>
            </a:pPr>
            <a:r>
              <a:rPr lang="zh-CN" altLang="en-US" sz="2400" b="1" kern="0" dirty="0" smtClean="0"/>
              <a:t>三、基于主轴电流的进给倍率自适应建模</a:t>
            </a:r>
          </a:p>
          <a:p>
            <a:pPr marL="469900" marR="0" lvl="0" indent="-469900" algn="l" defTabSz="914400" rtl="0" eaLnBrk="0" fontAlgn="base" latinLnBrk="0" hangingPunct="0">
              <a:lnSpc>
                <a:spcPct val="160000"/>
              </a:lnSpc>
              <a:spcBef>
                <a:spcPct val="30000"/>
              </a:spcBef>
              <a:spcAft>
                <a:spcPct val="0"/>
              </a:spcAft>
              <a:buClr>
                <a:schemeClr val="accent2"/>
              </a:buClr>
              <a:buSzTx/>
              <a:buFont typeface="Wingdings" pitchFamily="2" charset="2"/>
              <a:buNone/>
              <a:tabLst/>
              <a:defRPr/>
            </a:pPr>
            <a:r>
              <a:rPr lang="zh-CN" altLang="en-US" sz="2400" b="1" kern="0" dirty="0" smtClean="0">
                <a:solidFill>
                  <a:srgbClr val="C00000"/>
                </a:solidFill>
              </a:rPr>
              <a:t>四、系统开发</a:t>
            </a:r>
          </a:p>
          <a:p>
            <a:pPr marL="469900" lvl="0" indent="-469900" eaLnBrk="0" fontAlgn="base" hangingPunct="0">
              <a:lnSpc>
                <a:spcPct val="160000"/>
              </a:lnSpc>
              <a:spcBef>
                <a:spcPct val="30000"/>
              </a:spcBef>
              <a:spcAft>
                <a:spcPct val="0"/>
              </a:spcAft>
              <a:buClr>
                <a:schemeClr val="accent2"/>
              </a:buClr>
              <a:defRPr/>
            </a:pPr>
            <a:r>
              <a:rPr lang="zh-CN" altLang="en-US" sz="2400" b="1" kern="0" dirty="0" smtClean="0"/>
              <a:t>五</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r>
              <a:rPr lang="zh-CN" altLang="zh-CN" sz="2400" b="1" kern="0" dirty="0" smtClean="0"/>
              <a:t>实践验证和优化案例分析</a:t>
            </a:r>
            <a:endParaRPr lang="en-US" altLang="zh-CN" sz="2400" b="1" kern="0" dirty="0" smtClean="0"/>
          </a:p>
          <a:p>
            <a:pPr marL="469900" lvl="0" indent="-469900" eaLnBrk="0" fontAlgn="base" hangingPunct="0">
              <a:lnSpc>
                <a:spcPct val="160000"/>
              </a:lnSpc>
              <a:spcBef>
                <a:spcPct val="30000"/>
              </a:spcBef>
              <a:spcAft>
                <a:spcPct val="0"/>
              </a:spcAft>
              <a:buClr>
                <a:schemeClr val="accent2"/>
              </a:buClr>
              <a:defRPr/>
            </a:pPr>
            <a:r>
              <a:rPr lang="zh-CN" altLang="en-US" sz="2400" b="1" kern="0" dirty="0" smtClean="0"/>
              <a:t>六、课题总结与展望</a:t>
            </a:r>
          </a:p>
        </p:txBody>
      </p:sp>
      <p:sp>
        <p:nvSpPr>
          <p:cNvPr id="6" name="日期占位符 5"/>
          <p:cNvSpPr>
            <a:spLocks noGrp="1"/>
          </p:cNvSpPr>
          <p:nvPr>
            <p:ph type="dt" sz="half" idx="10"/>
          </p:nvPr>
        </p:nvSpPr>
        <p:spPr/>
        <p:txBody>
          <a:bodyPr/>
          <a:lstStyle/>
          <a:p>
            <a:pPr>
              <a:defRPr/>
            </a:pPr>
            <a:fld id="{F1D259DC-01DE-48C0-B133-4110B7DADC6C}" type="datetime2">
              <a:rPr lang="zh-CN" altLang="en-US" smtClean="0"/>
              <a:pPr>
                <a:defRPr/>
              </a:pPr>
              <a:t>2015年5月16日</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60232" y="188640"/>
            <a:ext cx="2699792" cy="707886"/>
          </a:xfrm>
          <a:prstGeom prst="rect">
            <a:avLst/>
          </a:prstGeom>
          <a:noFill/>
        </p:spPr>
        <p:txBody>
          <a:bodyPr wrap="square" rtlCol="0">
            <a:spAutoFit/>
          </a:bodyPr>
          <a:lstStyle/>
          <a:p>
            <a:r>
              <a:rPr lang="zh-CN" altLang="en-US" sz="4000" b="1" dirty="0" smtClean="0"/>
              <a:t>主要内容</a:t>
            </a:r>
            <a:endParaRPr lang="zh-CN" altLang="en-US" sz="4000" b="1" dirty="0"/>
          </a:p>
        </p:txBody>
      </p:sp>
      <p:sp>
        <p:nvSpPr>
          <p:cNvPr id="4" name="TextBox 3"/>
          <p:cNvSpPr txBox="1"/>
          <p:nvPr/>
        </p:nvSpPr>
        <p:spPr>
          <a:xfrm>
            <a:off x="251520" y="1124744"/>
            <a:ext cx="8208912" cy="369332"/>
          </a:xfrm>
          <a:prstGeom prst="rect">
            <a:avLst/>
          </a:prstGeom>
          <a:noFill/>
        </p:spPr>
        <p:txBody>
          <a:bodyPr wrap="square" rtlCol="0">
            <a:spAutoFit/>
          </a:bodyPr>
          <a:lstStyle/>
          <a:p>
            <a:endParaRPr lang="zh-CN" altLang="en-US" dirty="0"/>
          </a:p>
        </p:txBody>
      </p:sp>
      <p:sp>
        <p:nvSpPr>
          <p:cNvPr id="5" name="Rectangle 3"/>
          <p:cNvSpPr txBox="1">
            <a:spLocks noChangeArrowheads="1"/>
          </p:cNvSpPr>
          <p:nvPr/>
        </p:nvSpPr>
        <p:spPr bwMode="auto">
          <a:xfrm>
            <a:off x="693738" y="1089025"/>
            <a:ext cx="7694686" cy="5219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lvl="0" indent="-469900" eaLnBrk="0" fontAlgn="base" hangingPunct="0">
              <a:lnSpc>
                <a:spcPct val="160000"/>
              </a:lnSpc>
              <a:spcBef>
                <a:spcPct val="30000"/>
              </a:spcBef>
              <a:spcAft>
                <a:spcPct val="0"/>
              </a:spcAft>
              <a:buClr>
                <a:schemeClr val="accent2"/>
              </a:buClr>
              <a:defRPr/>
            </a:pPr>
            <a:r>
              <a:rPr kumimoji="0" lang="zh-CN" altLang="en-US" sz="2400" b="1" i="0" u="none" strike="noStrike" kern="0" cap="none" spc="0" normalizeH="0" baseline="0" noProof="0" dirty="0" smtClean="0">
                <a:ln>
                  <a:noFill/>
                </a:ln>
                <a:solidFill>
                  <a:srgbClr val="C00000"/>
                </a:solidFill>
                <a:effectLst/>
                <a:uLnTx/>
                <a:uFillTx/>
                <a:latin typeface="+mn-lt"/>
                <a:ea typeface="+mn-ea"/>
                <a:cs typeface="+mn-cs"/>
              </a:rPr>
              <a:t>一、课题来源、目的意义及</a:t>
            </a:r>
            <a:r>
              <a:rPr lang="zh-CN" altLang="en-US" sz="2400" b="1" kern="0" dirty="0" smtClean="0">
                <a:solidFill>
                  <a:srgbClr val="C00000"/>
                </a:solidFill>
              </a:rPr>
              <a:t>国内外研究现状</a:t>
            </a:r>
          </a:p>
          <a:p>
            <a:pPr marL="469900" lvl="0" indent="-469900" eaLnBrk="0" fontAlgn="base" hangingPunct="0">
              <a:lnSpc>
                <a:spcPct val="160000"/>
              </a:lnSpc>
              <a:spcBef>
                <a:spcPct val="30000"/>
              </a:spcBef>
              <a:spcAft>
                <a:spcPct val="0"/>
              </a:spcAft>
              <a:buClr>
                <a:schemeClr val="accent2"/>
              </a:buClr>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二、</a:t>
            </a:r>
            <a:r>
              <a:rPr lang="zh-CN" altLang="en-US" sz="2400" b="1" kern="0" dirty="0" smtClean="0"/>
              <a:t>主要研究内容</a:t>
            </a:r>
            <a:endParaRPr kumimoji="0" lang="zh-CN" altLang="en-US" sz="2400" b="1" i="0" u="none" strike="noStrike" kern="0" cap="none" spc="0" normalizeH="0" baseline="0" noProof="0" dirty="0" smtClean="0">
              <a:ln>
                <a:noFill/>
              </a:ln>
              <a:effectLst/>
              <a:uLnTx/>
              <a:uFillTx/>
              <a:latin typeface="+mn-lt"/>
              <a:ea typeface="+mn-ea"/>
              <a:cs typeface="+mn-cs"/>
            </a:endParaRPr>
          </a:p>
          <a:p>
            <a:pPr marL="469900" marR="0" lvl="0" indent="-469900" algn="l" defTabSz="914400" rtl="0" eaLnBrk="0" fontAlgn="base" latinLnBrk="0" hangingPunct="0">
              <a:lnSpc>
                <a:spcPct val="160000"/>
              </a:lnSpc>
              <a:spcBef>
                <a:spcPct val="30000"/>
              </a:spcBef>
              <a:spcAft>
                <a:spcPct val="0"/>
              </a:spcAft>
              <a:buClr>
                <a:schemeClr val="accent2"/>
              </a:buClr>
              <a:buSzTx/>
              <a:buFont typeface="Wingdings" pitchFamily="2" charset="2"/>
              <a:buNone/>
              <a:tabLst/>
              <a:defRPr/>
            </a:pPr>
            <a:r>
              <a:rPr lang="zh-CN" altLang="en-US" sz="2400" b="1" kern="0" dirty="0" smtClean="0"/>
              <a:t>三</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、基于主轴电流的进给倍率自适应建模</a:t>
            </a:r>
          </a:p>
          <a:p>
            <a:pPr marL="469900" marR="0" lvl="0" indent="-469900" algn="l" defTabSz="914400" rtl="0" eaLnBrk="0" fontAlgn="base" latinLnBrk="0" hangingPunct="0">
              <a:lnSpc>
                <a:spcPct val="160000"/>
              </a:lnSpc>
              <a:spcBef>
                <a:spcPct val="30000"/>
              </a:spcBef>
              <a:spcAft>
                <a:spcPct val="0"/>
              </a:spcAft>
              <a:buClr>
                <a:schemeClr val="accent2"/>
              </a:buClr>
              <a:buSzTx/>
              <a:buFont typeface="Wingdings" pitchFamily="2" charset="2"/>
              <a:buNone/>
              <a:tabLst/>
              <a:defRPr/>
            </a:pPr>
            <a:r>
              <a:rPr lang="zh-CN" altLang="en-US" sz="2400" b="1" kern="0" dirty="0" smtClean="0"/>
              <a:t>四</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、系统开发</a:t>
            </a:r>
          </a:p>
          <a:p>
            <a:pPr marL="469900" lvl="0" indent="-469900" eaLnBrk="0" fontAlgn="base" hangingPunct="0">
              <a:lnSpc>
                <a:spcPct val="160000"/>
              </a:lnSpc>
              <a:spcBef>
                <a:spcPct val="30000"/>
              </a:spcBef>
              <a:spcAft>
                <a:spcPct val="0"/>
              </a:spcAft>
              <a:buClr>
                <a:schemeClr val="accent2"/>
              </a:buClr>
              <a:defRPr/>
            </a:pPr>
            <a:r>
              <a:rPr lang="zh-CN" altLang="en-US" sz="2400" b="1" kern="0" dirty="0" smtClean="0"/>
              <a:t>五</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r>
              <a:rPr lang="zh-CN" altLang="zh-CN" sz="2400" b="1" kern="0" dirty="0" smtClean="0"/>
              <a:t>实践验证和优化案例分析</a:t>
            </a:r>
            <a:endParaRPr lang="en-US" altLang="zh-CN" sz="2400" b="1" kern="0" dirty="0" smtClean="0"/>
          </a:p>
          <a:p>
            <a:pPr marL="469900" lvl="0" indent="-469900" eaLnBrk="0" fontAlgn="base" hangingPunct="0">
              <a:lnSpc>
                <a:spcPct val="160000"/>
              </a:lnSpc>
              <a:spcBef>
                <a:spcPct val="30000"/>
              </a:spcBef>
              <a:spcAft>
                <a:spcPct val="0"/>
              </a:spcAft>
              <a:buClr>
                <a:schemeClr val="accent2"/>
              </a:buClr>
              <a:defRPr/>
            </a:pPr>
            <a:r>
              <a:rPr lang="zh-CN" altLang="en-US" sz="2400" b="1" kern="0" dirty="0" smtClean="0"/>
              <a:t>六、课题总结与展望</a:t>
            </a:r>
          </a:p>
        </p:txBody>
      </p:sp>
      <p:sp>
        <p:nvSpPr>
          <p:cNvPr id="6" name="日期占位符 5"/>
          <p:cNvSpPr>
            <a:spLocks noGrp="1"/>
          </p:cNvSpPr>
          <p:nvPr>
            <p:ph type="dt" sz="half" idx="10"/>
          </p:nvPr>
        </p:nvSpPr>
        <p:spPr/>
        <p:txBody>
          <a:bodyPr/>
          <a:lstStyle/>
          <a:p>
            <a:pPr>
              <a:defRPr/>
            </a:pPr>
            <a:fld id="{F1D259DC-01DE-48C0-B133-4110B7DADC6C}" type="datetime2">
              <a:rPr lang="zh-CN" altLang="en-US" smtClean="0"/>
              <a:pPr>
                <a:defRPr/>
              </a:pPr>
              <a:t>2015年5月16日</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E75EF55-61DA-4976-ADED-9D2FF5966691}" type="datetime2">
              <a:rPr lang="zh-CN" altLang="en-US" smtClean="0"/>
              <a:pPr>
                <a:defRPr/>
              </a:pPr>
              <a:t>2015年5月16日</a:t>
            </a:fld>
            <a:endParaRPr lang="en-US"/>
          </a:p>
        </p:txBody>
      </p:sp>
      <p:sp>
        <p:nvSpPr>
          <p:cNvPr id="4" name="矩形 3"/>
          <p:cNvSpPr/>
          <p:nvPr/>
        </p:nvSpPr>
        <p:spPr>
          <a:xfrm>
            <a:off x="611560" y="1124745"/>
            <a:ext cx="7920880" cy="1292662"/>
          </a:xfrm>
          <a:prstGeom prst="rect">
            <a:avLst/>
          </a:prstGeom>
        </p:spPr>
        <p:txBody>
          <a:bodyPr wrap="square">
            <a:spAutoFit/>
          </a:bodyPr>
          <a:lstStyle/>
          <a:p>
            <a:pPr marL="0" lvl="1" algn="just">
              <a:lnSpc>
                <a:spcPct val="150000"/>
              </a:lnSpc>
              <a:buClr>
                <a:schemeClr val="accent2"/>
              </a:buClr>
              <a:buFont typeface="Wingdings" pitchFamily="2" charset="2"/>
              <a:buChar char="l"/>
            </a:pPr>
            <a:r>
              <a:rPr lang="zh-CN" altLang="en-US" sz="2800" b="1" dirty="0" smtClean="0"/>
              <a:t>自适应模块与数控系统的连接：</a:t>
            </a:r>
            <a:endParaRPr lang="en-US" altLang="zh-CN" sz="2800" b="1" dirty="0" smtClean="0"/>
          </a:p>
          <a:p>
            <a:pPr marL="457200" lvl="2" algn="just">
              <a:lnSpc>
                <a:spcPct val="150000"/>
              </a:lnSpc>
              <a:buClr>
                <a:schemeClr val="accent2"/>
              </a:buClr>
              <a:buFont typeface="Wingdings" pitchFamily="2" charset="2"/>
              <a:buChar char="u"/>
            </a:pPr>
            <a:r>
              <a:rPr lang="zh-CN" altLang="en-US" sz="2400" b="1" dirty="0" smtClean="0">
                <a:latin typeface="+mn-ea"/>
              </a:rPr>
              <a:t>外挂式（传统方式）   集成式（本课题）</a:t>
            </a:r>
            <a:endParaRPr lang="en-US" altLang="zh-CN" sz="2400" b="1" dirty="0" smtClean="0">
              <a:latin typeface="+mn-ea"/>
            </a:endParaRPr>
          </a:p>
        </p:txBody>
      </p:sp>
      <p:pic>
        <p:nvPicPr>
          <p:cNvPr id="148482" name="Picture 2"/>
          <p:cNvPicPr>
            <a:picLocks noChangeAspect="1" noChangeArrowheads="1"/>
          </p:cNvPicPr>
          <p:nvPr/>
        </p:nvPicPr>
        <p:blipFill>
          <a:blip r:embed="rId2" cstate="print"/>
          <a:srcRect/>
          <a:stretch>
            <a:fillRect/>
          </a:stretch>
        </p:blipFill>
        <p:spPr bwMode="auto">
          <a:xfrm>
            <a:off x="4355976" y="1916832"/>
            <a:ext cx="360040" cy="326286"/>
          </a:xfrm>
          <a:prstGeom prst="rect">
            <a:avLst/>
          </a:prstGeom>
          <a:noFill/>
          <a:ln w="9525">
            <a:noFill/>
            <a:miter lim="800000"/>
            <a:headEnd/>
            <a:tailEnd/>
          </a:ln>
        </p:spPr>
      </p:pic>
      <p:sp>
        <p:nvSpPr>
          <p:cNvPr id="6" name="TextBox 5"/>
          <p:cNvSpPr txBox="1"/>
          <p:nvPr/>
        </p:nvSpPr>
        <p:spPr>
          <a:xfrm>
            <a:off x="611560" y="2492896"/>
            <a:ext cx="7632848" cy="654988"/>
          </a:xfrm>
          <a:prstGeom prst="rect">
            <a:avLst/>
          </a:prstGeom>
          <a:noFill/>
        </p:spPr>
        <p:txBody>
          <a:bodyPr wrap="square" rtlCol="0">
            <a:spAutoFit/>
          </a:bodyPr>
          <a:lstStyle/>
          <a:p>
            <a:pPr marL="0" lvl="1" algn="just">
              <a:lnSpc>
                <a:spcPct val="150000"/>
              </a:lnSpc>
              <a:buClr>
                <a:schemeClr val="accent2"/>
              </a:buClr>
              <a:buFont typeface="Wingdings" pitchFamily="2" charset="2"/>
              <a:buChar char="l"/>
            </a:pPr>
            <a:r>
              <a:rPr lang="zh-CN" altLang="en-US" sz="2800" b="1" dirty="0" smtClean="0"/>
              <a:t>外挂式自适应模块：</a:t>
            </a:r>
          </a:p>
        </p:txBody>
      </p:sp>
      <p:pic>
        <p:nvPicPr>
          <p:cNvPr id="148483" name="Picture 3" descr="C:\Users\Administrator\Desktop\ppt20150513100925.png"/>
          <p:cNvPicPr>
            <a:picLocks noChangeAspect="1" noChangeArrowheads="1"/>
          </p:cNvPicPr>
          <p:nvPr/>
        </p:nvPicPr>
        <p:blipFill>
          <a:blip r:embed="rId3" cstate="print"/>
          <a:srcRect/>
          <a:stretch>
            <a:fillRect/>
          </a:stretch>
        </p:blipFill>
        <p:spPr bwMode="auto">
          <a:xfrm>
            <a:off x="539552" y="3140968"/>
            <a:ext cx="8363300" cy="3384376"/>
          </a:xfrm>
          <a:prstGeom prst="rect">
            <a:avLst/>
          </a:prstGeom>
          <a:noFill/>
        </p:spPr>
      </p:pic>
      <p:sp>
        <p:nvSpPr>
          <p:cNvPr id="9" name="矩形 8"/>
          <p:cNvSpPr/>
          <p:nvPr/>
        </p:nvSpPr>
        <p:spPr>
          <a:xfrm>
            <a:off x="6444208" y="260648"/>
            <a:ext cx="2520280" cy="523220"/>
          </a:xfrm>
          <a:prstGeom prst="rect">
            <a:avLst/>
          </a:prstGeom>
        </p:spPr>
        <p:txBody>
          <a:bodyPr wrap="square">
            <a:spAutoFit/>
          </a:bodyPr>
          <a:lstStyle/>
          <a:p>
            <a:pPr lvl="0"/>
            <a:r>
              <a:rPr lang="zh-CN" altLang="en-US" sz="2800" b="1" kern="0" dirty="0" smtClean="0">
                <a:solidFill>
                  <a:srgbClr val="C00000"/>
                </a:solidFill>
              </a:rPr>
              <a:t>四、系统开发</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E75EF55-61DA-4976-ADED-9D2FF5966691}" type="datetime2">
              <a:rPr lang="zh-CN" altLang="en-US" smtClean="0"/>
              <a:pPr>
                <a:defRPr/>
              </a:pPr>
              <a:t>2015年5月16日</a:t>
            </a:fld>
            <a:endParaRPr lang="en-US"/>
          </a:p>
        </p:txBody>
      </p:sp>
      <p:sp>
        <p:nvSpPr>
          <p:cNvPr id="6" name="TextBox 5"/>
          <p:cNvSpPr txBox="1"/>
          <p:nvPr/>
        </p:nvSpPr>
        <p:spPr>
          <a:xfrm>
            <a:off x="467544" y="1124744"/>
            <a:ext cx="7632848" cy="654988"/>
          </a:xfrm>
          <a:prstGeom prst="rect">
            <a:avLst/>
          </a:prstGeom>
          <a:noFill/>
        </p:spPr>
        <p:txBody>
          <a:bodyPr wrap="square" rtlCol="0">
            <a:spAutoFit/>
          </a:bodyPr>
          <a:lstStyle/>
          <a:p>
            <a:pPr marL="0" lvl="1" algn="just">
              <a:lnSpc>
                <a:spcPct val="150000"/>
              </a:lnSpc>
              <a:buClr>
                <a:schemeClr val="accent2"/>
              </a:buClr>
              <a:buFont typeface="Wingdings" pitchFamily="2" charset="2"/>
              <a:buChar char="l"/>
            </a:pPr>
            <a:r>
              <a:rPr lang="zh-CN" altLang="en-US" sz="2800" b="1" dirty="0" smtClean="0"/>
              <a:t>外挂式自适应模块：</a:t>
            </a:r>
          </a:p>
        </p:txBody>
      </p:sp>
      <p:sp>
        <p:nvSpPr>
          <p:cNvPr id="9" name="矩形 8"/>
          <p:cNvSpPr/>
          <p:nvPr/>
        </p:nvSpPr>
        <p:spPr>
          <a:xfrm>
            <a:off x="6444208" y="260648"/>
            <a:ext cx="2520280" cy="523220"/>
          </a:xfrm>
          <a:prstGeom prst="rect">
            <a:avLst/>
          </a:prstGeom>
        </p:spPr>
        <p:txBody>
          <a:bodyPr wrap="square">
            <a:spAutoFit/>
          </a:bodyPr>
          <a:lstStyle/>
          <a:p>
            <a:pPr lvl="0"/>
            <a:r>
              <a:rPr lang="zh-CN" altLang="en-US" sz="2800" b="1" kern="0" dirty="0" smtClean="0">
                <a:solidFill>
                  <a:srgbClr val="C00000"/>
                </a:solidFill>
              </a:rPr>
              <a:t>四、系统开发</a:t>
            </a:r>
          </a:p>
        </p:txBody>
      </p:sp>
      <p:sp>
        <p:nvSpPr>
          <p:cNvPr id="10" name="TextBox 9"/>
          <p:cNvSpPr txBox="1"/>
          <p:nvPr/>
        </p:nvSpPr>
        <p:spPr>
          <a:xfrm>
            <a:off x="2843808" y="1916832"/>
            <a:ext cx="4680520" cy="1667764"/>
          </a:xfrm>
          <a:prstGeom prst="rect">
            <a:avLst/>
          </a:prstGeom>
          <a:noFill/>
        </p:spPr>
        <p:txBody>
          <a:bodyPr wrap="square" rtlCol="0">
            <a:spAutoFit/>
          </a:bodyPr>
          <a:lstStyle/>
          <a:p>
            <a:pPr>
              <a:lnSpc>
                <a:spcPct val="150000"/>
              </a:lnSpc>
              <a:buClr>
                <a:srgbClr val="FF0000"/>
              </a:buClr>
              <a:buFont typeface="Wingdings" pitchFamily="2" charset="2"/>
              <a:buChar char="u"/>
            </a:pPr>
            <a:r>
              <a:rPr lang="zh-CN" altLang="en-US" sz="2400" b="1" dirty="0" smtClean="0">
                <a:latin typeface="+mn-ea"/>
              </a:rPr>
              <a:t>安装、操作方便</a:t>
            </a:r>
            <a:endParaRPr lang="en-US" altLang="zh-CN" sz="2400" b="1" dirty="0" smtClean="0">
              <a:latin typeface="+mn-ea"/>
            </a:endParaRPr>
          </a:p>
          <a:p>
            <a:pPr>
              <a:lnSpc>
                <a:spcPct val="150000"/>
              </a:lnSpc>
              <a:buClr>
                <a:srgbClr val="FF0000"/>
              </a:buClr>
              <a:buFont typeface="Wingdings" pitchFamily="2" charset="2"/>
              <a:buChar char="u"/>
            </a:pPr>
            <a:r>
              <a:rPr lang="zh-CN" altLang="en-US" sz="2400" b="1" dirty="0" smtClean="0">
                <a:latin typeface="+mn-ea"/>
              </a:rPr>
              <a:t>试用范围广</a:t>
            </a:r>
            <a:endParaRPr lang="en-US" altLang="zh-CN" sz="2400" b="1" dirty="0" smtClean="0">
              <a:latin typeface="+mn-ea"/>
            </a:endParaRPr>
          </a:p>
          <a:p>
            <a:pPr>
              <a:lnSpc>
                <a:spcPct val="150000"/>
              </a:lnSpc>
              <a:buClr>
                <a:srgbClr val="FF0000"/>
              </a:buClr>
              <a:buFont typeface="Wingdings" pitchFamily="2" charset="2"/>
              <a:buChar char="u"/>
            </a:pPr>
            <a:r>
              <a:rPr lang="zh-CN" altLang="en-US" sz="2400" b="1" dirty="0" smtClean="0">
                <a:latin typeface="+mn-ea"/>
              </a:rPr>
              <a:t>数据采集、处理、显示于一体</a:t>
            </a:r>
          </a:p>
        </p:txBody>
      </p:sp>
      <p:sp>
        <p:nvSpPr>
          <p:cNvPr id="11" name="TextBox 10"/>
          <p:cNvSpPr txBox="1"/>
          <p:nvPr/>
        </p:nvSpPr>
        <p:spPr>
          <a:xfrm>
            <a:off x="971600" y="2420888"/>
            <a:ext cx="1368152" cy="646331"/>
          </a:xfrm>
          <a:prstGeom prst="rect">
            <a:avLst/>
          </a:prstGeom>
          <a:noFill/>
        </p:spPr>
        <p:txBody>
          <a:bodyPr wrap="square" rtlCol="0">
            <a:spAutoFit/>
          </a:bodyPr>
          <a:lstStyle/>
          <a:p>
            <a:r>
              <a:rPr lang="zh-CN" altLang="en-US" sz="3600" dirty="0" smtClean="0"/>
              <a:t>优点：</a:t>
            </a:r>
            <a:endParaRPr lang="zh-CN" altLang="en-US" sz="3600" dirty="0"/>
          </a:p>
        </p:txBody>
      </p:sp>
      <p:sp>
        <p:nvSpPr>
          <p:cNvPr id="12" name="TextBox 11"/>
          <p:cNvSpPr txBox="1"/>
          <p:nvPr/>
        </p:nvSpPr>
        <p:spPr>
          <a:xfrm>
            <a:off x="971600" y="4725144"/>
            <a:ext cx="1368152" cy="646331"/>
          </a:xfrm>
          <a:prstGeom prst="rect">
            <a:avLst/>
          </a:prstGeom>
          <a:noFill/>
        </p:spPr>
        <p:txBody>
          <a:bodyPr wrap="square" rtlCol="0">
            <a:spAutoFit/>
          </a:bodyPr>
          <a:lstStyle/>
          <a:p>
            <a:r>
              <a:rPr lang="zh-CN" altLang="en-US" sz="3600" dirty="0" smtClean="0"/>
              <a:t>缺点：</a:t>
            </a:r>
            <a:endParaRPr lang="zh-CN" altLang="en-US" sz="3600" dirty="0"/>
          </a:p>
        </p:txBody>
      </p:sp>
      <p:sp>
        <p:nvSpPr>
          <p:cNvPr id="13" name="TextBox 12"/>
          <p:cNvSpPr txBox="1"/>
          <p:nvPr/>
        </p:nvSpPr>
        <p:spPr>
          <a:xfrm>
            <a:off x="2843808" y="4077072"/>
            <a:ext cx="4680520" cy="2308324"/>
          </a:xfrm>
          <a:prstGeom prst="rect">
            <a:avLst/>
          </a:prstGeom>
          <a:noFill/>
        </p:spPr>
        <p:txBody>
          <a:bodyPr wrap="square" rtlCol="0">
            <a:spAutoFit/>
          </a:bodyPr>
          <a:lstStyle/>
          <a:p>
            <a:pPr>
              <a:lnSpc>
                <a:spcPct val="150000"/>
              </a:lnSpc>
              <a:buClr>
                <a:srgbClr val="FF0000"/>
              </a:buClr>
              <a:buFont typeface="Wingdings" pitchFamily="2" charset="2"/>
              <a:buChar char="u"/>
            </a:pPr>
            <a:r>
              <a:rPr lang="zh-CN" altLang="en-US" sz="2400" b="1" dirty="0" smtClean="0">
                <a:latin typeface="+mn-ea"/>
              </a:rPr>
              <a:t>对数控系统针对性不足</a:t>
            </a:r>
            <a:endParaRPr lang="en-US" altLang="zh-CN" sz="2400" b="1" dirty="0" smtClean="0">
              <a:latin typeface="+mn-ea"/>
            </a:endParaRPr>
          </a:p>
          <a:p>
            <a:pPr>
              <a:lnSpc>
                <a:spcPct val="150000"/>
              </a:lnSpc>
              <a:buClr>
                <a:srgbClr val="FF0000"/>
              </a:buClr>
              <a:buFont typeface="Wingdings" pitchFamily="2" charset="2"/>
              <a:buChar char="u"/>
            </a:pPr>
            <a:r>
              <a:rPr lang="zh-CN" altLang="en-US" sz="2400" b="1" dirty="0" smtClean="0">
                <a:latin typeface="+mn-ea"/>
              </a:rPr>
              <a:t>实时性差</a:t>
            </a:r>
            <a:endParaRPr lang="en-US" altLang="zh-CN" sz="2400" b="1" dirty="0" smtClean="0">
              <a:latin typeface="+mn-ea"/>
            </a:endParaRPr>
          </a:p>
          <a:p>
            <a:pPr>
              <a:lnSpc>
                <a:spcPct val="150000"/>
              </a:lnSpc>
              <a:buClr>
                <a:srgbClr val="FF0000"/>
              </a:buClr>
              <a:buFont typeface="Wingdings" pitchFamily="2" charset="2"/>
              <a:buChar char="u"/>
            </a:pPr>
            <a:r>
              <a:rPr lang="zh-CN" altLang="en-US" sz="2400" b="1" dirty="0" smtClean="0">
                <a:latin typeface="+mn-ea"/>
              </a:rPr>
              <a:t>成本高</a:t>
            </a:r>
            <a:endParaRPr lang="en-US" altLang="zh-CN" sz="2400" b="1" dirty="0" smtClean="0">
              <a:latin typeface="+mn-ea"/>
            </a:endParaRPr>
          </a:p>
          <a:p>
            <a:pPr>
              <a:lnSpc>
                <a:spcPct val="150000"/>
              </a:lnSpc>
              <a:buClr>
                <a:srgbClr val="FF0000"/>
              </a:buClr>
              <a:buFont typeface="Wingdings" pitchFamily="2" charset="2"/>
              <a:buChar char="u"/>
            </a:pPr>
            <a:r>
              <a:rPr lang="zh-CN" altLang="en-US" sz="2400" b="1" dirty="0" smtClean="0">
                <a:latin typeface="+mn-ea"/>
              </a:rPr>
              <a:t>无法充分发挥数控系统功能</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E75EF55-61DA-4976-ADED-9D2FF5966691}" type="datetime2">
              <a:rPr lang="zh-CN" altLang="en-US" smtClean="0"/>
              <a:pPr>
                <a:defRPr/>
              </a:pPr>
              <a:t>2015年5月16日</a:t>
            </a:fld>
            <a:endParaRPr lang="en-US"/>
          </a:p>
        </p:txBody>
      </p:sp>
      <p:sp>
        <p:nvSpPr>
          <p:cNvPr id="9" name="矩形 8"/>
          <p:cNvSpPr/>
          <p:nvPr/>
        </p:nvSpPr>
        <p:spPr>
          <a:xfrm>
            <a:off x="6444208" y="260648"/>
            <a:ext cx="2520280" cy="523220"/>
          </a:xfrm>
          <a:prstGeom prst="rect">
            <a:avLst/>
          </a:prstGeom>
        </p:spPr>
        <p:txBody>
          <a:bodyPr wrap="square">
            <a:spAutoFit/>
          </a:bodyPr>
          <a:lstStyle/>
          <a:p>
            <a:pPr lvl="0"/>
            <a:r>
              <a:rPr lang="zh-CN" altLang="en-US" sz="2800" b="1" kern="0" dirty="0" smtClean="0">
                <a:solidFill>
                  <a:srgbClr val="C00000"/>
                </a:solidFill>
              </a:rPr>
              <a:t>四、系统开发</a:t>
            </a:r>
          </a:p>
        </p:txBody>
      </p:sp>
      <p:sp>
        <p:nvSpPr>
          <p:cNvPr id="8" name="TextBox 7"/>
          <p:cNvSpPr txBox="1"/>
          <p:nvPr/>
        </p:nvSpPr>
        <p:spPr>
          <a:xfrm>
            <a:off x="467544" y="1124744"/>
            <a:ext cx="7632848" cy="738664"/>
          </a:xfrm>
          <a:prstGeom prst="rect">
            <a:avLst/>
          </a:prstGeom>
          <a:noFill/>
        </p:spPr>
        <p:txBody>
          <a:bodyPr wrap="square" rtlCol="0">
            <a:spAutoFit/>
          </a:bodyPr>
          <a:lstStyle/>
          <a:p>
            <a:pPr marL="0" lvl="1" algn="just">
              <a:lnSpc>
                <a:spcPct val="150000"/>
              </a:lnSpc>
              <a:buClr>
                <a:schemeClr val="accent2"/>
              </a:buClr>
              <a:buFont typeface="Wingdings" pitchFamily="2" charset="2"/>
              <a:buChar char="l"/>
            </a:pPr>
            <a:r>
              <a:rPr lang="zh-CN" altLang="en-US" sz="2800" b="1" dirty="0" smtClean="0"/>
              <a:t>基于主轴电流的集成式自适应模块：</a:t>
            </a:r>
          </a:p>
        </p:txBody>
      </p:sp>
      <p:sp>
        <p:nvSpPr>
          <p:cNvPr id="10" name="TextBox 9"/>
          <p:cNvSpPr txBox="1"/>
          <p:nvPr/>
        </p:nvSpPr>
        <p:spPr>
          <a:xfrm>
            <a:off x="971600" y="1916832"/>
            <a:ext cx="7128792" cy="1938992"/>
          </a:xfrm>
          <a:prstGeom prst="rect">
            <a:avLst/>
          </a:prstGeom>
          <a:noFill/>
        </p:spPr>
        <p:txBody>
          <a:bodyPr wrap="square" rtlCol="0">
            <a:spAutoFit/>
          </a:bodyPr>
          <a:lstStyle/>
          <a:p>
            <a:pPr algn="just">
              <a:buClr>
                <a:srgbClr val="FF0000"/>
              </a:buClr>
              <a:buFont typeface="Wingdings" pitchFamily="2" charset="2"/>
              <a:buChar char="u"/>
            </a:pPr>
            <a:r>
              <a:rPr lang="zh-CN" altLang="en-US" sz="2000" dirty="0" smtClean="0">
                <a:latin typeface="+mn-ea"/>
              </a:rPr>
              <a:t>利用</a:t>
            </a:r>
            <a:r>
              <a:rPr lang="en-US" altLang="zh-CN" sz="2000" dirty="0" smtClean="0">
                <a:latin typeface="Times New Roman" pitchFamily="18" charset="0"/>
                <a:cs typeface="Times New Roman" pitchFamily="18" charset="0"/>
              </a:rPr>
              <a:t>PLC</a:t>
            </a:r>
            <a:r>
              <a:rPr lang="zh-CN" altLang="en-US" sz="2000" dirty="0" smtClean="0">
                <a:latin typeface="+mn-ea"/>
              </a:rPr>
              <a:t>开发包开发自定义的自适应模块，无需外接传感器直接从</a:t>
            </a:r>
            <a:r>
              <a:rPr lang="en-US" altLang="zh-CN" sz="2000" dirty="0" smtClean="0">
                <a:latin typeface="Times New Roman" pitchFamily="18" charset="0"/>
                <a:cs typeface="Times New Roman" pitchFamily="18" charset="0"/>
              </a:rPr>
              <a:t>PLC</a:t>
            </a:r>
            <a:r>
              <a:rPr lang="zh-CN" altLang="en-US" sz="2000" dirty="0" smtClean="0">
                <a:latin typeface="+mn-ea"/>
              </a:rPr>
              <a:t>获取所需对象（主轴力矩电流、进给倍率）参数，</a:t>
            </a:r>
            <a:r>
              <a:rPr lang="zh-CN" altLang="zh-CN" sz="2000" dirty="0" smtClean="0">
                <a:latin typeface="+mn-ea"/>
              </a:rPr>
              <a:t>利用</a:t>
            </a:r>
            <a:r>
              <a:rPr lang="en-US" altLang="zh-CN" sz="2000" dirty="0" smtClean="0">
                <a:latin typeface="Times New Roman" pitchFamily="18" charset="0"/>
                <a:cs typeface="Times New Roman" pitchFamily="18" charset="0"/>
              </a:rPr>
              <a:t>PLC</a:t>
            </a:r>
            <a:r>
              <a:rPr lang="zh-CN" altLang="zh-CN" sz="2000" dirty="0" smtClean="0">
                <a:latin typeface="+mn-ea"/>
              </a:rPr>
              <a:t>编程</a:t>
            </a:r>
            <a:r>
              <a:rPr lang="zh-CN" altLang="en-US" sz="2000" dirty="0" smtClean="0">
                <a:latin typeface="+mn-ea"/>
              </a:rPr>
              <a:t>技术</a:t>
            </a:r>
            <a:r>
              <a:rPr lang="zh-CN" altLang="zh-CN" sz="2000" dirty="0" smtClean="0">
                <a:latin typeface="+mn-ea"/>
              </a:rPr>
              <a:t>用</a:t>
            </a:r>
            <a:r>
              <a:rPr lang="en-US" altLang="zh-CN" sz="2000" dirty="0" smtClean="0">
                <a:latin typeface="Times New Roman" pitchFamily="18" charset="0"/>
                <a:cs typeface="Times New Roman" pitchFamily="18" charset="0"/>
              </a:rPr>
              <a:t>C</a:t>
            </a:r>
            <a:r>
              <a:rPr lang="zh-CN" altLang="zh-CN" sz="2000" dirty="0" smtClean="0">
                <a:latin typeface="+mn-ea"/>
              </a:rPr>
              <a:t>语言实现复杂的</a:t>
            </a:r>
            <a:r>
              <a:rPr lang="zh-CN" altLang="en-US" sz="2000" dirty="0" smtClean="0">
                <a:latin typeface="+mn-ea"/>
              </a:rPr>
              <a:t>模型</a:t>
            </a:r>
            <a:r>
              <a:rPr lang="zh-CN" altLang="zh-CN" sz="2000" dirty="0" smtClean="0">
                <a:latin typeface="+mn-ea"/>
              </a:rPr>
              <a:t>算法，模型被控对象与输出参数均映射为变量，存放在寄存器中供需要时提取</a:t>
            </a:r>
            <a:endParaRPr lang="en-US" altLang="zh-CN" sz="2000" dirty="0" smtClean="0">
              <a:latin typeface="+mn-ea"/>
            </a:endParaRPr>
          </a:p>
          <a:p>
            <a:pPr algn="just">
              <a:buClr>
                <a:srgbClr val="FF0000"/>
              </a:buClr>
              <a:buFont typeface="Wingdings" pitchFamily="2" charset="2"/>
              <a:buChar char="u"/>
            </a:pPr>
            <a:endParaRPr lang="en-US" altLang="zh-CN" sz="2000" dirty="0" smtClean="0">
              <a:latin typeface="+mn-ea"/>
            </a:endParaRPr>
          </a:p>
          <a:p>
            <a:pPr algn="just">
              <a:buClr>
                <a:srgbClr val="FF0000"/>
              </a:buClr>
              <a:buFont typeface="Wingdings" pitchFamily="2" charset="2"/>
              <a:buChar char="u"/>
            </a:pPr>
            <a:r>
              <a:rPr lang="zh-CN" altLang="en-US" sz="2000" dirty="0" smtClean="0">
                <a:latin typeface="+mn-ea"/>
              </a:rPr>
              <a:t>监控与实时显示功能利用示波器配置实现</a:t>
            </a:r>
            <a:endParaRPr lang="zh-CN" altLang="en-US" sz="2000" dirty="0">
              <a:latin typeface="+mn-ea"/>
            </a:endParaRPr>
          </a:p>
        </p:txBody>
      </p:sp>
      <p:pic>
        <p:nvPicPr>
          <p:cNvPr id="149506" name="Picture 2"/>
          <p:cNvPicPr>
            <a:picLocks noChangeAspect="1" noChangeArrowheads="1"/>
          </p:cNvPicPr>
          <p:nvPr/>
        </p:nvPicPr>
        <p:blipFill>
          <a:blip r:embed="rId2" cstate="print"/>
          <a:srcRect/>
          <a:stretch>
            <a:fillRect/>
          </a:stretch>
        </p:blipFill>
        <p:spPr bwMode="auto">
          <a:xfrm>
            <a:off x="1187624" y="4293096"/>
            <a:ext cx="6711702" cy="17629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E75EF55-61DA-4976-ADED-9D2FF5966691}" type="datetime2">
              <a:rPr lang="zh-CN" altLang="en-US" smtClean="0"/>
              <a:pPr>
                <a:defRPr/>
              </a:pPr>
              <a:t>2015年5月16日</a:t>
            </a:fld>
            <a:endParaRPr lang="en-US"/>
          </a:p>
        </p:txBody>
      </p:sp>
      <p:sp>
        <p:nvSpPr>
          <p:cNvPr id="9" name="矩形 8"/>
          <p:cNvSpPr/>
          <p:nvPr/>
        </p:nvSpPr>
        <p:spPr>
          <a:xfrm>
            <a:off x="6444208" y="260648"/>
            <a:ext cx="2520280" cy="523220"/>
          </a:xfrm>
          <a:prstGeom prst="rect">
            <a:avLst/>
          </a:prstGeom>
        </p:spPr>
        <p:txBody>
          <a:bodyPr wrap="square">
            <a:spAutoFit/>
          </a:bodyPr>
          <a:lstStyle/>
          <a:p>
            <a:pPr lvl="0"/>
            <a:r>
              <a:rPr lang="zh-CN" altLang="en-US" sz="2800" b="1" kern="0" dirty="0" smtClean="0">
                <a:solidFill>
                  <a:srgbClr val="C00000"/>
                </a:solidFill>
              </a:rPr>
              <a:t>四、系统开发</a:t>
            </a:r>
          </a:p>
        </p:txBody>
      </p:sp>
      <p:sp>
        <p:nvSpPr>
          <p:cNvPr id="1505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0531" name="Object 3"/>
          <p:cNvGraphicFramePr>
            <a:graphicFrameLocks noChangeAspect="1"/>
          </p:cNvGraphicFramePr>
          <p:nvPr/>
        </p:nvGraphicFramePr>
        <p:xfrm>
          <a:off x="4860032" y="1412776"/>
          <a:ext cx="3960440" cy="4682180"/>
        </p:xfrm>
        <a:graphic>
          <a:graphicData uri="http://schemas.openxmlformats.org/presentationml/2006/ole">
            <p:oleObj spid="_x0000_s150531" r:id="rId3" imgW="6073130" imgH="8153344" progId="">
              <p:embed/>
            </p:oleObj>
          </a:graphicData>
        </a:graphic>
      </p:graphicFrame>
      <p:sp>
        <p:nvSpPr>
          <p:cNvPr id="10" name="TextBox 9"/>
          <p:cNvSpPr txBox="1"/>
          <p:nvPr/>
        </p:nvSpPr>
        <p:spPr>
          <a:xfrm>
            <a:off x="251520" y="1124744"/>
            <a:ext cx="3888432" cy="461665"/>
          </a:xfrm>
          <a:prstGeom prst="rect">
            <a:avLst/>
          </a:prstGeom>
          <a:noFill/>
        </p:spPr>
        <p:txBody>
          <a:bodyPr wrap="square" rtlCol="0">
            <a:spAutoFit/>
          </a:bodyPr>
          <a:lstStyle/>
          <a:p>
            <a:pPr marL="0" lvl="1" algn="just">
              <a:buClr>
                <a:schemeClr val="accent2"/>
              </a:buClr>
              <a:buFont typeface="Wingdings" pitchFamily="2" charset="2"/>
              <a:buChar char="l"/>
            </a:pPr>
            <a:r>
              <a:rPr lang="zh-CN" altLang="en-US" sz="2400" b="1" dirty="0" smtClean="0"/>
              <a:t>自适应模块控制流程：</a:t>
            </a:r>
          </a:p>
        </p:txBody>
      </p:sp>
      <p:sp>
        <p:nvSpPr>
          <p:cNvPr id="11" name="TextBox 10"/>
          <p:cNvSpPr txBox="1"/>
          <p:nvPr/>
        </p:nvSpPr>
        <p:spPr>
          <a:xfrm>
            <a:off x="251520" y="1700808"/>
            <a:ext cx="4464496" cy="830997"/>
          </a:xfrm>
          <a:prstGeom prst="rect">
            <a:avLst/>
          </a:prstGeom>
          <a:noFill/>
        </p:spPr>
        <p:txBody>
          <a:bodyPr wrap="square" rtlCol="0">
            <a:spAutoFit/>
          </a:bodyPr>
          <a:lstStyle/>
          <a:p>
            <a:pPr algn="just">
              <a:buClr>
                <a:srgbClr val="FF0000"/>
              </a:buClr>
              <a:buFont typeface="Wingdings" pitchFamily="2" charset="2"/>
              <a:buChar char="u"/>
            </a:pPr>
            <a:r>
              <a:rPr lang="zh-CN" altLang="en-US" sz="1600" dirty="0" smtClean="0"/>
              <a:t>加工过程中自适应模块通过</a:t>
            </a:r>
            <a:r>
              <a:rPr lang="en-US" altLang="zh-CN" sz="1600" dirty="0" smtClean="0">
                <a:latin typeface="Times New Roman" pitchFamily="18" charset="0"/>
                <a:cs typeface="Times New Roman" pitchFamily="18" charset="0"/>
              </a:rPr>
              <a:t>PLC</a:t>
            </a:r>
            <a:r>
              <a:rPr lang="zh-CN" altLang="en-US" sz="1600" dirty="0" smtClean="0"/>
              <a:t>获取主轴力矩电流参数并作实时优化后将新的参数值传递给</a:t>
            </a:r>
            <a:r>
              <a:rPr lang="en-US" altLang="zh-CN" sz="1600" dirty="0" smtClean="0">
                <a:latin typeface="Times New Roman" pitchFamily="18" charset="0"/>
                <a:cs typeface="Times New Roman" pitchFamily="18" charset="0"/>
              </a:rPr>
              <a:t>PLC</a:t>
            </a:r>
            <a:r>
              <a:rPr lang="zh-CN" altLang="en-US" sz="1600" dirty="0" smtClean="0"/>
              <a:t>进而控制主轴伺服对加工进行优化。</a:t>
            </a:r>
            <a:endParaRPr lang="en-US" altLang="zh-CN" sz="1600" dirty="0" smtClean="0"/>
          </a:p>
        </p:txBody>
      </p:sp>
      <p:pic>
        <p:nvPicPr>
          <p:cNvPr id="12" name="图片 11"/>
          <p:cNvPicPr/>
          <p:nvPr/>
        </p:nvPicPr>
        <p:blipFill>
          <a:blip r:embed="rId4" cstate="print"/>
          <a:srcRect/>
          <a:stretch>
            <a:fillRect/>
          </a:stretch>
        </p:blipFill>
        <p:spPr bwMode="auto">
          <a:xfrm>
            <a:off x="611560" y="4437112"/>
            <a:ext cx="3723611" cy="1860698"/>
          </a:xfrm>
          <a:prstGeom prst="rect">
            <a:avLst/>
          </a:prstGeom>
          <a:noFill/>
          <a:ln w="9525">
            <a:noFill/>
            <a:miter lim="800000"/>
            <a:headEnd/>
            <a:tailEnd/>
          </a:ln>
        </p:spPr>
      </p:pic>
      <p:sp>
        <p:nvSpPr>
          <p:cNvPr id="13" name="TextBox 12"/>
          <p:cNvSpPr txBox="1"/>
          <p:nvPr/>
        </p:nvSpPr>
        <p:spPr>
          <a:xfrm>
            <a:off x="251520" y="3356992"/>
            <a:ext cx="4392488" cy="1077218"/>
          </a:xfrm>
          <a:prstGeom prst="rect">
            <a:avLst/>
          </a:prstGeom>
          <a:noFill/>
        </p:spPr>
        <p:txBody>
          <a:bodyPr wrap="square" rtlCol="0">
            <a:spAutoFit/>
          </a:bodyPr>
          <a:lstStyle/>
          <a:p>
            <a:pPr algn="just">
              <a:buClr>
                <a:srgbClr val="FF0000"/>
              </a:buClr>
              <a:buFont typeface="Wingdings" pitchFamily="2" charset="2"/>
              <a:buChar char="u"/>
            </a:pPr>
            <a:r>
              <a:rPr lang="zh-CN" altLang="en-US" sz="1600" dirty="0" smtClean="0">
                <a:latin typeface="+mn-ea"/>
              </a:rPr>
              <a:t>通过对梯形图的修改定义自适应模块的循环启动</a:t>
            </a:r>
            <a:r>
              <a:rPr lang="en-US" altLang="zh-CN" sz="1600" dirty="0" smtClean="0">
                <a:latin typeface="Times New Roman" pitchFamily="18" charset="0"/>
                <a:cs typeface="Times New Roman" pitchFamily="18" charset="0"/>
              </a:rPr>
              <a:t>M</a:t>
            </a:r>
            <a:r>
              <a:rPr lang="zh-CN" altLang="en-US" sz="1600" dirty="0" smtClean="0">
                <a:latin typeface="+mn-ea"/>
              </a:rPr>
              <a:t>代码，当程序中输入启动</a:t>
            </a:r>
            <a:r>
              <a:rPr lang="en-US" altLang="zh-CN" sz="1600" dirty="0" smtClean="0">
                <a:latin typeface="Times New Roman" pitchFamily="18" charset="0"/>
                <a:cs typeface="Times New Roman" pitchFamily="18" charset="0"/>
              </a:rPr>
              <a:t>M</a:t>
            </a:r>
            <a:r>
              <a:rPr lang="zh-CN" altLang="en-US" sz="1600" dirty="0" smtClean="0">
                <a:latin typeface="+mn-ea"/>
              </a:rPr>
              <a:t>代码时面板上进给档位对应的</a:t>
            </a:r>
            <a:r>
              <a:rPr lang="en-US" altLang="zh-CN" sz="1600" dirty="0" smtClean="0">
                <a:latin typeface="Times New Roman" pitchFamily="18" charset="0"/>
                <a:cs typeface="Times New Roman" pitchFamily="18" charset="0"/>
              </a:rPr>
              <a:t>PLC</a:t>
            </a:r>
            <a:r>
              <a:rPr lang="zh-CN" altLang="en-US" sz="1600" dirty="0" smtClean="0">
                <a:latin typeface="+mn-ea"/>
              </a:rPr>
              <a:t>寄存器变量发生改变，手动旋转开关被屏蔽，自适应模块为使能状态</a:t>
            </a:r>
          </a:p>
        </p:txBody>
      </p:sp>
      <p:sp>
        <p:nvSpPr>
          <p:cNvPr id="14" name="TextBox 13"/>
          <p:cNvSpPr txBox="1"/>
          <p:nvPr/>
        </p:nvSpPr>
        <p:spPr>
          <a:xfrm>
            <a:off x="179512" y="2852936"/>
            <a:ext cx="2232248" cy="461665"/>
          </a:xfrm>
          <a:prstGeom prst="rect">
            <a:avLst/>
          </a:prstGeom>
          <a:noFill/>
        </p:spPr>
        <p:txBody>
          <a:bodyPr wrap="square" rtlCol="0">
            <a:spAutoFit/>
          </a:bodyPr>
          <a:lstStyle/>
          <a:p>
            <a:pPr marL="0" lvl="1" algn="just">
              <a:buClr>
                <a:schemeClr val="accent2"/>
              </a:buClr>
              <a:buFont typeface="Wingdings" pitchFamily="2" charset="2"/>
              <a:buChar char="l"/>
            </a:pPr>
            <a:r>
              <a:rPr lang="zh-CN" altLang="en-US" sz="2400" b="1" dirty="0" smtClean="0"/>
              <a:t>模块调用：</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E75EF55-61DA-4976-ADED-9D2FF5966691}" type="datetime2">
              <a:rPr lang="zh-CN" altLang="en-US" smtClean="0"/>
              <a:pPr>
                <a:defRPr/>
              </a:pPr>
              <a:t>2015年5月16日</a:t>
            </a:fld>
            <a:endParaRPr lang="en-US"/>
          </a:p>
        </p:txBody>
      </p:sp>
      <p:sp>
        <p:nvSpPr>
          <p:cNvPr id="9" name="矩形 8"/>
          <p:cNvSpPr/>
          <p:nvPr/>
        </p:nvSpPr>
        <p:spPr>
          <a:xfrm>
            <a:off x="6444208" y="260648"/>
            <a:ext cx="2520280" cy="523220"/>
          </a:xfrm>
          <a:prstGeom prst="rect">
            <a:avLst/>
          </a:prstGeom>
        </p:spPr>
        <p:txBody>
          <a:bodyPr wrap="square">
            <a:spAutoFit/>
          </a:bodyPr>
          <a:lstStyle/>
          <a:p>
            <a:pPr lvl="0"/>
            <a:r>
              <a:rPr lang="zh-CN" altLang="en-US" sz="2800" b="1" kern="0" dirty="0" smtClean="0">
                <a:solidFill>
                  <a:srgbClr val="C00000"/>
                </a:solidFill>
              </a:rPr>
              <a:t>四、系统开发</a:t>
            </a:r>
          </a:p>
        </p:txBody>
      </p:sp>
      <p:sp>
        <p:nvSpPr>
          <p:cNvPr id="4" name="TextBox 3"/>
          <p:cNvSpPr txBox="1"/>
          <p:nvPr/>
        </p:nvSpPr>
        <p:spPr>
          <a:xfrm>
            <a:off x="467544" y="1124744"/>
            <a:ext cx="3816424" cy="523220"/>
          </a:xfrm>
          <a:prstGeom prst="rect">
            <a:avLst/>
          </a:prstGeom>
          <a:noFill/>
        </p:spPr>
        <p:txBody>
          <a:bodyPr wrap="square" rtlCol="0">
            <a:spAutoFit/>
          </a:bodyPr>
          <a:lstStyle/>
          <a:p>
            <a:pPr marL="0" lvl="1" algn="just">
              <a:buClr>
                <a:schemeClr val="accent2"/>
              </a:buClr>
              <a:buFont typeface="Wingdings" pitchFamily="2" charset="2"/>
              <a:buChar char="l"/>
            </a:pPr>
            <a:r>
              <a:rPr lang="zh-CN" altLang="en-US" sz="2800" b="1" dirty="0" smtClean="0"/>
              <a:t>数据处理与控制：</a:t>
            </a:r>
          </a:p>
        </p:txBody>
      </p:sp>
      <p:sp>
        <p:nvSpPr>
          <p:cNvPr id="5" name="TextBox 4"/>
          <p:cNvSpPr txBox="1"/>
          <p:nvPr/>
        </p:nvSpPr>
        <p:spPr>
          <a:xfrm>
            <a:off x="611560" y="1700808"/>
            <a:ext cx="6912768" cy="646331"/>
          </a:xfrm>
          <a:prstGeom prst="rect">
            <a:avLst/>
          </a:prstGeom>
          <a:noFill/>
        </p:spPr>
        <p:txBody>
          <a:bodyPr wrap="square" rtlCol="0">
            <a:spAutoFit/>
          </a:bodyPr>
          <a:lstStyle/>
          <a:p>
            <a:r>
              <a:rPr lang="zh-CN" altLang="zh-CN" dirty="0" smtClean="0"/>
              <a:t>实时控制模块主要功能是获取参数值，然后进行滤波分析，移动平均计算，最后是使用模型处理得到运算后的输出值</a:t>
            </a:r>
            <a:endParaRPr lang="zh-CN" altLang="en-US" dirty="0"/>
          </a:p>
        </p:txBody>
      </p:sp>
      <p:pic>
        <p:nvPicPr>
          <p:cNvPr id="150530" name="Picture 2" descr="C:\Users\Administrator\Desktop\ppt20150513114022.png"/>
          <p:cNvPicPr>
            <a:picLocks noChangeAspect="1" noChangeArrowheads="1"/>
          </p:cNvPicPr>
          <p:nvPr/>
        </p:nvPicPr>
        <p:blipFill>
          <a:blip r:embed="rId2" cstate="print"/>
          <a:srcRect/>
          <a:stretch>
            <a:fillRect/>
          </a:stretch>
        </p:blipFill>
        <p:spPr bwMode="auto">
          <a:xfrm>
            <a:off x="1043608" y="2348880"/>
            <a:ext cx="6552728" cy="3911637"/>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E75EF55-61DA-4976-ADED-9D2FF5966691}" type="datetime2">
              <a:rPr lang="zh-CN" altLang="en-US" smtClean="0"/>
              <a:pPr>
                <a:defRPr/>
              </a:pPr>
              <a:t>2015年5月16日</a:t>
            </a:fld>
            <a:endParaRPr lang="en-US"/>
          </a:p>
        </p:txBody>
      </p:sp>
      <p:sp>
        <p:nvSpPr>
          <p:cNvPr id="9" name="矩形 8"/>
          <p:cNvSpPr/>
          <p:nvPr/>
        </p:nvSpPr>
        <p:spPr>
          <a:xfrm>
            <a:off x="6444208" y="260648"/>
            <a:ext cx="2520280" cy="523220"/>
          </a:xfrm>
          <a:prstGeom prst="rect">
            <a:avLst/>
          </a:prstGeom>
        </p:spPr>
        <p:txBody>
          <a:bodyPr wrap="square">
            <a:spAutoFit/>
          </a:bodyPr>
          <a:lstStyle/>
          <a:p>
            <a:pPr lvl="0"/>
            <a:r>
              <a:rPr lang="zh-CN" altLang="en-US" sz="2800" b="1" kern="0" dirty="0" smtClean="0">
                <a:solidFill>
                  <a:srgbClr val="C00000"/>
                </a:solidFill>
              </a:rPr>
              <a:t>四、系统开发</a:t>
            </a:r>
          </a:p>
        </p:txBody>
      </p:sp>
      <p:sp>
        <p:nvSpPr>
          <p:cNvPr id="4" name="TextBox 3"/>
          <p:cNvSpPr txBox="1"/>
          <p:nvPr/>
        </p:nvSpPr>
        <p:spPr>
          <a:xfrm>
            <a:off x="467544" y="1124744"/>
            <a:ext cx="3816424" cy="523220"/>
          </a:xfrm>
          <a:prstGeom prst="rect">
            <a:avLst/>
          </a:prstGeom>
          <a:noFill/>
        </p:spPr>
        <p:txBody>
          <a:bodyPr wrap="square" rtlCol="0">
            <a:spAutoFit/>
          </a:bodyPr>
          <a:lstStyle/>
          <a:p>
            <a:pPr marL="0" lvl="1" algn="just">
              <a:buClr>
                <a:schemeClr val="accent2"/>
              </a:buClr>
              <a:buFont typeface="Wingdings" pitchFamily="2" charset="2"/>
              <a:buChar char="l"/>
            </a:pPr>
            <a:r>
              <a:rPr lang="zh-CN" altLang="en-US" sz="2800" b="1" dirty="0" smtClean="0"/>
              <a:t>移动平均处理：</a:t>
            </a:r>
          </a:p>
        </p:txBody>
      </p:sp>
      <p:sp>
        <p:nvSpPr>
          <p:cNvPr id="151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1553" name="Object 1"/>
          <p:cNvGraphicFramePr>
            <a:graphicFrameLocks noChangeAspect="1"/>
          </p:cNvGraphicFramePr>
          <p:nvPr/>
        </p:nvGraphicFramePr>
        <p:xfrm>
          <a:off x="5364088" y="1124744"/>
          <a:ext cx="3085826" cy="3096344"/>
        </p:xfrm>
        <a:graphic>
          <a:graphicData uri="http://schemas.openxmlformats.org/presentationml/2006/ole">
            <p:oleObj spid="_x0000_s179202" r:id="rId3" imgW="6116590" imgH="7047156" progId="">
              <p:embed/>
            </p:oleObj>
          </a:graphicData>
        </a:graphic>
      </p:graphicFrame>
      <p:pic>
        <p:nvPicPr>
          <p:cNvPr id="179203" name="Picture 3"/>
          <p:cNvPicPr>
            <a:picLocks noChangeAspect="1" noChangeArrowheads="1"/>
          </p:cNvPicPr>
          <p:nvPr/>
        </p:nvPicPr>
        <p:blipFill>
          <a:blip r:embed="rId4" cstate="print"/>
          <a:srcRect/>
          <a:stretch>
            <a:fillRect/>
          </a:stretch>
        </p:blipFill>
        <p:spPr bwMode="auto">
          <a:xfrm>
            <a:off x="467544" y="1916832"/>
            <a:ext cx="4608512" cy="3867150"/>
          </a:xfrm>
          <a:prstGeom prst="rect">
            <a:avLst/>
          </a:prstGeom>
          <a:noFill/>
          <a:ln w="9525">
            <a:noFill/>
            <a:miter lim="800000"/>
            <a:headEnd/>
            <a:tailEnd/>
          </a:ln>
        </p:spPr>
      </p:pic>
      <p:sp>
        <p:nvSpPr>
          <p:cNvPr id="8" name="TextBox 7"/>
          <p:cNvSpPr txBox="1"/>
          <p:nvPr/>
        </p:nvSpPr>
        <p:spPr>
          <a:xfrm>
            <a:off x="5004048" y="4437112"/>
            <a:ext cx="3960440" cy="1731949"/>
          </a:xfrm>
          <a:prstGeom prst="rect">
            <a:avLst/>
          </a:prstGeom>
          <a:noFill/>
        </p:spPr>
        <p:txBody>
          <a:bodyPr wrap="square" rtlCol="0">
            <a:spAutoFit/>
          </a:bodyPr>
          <a:lstStyle/>
          <a:p>
            <a:pPr algn="just">
              <a:lnSpc>
                <a:spcPct val="110000"/>
              </a:lnSpc>
            </a:pPr>
            <a:r>
              <a:rPr lang="zh-CN" altLang="zh-CN" sz="1400" dirty="0" smtClean="0"/>
              <a:t>滤波分析移动平均方法对数据流进行处理。定义移动平均计数参数</a:t>
            </a:r>
            <a:r>
              <a:rPr lang="en-US" altLang="zh-CN" sz="1400" dirty="0" err="1" smtClean="0">
                <a:latin typeface="Times New Roman" pitchFamily="18" charset="0"/>
                <a:cs typeface="Times New Roman" pitchFamily="18" charset="0"/>
              </a:rPr>
              <a:t>icount</a:t>
            </a:r>
            <a:r>
              <a:rPr lang="zh-CN" altLang="zh-CN" sz="1400" dirty="0" smtClean="0"/>
              <a:t>，取移动平均计数每组的数据点个数为</a:t>
            </a:r>
            <a:r>
              <a:rPr lang="en-US" altLang="zh-CN" sz="1400" dirty="0" smtClean="0">
                <a:latin typeface="Times New Roman" pitchFamily="18" charset="0"/>
                <a:cs typeface="Times New Roman" pitchFamily="18" charset="0"/>
              </a:rPr>
              <a:t>30</a:t>
            </a:r>
            <a:r>
              <a:rPr lang="zh-CN" altLang="zh-CN" sz="1400" dirty="0" smtClean="0"/>
              <a:t>，对</a:t>
            </a:r>
            <a:r>
              <a:rPr lang="en-US" altLang="zh-CN" sz="1400" dirty="0" err="1" smtClean="0">
                <a:latin typeface="Times New Roman" pitchFamily="18" charset="0"/>
                <a:cs typeface="Times New Roman" pitchFamily="18" charset="0"/>
              </a:rPr>
              <a:t>icount</a:t>
            </a:r>
            <a:r>
              <a:rPr lang="zh-CN" altLang="zh-CN" sz="1400" dirty="0" smtClean="0"/>
              <a:t>进行计数的判断：</a:t>
            </a:r>
            <a:endParaRPr lang="en-US" altLang="zh-CN" sz="1400" dirty="0" smtClean="0"/>
          </a:p>
          <a:p>
            <a:pPr algn="just">
              <a:lnSpc>
                <a:spcPct val="110000"/>
              </a:lnSpc>
            </a:pPr>
            <a:r>
              <a:rPr lang="zh-CN" altLang="en-US" sz="1400" dirty="0" smtClean="0">
                <a:latin typeface="Times New Roman" pitchFamily="18" charset="0"/>
                <a:cs typeface="Times New Roman" pitchFamily="18" charset="0"/>
              </a:rPr>
              <a:t>若</a:t>
            </a:r>
            <a:r>
              <a:rPr lang="en-US" altLang="zh-CN" sz="1400" dirty="0" err="1" smtClean="0">
                <a:latin typeface="Times New Roman" pitchFamily="18" charset="0"/>
                <a:cs typeface="Times New Roman" pitchFamily="18" charset="0"/>
              </a:rPr>
              <a:t>icount</a:t>
            </a:r>
            <a:r>
              <a:rPr lang="zh-CN" altLang="zh-CN" sz="1400" dirty="0" smtClean="0"/>
              <a:t>数值小于</a:t>
            </a:r>
            <a:r>
              <a:rPr lang="en-US" altLang="zh-CN" sz="1400" dirty="0" smtClean="0">
                <a:latin typeface="Times New Roman" pitchFamily="18" charset="0"/>
                <a:cs typeface="Times New Roman" pitchFamily="18" charset="0"/>
              </a:rPr>
              <a:t>30</a:t>
            </a:r>
            <a:r>
              <a:rPr lang="zh-CN" altLang="zh-CN" sz="1400" dirty="0" smtClean="0"/>
              <a:t>继续</a:t>
            </a:r>
            <a:r>
              <a:rPr lang="zh-CN" altLang="en-US" sz="1400" dirty="0" smtClean="0"/>
              <a:t>输入</a:t>
            </a:r>
            <a:r>
              <a:rPr lang="zh-CN" altLang="zh-CN" sz="1400" dirty="0" smtClean="0"/>
              <a:t>参数，</a:t>
            </a:r>
            <a:r>
              <a:rPr lang="zh-CN" altLang="en-US" sz="1400" dirty="0" smtClean="0"/>
              <a:t>若</a:t>
            </a:r>
            <a:r>
              <a:rPr lang="en-US" altLang="zh-CN" sz="1400" dirty="0" err="1" smtClean="0">
                <a:latin typeface="Times New Roman" pitchFamily="18" charset="0"/>
                <a:cs typeface="Times New Roman" pitchFamily="18" charset="0"/>
              </a:rPr>
              <a:t>icount</a:t>
            </a:r>
            <a:r>
              <a:rPr lang="zh-CN" altLang="zh-CN" sz="1400" dirty="0" smtClean="0"/>
              <a:t>数值大于</a:t>
            </a:r>
            <a:r>
              <a:rPr lang="en-US" altLang="zh-CN" sz="1400" dirty="0" smtClean="0">
                <a:latin typeface="Times New Roman" pitchFamily="18" charset="0"/>
                <a:cs typeface="Times New Roman" pitchFamily="18" charset="0"/>
              </a:rPr>
              <a:t>30</a:t>
            </a:r>
            <a:r>
              <a:rPr lang="zh-CN" altLang="zh-CN" sz="1400" dirty="0" smtClean="0"/>
              <a:t>，将数组中前面的数据丢掉至</a:t>
            </a:r>
            <a:r>
              <a:rPr lang="en-US" altLang="zh-CN" sz="1400" dirty="0" err="1" smtClean="0">
                <a:latin typeface="Times New Roman" pitchFamily="18" charset="0"/>
                <a:cs typeface="Times New Roman" pitchFamily="18" charset="0"/>
              </a:rPr>
              <a:t>icount</a:t>
            </a:r>
            <a:r>
              <a:rPr lang="zh-CN" altLang="zh-CN" sz="1400" dirty="0" smtClean="0"/>
              <a:t>值为</a:t>
            </a:r>
            <a:r>
              <a:rPr lang="en-US" altLang="zh-CN" sz="1400" dirty="0" smtClean="0">
                <a:latin typeface="Times New Roman" pitchFamily="18" charset="0"/>
                <a:cs typeface="Times New Roman" pitchFamily="18" charset="0"/>
              </a:rPr>
              <a:t>30</a:t>
            </a:r>
            <a:r>
              <a:rPr lang="zh-CN" altLang="zh-CN" sz="1400" dirty="0" smtClean="0"/>
              <a:t>。对数组中的</a:t>
            </a:r>
            <a:r>
              <a:rPr lang="en-US" altLang="zh-CN" sz="1400" dirty="0" smtClean="0">
                <a:latin typeface="Times New Roman" pitchFamily="18" charset="0"/>
                <a:cs typeface="Times New Roman" pitchFamily="18" charset="0"/>
              </a:rPr>
              <a:t>30</a:t>
            </a:r>
            <a:r>
              <a:rPr lang="zh-CN" altLang="zh-CN" sz="1400" dirty="0" smtClean="0"/>
              <a:t>个数进行平均值计算并与主轴额定电流值进行比值运算得到</a:t>
            </a:r>
            <a:r>
              <a:rPr lang="en-US" altLang="zh-CN" sz="1400" dirty="0" smtClean="0">
                <a:latin typeface="Times New Roman" pitchFamily="18" charset="0"/>
                <a:cs typeface="Times New Roman" pitchFamily="18" charset="0"/>
              </a:rPr>
              <a:t>scale</a:t>
            </a:r>
            <a:r>
              <a:rPr lang="zh-CN" altLang="zh-CN" sz="1400" dirty="0" smtClean="0"/>
              <a:t>值</a:t>
            </a:r>
            <a:endParaRPr lang="zh-CN" altLang="en-US" sz="1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E75EF55-61DA-4976-ADED-9D2FF5966691}" type="datetime2">
              <a:rPr lang="zh-CN" altLang="en-US" smtClean="0"/>
              <a:pPr>
                <a:defRPr/>
              </a:pPr>
              <a:t>2015年5月16日</a:t>
            </a:fld>
            <a:endParaRPr lang="en-US"/>
          </a:p>
        </p:txBody>
      </p:sp>
      <p:sp>
        <p:nvSpPr>
          <p:cNvPr id="9" name="矩形 8"/>
          <p:cNvSpPr/>
          <p:nvPr/>
        </p:nvSpPr>
        <p:spPr>
          <a:xfrm>
            <a:off x="6444208" y="260648"/>
            <a:ext cx="2520280" cy="523220"/>
          </a:xfrm>
          <a:prstGeom prst="rect">
            <a:avLst/>
          </a:prstGeom>
        </p:spPr>
        <p:txBody>
          <a:bodyPr wrap="square">
            <a:spAutoFit/>
          </a:bodyPr>
          <a:lstStyle/>
          <a:p>
            <a:pPr lvl="0"/>
            <a:r>
              <a:rPr lang="zh-CN" altLang="en-US" sz="2800" b="1" kern="0" dirty="0" smtClean="0">
                <a:solidFill>
                  <a:srgbClr val="C00000"/>
                </a:solidFill>
              </a:rPr>
              <a:t>四、系统开发</a:t>
            </a:r>
          </a:p>
        </p:txBody>
      </p:sp>
      <p:sp>
        <p:nvSpPr>
          <p:cNvPr id="4" name="TextBox 3"/>
          <p:cNvSpPr txBox="1"/>
          <p:nvPr/>
        </p:nvSpPr>
        <p:spPr>
          <a:xfrm>
            <a:off x="467544" y="1124744"/>
            <a:ext cx="3816424" cy="523220"/>
          </a:xfrm>
          <a:prstGeom prst="rect">
            <a:avLst/>
          </a:prstGeom>
          <a:noFill/>
        </p:spPr>
        <p:txBody>
          <a:bodyPr wrap="square" rtlCol="0">
            <a:spAutoFit/>
          </a:bodyPr>
          <a:lstStyle/>
          <a:p>
            <a:pPr marL="0" lvl="1" algn="just">
              <a:buClr>
                <a:schemeClr val="accent2"/>
              </a:buClr>
              <a:buFont typeface="Wingdings" pitchFamily="2" charset="2"/>
              <a:buChar char="l"/>
            </a:pPr>
            <a:r>
              <a:rPr lang="zh-CN" altLang="en-US" sz="2800" b="1" dirty="0" smtClean="0"/>
              <a:t>控制模型：</a:t>
            </a:r>
          </a:p>
        </p:txBody>
      </p:sp>
      <p:sp>
        <p:nvSpPr>
          <p:cNvPr id="151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84675" name="Picture 3"/>
          <p:cNvPicPr>
            <a:picLocks noChangeAspect="1" noChangeArrowheads="1"/>
          </p:cNvPicPr>
          <p:nvPr/>
        </p:nvPicPr>
        <p:blipFill>
          <a:blip r:embed="rId2" cstate="print"/>
          <a:srcRect/>
          <a:stretch>
            <a:fillRect/>
          </a:stretch>
        </p:blipFill>
        <p:spPr bwMode="auto">
          <a:xfrm>
            <a:off x="467544" y="1772816"/>
            <a:ext cx="8220075" cy="1933575"/>
          </a:xfrm>
          <a:prstGeom prst="rect">
            <a:avLst/>
          </a:prstGeom>
          <a:noFill/>
          <a:ln w="9525">
            <a:noFill/>
            <a:miter lim="800000"/>
            <a:headEnd/>
            <a:tailEnd/>
          </a:ln>
        </p:spPr>
      </p:pic>
      <p:pic>
        <p:nvPicPr>
          <p:cNvPr id="10" name="Picture 6"/>
          <p:cNvPicPr>
            <a:picLocks noChangeAspect="1" noChangeArrowheads="1"/>
          </p:cNvPicPr>
          <p:nvPr/>
        </p:nvPicPr>
        <p:blipFill>
          <a:blip r:embed="rId3" cstate="print"/>
          <a:srcRect/>
          <a:stretch>
            <a:fillRect/>
          </a:stretch>
        </p:blipFill>
        <p:spPr bwMode="auto">
          <a:xfrm>
            <a:off x="4644008" y="3429000"/>
            <a:ext cx="4352553" cy="2736304"/>
          </a:xfrm>
          <a:prstGeom prst="rect">
            <a:avLst/>
          </a:prstGeom>
          <a:noFill/>
          <a:ln w="9525">
            <a:noFill/>
            <a:miter lim="800000"/>
            <a:headEnd/>
            <a:tailEnd/>
          </a:ln>
        </p:spPr>
      </p:pic>
      <p:pic>
        <p:nvPicPr>
          <p:cNvPr id="286722" name="Picture 2"/>
          <p:cNvPicPr>
            <a:picLocks noChangeAspect="1" noChangeArrowheads="1"/>
          </p:cNvPicPr>
          <p:nvPr/>
        </p:nvPicPr>
        <p:blipFill>
          <a:blip r:embed="rId4" cstate="print"/>
          <a:srcRect/>
          <a:stretch>
            <a:fillRect/>
          </a:stretch>
        </p:blipFill>
        <p:spPr bwMode="auto">
          <a:xfrm>
            <a:off x="251520" y="4293096"/>
            <a:ext cx="421005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E75EF55-61DA-4976-ADED-9D2FF5966691}" type="datetime2">
              <a:rPr lang="zh-CN" altLang="en-US" smtClean="0"/>
              <a:pPr>
                <a:defRPr/>
              </a:pPr>
              <a:t>2015年5月16日</a:t>
            </a:fld>
            <a:endParaRPr lang="en-US"/>
          </a:p>
        </p:txBody>
      </p:sp>
      <p:sp>
        <p:nvSpPr>
          <p:cNvPr id="9" name="矩形 8"/>
          <p:cNvSpPr/>
          <p:nvPr/>
        </p:nvSpPr>
        <p:spPr>
          <a:xfrm>
            <a:off x="6444208" y="260648"/>
            <a:ext cx="2520280" cy="523220"/>
          </a:xfrm>
          <a:prstGeom prst="rect">
            <a:avLst/>
          </a:prstGeom>
        </p:spPr>
        <p:txBody>
          <a:bodyPr wrap="square">
            <a:spAutoFit/>
          </a:bodyPr>
          <a:lstStyle/>
          <a:p>
            <a:pPr lvl="0"/>
            <a:r>
              <a:rPr lang="zh-CN" altLang="en-US" sz="2800" b="1" kern="0" dirty="0" smtClean="0">
                <a:solidFill>
                  <a:srgbClr val="C00000"/>
                </a:solidFill>
              </a:rPr>
              <a:t>四、系统开发</a:t>
            </a:r>
          </a:p>
        </p:txBody>
      </p:sp>
      <p:sp>
        <p:nvSpPr>
          <p:cNvPr id="4" name="TextBox 3"/>
          <p:cNvSpPr txBox="1"/>
          <p:nvPr/>
        </p:nvSpPr>
        <p:spPr>
          <a:xfrm>
            <a:off x="467544" y="1124744"/>
            <a:ext cx="4104456" cy="523220"/>
          </a:xfrm>
          <a:prstGeom prst="rect">
            <a:avLst/>
          </a:prstGeom>
          <a:noFill/>
        </p:spPr>
        <p:txBody>
          <a:bodyPr wrap="square" rtlCol="0">
            <a:spAutoFit/>
          </a:bodyPr>
          <a:lstStyle/>
          <a:p>
            <a:pPr marL="0" lvl="1" algn="just">
              <a:buClr>
                <a:schemeClr val="accent2"/>
              </a:buClr>
              <a:buFont typeface="Wingdings" pitchFamily="2" charset="2"/>
              <a:buChar char="l"/>
            </a:pPr>
            <a:r>
              <a:rPr lang="en-US" altLang="zh-CN" sz="2800" b="1" dirty="0" smtClean="0"/>
              <a:t>PLC</a:t>
            </a:r>
            <a:r>
              <a:rPr lang="zh-CN" altLang="en-US" sz="2800" b="1" dirty="0" smtClean="0"/>
              <a:t>编译及开发流程：</a:t>
            </a:r>
          </a:p>
        </p:txBody>
      </p:sp>
      <p:pic>
        <p:nvPicPr>
          <p:cNvPr id="176129" name="Picture 1" descr="D:\用户目录\我的文档\Tencent Files\1012425616\Image\C2C\F3Z00O1@FFB3Y`3D)QW7}`0.png"/>
          <p:cNvPicPr>
            <a:picLocks noChangeAspect="1" noChangeArrowheads="1"/>
          </p:cNvPicPr>
          <p:nvPr/>
        </p:nvPicPr>
        <p:blipFill>
          <a:blip r:embed="rId2" cstate="print"/>
          <a:srcRect/>
          <a:stretch>
            <a:fillRect/>
          </a:stretch>
        </p:blipFill>
        <p:spPr bwMode="auto">
          <a:xfrm>
            <a:off x="467544" y="3284984"/>
            <a:ext cx="8405734" cy="2448272"/>
          </a:xfrm>
          <a:prstGeom prst="rect">
            <a:avLst/>
          </a:prstGeom>
          <a:noFill/>
        </p:spPr>
      </p:pic>
      <p:sp>
        <p:nvSpPr>
          <p:cNvPr id="6" name="TextBox 5"/>
          <p:cNvSpPr txBox="1"/>
          <p:nvPr/>
        </p:nvSpPr>
        <p:spPr>
          <a:xfrm>
            <a:off x="1115616" y="1988840"/>
            <a:ext cx="6552728" cy="830997"/>
          </a:xfrm>
          <a:prstGeom prst="rect">
            <a:avLst/>
          </a:prstGeom>
          <a:noFill/>
        </p:spPr>
        <p:txBody>
          <a:bodyPr wrap="square" rtlCol="0">
            <a:spAutoFit/>
          </a:bodyPr>
          <a:lstStyle/>
          <a:p>
            <a:pPr algn="just"/>
            <a:r>
              <a:rPr lang="zh-CN" altLang="en-US" sz="2400" dirty="0" smtClean="0">
                <a:latin typeface="+mn-ea"/>
              </a:rPr>
              <a:t>自适应</a:t>
            </a:r>
            <a:r>
              <a:rPr lang="en-US" altLang="zh-CN" sz="2400" dirty="0" smtClean="0">
                <a:latin typeface="+mn-ea"/>
              </a:rPr>
              <a:t>PLC</a:t>
            </a:r>
            <a:r>
              <a:rPr lang="zh-CN" altLang="en-US" sz="2400" dirty="0" smtClean="0">
                <a:latin typeface="+mn-ea"/>
              </a:rPr>
              <a:t>模块的开发主要包括文件的编写、配置、挂载、编译、打包等部分</a:t>
            </a:r>
            <a:endParaRPr lang="zh-CN" altLang="en-US" sz="2400" dirty="0">
              <a:latin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E75EF55-61DA-4976-ADED-9D2FF5966691}" type="datetime2">
              <a:rPr lang="zh-CN" altLang="en-US" smtClean="0"/>
              <a:pPr>
                <a:defRPr/>
              </a:pPr>
              <a:t>2015年5月16日</a:t>
            </a:fld>
            <a:endParaRPr lang="en-US"/>
          </a:p>
        </p:txBody>
      </p:sp>
      <p:sp>
        <p:nvSpPr>
          <p:cNvPr id="9" name="矩形 8"/>
          <p:cNvSpPr/>
          <p:nvPr/>
        </p:nvSpPr>
        <p:spPr>
          <a:xfrm>
            <a:off x="6444208" y="260648"/>
            <a:ext cx="2520280" cy="523220"/>
          </a:xfrm>
          <a:prstGeom prst="rect">
            <a:avLst/>
          </a:prstGeom>
        </p:spPr>
        <p:txBody>
          <a:bodyPr wrap="square">
            <a:spAutoFit/>
          </a:bodyPr>
          <a:lstStyle/>
          <a:p>
            <a:pPr lvl="0"/>
            <a:r>
              <a:rPr lang="zh-CN" altLang="en-US" sz="2800" b="1" kern="0" dirty="0" smtClean="0">
                <a:solidFill>
                  <a:srgbClr val="C00000"/>
                </a:solidFill>
              </a:rPr>
              <a:t>四、系统开发</a:t>
            </a:r>
          </a:p>
        </p:txBody>
      </p:sp>
      <p:sp>
        <p:nvSpPr>
          <p:cNvPr id="4" name="TextBox 3"/>
          <p:cNvSpPr txBox="1"/>
          <p:nvPr/>
        </p:nvSpPr>
        <p:spPr>
          <a:xfrm>
            <a:off x="467544" y="1124744"/>
            <a:ext cx="6768752" cy="523220"/>
          </a:xfrm>
          <a:prstGeom prst="rect">
            <a:avLst/>
          </a:prstGeom>
          <a:noFill/>
        </p:spPr>
        <p:txBody>
          <a:bodyPr wrap="square" rtlCol="0">
            <a:spAutoFit/>
          </a:bodyPr>
          <a:lstStyle/>
          <a:p>
            <a:pPr marL="0" lvl="1" algn="just">
              <a:buClr>
                <a:schemeClr val="accent2"/>
              </a:buClr>
              <a:buFont typeface="Wingdings" pitchFamily="2" charset="2"/>
              <a:buChar char="l"/>
            </a:pPr>
            <a:r>
              <a:rPr lang="en-US" altLang="zh-CN" sz="2800" b="1" dirty="0" smtClean="0"/>
              <a:t>PLC</a:t>
            </a:r>
            <a:r>
              <a:rPr lang="zh-CN" altLang="en-US" sz="2800" b="1" dirty="0" smtClean="0"/>
              <a:t>开发包配置文件（</a:t>
            </a:r>
            <a:r>
              <a:rPr lang="en-US" altLang="zh-CN" sz="2800" b="1" dirty="0" smtClean="0"/>
              <a:t>.TXT</a:t>
            </a:r>
            <a:r>
              <a:rPr lang="zh-CN" altLang="en-US" sz="2800" b="1" dirty="0" smtClean="0"/>
              <a:t>）的建立：</a:t>
            </a:r>
          </a:p>
        </p:txBody>
      </p:sp>
      <p:sp>
        <p:nvSpPr>
          <p:cNvPr id="5" name="TextBox 4"/>
          <p:cNvSpPr txBox="1"/>
          <p:nvPr/>
        </p:nvSpPr>
        <p:spPr>
          <a:xfrm>
            <a:off x="827584" y="1772816"/>
            <a:ext cx="3168352" cy="3785652"/>
          </a:xfrm>
          <a:prstGeom prst="rect">
            <a:avLst/>
          </a:prstGeom>
          <a:noFill/>
        </p:spPr>
        <p:txBody>
          <a:bodyPr wrap="square" rtlCol="0">
            <a:spAutoFit/>
          </a:bodyPr>
          <a:lstStyle/>
          <a:p>
            <a:pPr algn="just">
              <a:buClr>
                <a:srgbClr val="FF0000"/>
              </a:buClr>
              <a:buFont typeface="Wingdings" pitchFamily="2" charset="2"/>
              <a:buChar char="u"/>
            </a:pPr>
            <a:r>
              <a:rPr lang="en-US" altLang="zh-CN" sz="2000" b="1" dirty="0" smtClean="0">
                <a:latin typeface="Times New Roman" pitchFamily="18" charset="0"/>
                <a:cs typeface="Times New Roman" pitchFamily="18" charset="0"/>
              </a:rPr>
              <a:t>ID</a:t>
            </a:r>
            <a:r>
              <a:rPr lang="zh-CN" altLang="en-US" sz="2000" b="1" dirty="0" smtClean="0">
                <a:latin typeface="+mn-ea"/>
              </a:rPr>
              <a:t>号</a:t>
            </a:r>
            <a:r>
              <a:rPr lang="zh-CN" altLang="en-US" sz="2000" dirty="0" smtClean="0">
                <a:latin typeface="+mn-ea"/>
              </a:rPr>
              <a:t>：扩展模块</a:t>
            </a:r>
            <a:r>
              <a:rPr lang="en-US" altLang="zh-CN" sz="2000" b="1" dirty="0" smtClean="0">
                <a:latin typeface="Times New Roman" pitchFamily="18" charset="0"/>
                <a:cs typeface="Times New Roman" pitchFamily="18" charset="0"/>
              </a:rPr>
              <a:t>ID</a:t>
            </a:r>
            <a:r>
              <a:rPr lang="zh-CN" altLang="en-US" sz="2000" dirty="0" smtClean="0">
                <a:latin typeface="+mn-ea"/>
              </a:rPr>
              <a:t>号为</a:t>
            </a:r>
            <a:r>
              <a:rPr lang="en-US" altLang="zh-CN" sz="2000" b="1" dirty="0" smtClean="0">
                <a:latin typeface="Times New Roman" pitchFamily="18" charset="0"/>
                <a:cs typeface="Times New Roman" pitchFamily="18" charset="0"/>
              </a:rPr>
              <a:t>221~230</a:t>
            </a:r>
            <a:r>
              <a:rPr lang="zh-CN" altLang="en-US" sz="2000" dirty="0" smtClean="0">
                <a:latin typeface="+mn-ea"/>
              </a:rPr>
              <a:t>，对应扩展模</a:t>
            </a:r>
            <a:r>
              <a:rPr lang="zh-CN" altLang="en-US" sz="2000" dirty="0" smtClean="0">
                <a:latin typeface="Times New Roman" pitchFamily="18" charset="0"/>
                <a:cs typeface="Times New Roman" pitchFamily="18" charset="0"/>
              </a:rPr>
              <a:t>块 </a:t>
            </a:r>
            <a:r>
              <a:rPr lang="en-US" altLang="zh-CN" sz="2000" b="1" dirty="0" smtClean="0">
                <a:latin typeface="Times New Roman" pitchFamily="18" charset="0"/>
                <a:cs typeface="Times New Roman" pitchFamily="18" charset="0"/>
              </a:rPr>
              <a:t>USR1~USR10</a:t>
            </a:r>
          </a:p>
          <a:p>
            <a:pPr algn="just">
              <a:buClr>
                <a:srgbClr val="FF0000"/>
              </a:buClr>
              <a:buFont typeface="Wingdings" pitchFamily="2" charset="2"/>
              <a:buChar char="u"/>
            </a:pPr>
            <a:r>
              <a:rPr lang="zh-CN" altLang="en-US" sz="2000" b="1" dirty="0" smtClean="0">
                <a:latin typeface="+mn-ea"/>
              </a:rPr>
              <a:t>符号名</a:t>
            </a:r>
            <a:r>
              <a:rPr lang="zh-CN" altLang="en-US" sz="2000" dirty="0" smtClean="0">
                <a:latin typeface="+mn-ea"/>
              </a:rPr>
              <a:t>：扩展模块的符号名</a:t>
            </a:r>
            <a:endParaRPr lang="en-US" altLang="zh-CN" sz="2000" dirty="0" smtClean="0">
              <a:latin typeface="+mn-ea"/>
            </a:endParaRPr>
          </a:p>
          <a:p>
            <a:pPr algn="just">
              <a:buClr>
                <a:srgbClr val="FF0000"/>
              </a:buClr>
              <a:buFont typeface="Wingdings" pitchFamily="2" charset="2"/>
              <a:buChar char="u"/>
            </a:pPr>
            <a:r>
              <a:rPr lang="zh-CN" altLang="en-US" sz="2000" b="1" dirty="0" smtClean="0">
                <a:latin typeface="+mn-ea"/>
              </a:rPr>
              <a:t>注释</a:t>
            </a:r>
            <a:r>
              <a:rPr lang="zh-CN" altLang="en-US" sz="2000" dirty="0" smtClean="0">
                <a:latin typeface="+mn-ea"/>
              </a:rPr>
              <a:t>：扩展模块的注释</a:t>
            </a:r>
            <a:endParaRPr lang="en-US" altLang="zh-CN" sz="2000" dirty="0" smtClean="0">
              <a:latin typeface="+mn-ea"/>
            </a:endParaRPr>
          </a:p>
          <a:p>
            <a:pPr algn="just">
              <a:buClr>
                <a:srgbClr val="FF0000"/>
              </a:buClr>
              <a:buFont typeface="Wingdings" pitchFamily="2" charset="2"/>
              <a:buChar char="u"/>
            </a:pPr>
            <a:r>
              <a:rPr lang="zh-CN" altLang="en-US" sz="2000" b="1" dirty="0" smtClean="0">
                <a:latin typeface="+mn-ea"/>
              </a:rPr>
              <a:t>类型</a:t>
            </a:r>
            <a:r>
              <a:rPr lang="zh-CN" altLang="en-US" sz="2000" dirty="0" smtClean="0">
                <a:latin typeface="+mn-ea"/>
              </a:rPr>
              <a:t>：</a:t>
            </a:r>
            <a:r>
              <a:rPr lang="en-US" altLang="zh-CN" sz="2000" b="1" dirty="0" smtClean="0">
                <a:latin typeface="Times New Roman" pitchFamily="18" charset="0"/>
                <a:cs typeface="Times New Roman" pitchFamily="18" charset="0"/>
              </a:rPr>
              <a:t>0</a:t>
            </a:r>
            <a:r>
              <a:rPr lang="zh-CN" altLang="en-US" sz="2000" dirty="0" smtClean="0">
                <a:latin typeface="+mn-ea"/>
              </a:rPr>
              <a:t>：扩展模块可接输出元件；</a:t>
            </a:r>
            <a:r>
              <a:rPr lang="en-US" altLang="zh-CN" sz="2000" b="1" dirty="0" smtClean="0">
                <a:latin typeface="Times New Roman" pitchFamily="18" charset="0"/>
                <a:cs typeface="Times New Roman" pitchFamily="18" charset="0"/>
              </a:rPr>
              <a:t>1</a:t>
            </a:r>
            <a:r>
              <a:rPr lang="zh-CN" altLang="en-US" sz="2000" dirty="0" smtClean="0">
                <a:latin typeface="+mn-ea"/>
              </a:rPr>
              <a:t>：不可解输出元件</a:t>
            </a:r>
            <a:endParaRPr lang="en-US" altLang="zh-CN" sz="2000" dirty="0" smtClean="0">
              <a:latin typeface="+mn-ea"/>
            </a:endParaRPr>
          </a:p>
          <a:p>
            <a:pPr algn="just">
              <a:buClr>
                <a:srgbClr val="FF0000"/>
              </a:buClr>
              <a:buFont typeface="Wingdings" pitchFamily="2" charset="2"/>
              <a:buChar char="u"/>
            </a:pPr>
            <a:r>
              <a:rPr lang="zh-CN" altLang="en-US" sz="2000" b="1" dirty="0" smtClean="0">
                <a:latin typeface="+mn-ea"/>
              </a:rPr>
              <a:t>参数个数</a:t>
            </a:r>
            <a:r>
              <a:rPr lang="zh-CN" altLang="en-US" sz="2000" dirty="0" smtClean="0">
                <a:latin typeface="+mn-ea"/>
              </a:rPr>
              <a:t>：</a:t>
            </a:r>
            <a:r>
              <a:rPr lang="en-US" altLang="zh-CN" sz="2000" b="1" dirty="0" smtClean="0">
                <a:latin typeface="Times New Roman" pitchFamily="18" charset="0"/>
                <a:cs typeface="Times New Roman" pitchFamily="18" charset="0"/>
              </a:rPr>
              <a:t>0~9</a:t>
            </a:r>
          </a:p>
          <a:p>
            <a:pPr algn="just">
              <a:buClr>
                <a:srgbClr val="FF0000"/>
              </a:buClr>
              <a:buFont typeface="Wingdings" pitchFamily="2" charset="2"/>
              <a:buChar char="u"/>
            </a:pPr>
            <a:r>
              <a:rPr lang="zh-CN" altLang="en-US" sz="2000" b="1" dirty="0" smtClean="0">
                <a:latin typeface="+mn-ea"/>
              </a:rPr>
              <a:t>参数类型</a:t>
            </a:r>
            <a:r>
              <a:rPr lang="zh-CN" altLang="en-US" sz="2000" dirty="0" smtClean="0">
                <a:latin typeface="+mn-ea"/>
              </a:rPr>
              <a:t>：</a:t>
            </a:r>
            <a:r>
              <a:rPr lang="en-US" altLang="zh-CN" sz="2000" b="1" dirty="0" smtClean="0">
                <a:latin typeface="Times New Roman" pitchFamily="18" charset="0"/>
                <a:cs typeface="Times New Roman" pitchFamily="18" charset="0"/>
              </a:rPr>
              <a:t>0</a:t>
            </a:r>
            <a:r>
              <a:rPr lang="zh-CN" altLang="en-US" sz="2000" dirty="0" smtClean="0">
                <a:latin typeface="+mn-ea"/>
              </a:rPr>
              <a:t>：寄存器字和常量；</a:t>
            </a:r>
            <a:r>
              <a:rPr lang="en-US" altLang="zh-CN" sz="2000" b="1" dirty="0" smtClean="0">
                <a:latin typeface="Times New Roman" pitchFamily="18" charset="0"/>
                <a:cs typeface="Times New Roman" pitchFamily="18" charset="0"/>
              </a:rPr>
              <a:t>1</a:t>
            </a:r>
            <a:r>
              <a:rPr lang="zh-CN" altLang="en-US" sz="2000" dirty="0" smtClean="0">
                <a:latin typeface="+mn-ea"/>
              </a:rPr>
              <a:t>：寄存器点</a:t>
            </a:r>
            <a:endParaRPr lang="zh-CN" altLang="en-US" sz="2000" dirty="0">
              <a:latin typeface="+mn-ea"/>
            </a:endParaRPr>
          </a:p>
        </p:txBody>
      </p:sp>
      <p:sp>
        <p:nvSpPr>
          <p:cNvPr id="6" name="TextBox 5"/>
          <p:cNvSpPr txBox="1"/>
          <p:nvPr/>
        </p:nvSpPr>
        <p:spPr>
          <a:xfrm>
            <a:off x="4572000" y="1772816"/>
            <a:ext cx="3960440" cy="4093428"/>
          </a:xfrm>
          <a:prstGeom prst="rect">
            <a:avLst/>
          </a:prstGeom>
          <a:noFill/>
        </p:spPr>
        <p:txBody>
          <a:bodyPr wrap="square" rtlCol="0">
            <a:spAutoFit/>
          </a:bodyPr>
          <a:lstStyle/>
          <a:p>
            <a:pPr algn="just"/>
            <a:r>
              <a:rPr lang="zh-CN" altLang="en-US" sz="2000" b="1" dirty="0" smtClean="0"/>
              <a:t>自适应</a:t>
            </a:r>
            <a:r>
              <a:rPr lang="en-US" altLang="zh-CN" sz="2000" b="1" dirty="0" smtClean="0">
                <a:latin typeface="Times New Roman" pitchFamily="18" charset="0"/>
                <a:cs typeface="Times New Roman" pitchFamily="18" charset="0"/>
              </a:rPr>
              <a:t>PLC</a:t>
            </a:r>
            <a:r>
              <a:rPr lang="zh-CN" altLang="en-US" sz="2000" b="1" dirty="0" smtClean="0"/>
              <a:t>模块配置文件：</a:t>
            </a:r>
            <a:endParaRPr lang="en-US" altLang="zh-CN" sz="2000" b="1" dirty="0" smtClean="0"/>
          </a:p>
          <a:p>
            <a:pPr algn="just"/>
            <a:endParaRPr lang="en-US" altLang="zh-CN" sz="2000" dirty="0" smtClean="0"/>
          </a:p>
          <a:p>
            <a:pPr algn="just"/>
            <a:r>
              <a:rPr lang="en-US" altLang="zh-CN" sz="2000" dirty="0" smtClean="0"/>
              <a:t>&lt;ID</a:t>
            </a:r>
            <a:r>
              <a:rPr lang="zh-CN" altLang="en-US" sz="2000" dirty="0" smtClean="0"/>
              <a:t>号</a:t>
            </a:r>
            <a:r>
              <a:rPr lang="en-US" altLang="zh-CN" sz="2000" dirty="0" smtClean="0"/>
              <a:t>&gt;,&lt;</a:t>
            </a:r>
            <a:r>
              <a:rPr lang="zh-CN" altLang="en-US" sz="2000" dirty="0" smtClean="0"/>
              <a:t>参数名</a:t>
            </a:r>
            <a:r>
              <a:rPr lang="en-US" altLang="zh-CN" sz="2000" dirty="0" smtClean="0"/>
              <a:t>&gt;,&lt;</a:t>
            </a:r>
            <a:r>
              <a:rPr lang="zh-CN" altLang="en-US" sz="2000" dirty="0" smtClean="0"/>
              <a:t>参数值</a:t>
            </a:r>
            <a:r>
              <a:rPr lang="en-US" altLang="zh-CN" sz="2000" dirty="0" smtClean="0"/>
              <a:t>&gt;</a:t>
            </a:r>
          </a:p>
          <a:p>
            <a:pPr algn="just"/>
            <a:r>
              <a:rPr lang="en-US" altLang="zh-CN" sz="2000" dirty="0" smtClean="0"/>
              <a:t>&lt;223&gt;,&lt;</a:t>
            </a:r>
            <a:r>
              <a:rPr lang="zh-CN" altLang="en-US" sz="2000" dirty="0" smtClean="0"/>
              <a:t>符号名</a:t>
            </a:r>
            <a:r>
              <a:rPr lang="en-US" altLang="zh-CN" sz="2000" dirty="0" smtClean="0"/>
              <a:t>&gt;,&lt;</a:t>
            </a:r>
            <a:r>
              <a:rPr lang="en-US" altLang="zh-CN" sz="2000" dirty="0" err="1" smtClean="0"/>
              <a:t>Cur_Feed</a:t>
            </a:r>
            <a:r>
              <a:rPr lang="en-US" altLang="zh-CN" sz="2000" dirty="0" smtClean="0"/>
              <a:t>&gt;</a:t>
            </a:r>
          </a:p>
          <a:p>
            <a:pPr algn="just"/>
            <a:r>
              <a:rPr lang="en-US" altLang="zh-CN" sz="2000" dirty="0" smtClean="0"/>
              <a:t>&lt;223&gt;,&lt;</a:t>
            </a:r>
            <a:r>
              <a:rPr lang="zh-CN" altLang="en-US" sz="2000" dirty="0" smtClean="0"/>
              <a:t>注释</a:t>
            </a:r>
            <a:r>
              <a:rPr lang="en-US" altLang="zh-CN" sz="2000" dirty="0" smtClean="0"/>
              <a:t>&gt;,&lt;</a:t>
            </a:r>
            <a:r>
              <a:rPr lang="zh-CN" altLang="en-US" sz="2000" dirty="0" smtClean="0"/>
              <a:t>用户自定义模块</a:t>
            </a:r>
            <a:r>
              <a:rPr lang="en-US" altLang="zh-CN" sz="2000" dirty="0" smtClean="0"/>
              <a:t>&gt;</a:t>
            </a:r>
          </a:p>
          <a:p>
            <a:pPr algn="just"/>
            <a:r>
              <a:rPr lang="en-US" altLang="zh-CN" sz="2000" dirty="0" smtClean="0"/>
              <a:t>&lt;223&gt;,&lt;</a:t>
            </a:r>
            <a:r>
              <a:rPr lang="zh-CN" altLang="en-US" sz="2000" dirty="0" smtClean="0"/>
              <a:t>类型</a:t>
            </a:r>
            <a:r>
              <a:rPr lang="en-US" altLang="zh-CN" sz="2000" dirty="0" smtClean="0"/>
              <a:t>&gt;,&lt;1&gt;</a:t>
            </a:r>
          </a:p>
          <a:p>
            <a:pPr algn="just"/>
            <a:r>
              <a:rPr lang="en-US" altLang="zh-CN" sz="2000" dirty="0" smtClean="0"/>
              <a:t>&lt;223&gt;,&lt;</a:t>
            </a:r>
            <a:r>
              <a:rPr lang="zh-CN" altLang="en-US" sz="2000" dirty="0" smtClean="0"/>
              <a:t>参数个数</a:t>
            </a:r>
            <a:r>
              <a:rPr lang="en-US" altLang="zh-CN" sz="2000" dirty="0" smtClean="0"/>
              <a:t>&gt;,&lt;6&gt;</a:t>
            </a:r>
          </a:p>
          <a:p>
            <a:pPr algn="just"/>
            <a:r>
              <a:rPr lang="en-US" altLang="zh-CN" sz="2000" dirty="0" smtClean="0"/>
              <a:t>&lt;223&gt;,&lt;</a:t>
            </a:r>
            <a:r>
              <a:rPr lang="zh-CN" altLang="en-US" sz="2000" dirty="0" smtClean="0"/>
              <a:t>参数</a:t>
            </a:r>
            <a:r>
              <a:rPr lang="en-US" altLang="zh-CN" sz="2000" dirty="0" smtClean="0"/>
              <a:t>1</a:t>
            </a:r>
            <a:r>
              <a:rPr lang="zh-CN" altLang="en-US" sz="2000" dirty="0" smtClean="0"/>
              <a:t>类型</a:t>
            </a:r>
            <a:r>
              <a:rPr lang="en-US" altLang="zh-CN" sz="2000" dirty="0" smtClean="0"/>
              <a:t>&gt;,&lt;0&gt;</a:t>
            </a:r>
          </a:p>
          <a:p>
            <a:pPr algn="just"/>
            <a:r>
              <a:rPr lang="en-US" altLang="zh-CN" sz="2000" dirty="0" smtClean="0"/>
              <a:t>&lt;223&gt;,&lt;</a:t>
            </a:r>
            <a:r>
              <a:rPr lang="zh-CN" altLang="en-US" sz="2000" dirty="0" smtClean="0"/>
              <a:t>参数</a:t>
            </a:r>
            <a:r>
              <a:rPr lang="en-US" altLang="zh-CN" sz="2000" dirty="0" smtClean="0"/>
              <a:t>2</a:t>
            </a:r>
            <a:r>
              <a:rPr lang="zh-CN" altLang="en-US" sz="2000" dirty="0" smtClean="0"/>
              <a:t>类型</a:t>
            </a:r>
            <a:r>
              <a:rPr lang="en-US" altLang="zh-CN" sz="2000" dirty="0" smtClean="0"/>
              <a:t>&gt;,&lt;0&gt;</a:t>
            </a:r>
          </a:p>
          <a:p>
            <a:pPr algn="just"/>
            <a:r>
              <a:rPr lang="en-US" altLang="zh-CN" sz="2000" dirty="0" smtClean="0"/>
              <a:t>&lt;223&gt;,&lt;</a:t>
            </a:r>
            <a:r>
              <a:rPr lang="zh-CN" altLang="en-US" sz="2000" dirty="0" smtClean="0"/>
              <a:t>参数</a:t>
            </a:r>
            <a:r>
              <a:rPr lang="en-US" altLang="zh-CN" sz="2000" dirty="0" smtClean="0"/>
              <a:t>3</a:t>
            </a:r>
            <a:r>
              <a:rPr lang="zh-CN" altLang="en-US" sz="2000" dirty="0" smtClean="0"/>
              <a:t>类型</a:t>
            </a:r>
            <a:r>
              <a:rPr lang="en-US" altLang="zh-CN" sz="2000" dirty="0" smtClean="0"/>
              <a:t>&gt;,&lt;0&gt;</a:t>
            </a:r>
          </a:p>
          <a:p>
            <a:pPr algn="just"/>
            <a:r>
              <a:rPr lang="en-US" altLang="zh-CN" sz="2000" dirty="0" smtClean="0"/>
              <a:t>&lt;223&gt;,&lt;</a:t>
            </a:r>
            <a:r>
              <a:rPr lang="zh-CN" altLang="en-US" sz="2000" dirty="0" smtClean="0"/>
              <a:t>参数</a:t>
            </a:r>
            <a:r>
              <a:rPr lang="en-US" altLang="zh-CN" sz="2000" dirty="0" smtClean="0"/>
              <a:t>4</a:t>
            </a:r>
            <a:r>
              <a:rPr lang="zh-CN" altLang="en-US" sz="2000" dirty="0" smtClean="0"/>
              <a:t>类型</a:t>
            </a:r>
            <a:r>
              <a:rPr lang="en-US" altLang="zh-CN" sz="2000" dirty="0" smtClean="0"/>
              <a:t>&gt;,&lt;0&gt;</a:t>
            </a:r>
          </a:p>
          <a:p>
            <a:pPr algn="just"/>
            <a:r>
              <a:rPr lang="en-US" altLang="zh-CN" sz="2000" dirty="0" smtClean="0"/>
              <a:t>&lt;223&gt;,&lt;</a:t>
            </a:r>
            <a:r>
              <a:rPr lang="zh-CN" altLang="en-US" sz="2000" dirty="0" smtClean="0"/>
              <a:t>参数</a:t>
            </a:r>
            <a:r>
              <a:rPr lang="en-US" altLang="zh-CN" sz="2000" dirty="0" smtClean="0"/>
              <a:t>5</a:t>
            </a:r>
            <a:r>
              <a:rPr lang="zh-CN" altLang="en-US" sz="2000" dirty="0" smtClean="0"/>
              <a:t>类型</a:t>
            </a:r>
            <a:r>
              <a:rPr lang="en-US" altLang="zh-CN" sz="2000" dirty="0" smtClean="0"/>
              <a:t>&gt;,&lt;0&gt;</a:t>
            </a:r>
          </a:p>
          <a:p>
            <a:pPr algn="just"/>
            <a:r>
              <a:rPr lang="en-US" altLang="zh-CN" sz="2000" dirty="0" smtClean="0"/>
              <a:t>&lt;223&gt;,&lt;</a:t>
            </a:r>
            <a:r>
              <a:rPr lang="zh-CN" altLang="en-US" sz="2000" dirty="0" smtClean="0"/>
              <a:t>参数</a:t>
            </a:r>
            <a:r>
              <a:rPr lang="en-US" altLang="zh-CN" sz="2000" dirty="0" smtClean="0"/>
              <a:t>6</a:t>
            </a:r>
            <a:r>
              <a:rPr lang="zh-CN" altLang="en-US" sz="2000" dirty="0" smtClean="0"/>
              <a:t>类型</a:t>
            </a:r>
            <a:r>
              <a:rPr lang="en-US" altLang="zh-CN" sz="2000" dirty="0" smtClean="0"/>
              <a:t>&gt;,&lt;0&gt;</a:t>
            </a:r>
            <a:endParaRPr lang="zh-CN" altLang="en-US" sz="2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E75EF55-61DA-4976-ADED-9D2FF5966691}" type="datetime2">
              <a:rPr lang="zh-CN" altLang="en-US" smtClean="0"/>
              <a:pPr>
                <a:defRPr/>
              </a:pPr>
              <a:t>2015年5月16日</a:t>
            </a:fld>
            <a:endParaRPr lang="en-US"/>
          </a:p>
        </p:txBody>
      </p:sp>
      <p:sp>
        <p:nvSpPr>
          <p:cNvPr id="9" name="矩形 8"/>
          <p:cNvSpPr/>
          <p:nvPr/>
        </p:nvSpPr>
        <p:spPr>
          <a:xfrm>
            <a:off x="6444208" y="260648"/>
            <a:ext cx="2520280" cy="523220"/>
          </a:xfrm>
          <a:prstGeom prst="rect">
            <a:avLst/>
          </a:prstGeom>
        </p:spPr>
        <p:txBody>
          <a:bodyPr wrap="square">
            <a:spAutoFit/>
          </a:bodyPr>
          <a:lstStyle/>
          <a:p>
            <a:pPr lvl="0"/>
            <a:r>
              <a:rPr lang="zh-CN" altLang="en-US" sz="2800" b="1" kern="0" dirty="0" smtClean="0">
                <a:solidFill>
                  <a:srgbClr val="C00000"/>
                </a:solidFill>
              </a:rPr>
              <a:t>四、系统开发</a:t>
            </a:r>
          </a:p>
        </p:txBody>
      </p:sp>
      <p:pic>
        <p:nvPicPr>
          <p:cNvPr id="4" name="图片 3"/>
          <p:cNvPicPr/>
          <p:nvPr/>
        </p:nvPicPr>
        <p:blipFill>
          <a:blip r:embed="rId2" cstate="print"/>
          <a:srcRect/>
          <a:stretch>
            <a:fillRect/>
          </a:stretch>
        </p:blipFill>
        <p:spPr bwMode="auto">
          <a:xfrm>
            <a:off x="395536" y="1484784"/>
            <a:ext cx="3024336" cy="2304256"/>
          </a:xfrm>
          <a:prstGeom prst="rect">
            <a:avLst/>
          </a:prstGeom>
          <a:noFill/>
          <a:ln w="9525">
            <a:noFill/>
            <a:miter lim="800000"/>
            <a:headEnd/>
            <a:tailEnd/>
          </a:ln>
        </p:spPr>
      </p:pic>
      <p:sp>
        <p:nvSpPr>
          <p:cNvPr id="5" name="TextBox 4"/>
          <p:cNvSpPr txBox="1"/>
          <p:nvPr/>
        </p:nvSpPr>
        <p:spPr>
          <a:xfrm>
            <a:off x="395536" y="1052736"/>
            <a:ext cx="2952328" cy="369332"/>
          </a:xfrm>
          <a:prstGeom prst="rect">
            <a:avLst/>
          </a:prstGeom>
          <a:noFill/>
        </p:spPr>
        <p:txBody>
          <a:bodyPr wrap="square" rtlCol="0">
            <a:spAutoFit/>
          </a:bodyPr>
          <a:lstStyle/>
          <a:p>
            <a:r>
              <a:rPr lang="zh-CN" altLang="en-US" dirty="0" smtClean="0">
                <a:latin typeface="+mn-ea"/>
              </a:rPr>
              <a:t>虚拟机编辑自适应</a:t>
            </a:r>
            <a:r>
              <a:rPr lang="en-US" altLang="zh-CN" dirty="0" smtClean="0">
                <a:latin typeface="Times New Roman" pitchFamily="18" charset="0"/>
                <a:cs typeface="Times New Roman" pitchFamily="18" charset="0"/>
              </a:rPr>
              <a:t>PLC</a:t>
            </a:r>
            <a:r>
              <a:rPr lang="zh-CN" altLang="en-US" dirty="0" smtClean="0">
                <a:latin typeface="+mn-ea"/>
              </a:rPr>
              <a:t>模块：</a:t>
            </a:r>
            <a:endParaRPr lang="zh-CN" altLang="en-US" dirty="0">
              <a:latin typeface="+mn-ea"/>
            </a:endParaRPr>
          </a:p>
        </p:txBody>
      </p:sp>
      <p:pic>
        <p:nvPicPr>
          <p:cNvPr id="6" name="图片 5" descr="C:\Users\Administrator\Desktop\SCRBMP01.bmp"/>
          <p:cNvPicPr/>
          <p:nvPr/>
        </p:nvPicPr>
        <p:blipFill>
          <a:blip r:embed="rId3" cstate="print"/>
          <a:srcRect/>
          <a:stretch>
            <a:fillRect/>
          </a:stretch>
        </p:blipFill>
        <p:spPr bwMode="auto">
          <a:xfrm>
            <a:off x="395536" y="4293096"/>
            <a:ext cx="3168352" cy="2105025"/>
          </a:xfrm>
          <a:prstGeom prst="rect">
            <a:avLst/>
          </a:prstGeom>
          <a:noFill/>
          <a:ln w="9525">
            <a:noFill/>
            <a:miter lim="800000"/>
            <a:headEnd/>
            <a:tailEnd/>
          </a:ln>
        </p:spPr>
      </p:pic>
      <p:sp>
        <p:nvSpPr>
          <p:cNvPr id="7" name="TextBox 6"/>
          <p:cNvSpPr txBox="1"/>
          <p:nvPr/>
        </p:nvSpPr>
        <p:spPr>
          <a:xfrm>
            <a:off x="395536" y="3861048"/>
            <a:ext cx="3024336" cy="369332"/>
          </a:xfrm>
          <a:prstGeom prst="rect">
            <a:avLst/>
          </a:prstGeom>
          <a:noFill/>
        </p:spPr>
        <p:txBody>
          <a:bodyPr wrap="square" rtlCol="0">
            <a:spAutoFit/>
          </a:bodyPr>
          <a:lstStyle/>
          <a:p>
            <a:r>
              <a:rPr lang="zh-CN" altLang="en-US" dirty="0" smtClean="0">
                <a:latin typeface="+mn-ea"/>
              </a:rPr>
              <a:t>用</a:t>
            </a:r>
            <a:r>
              <a:rPr lang="en-US" altLang="zh-CN" dirty="0" smtClean="0">
                <a:latin typeface="Times New Roman" pitchFamily="18" charset="0"/>
                <a:cs typeface="Times New Roman" pitchFamily="18" charset="0"/>
              </a:rPr>
              <a:t>BTF</a:t>
            </a:r>
            <a:r>
              <a:rPr lang="zh-CN" altLang="en-US" dirty="0" smtClean="0">
                <a:latin typeface="+mn-ea"/>
              </a:rPr>
              <a:t>升级系统完成刷新：</a:t>
            </a:r>
          </a:p>
        </p:txBody>
      </p:sp>
      <p:pic>
        <p:nvPicPr>
          <p:cNvPr id="177155" name="Picture 3"/>
          <p:cNvPicPr>
            <a:picLocks noChangeAspect="1" noChangeArrowheads="1"/>
          </p:cNvPicPr>
          <p:nvPr/>
        </p:nvPicPr>
        <p:blipFill>
          <a:blip r:embed="rId4" cstate="print"/>
          <a:srcRect/>
          <a:stretch>
            <a:fillRect/>
          </a:stretch>
        </p:blipFill>
        <p:spPr bwMode="auto">
          <a:xfrm>
            <a:off x="3707904" y="1700808"/>
            <a:ext cx="5325938" cy="4314825"/>
          </a:xfrm>
          <a:prstGeom prst="rect">
            <a:avLst/>
          </a:prstGeom>
          <a:noFill/>
          <a:ln w="9525">
            <a:noFill/>
            <a:miter lim="800000"/>
            <a:headEnd/>
            <a:tailEnd/>
          </a:ln>
        </p:spPr>
      </p:pic>
      <p:sp>
        <p:nvSpPr>
          <p:cNvPr id="12" name="TextBox 11"/>
          <p:cNvSpPr txBox="1"/>
          <p:nvPr/>
        </p:nvSpPr>
        <p:spPr>
          <a:xfrm>
            <a:off x="4067944" y="1124744"/>
            <a:ext cx="4608512" cy="369332"/>
          </a:xfrm>
          <a:prstGeom prst="rect">
            <a:avLst/>
          </a:prstGeom>
          <a:noFill/>
        </p:spPr>
        <p:txBody>
          <a:bodyPr wrap="square" rtlCol="0">
            <a:spAutoFit/>
          </a:bodyPr>
          <a:lstStyle/>
          <a:p>
            <a:r>
              <a:rPr lang="zh-CN" altLang="en-US" dirty="0" smtClean="0"/>
              <a:t>获取权限修改梯形图定义调用模块的</a:t>
            </a:r>
            <a:r>
              <a:rPr lang="en-US" altLang="zh-CN" dirty="0" smtClean="0">
                <a:latin typeface="Times New Roman" pitchFamily="18" charset="0"/>
                <a:cs typeface="Times New Roman" pitchFamily="18" charset="0"/>
              </a:rPr>
              <a:t>G</a:t>
            </a:r>
            <a:r>
              <a:rPr lang="zh-CN" altLang="en-US" dirty="0" smtClean="0"/>
              <a:t>代码：</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79912" y="188640"/>
            <a:ext cx="5112568" cy="504056"/>
          </a:xfrm>
          <a:prstGeom prst="rect">
            <a:avLst/>
          </a:prstGeom>
          <a:noFill/>
        </p:spPr>
        <p:txBody>
          <a:bodyPr wrap="square" rtlCol="0">
            <a:noAutofit/>
          </a:bodyPr>
          <a:lstStyle/>
          <a:p>
            <a:pPr lvl="0"/>
            <a:r>
              <a:rPr lang="zh-CN" altLang="en-US" sz="2000" b="1" kern="0" dirty="0" smtClean="0">
                <a:solidFill>
                  <a:srgbClr val="C00000"/>
                </a:solidFill>
              </a:rPr>
              <a:t>一、课题来源、目的意义及国内外研究现状</a:t>
            </a:r>
          </a:p>
          <a:p>
            <a:endParaRPr lang="zh-CN" altLang="en-US" sz="2000" dirty="0"/>
          </a:p>
        </p:txBody>
      </p:sp>
      <p:sp>
        <p:nvSpPr>
          <p:cNvPr id="3" name="日期占位符 2"/>
          <p:cNvSpPr>
            <a:spLocks noGrp="1"/>
          </p:cNvSpPr>
          <p:nvPr>
            <p:ph type="dt" sz="half" idx="10"/>
          </p:nvPr>
        </p:nvSpPr>
        <p:spPr/>
        <p:txBody>
          <a:bodyPr/>
          <a:lstStyle/>
          <a:p>
            <a:pPr>
              <a:defRPr/>
            </a:pPr>
            <a:fld id="{A5331898-A80D-4A32-A4CE-92B50CB8E73A}" type="datetime2">
              <a:rPr lang="zh-CN" altLang="en-US" smtClean="0"/>
              <a:pPr>
                <a:defRPr/>
              </a:pPr>
              <a:t>2015年5月16日</a:t>
            </a:fld>
            <a:endParaRPr lang="en-US"/>
          </a:p>
        </p:txBody>
      </p:sp>
      <p:sp>
        <p:nvSpPr>
          <p:cNvPr id="6" name="TextBox 5"/>
          <p:cNvSpPr txBox="1"/>
          <p:nvPr/>
        </p:nvSpPr>
        <p:spPr>
          <a:xfrm>
            <a:off x="179512" y="1052736"/>
            <a:ext cx="8784976" cy="5184576"/>
          </a:xfrm>
          <a:prstGeom prst="rect">
            <a:avLst/>
          </a:prstGeom>
          <a:noFill/>
        </p:spPr>
        <p:txBody>
          <a:bodyPr wrap="square" rtlCol="0">
            <a:noAutofit/>
          </a:bodyPr>
          <a:lstStyle/>
          <a:p>
            <a:pPr algn="just">
              <a:lnSpc>
                <a:spcPct val="150000"/>
              </a:lnSpc>
              <a:buClr>
                <a:schemeClr val="accent2"/>
              </a:buClr>
              <a:buFont typeface="Wingdings" pitchFamily="2" charset="2"/>
              <a:buChar char="l"/>
            </a:pPr>
            <a:r>
              <a:rPr lang="zh-CN" altLang="en-US" sz="2400" dirty="0" smtClean="0"/>
              <a:t>  </a:t>
            </a:r>
            <a:r>
              <a:rPr lang="zh-CN" altLang="en-US" sz="2800" b="1" dirty="0" smtClean="0"/>
              <a:t>本课题来源</a:t>
            </a:r>
            <a:endParaRPr lang="en-US" altLang="zh-CN" sz="2800" b="1" dirty="0" smtClean="0"/>
          </a:p>
          <a:p>
            <a:pPr lvl="1" algn="just">
              <a:lnSpc>
                <a:spcPct val="150000"/>
              </a:lnSpc>
              <a:buClr>
                <a:schemeClr val="accent2"/>
              </a:buClr>
              <a:buFont typeface="Wingdings" pitchFamily="2" charset="2"/>
              <a:buChar char="Ø"/>
            </a:pPr>
            <a:r>
              <a:rPr lang="zh-CN" altLang="en-US" dirty="0" smtClean="0"/>
              <a:t> 本课题来源于国家科技重大</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04</a:t>
            </a:r>
            <a:r>
              <a:rPr lang="zh-CN" altLang="en-US" dirty="0" smtClean="0">
                <a:latin typeface="Times New Roman" pitchFamily="18" charset="0"/>
                <a:cs typeface="Times New Roman" pitchFamily="18" charset="0"/>
              </a:rPr>
              <a:t>）</a:t>
            </a:r>
            <a:r>
              <a:rPr lang="zh-CN" altLang="en-US" dirty="0" smtClean="0"/>
              <a:t>专项：华中标准型数控系统和专用数控系统开发与规模化推广应用（</a:t>
            </a:r>
            <a:r>
              <a:rPr lang="en-US" altLang="zh-CN" dirty="0" smtClean="0">
                <a:latin typeface="Times New Roman" pitchFamily="18" charset="0"/>
                <a:cs typeface="Times New Roman" pitchFamily="18" charset="0"/>
              </a:rPr>
              <a:t>2012ZX04001-022</a:t>
            </a:r>
            <a:r>
              <a:rPr lang="zh-CN" altLang="en-US" dirty="0" smtClean="0"/>
              <a:t>）。</a:t>
            </a:r>
            <a:endParaRPr lang="en-US" altLang="zh-CN" dirty="0" smtClean="0"/>
          </a:p>
          <a:p>
            <a:pPr algn="just">
              <a:lnSpc>
                <a:spcPct val="150000"/>
              </a:lnSpc>
              <a:buClr>
                <a:schemeClr val="accent2"/>
              </a:buClr>
              <a:buFont typeface="Wingdings" pitchFamily="2" charset="2"/>
              <a:buChar char="l"/>
            </a:pPr>
            <a:r>
              <a:rPr lang="zh-CN" altLang="en-US" sz="2400" dirty="0" smtClean="0"/>
              <a:t>  </a:t>
            </a:r>
            <a:r>
              <a:rPr lang="zh-CN" altLang="en-US" sz="2800" b="1" dirty="0" smtClean="0"/>
              <a:t>本课题研究目的</a:t>
            </a:r>
            <a:endParaRPr lang="en-US" altLang="zh-CN" sz="2800" b="1" dirty="0" smtClean="0"/>
          </a:p>
          <a:p>
            <a:pPr lvl="1" algn="just">
              <a:lnSpc>
                <a:spcPct val="160000"/>
              </a:lnSpc>
              <a:buClr>
                <a:schemeClr val="accent2"/>
              </a:buClr>
              <a:buFont typeface="Wingdings" pitchFamily="2" charset="2"/>
              <a:buChar char="Ø"/>
            </a:pPr>
            <a:r>
              <a:rPr lang="zh-CN" altLang="en-US" sz="2000" dirty="0" smtClean="0"/>
              <a:t> 自适应集成技术的运用改善了传统数控加工由于在加工前设定工艺参数而对于加工过程中许多物理因素引起的误差无法考虑的不足，自适应控制技术能在加工过程中实时监控和优化工艺参数。</a:t>
            </a:r>
            <a:endParaRPr lang="en-US" altLang="zh-CN" sz="2000" dirty="0" smtClean="0"/>
          </a:p>
          <a:p>
            <a:pPr lvl="1" algn="just">
              <a:lnSpc>
                <a:spcPct val="160000"/>
              </a:lnSpc>
              <a:buClr>
                <a:schemeClr val="accent2"/>
              </a:buClr>
              <a:buFont typeface="Wingdings" pitchFamily="2" charset="2"/>
              <a:buChar char="Ø"/>
            </a:pPr>
            <a:endParaRPr lang="en-US" altLang="zh-CN" sz="2000" dirty="0" smtClean="0"/>
          </a:p>
          <a:p>
            <a:pPr lvl="1" algn="just">
              <a:lnSpc>
                <a:spcPct val="160000"/>
              </a:lnSpc>
              <a:buClr>
                <a:schemeClr val="accent2"/>
              </a:buClr>
              <a:buFont typeface="Wingdings" pitchFamily="2" charset="2"/>
              <a:buChar char="Ø"/>
            </a:pPr>
            <a:r>
              <a:rPr lang="zh-CN" altLang="en-US" sz="2000" dirty="0" smtClean="0"/>
              <a:t>利用工艺参数关联电参数（主轴电流）变化的特性，改善主轴的加工状态，从而对加工状态保持高效高精</a:t>
            </a:r>
            <a:endParaRPr lang="en-US" altLang="zh-CN" sz="2000" dirty="0" smtClean="0"/>
          </a:p>
          <a:p>
            <a:pPr lvl="1" algn="just">
              <a:lnSpc>
                <a:spcPct val="150000"/>
              </a:lnSpc>
              <a:buClr>
                <a:schemeClr val="accent2"/>
              </a:buClr>
              <a:buFont typeface="Wingdings" pitchFamily="2" charset="2"/>
              <a:buChar char="Ø"/>
            </a:pPr>
            <a:endParaRPr lang="zh-CN" altLang="zh-CN" sz="2000" dirty="0" smtClean="0"/>
          </a:p>
          <a:p>
            <a:pPr algn="just">
              <a:lnSpc>
                <a:spcPct val="150000"/>
              </a:lnSpc>
              <a:buClr>
                <a:schemeClr val="accent2"/>
              </a:buClr>
            </a:pPr>
            <a:endParaRPr lang="en-US" altLang="zh-CN" sz="2000" dirty="0" smtClean="0"/>
          </a:p>
          <a:p>
            <a:pPr algn="just">
              <a:lnSpc>
                <a:spcPct val="150000"/>
              </a:lnSpc>
              <a:buClr>
                <a:schemeClr val="accent2"/>
              </a:buClr>
            </a:pPr>
            <a:endParaRPr lang="en-US" altLang="zh-CN" sz="2000" dirty="0" smtClean="0"/>
          </a:p>
          <a:p>
            <a:pPr algn="just">
              <a:lnSpc>
                <a:spcPct val="150000"/>
              </a:lnSpc>
              <a:buClr>
                <a:schemeClr val="accent2"/>
              </a:buClr>
            </a:pPr>
            <a:r>
              <a:rPr lang="en-US" altLang="zh-CN" sz="2800" b="1" dirty="0" smtClean="0"/>
              <a:t>            </a:t>
            </a:r>
            <a:endParaRPr lang="zh-CN" altLang="en-US" sz="28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60232" y="188640"/>
            <a:ext cx="2699792" cy="707886"/>
          </a:xfrm>
          <a:prstGeom prst="rect">
            <a:avLst/>
          </a:prstGeom>
          <a:noFill/>
        </p:spPr>
        <p:txBody>
          <a:bodyPr wrap="square" rtlCol="0">
            <a:spAutoFit/>
          </a:bodyPr>
          <a:lstStyle/>
          <a:p>
            <a:r>
              <a:rPr lang="zh-CN" altLang="en-US" sz="4000" b="1" dirty="0" smtClean="0"/>
              <a:t>主要内容</a:t>
            </a:r>
            <a:endParaRPr lang="zh-CN" altLang="en-US" sz="4000" b="1" dirty="0"/>
          </a:p>
        </p:txBody>
      </p:sp>
      <p:sp>
        <p:nvSpPr>
          <p:cNvPr id="4" name="TextBox 3"/>
          <p:cNvSpPr txBox="1"/>
          <p:nvPr/>
        </p:nvSpPr>
        <p:spPr>
          <a:xfrm>
            <a:off x="251520" y="1124744"/>
            <a:ext cx="8208912" cy="369332"/>
          </a:xfrm>
          <a:prstGeom prst="rect">
            <a:avLst/>
          </a:prstGeom>
          <a:noFill/>
        </p:spPr>
        <p:txBody>
          <a:bodyPr wrap="square" rtlCol="0">
            <a:spAutoFit/>
          </a:bodyPr>
          <a:lstStyle/>
          <a:p>
            <a:endParaRPr lang="zh-CN" altLang="en-US" dirty="0"/>
          </a:p>
        </p:txBody>
      </p:sp>
      <p:sp>
        <p:nvSpPr>
          <p:cNvPr id="5" name="Rectangle 3"/>
          <p:cNvSpPr txBox="1">
            <a:spLocks noChangeArrowheads="1"/>
          </p:cNvSpPr>
          <p:nvPr/>
        </p:nvSpPr>
        <p:spPr bwMode="auto">
          <a:xfrm>
            <a:off x="693738" y="1089025"/>
            <a:ext cx="7694686" cy="5219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lvl="0" indent="-469900" eaLnBrk="0" fontAlgn="base" hangingPunct="0">
              <a:lnSpc>
                <a:spcPct val="160000"/>
              </a:lnSpc>
              <a:spcBef>
                <a:spcPct val="30000"/>
              </a:spcBef>
              <a:spcAft>
                <a:spcPct val="0"/>
              </a:spcAft>
              <a:buClr>
                <a:schemeClr val="accent2"/>
              </a:buClr>
              <a:defRPr/>
            </a:pPr>
            <a:r>
              <a:rPr kumimoji="0" lang="zh-CN" altLang="en-US" sz="2400" b="1" i="0" u="none" strike="noStrike" kern="0" cap="none" spc="0" normalizeH="0" baseline="0" noProof="0" dirty="0" smtClean="0">
                <a:ln>
                  <a:noFill/>
                </a:ln>
                <a:effectLst/>
                <a:uLnTx/>
                <a:uFillTx/>
                <a:latin typeface="+mn-lt"/>
                <a:ea typeface="+mn-ea"/>
                <a:cs typeface="+mn-cs"/>
              </a:rPr>
              <a:t>一、课题来源、目的意义及</a:t>
            </a:r>
            <a:r>
              <a:rPr lang="zh-CN" altLang="en-US" sz="2400" b="1" kern="0" dirty="0" smtClean="0"/>
              <a:t>国内外研究现状</a:t>
            </a:r>
          </a:p>
          <a:p>
            <a:pPr marL="469900" indent="-469900" eaLnBrk="0" fontAlgn="base" hangingPunct="0">
              <a:lnSpc>
                <a:spcPct val="160000"/>
              </a:lnSpc>
              <a:spcBef>
                <a:spcPct val="30000"/>
              </a:spcBef>
              <a:spcAft>
                <a:spcPct val="0"/>
              </a:spcAft>
              <a:buClr>
                <a:schemeClr val="accent2"/>
              </a:buClr>
              <a:defRPr/>
            </a:pPr>
            <a:r>
              <a:rPr lang="zh-CN" altLang="en-US" sz="2400" b="1" kern="0" dirty="0" smtClean="0"/>
              <a:t>二、主要研究内容</a:t>
            </a:r>
          </a:p>
          <a:p>
            <a:pPr marL="469900" marR="0" lvl="0" indent="-469900" algn="l" defTabSz="914400" rtl="0" eaLnBrk="0" fontAlgn="base" latinLnBrk="0" hangingPunct="0">
              <a:lnSpc>
                <a:spcPct val="160000"/>
              </a:lnSpc>
              <a:spcBef>
                <a:spcPct val="30000"/>
              </a:spcBef>
              <a:spcAft>
                <a:spcPct val="0"/>
              </a:spcAft>
              <a:buClr>
                <a:schemeClr val="accent2"/>
              </a:buClr>
              <a:buSzTx/>
              <a:buFont typeface="Wingdings" pitchFamily="2" charset="2"/>
              <a:buNone/>
              <a:tabLst/>
              <a:defRPr/>
            </a:pPr>
            <a:r>
              <a:rPr lang="zh-CN" altLang="en-US" sz="2400" b="1" kern="0" dirty="0" smtClean="0"/>
              <a:t>三、基于主轴电流的进给倍率自适应建模</a:t>
            </a:r>
          </a:p>
          <a:p>
            <a:pPr marL="469900" marR="0" lvl="0" indent="-469900" algn="l" defTabSz="914400" rtl="0" eaLnBrk="0" fontAlgn="base" latinLnBrk="0" hangingPunct="0">
              <a:lnSpc>
                <a:spcPct val="160000"/>
              </a:lnSpc>
              <a:spcBef>
                <a:spcPct val="30000"/>
              </a:spcBef>
              <a:spcAft>
                <a:spcPct val="0"/>
              </a:spcAft>
              <a:buClr>
                <a:schemeClr val="accent2"/>
              </a:buClr>
              <a:buSzTx/>
              <a:buFont typeface="Wingdings" pitchFamily="2" charset="2"/>
              <a:buNone/>
              <a:tabLst/>
              <a:defRPr/>
            </a:pPr>
            <a:r>
              <a:rPr lang="zh-CN" altLang="en-US" sz="2400" b="1" kern="0" dirty="0" smtClean="0"/>
              <a:t>四、系统开发</a:t>
            </a:r>
          </a:p>
          <a:p>
            <a:pPr marL="469900" indent="-469900" eaLnBrk="0" fontAlgn="base" hangingPunct="0">
              <a:lnSpc>
                <a:spcPct val="160000"/>
              </a:lnSpc>
              <a:spcBef>
                <a:spcPct val="30000"/>
              </a:spcBef>
              <a:spcAft>
                <a:spcPct val="0"/>
              </a:spcAft>
              <a:buClr>
                <a:schemeClr val="accent2"/>
              </a:buClr>
              <a:defRPr/>
            </a:pPr>
            <a:r>
              <a:rPr lang="zh-CN" altLang="en-US" sz="2400" b="1" kern="0" dirty="0" smtClean="0">
                <a:solidFill>
                  <a:srgbClr val="C00000"/>
                </a:solidFill>
              </a:rPr>
              <a:t>五、</a:t>
            </a:r>
            <a:r>
              <a:rPr lang="zh-CN" altLang="zh-CN" sz="2400" b="1" kern="0" dirty="0" smtClean="0">
                <a:solidFill>
                  <a:srgbClr val="C00000"/>
                </a:solidFill>
              </a:rPr>
              <a:t>实践验证和优化案例分析</a:t>
            </a:r>
            <a:endParaRPr lang="en-US" altLang="zh-CN" sz="2400" b="1" kern="0" dirty="0" smtClean="0">
              <a:solidFill>
                <a:srgbClr val="C00000"/>
              </a:solidFill>
            </a:endParaRPr>
          </a:p>
          <a:p>
            <a:pPr marL="469900" lvl="0" indent="-469900" eaLnBrk="0" fontAlgn="base" hangingPunct="0">
              <a:lnSpc>
                <a:spcPct val="160000"/>
              </a:lnSpc>
              <a:spcBef>
                <a:spcPct val="30000"/>
              </a:spcBef>
              <a:spcAft>
                <a:spcPct val="0"/>
              </a:spcAft>
              <a:buClr>
                <a:schemeClr val="accent2"/>
              </a:buClr>
              <a:defRPr/>
            </a:pPr>
            <a:r>
              <a:rPr lang="zh-CN" altLang="en-US" sz="2400" b="1" kern="0" dirty="0" smtClean="0"/>
              <a:t>六、课题总结与展望</a:t>
            </a:r>
          </a:p>
        </p:txBody>
      </p:sp>
      <p:sp>
        <p:nvSpPr>
          <p:cNvPr id="6" name="日期占位符 5"/>
          <p:cNvSpPr>
            <a:spLocks noGrp="1"/>
          </p:cNvSpPr>
          <p:nvPr>
            <p:ph type="dt" sz="half" idx="10"/>
          </p:nvPr>
        </p:nvSpPr>
        <p:spPr/>
        <p:txBody>
          <a:bodyPr/>
          <a:lstStyle/>
          <a:p>
            <a:pPr>
              <a:defRPr/>
            </a:pPr>
            <a:fld id="{F1D259DC-01DE-48C0-B133-4110B7DADC6C}" type="datetime2">
              <a:rPr lang="zh-CN" altLang="en-US" smtClean="0"/>
              <a:pPr>
                <a:defRPr/>
              </a:pPr>
              <a:t>2015年5月16日</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E75EF55-61DA-4976-ADED-9D2FF5966691}" type="datetime2">
              <a:rPr lang="zh-CN" altLang="en-US" smtClean="0"/>
              <a:pPr>
                <a:defRPr/>
              </a:pPr>
              <a:t>2015年5月16日</a:t>
            </a:fld>
            <a:endParaRPr lang="en-US"/>
          </a:p>
        </p:txBody>
      </p:sp>
      <p:sp>
        <p:nvSpPr>
          <p:cNvPr id="9" name="矩形 8"/>
          <p:cNvSpPr/>
          <p:nvPr/>
        </p:nvSpPr>
        <p:spPr>
          <a:xfrm>
            <a:off x="4067944" y="260648"/>
            <a:ext cx="4896544" cy="523220"/>
          </a:xfrm>
          <a:prstGeom prst="rect">
            <a:avLst/>
          </a:prstGeom>
        </p:spPr>
        <p:txBody>
          <a:bodyPr wrap="square">
            <a:spAutoFit/>
          </a:bodyPr>
          <a:lstStyle/>
          <a:p>
            <a:r>
              <a:rPr lang="zh-CN" altLang="en-US" sz="2800" b="1" kern="0" dirty="0" smtClean="0">
                <a:solidFill>
                  <a:srgbClr val="C00000"/>
                </a:solidFill>
              </a:rPr>
              <a:t>五、</a:t>
            </a:r>
            <a:r>
              <a:rPr lang="zh-CN" altLang="zh-CN" sz="2800" b="1" kern="0" dirty="0" smtClean="0">
                <a:solidFill>
                  <a:srgbClr val="C00000"/>
                </a:solidFill>
              </a:rPr>
              <a:t>实践验证和优化案例分析</a:t>
            </a:r>
            <a:endParaRPr lang="en-US" altLang="zh-CN" sz="2800" b="1" kern="0" dirty="0" smtClean="0">
              <a:solidFill>
                <a:srgbClr val="C00000"/>
              </a:solidFill>
            </a:endParaRPr>
          </a:p>
        </p:txBody>
      </p:sp>
      <p:sp>
        <p:nvSpPr>
          <p:cNvPr id="4" name="TextBox 3"/>
          <p:cNvSpPr txBox="1"/>
          <p:nvPr/>
        </p:nvSpPr>
        <p:spPr>
          <a:xfrm>
            <a:off x="899592" y="1628800"/>
            <a:ext cx="7704856" cy="1892826"/>
          </a:xfrm>
          <a:prstGeom prst="rect">
            <a:avLst/>
          </a:prstGeom>
          <a:noFill/>
        </p:spPr>
        <p:txBody>
          <a:bodyPr wrap="square" rtlCol="0">
            <a:spAutoFit/>
          </a:bodyPr>
          <a:lstStyle/>
          <a:p>
            <a:pPr algn="just">
              <a:lnSpc>
                <a:spcPct val="150000"/>
              </a:lnSpc>
            </a:pPr>
            <a:r>
              <a:rPr lang="zh-CN" altLang="en-US" sz="2400" dirty="0" smtClean="0">
                <a:latin typeface="+mn-ea"/>
              </a:rPr>
              <a:t>   </a:t>
            </a:r>
            <a:r>
              <a:rPr lang="zh-CN" altLang="en-US" dirty="0" smtClean="0">
                <a:latin typeface="+mn-ea"/>
              </a:rPr>
              <a:t>在基于</a:t>
            </a:r>
            <a:r>
              <a:rPr lang="en-US" altLang="zh-CN" dirty="0" smtClean="0">
                <a:latin typeface="Times New Roman" pitchFamily="18" charset="0"/>
                <a:cs typeface="Times New Roman" pitchFamily="18" charset="0"/>
              </a:rPr>
              <a:t>PLC</a:t>
            </a:r>
            <a:r>
              <a:rPr lang="zh-CN" altLang="en-US" dirty="0" smtClean="0">
                <a:latin typeface="+mn-ea"/>
              </a:rPr>
              <a:t>的自定义开发以及主轴电流与进给倍率的建模基础上，对本课题进行了一系列实验优化案例，从简单的工件试切和具体实践加工上，对自适应模块的功能和效果进行了验证，并通过示波器以及</a:t>
            </a:r>
            <a:r>
              <a:rPr lang="en-US" altLang="zh-CN" dirty="0" smtClean="0">
                <a:latin typeface="Times New Roman" pitchFamily="18" charset="0"/>
                <a:cs typeface="Times New Roman" pitchFamily="18" charset="0"/>
              </a:rPr>
              <a:t>SSTT</a:t>
            </a:r>
            <a:r>
              <a:rPr lang="zh-CN" altLang="en-US" dirty="0" smtClean="0">
                <a:latin typeface="+mn-ea"/>
              </a:rPr>
              <a:t>采样软件对自适应优化前后的数据进行对比和分析。</a:t>
            </a:r>
            <a:endParaRPr lang="zh-CN" altLang="en-US" dirty="0">
              <a:latin typeface="+mn-ea"/>
            </a:endParaRPr>
          </a:p>
        </p:txBody>
      </p:sp>
      <p:sp>
        <p:nvSpPr>
          <p:cNvPr id="6" name="TextBox 5"/>
          <p:cNvSpPr txBox="1"/>
          <p:nvPr/>
        </p:nvSpPr>
        <p:spPr>
          <a:xfrm>
            <a:off x="467544" y="1124744"/>
            <a:ext cx="3816424" cy="523220"/>
          </a:xfrm>
          <a:prstGeom prst="rect">
            <a:avLst/>
          </a:prstGeom>
          <a:noFill/>
        </p:spPr>
        <p:txBody>
          <a:bodyPr wrap="square" rtlCol="0">
            <a:spAutoFit/>
          </a:bodyPr>
          <a:lstStyle/>
          <a:p>
            <a:pPr marL="0" lvl="1" algn="just">
              <a:buClr>
                <a:schemeClr val="accent2"/>
              </a:buClr>
              <a:buFont typeface="Wingdings" pitchFamily="2" charset="2"/>
              <a:buChar char="l"/>
            </a:pPr>
            <a:r>
              <a:rPr lang="zh-CN" altLang="en-US" sz="2800" b="1" dirty="0" smtClean="0"/>
              <a:t>实验内容及验证对象：</a:t>
            </a:r>
          </a:p>
        </p:txBody>
      </p:sp>
      <p:pic>
        <p:nvPicPr>
          <p:cNvPr id="180227" name="Picture 3" descr="C:\Users\Administrator\Desktop\ppt20150513171738.png"/>
          <p:cNvPicPr>
            <a:picLocks noChangeAspect="1" noChangeArrowheads="1"/>
          </p:cNvPicPr>
          <p:nvPr/>
        </p:nvPicPr>
        <p:blipFill>
          <a:blip r:embed="rId2" cstate="print"/>
          <a:srcRect/>
          <a:stretch>
            <a:fillRect/>
          </a:stretch>
        </p:blipFill>
        <p:spPr bwMode="auto">
          <a:xfrm>
            <a:off x="1331640" y="3645024"/>
            <a:ext cx="6581883" cy="2555162"/>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E75EF55-61DA-4976-ADED-9D2FF5966691}" type="datetime2">
              <a:rPr lang="zh-CN" altLang="en-US" smtClean="0"/>
              <a:pPr>
                <a:defRPr/>
              </a:pPr>
              <a:t>2015年5月16日</a:t>
            </a:fld>
            <a:endParaRPr lang="en-US"/>
          </a:p>
        </p:txBody>
      </p:sp>
      <p:sp>
        <p:nvSpPr>
          <p:cNvPr id="9" name="矩形 8"/>
          <p:cNvSpPr/>
          <p:nvPr/>
        </p:nvSpPr>
        <p:spPr>
          <a:xfrm>
            <a:off x="4067944" y="260648"/>
            <a:ext cx="4896544" cy="523220"/>
          </a:xfrm>
          <a:prstGeom prst="rect">
            <a:avLst/>
          </a:prstGeom>
        </p:spPr>
        <p:txBody>
          <a:bodyPr wrap="square">
            <a:spAutoFit/>
          </a:bodyPr>
          <a:lstStyle/>
          <a:p>
            <a:r>
              <a:rPr lang="zh-CN" altLang="en-US" sz="2800" b="1" kern="0" dirty="0" smtClean="0">
                <a:solidFill>
                  <a:srgbClr val="C00000"/>
                </a:solidFill>
              </a:rPr>
              <a:t>五、</a:t>
            </a:r>
            <a:r>
              <a:rPr lang="zh-CN" altLang="zh-CN" sz="2800" b="1" kern="0" dirty="0" smtClean="0">
                <a:solidFill>
                  <a:srgbClr val="C00000"/>
                </a:solidFill>
              </a:rPr>
              <a:t>实践验证和优化案例分析</a:t>
            </a:r>
            <a:endParaRPr lang="en-US" altLang="zh-CN" sz="2800" b="1" kern="0" dirty="0" smtClean="0">
              <a:solidFill>
                <a:srgbClr val="C00000"/>
              </a:solidFill>
            </a:endParaRPr>
          </a:p>
        </p:txBody>
      </p:sp>
      <p:sp>
        <p:nvSpPr>
          <p:cNvPr id="4" name="TextBox 3"/>
          <p:cNvSpPr txBox="1"/>
          <p:nvPr/>
        </p:nvSpPr>
        <p:spPr>
          <a:xfrm>
            <a:off x="467544" y="1124744"/>
            <a:ext cx="5328592" cy="523220"/>
          </a:xfrm>
          <a:prstGeom prst="rect">
            <a:avLst/>
          </a:prstGeom>
          <a:noFill/>
        </p:spPr>
        <p:txBody>
          <a:bodyPr wrap="square" rtlCol="0">
            <a:spAutoFit/>
          </a:bodyPr>
          <a:lstStyle/>
          <a:p>
            <a:pPr marL="0" lvl="1" algn="just">
              <a:buClr>
                <a:schemeClr val="accent2"/>
              </a:buClr>
              <a:buFont typeface="Wingdings" pitchFamily="2" charset="2"/>
              <a:buChar char="l"/>
            </a:pPr>
            <a:r>
              <a:rPr lang="en-US" altLang="zh-CN" sz="2800" b="1" dirty="0" smtClean="0"/>
              <a:t>XHK715</a:t>
            </a:r>
            <a:r>
              <a:rPr lang="zh-CN" altLang="en-US" sz="2800" b="1" dirty="0" smtClean="0"/>
              <a:t>加工中心验证实验：</a:t>
            </a:r>
          </a:p>
        </p:txBody>
      </p:sp>
      <p:pic>
        <p:nvPicPr>
          <p:cNvPr id="5" name="图片 4" descr="C:\Users\Administrator\Desktop\实验报告\20150507学院一楼机床加工文件\加工照片\QQ图片20150508102941.jpg"/>
          <p:cNvPicPr/>
          <p:nvPr/>
        </p:nvPicPr>
        <p:blipFill>
          <a:blip r:embed="rId2" cstate="print"/>
          <a:srcRect/>
          <a:stretch>
            <a:fillRect/>
          </a:stretch>
        </p:blipFill>
        <p:spPr bwMode="auto">
          <a:xfrm>
            <a:off x="539552" y="2060848"/>
            <a:ext cx="2736304" cy="1971017"/>
          </a:xfrm>
          <a:prstGeom prst="rect">
            <a:avLst/>
          </a:prstGeom>
          <a:noFill/>
          <a:ln w="9525">
            <a:noFill/>
            <a:miter lim="800000"/>
            <a:headEnd/>
            <a:tailEnd/>
          </a:ln>
        </p:spPr>
      </p:pic>
      <p:pic>
        <p:nvPicPr>
          <p:cNvPr id="6" name="图片 5" descr="C:\Users\Administrator\Desktop\实验报告\20150507学院一楼机床加工文件\加工照片\QQ图片20150508102905.jpg"/>
          <p:cNvPicPr/>
          <p:nvPr/>
        </p:nvPicPr>
        <p:blipFill>
          <a:blip r:embed="rId3" cstate="print"/>
          <a:srcRect/>
          <a:stretch>
            <a:fillRect/>
          </a:stretch>
        </p:blipFill>
        <p:spPr bwMode="auto">
          <a:xfrm>
            <a:off x="539552" y="4437112"/>
            <a:ext cx="2736304" cy="1938139"/>
          </a:xfrm>
          <a:prstGeom prst="rect">
            <a:avLst/>
          </a:prstGeom>
          <a:noFill/>
          <a:ln w="9525">
            <a:noFill/>
            <a:miter lim="800000"/>
            <a:headEnd/>
            <a:tailEnd/>
          </a:ln>
        </p:spPr>
      </p:pic>
      <p:graphicFrame>
        <p:nvGraphicFramePr>
          <p:cNvPr id="7" name="表格 6"/>
          <p:cNvGraphicFramePr>
            <a:graphicFrameLocks noGrp="1"/>
          </p:cNvGraphicFramePr>
          <p:nvPr/>
        </p:nvGraphicFramePr>
        <p:xfrm>
          <a:off x="3563888" y="2204864"/>
          <a:ext cx="5400600" cy="4114800"/>
        </p:xfrm>
        <a:graphic>
          <a:graphicData uri="http://schemas.openxmlformats.org/drawingml/2006/table">
            <a:tbl>
              <a:tblPr/>
              <a:tblGrid>
                <a:gridCol w="1689100"/>
                <a:gridCol w="1695276"/>
                <a:gridCol w="2016224"/>
              </a:tblGrid>
              <a:tr h="0">
                <a:tc>
                  <a:txBody>
                    <a:bodyPr/>
                    <a:lstStyle/>
                    <a:p>
                      <a:pPr indent="127000" algn="just">
                        <a:lnSpc>
                          <a:spcPct val="150000"/>
                        </a:lnSpc>
                        <a:spcAft>
                          <a:spcPts val="0"/>
                        </a:spcAft>
                      </a:pPr>
                      <a:r>
                        <a:rPr lang="en-US" sz="1200" dirty="0">
                          <a:solidFill>
                            <a:srgbClr val="000000"/>
                          </a:solidFill>
                          <a:latin typeface="Times New Roman"/>
                          <a:ea typeface="宋体"/>
                          <a:cs typeface="Times New Roman"/>
                        </a:rPr>
                        <a:t>                        </a:t>
                      </a:r>
                      <a:r>
                        <a:rPr lang="zh-CN" sz="1200" dirty="0">
                          <a:solidFill>
                            <a:srgbClr val="000000"/>
                          </a:solidFill>
                          <a:latin typeface="Times New Roman"/>
                          <a:ea typeface="宋体"/>
                          <a:cs typeface="Times New Roman"/>
                        </a:rPr>
                        <a:t>加工方式</a:t>
                      </a:r>
                      <a:endParaRPr lang="zh-CN" sz="1200" dirty="0">
                        <a:latin typeface="Times New Roman"/>
                        <a:ea typeface="宋体"/>
                        <a:cs typeface="Times New Roman"/>
                      </a:endParaRPr>
                    </a:p>
                    <a:p>
                      <a:pPr indent="127000" algn="just">
                        <a:lnSpc>
                          <a:spcPct val="150000"/>
                        </a:lnSpc>
                        <a:spcAft>
                          <a:spcPts val="0"/>
                        </a:spcAft>
                      </a:pPr>
                      <a:r>
                        <a:rPr lang="zh-CN" sz="1200" dirty="0">
                          <a:solidFill>
                            <a:srgbClr val="000000"/>
                          </a:solidFill>
                          <a:latin typeface="Times New Roman"/>
                          <a:ea typeface="宋体"/>
                          <a:cs typeface="Times New Roman"/>
                        </a:rPr>
                        <a:t>加工参数</a:t>
                      </a:r>
                      <a:endParaRPr lang="zh-CN" sz="12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indent="127000" algn="ctr">
                        <a:lnSpc>
                          <a:spcPct val="150000"/>
                        </a:lnSpc>
                        <a:spcAft>
                          <a:spcPts val="0"/>
                        </a:spcAft>
                      </a:pPr>
                      <a:r>
                        <a:rPr lang="zh-CN" sz="1200" dirty="0">
                          <a:solidFill>
                            <a:srgbClr val="000000"/>
                          </a:solidFill>
                          <a:latin typeface="Times New Roman"/>
                          <a:ea typeface="宋体"/>
                          <a:cs typeface="Times New Roman"/>
                        </a:rPr>
                        <a:t>切宽渐变</a:t>
                      </a:r>
                      <a:endParaRPr lang="zh-CN" sz="12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zh-CN" sz="1200">
                          <a:solidFill>
                            <a:srgbClr val="000000"/>
                          </a:solidFill>
                          <a:latin typeface="Times New Roman"/>
                          <a:ea typeface="宋体"/>
                          <a:cs typeface="Times New Roman"/>
                        </a:rPr>
                        <a:t>切深渐变</a:t>
                      </a:r>
                      <a:endParaRPr lang="zh-CN" sz="12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ctr">
                        <a:lnSpc>
                          <a:spcPct val="150000"/>
                        </a:lnSpc>
                        <a:spcAft>
                          <a:spcPts val="0"/>
                        </a:spcAft>
                      </a:pPr>
                      <a:r>
                        <a:rPr lang="zh-CN" sz="1200">
                          <a:solidFill>
                            <a:srgbClr val="000000"/>
                          </a:solidFill>
                          <a:latin typeface="Times New Roman"/>
                          <a:ea typeface="宋体"/>
                          <a:cs typeface="Times New Roman"/>
                        </a:rPr>
                        <a:t>刀具</a:t>
                      </a:r>
                      <a:endParaRPr lang="zh-CN" sz="1200">
                        <a:latin typeface="Times New Roman"/>
                        <a:ea typeface="宋体"/>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200" dirty="0">
                          <a:solidFill>
                            <a:srgbClr val="000000"/>
                          </a:solidFill>
                          <a:latin typeface="Times New Roman"/>
                          <a:ea typeface="宋体"/>
                          <a:cs typeface="Times New Roman"/>
                        </a:rPr>
                        <a:t>M4*8</a:t>
                      </a:r>
                      <a:r>
                        <a:rPr lang="zh-CN" sz="1200" dirty="0">
                          <a:solidFill>
                            <a:srgbClr val="000000"/>
                          </a:solidFill>
                          <a:latin typeface="Times New Roman"/>
                          <a:ea typeface="宋体"/>
                          <a:cs typeface="Times New Roman"/>
                        </a:rPr>
                        <a:t>盘铣刀</a:t>
                      </a:r>
                      <a:endParaRPr lang="zh-CN" sz="12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200">
                          <a:solidFill>
                            <a:srgbClr val="000000"/>
                          </a:solidFill>
                          <a:latin typeface="Times New Roman"/>
                          <a:ea typeface="宋体"/>
                          <a:cs typeface="Times New Roman"/>
                        </a:rPr>
                        <a:t>M4*8</a:t>
                      </a:r>
                      <a:r>
                        <a:rPr lang="zh-CN" sz="1200">
                          <a:solidFill>
                            <a:srgbClr val="000000"/>
                          </a:solidFill>
                          <a:latin typeface="Times New Roman"/>
                          <a:ea typeface="宋体"/>
                          <a:cs typeface="Times New Roman"/>
                        </a:rPr>
                        <a:t>盘铣刀</a:t>
                      </a:r>
                      <a:endParaRPr lang="zh-CN" sz="12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ctr">
                        <a:lnSpc>
                          <a:spcPct val="150000"/>
                        </a:lnSpc>
                        <a:spcAft>
                          <a:spcPts val="0"/>
                        </a:spcAft>
                      </a:pPr>
                      <a:r>
                        <a:rPr lang="zh-CN" sz="1200">
                          <a:solidFill>
                            <a:srgbClr val="000000"/>
                          </a:solidFill>
                          <a:latin typeface="Times New Roman"/>
                          <a:ea typeface="宋体"/>
                          <a:cs typeface="Times New Roman"/>
                        </a:rPr>
                        <a:t>加工材料</a:t>
                      </a:r>
                      <a:endParaRPr lang="zh-CN" sz="12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200">
                          <a:solidFill>
                            <a:srgbClr val="000000"/>
                          </a:solidFill>
                          <a:latin typeface="Times New Roman"/>
                          <a:ea typeface="宋体"/>
                          <a:cs typeface="Times New Roman"/>
                        </a:rPr>
                        <a:t>45</a:t>
                      </a:r>
                      <a:r>
                        <a:rPr lang="zh-CN" sz="1200">
                          <a:solidFill>
                            <a:srgbClr val="000000"/>
                          </a:solidFill>
                          <a:latin typeface="Times New Roman"/>
                          <a:ea typeface="宋体"/>
                          <a:cs typeface="Times New Roman"/>
                        </a:rPr>
                        <a:t>号钢</a:t>
                      </a:r>
                      <a:endParaRPr lang="zh-CN" sz="12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200">
                          <a:solidFill>
                            <a:srgbClr val="000000"/>
                          </a:solidFill>
                          <a:latin typeface="Times New Roman"/>
                          <a:ea typeface="宋体"/>
                          <a:cs typeface="Times New Roman"/>
                        </a:rPr>
                        <a:t>45</a:t>
                      </a:r>
                      <a:r>
                        <a:rPr lang="zh-CN" sz="1200">
                          <a:solidFill>
                            <a:srgbClr val="000000"/>
                          </a:solidFill>
                          <a:latin typeface="Times New Roman"/>
                          <a:ea typeface="宋体"/>
                          <a:cs typeface="Times New Roman"/>
                        </a:rPr>
                        <a:t>号钢</a:t>
                      </a:r>
                      <a:endParaRPr lang="zh-CN" sz="12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ctr">
                        <a:lnSpc>
                          <a:spcPct val="150000"/>
                        </a:lnSpc>
                        <a:spcAft>
                          <a:spcPts val="0"/>
                        </a:spcAft>
                      </a:pPr>
                      <a:r>
                        <a:rPr lang="zh-CN" sz="1200">
                          <a:solidFill>
                            <a:srgbClr val="000000"/>
                          </a:solidFill>
                          <a:latin typeface="Times New Roman"/>
                          <a:ea typeface="宋体"/>
                          <a:cs typeface="Times New Roman"/>
                        </a:rPr>
                        <a:t>切宽</a:t>
                      </a:r>
                      <a:r>
                        <a:rPr lang="en-US" sz="1200">
                          <a:solidFill>
                            <a:srgbClr val="000000"/>
                          </a:solidFill>
                          <a:latin typeface="Times New Roman"/>
                          <a:ea typeface="宋体"/>
                          <a:cs typeface="Times New Roman"/>
                        </a:rPr>
                        <a:t>mm</a:t>
                      </a:r>
                      <a:endParaRPr lang="zh-CN" sz="12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200">
                          <a:solidFill>
                            <a:srgbClr val="000000"/>
                          </a:solidFill>
                          <a:latin typeface="Times New Roman"/>
                          <a:ea typeface="宋体"/>
                          <a:cs typeface="Times New Roman"/>
                        </a:rPr>
                        <a:t>0~5mm</a:t>
                      </a:r>
                      <a:r>
                        <a:rPr lang="zh-CN" sz="1200">
                          <a:solidFill>
                            <a:srgbClr val="000000"/>
                          </a:solidFill>
                          <a:latin typeface="Times New Roman"/>
                          <a:ea typeface="宋体"/>
                          <a:cs typeface="Times New Roman"/>
                        </a:rPr>
                        <a:t>逐渐加宽</a:t>
                      </a:r>
                      <a:endParaRPr lang="zh-CN" sz="12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200">
                          <a:solidFill>
                            <a:srgbClr val="000000"/>
                          </a:solidFill>
                          <a:latin typeface="Times New Roman"/>
                          <a:ea typeface="宋体"/>
                          <a:cs typeface="Times New Roman"/>
                        </a:rPr>
                        <a:t>5</a:t>
                      </a:r>
                      <a:endParaRPr lang="zh-CN" sz="12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ctr">
                        <a:lnSpc>
                          <a:spcPct val="150000"/>
                        </a:lnSpc>
                        <a:spcAft>
                          <a:spcPts val="0"/>
                        </a:spcAft>
                      </a:pPr>
                      <a:r>
                        <a:rPr lang="zh-CN" sz="1200">
                          <a:solidFill>
                            <a:srgbClr val="000000"/>
                          </a:solidFill>
                          <a:latin typeface="Times New Roman"/>
                          <a:ea typeface="宋体"/>
                          <a:cs typeface="Times New Roman"/>
                        </a:rPr>
                        <a:t>切深</a:t>
                      </a:r>
                      <a:r>
                        <a:rPr lang="en-US" sz="1200">
                          <a:solidFill>
                            <a:srgbClr val="000000"/>
                          </a:solidFill>
                          <a:latin typeface="Times New Roman"/>
                          <a:ea typeface="宋体"/>
                          <a:cs typeface="Times New Roman"/>
                        </a:rPr>
                        <a:t>mm</a:t>
                      </a:r>
                      <a:endParaRPr lang="zh-CN" sz="12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200">
                          <a:solidFill>
                            <a:srgbClr val="000000"/>
                          </a:solidFill>
                          <a:latin typeface="Times New Roman"/>
                          <a:ea typeface="宋体"/>
                          <a:cs typeface="Times New Roman"/>
                        </a:rPr>
                        <a:t>5</a:t>
                      </a:r>
                      <a:endParaRPr lang="zh-CN" sz="12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200">
                          <a:solidFill>
                            <a:srgbClr val="000000"/>
                          </a:solidFill>
                          <a:latin typeface="Times New Roman"/>
                          <a:ea typeface="宋体"/>
                          <a:cs typeface="Times New Roman"/>
                        </a:rPr>
                        <a:t>0~5mm</a:t>
                      </a:r>
                      <a:r>
                        <a:rPr lang="zh-CN" sz="1200">
                          <a:solidFill>
                            <a:srgbClr val="000000"/>
                          </a:solidFill>
                          <a:latin typeface="Times New Roman"/>
                          <a:ea typeface="宋体"/>
                          <a:cs typeface="Times New Roman"/>
                        </a:rPr>
                        <a:t>逐渐加深</a:t>
                      </a:r>
                      <a:endParaRPr lang="zh-CN" sz="12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ctr">
                        <a:lnSpc>
                          <a:spcPct val="150000"/>
                        </a:lnSpc>
                        <a:spcAft>
                          <a:spcPts val="0"/>
                        </a:spcAft>
                      </a:pPr>
                      <a:r>
                        <a:rPr lang="zh-CN" sz="1200">
                          <a:solidFill>
                            <a:srgbClr val="000000"/>
                          </a:solidFill>
                          <a:latin typeface="Times New Roman"/>
                          <a:ea typeface="宋体"/>
                          <a:cs typeface="Times New Roman"/>
                        </a:rPr>
                        <a:t>余量</a:t>
                      </a:r>
                      <a:r>
                        <a:rPr lang="en-US" sz="1200">
                          <a:solidFill>
                            <a:srgbClr val="000000"/>
                          </a:solidFill>
                          <a:latin typeface="Times New Roman"/>
                          <a:ea typeface="宋体"/>
                          <a:cs typeface="Times New Roman"/>
                        </a:rPr>
                        <a:t>mm</a:t>
                      </a:r>
                      <a:endParaRPr lang="zh-CN" sz="12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200">
                          <a:solidFill>
                            <a:srgbClr val="000000"/>
                          </a:solidFill>
                          <a:latin typeface="Times New Roman"/>
                          <a:ea typeface="宋体"/>
                          <a:cs typeface="Times New Roman"/>
                        </a:rPr>
                        <a:t>5</a:t>
                      </a:r>
                      <a:endParaRPr lang="zh-CN" sz="12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200">
                          <a:solidFill>
                            <a:srgbClr val="000000"/>
                          </a:solidFill>
                          <a:latin typeface="Times New Roman"/>
                          <a:ea typeface="宋体"/>
                          <a:cs typeface="Times New Roman"/>
                        </a:rPr>
                        <a:t>5</a:t>
                      </a:r>
                      <a:endParaRPr lang="zh-CN" sz="12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ctr">
                        <a:lnSpc>
                          <a:spcPct val="150000"/>
                        </a:lnSpc>
                        <a:spcAft>
                          <a:spcPts val="0"/>
                        </a:spcAft>
                      </a:pPr>
                      <a:r>
                        <a:rPr lang="zh-CN" sz="1200">
                          <a:solidFill>
                            <a:srgbClr val="000000"/>
                          </a:solidFill>
                          <a:latin typeface="Times New Roman"/>
                          <a:ea typeface="宋体"/>
                          <a:cs typeface="Times New Roman"/>
                        </a:rPr>
                        <a:t>进给速度</a:t>
                      </a:r>
                      <a:r>
                        <a:rPr lang="en-US" sz="1200">
                          <a:solidFill>
                            <a:srgbClr val="000000"/>
                          </a:solidFill>
                          <a:latin typeface="Times New Roman"/>
                          <a:ea typeface="宋体"/>
                          <a:cs typeface="Times New Roman"/>
                        </a:rPr>
                        <a:t>mm/min</a:t>
                      </a:r>
                      <a:endParaRPr lang="zh-CN" sz="12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200">
                          <a:solidFill>
                            <a:srgbClr val="000000"/>
                          </a:solidFill>
                          <a:latin typeface="Times New Roman"/>
                          <a:ea typeface="宋体"/>
                          <a:cs typeface="Times New Roman"/>
                        </a:rPr>
                        <a:t>200</a:t>
                      </a:r>
                      <a:endParaRPr lang="zh-CN" sz="12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200">
                          <a:solidFill>
                            <a:srgbClr val="000000"/>
                          </a:solidFill>
                          <a:latin typeface="Times New Roman"/>
                          <a:ea typeface="宋体"/>
                          <a:cs typeface="Times New Roman"/>
                        </a:rPr>
                        <a:t>1000</a:t>
                      </a:r>
                      <a:endParaRPr lang="zh-CN" sz="12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ctr">
                        <a:lnSpc>
                          <a:spcPct val="150000"/>
                        </a:lnSpc>
                        <a:spcAft>
                          <a:spcPts val="0"/>
                        </a:spcAft>
                      </a:pPr>
                      <a:r>
                        <a:rPr lang="zh-CN" sz="1200">
                          <a:solidFill>
                            <a:srgbClr val="000000"/>
                          </a:solidFill>
                          <a:latin typeface="Times New Roman"/>
                          <a:ea typeface="宋体"/>
                          <a:cs typeface="Times New Roman"/>
                        </a:rPr>
                        <a:t>主轴转速</a:t>
                      </a:r>
                      <a:r>
                        <a:rPr lang="en-US" sz="1200">
                          <a:solidFill>
                            <a:srgbClr val="000000"/>
                          </a:solidFill>
                          <a:latin typeface="Times New Roman"/>
                          <a:ea typeface="宋体"/>
                          <a:cs typeface="Times New Roman"/>
                        </a:rPr>
                        <a:t>r/min</a:t>
                      </a:r>
                      <a:endParaRPr lang="zh-CN" sz="12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200">
                          <a:solidFill>
                            <a:srgbClr val="000000"/>
                          </a:solidFill>
                          <a:latin typeface="Times New Roman"/>
                          <a:ea typeface="宋体"/>
                          <a:cs typeface="Times New Roman"/>
                        </a:rPr>
                        <a:t>200</a:t>
                      </a:r>
                      <a:endParaRPr lang="zh-CN" sz="12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200">
                          <a:solidFill>
                            <a:srgbClr val="000000"/>
                          </a:solidFill>
                          <a:latin typeface="Times New Roman"/>
                          <a:ea typeface="宋体"/>
                          <a:cs typeface="Times New Roman"/>
                        </a:rPr>
                        <a:t>1000</a:t>
                      </a:r>
                      <a:endParaRPr lang="zh-CN" sz="12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ctr">
                        <a:lnSpc>
                          <a:spcPct val="150000"/>
                        </a:lnSpc>
                        <a:spcAft>
                          <a:spcPts val="0"/>
                        </a:spcAft>
                      </a:pPr>
                      <a:r>
                        <a:rPr lang="zh-CN" sz="1200">
                          <a:solidFill>
                            <a:srgbClr val="000000"/>
                          </a:solidFill>
                          <a:latin typeface="Times New Roman"/>
                          <a:ea typeface="宋体"/>
                          <a:cs typeface="Times New Roman"/>
                        </a:rPr>
                        <a:t>加工方式</a:t>
                      </a:r>
                      <a:endParaRPr lang="zh-CN" sz="12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zh-CN" sz="1200">
                          <a:solidFill>
                            <a:srgbClr val="000000"/>
                          </a:solidFill>
                          <a:latin typeface="Times New Roman"/>
                          <a:ea typeface="宋体"/>
                          <a:cs typeface="Times New Roman"/>
                        </a:rPr>
                        <a:t>刀具保持切深</a:t>
                      </a:r>
                      <a:r>
                        <a:rPr lang="en-US" sz="1200">
                          <a:solidFill>
                            <a:srgbClr val="000000"/>
                          </a:solidFill>
                          <a:latin typeface="Times New Roman"/>
                          <a:ea typeface="宋体"/>
                          <a:cs typeface="Times New Roman"/>
                        </a:rPr>
                        <a:t>5mm</a:t>
                      </a:r>
                      <a:r>
                        <a:rPr lang="zh-CN" sz="1200">
                          <a:solidFill>
                            <a:srgbClr val="000000"/>
                          </a:solidFill>
                          <a:latin typeface="Times New Roman"/>
                          <a:ea typeface="宋体"/>
                          <a:cs typeface="Times New Roman"/>
                        </a:rPr>
                        <a:t>，切宽从</a:t>
                      </a:r>
                      <a:r>
                        <a:rPr lang="en-US" sz="1200">
                          <a:solidFill>
                            <a:srgbClr val="000000"/>
                          </a:solidFill>
                          <a:latin typeface="Times New Roman"/>
                          <a:ea typeface="宋体"/>
                          <a:cs typeface="Times New Roman"/>
                        </a:rPr>
                        <a:t>0</a:t>
                      </a:r>
                      <a:r>
                        <a:rPr lang="zh-CN" sz="1200">
                          <a:solidFill>
                            <a:srgbClr val="000000"/>
                          </a:solidFill>
                          <a:latin typeface="Times New Roman"/>
                          <a:ea typeface="宋体"/>
                          <a:cs typeface="Times New Roman"/>
                        </a:rPr>
                        <a:t>至</a:t>
                      </a:r>
                      <a:r>
                        <a:rPr lang="en-US" sz="1200">
                          <a:solidFill>
                            <a:srgbClr val="000000"/>
                          </a:solidFill>
                          <a:latin typeface="Times New Roman"/>
                          <a:ea typeface="宋体"/>
                          <a:cs typeface="Times New Roman"/>
                        </a:rPr>
                        <a:t>5mm</a:t>
                      </a:r>
                      <a:r>
                        <a:rPr lang="zh-CN" sz="1200">
                          <a:solidFill>
                            <a:srgbClr val="000000"/>
                          </a:solidFill>
                          <a:latin typeface="Times New Roman"/>
                          <a:ea typeface="宋体"/>
                          <a:cs typeface="Times New Roman"/>
                        </a:rPr>
                        <a:t>匀速增大，整个加工正向进给量约</a:t>
                      </a:r>
                      <a:r>
                        <a:rPr lang="en-US" sz="1200">
                          <a:solidFill>
                            <a:srgbClr val="000000"/>
                          </a:solidFill>
                          <a:latin typeface="Times New Roman"/>
                          <a:ea typeface="宋体"/>
                          <a:cs typeface="Times New Roman"/>
                        </a:rPr>
                        <a:t>105mm</a:t>
                      </a:r>
                      <a:endParaRPr lang="zh-CN" sz="12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zh-CN" sz="1200" dirty="0">
                          <a:solidFill>
                            <a:srgbClr val="000000"/>
                          </a:solidFill>
                          <a:latin typeface="Times New Roman"/>
                          <a:ea typeface="宋体"/>
                          <a:cs typeface="Times New Roman"/>
                        </a:rPr>
                        <a:t>刀具保持切宽</a:t>
                      </a:r>
                      <a:r>
                        <a:rPr lang="en-US" sz="1200" dirty="0">
                          <a:solidFill>
                            <a:srgbClr val="000000"/>
                          </a:solidFill>
                          <a:latin typeface="Times New Roman"/>
                          <a:ea typeface="宋体"/>
                          <a:cs typeface="Times New Roman"/>
                        </a:rPr>
                        <a:t>5mm</a:t>
                      </a:r>
                      <a:r>
                        <a:rPr lang="zh-CN" sz="1200" dirty="0">
                          <a:solidFill>
                            <a:srgbClr val="000000"/>
                          </a:solidFill>
                          <a:latin typeface="Times New Roman"/>
                          <a:ea typeface="宋体"/>
                          <a:cs typeface="Times New Roman"/>
                        </a:rPr>
                        <a:t>，切深从</a:t>
                      </a:r>
                      <a:r>
                        <a:rPr lang="en-US" sz="1200" dirty="0">
                          <a:solidFill>
                            <a:srgbClr val="000000"/>
                          </a:solidFill>
                          <a:latin typeface="Times New Roman"/>
                          <a:ea typeface="宋体"/>
                          <a:cs typeface="Times New Roman"/>
                        </a:rPr>
                        <a:t>0</a:t>
                      </a:r>
                      <a:r>
                        <a:rPr lang="zh-CN" sz="1200" dirty="0">
                          <a:solidFill>
                            <a:srgbClr val="000000"/>
                          </a:solidFill>
                          <a:latin typeface="Times New Roman"/>
                          <a:ea typeface="宋体"/>
                          <a:cs typeface="Times New Roman"/>
                        </a:rPr>
                        <a:t>至</a:t>
                      </a:r>
                      <a:r>
                        <a:rPr lang="en-US" sz="1200" dirty="0">
                          <a:solidFill>
                            <a:srgbClr val="000000"/>
                          </a:solidFill>
                          <a:latin typeface="Times New Roman"/>
                          <a:ea typeface="宋体"/>
                          <a:cs typeface="Times New Roman"/>
                        </a:rPr>
                        <a:t>5mm</a:t>
                      </a:r>
                      <a:r>
                        <a:rPr lang="zh-CN" sz="1200" dirty="0">
                          <a:solidFill>
                            <a:srgbClr val="000000"/>
                          </a:solidFill>
                          <a:latin typeface="Times New Roman"/>
                          <a:ea typeface="宋体"/>
                          <a:cs typeface="Times New Roman"/>
                        </a:rPr>
                        <a:t>匀速增大，整个加工正向进给量约</a:t>
                      </a:r>
                      <a:r>
                        <a:rPr lang="en-US" sz="1200" dirty="0">
                          <a:solidFill>
                            <a:srgbClr val="000000"/>
                          </a:solidFill>
                          <a:latin typeface="Times New Roman"/>
                          <a:ea typeface="宋体"/>
                          <a:cs typeface="Times New Roman"/>
                        </a:rPr>
                        <a:t>105mm</a:t>
                      </a:r>
                      <a:endParaRPr lang="zh-CN" sz="12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ctr">
                        <a:lnSpc>
                          <a:spcPct val="150000"/>
                        </a:lnSpc>
                        <a:spcAft>
                          <a:spcPts val="0"/>
                        </a:spcAft>
                      </a:pPr>
                      <a:r>
                        <a:rPr lang="zh-CN" sz="1200">
                          <a:solidFill>
                            <a:srgbClr val="000000"/>
                          </a:solidFill>
                          <a:latin typeface="Times New Roman"/>
                          <a:ea typeface="宋体"/>
                          <a:cs typeface="Times New Roman"/>
                        </a:rPr>
                        <a:t>数据采样方式</a:t>
                      </a:r>
                      <a:endParaRPr lang="zh-CN" sz="12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127000" algn="ctr">
                        <a:lnSpc>
                          <a:spcPct val="150000"/>
                        </a:lnSpc>
                        <a:spcAft>
                          <a:spcPts val="0"/>
                        </a:spcAft>
                      </a:pPr>
                      <a:r>
                        <a:rPr lang="en-US" sz="1200" dirty="0">
                          <a:solidFill>
                            <a:srgbClr val="000000"/>
                          </a:solidFill>
                          <a:latin typeface="Times New Roman"/>
                          <a:ea typeface="宋体"/>
                          <a:cs typeface="Times New Roman"/>
                        </a:rPr>
                        <a:t>SSTT  </a:t>
                      </a:r>
                      <a:r>
                        <a:rPr lang="zh-CN" altLang="en-US" sz="1200" dirty="0" smtClean="0">
                          <a:solidFill>
                            <a:srgbClr val="000000"/>
                          </a:solidFill>
                          <a:latin typeface="Times New Roman"/>
                          <a:ea typeface="宋体"/>
                          <a:cs typeface="Times New Roman"/>
                        </a:rPr>
                        <a:t>采样软件</a:t>
                      </a:r>
                      <a:r>
                        <a:rPr lang="zh-CN" sz="1200" dirty="0" smtClean="0">
                          <a:solidFill>
                            <a:srgbClr val="000000"/>
                          </a:solidFill>
                          <a:latin typeface="Times New Roman"/>
                          <a:ea typeface="宋体"/>
                          <a:cs typeface="Times New Roman"/>
                        </a:rPr>
                        <a:t>采</a:t>
                      </a:r>
                      <a:r>
                        <a:rPr lang="zh-CN" sz="1200" dirty="0">
                          <a:solidFill>
                            <a:srgbClr val="000000"/>
                          </a:solidFill>
                          <a:latin typeface="Times New Roman"/>
                          <a:ea typeface="宋体"/>
                          <a:cs typeface="Times New Roman"/>
                        </a:rPr>
                        <a:t>集二进制文件</a:t>
                      </a:r>
                      <a:endParaRPr lang="zh-CN" sz="12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bl>
          </a:graphicData>
        </a:graphic>
      </p:graphicFrame>
      <p:sp>
        <p:nvSpPr>
          <p:cNvPr id="8" name="TextBox 7"/>
          <p:cNvSpPr txBox="1"/>
          <p:nvPr/>
        </p:nvSpPr>
        <p:spPr>
          <a:xfrm>
            <a:off x="3707904" y="1772816"/>
            <a:ext cx="1584176" cy="369332"/>
          </a:xfrm>
          <a:prstGeom prst="rect">
            <a:avLst/>
          </a:prstGeom>
          <a:noFill/>
        </p:spPr>
        <p:txBody>
          <a:bodyPr wrap="square" rtlCol="0">
            <a:spAutoFit/>
          </a:bodyPr>
          <a:lstStyle/>
          <a:p>
            <a:r>
              <a:rPr lang="zh-CN" altLang="en-US" b="1" dirty="0" smtClean="0"/>
              <a:t>实验条件：</a:t>
            </a:r>
            <a:endParaRPr lang="en-US" altLang="zh-CN" b="1" dirty="0" smtClean="0"/>
          </a:p>
        </p:txBody>
      </p:sp>
      <p:sp>
        <p:nvSpPr>
          <p:cNvPr id="10" name="TextBox 9"/>
          <p:cNvSpPr txBox="1"/>
          <p:nvPr/>
        </p:nvSpPr>
        <p:spPr>
          <a:xfrm>
            <a:off x="539552" y="1700808"/>
            <a:ext cx="1584176" cy="369332"/>
          </a:xfrm>
          <a:prstGeom prst="rect">
            <a:avLst/>
          </a:prstGeom>
          <a:noFill/>
        </p:spPr>
        <p:txBody>
          <a:bodyPr wrap="square" rtlCol="0">
            <a:spAutoFit/>
          </a:bodyPr>
          <a:lstStyle/>
          <a:p>
            <a:r>
              <a:rPr lang="zh-CN" altLang="en-US" b="1" dirty="0" smtClean="0"/>
              <a:t>切宽渐变实验：</a:t>
            </a:r>
            <a:endParaRPr lang="en-US" altLang="zh-CN" b="1" dirty="0" smtClean="0"/>
          </a:p>
        </p:txBody>
      </p:sp>
      <p:sp>
        <p:nvSpPr>
          <p:cNvPr id="11" name="TextBox 10"/>
          <p:cNvSpPr txBox="1"/>
          <p:nvPr/>
        </p:nvSpPr>
        <p:spPr>
          <a:xfrm>
            <a:off x="539552" y="4077072"/>
            <a:ext cx="1584176" cy="369332"/>
          </a:xfrm>
          <a:prstGeom prst="rect">
            <a:avLst/>
          </a:prstGeom>
          <a:noFill/>
        </p:spPr>
        <p:txBody>
          <a:bodyPr wrap="square" rtlCol="0">
            <a:spAutoFit/>
          </a:bodyPr>
          <a:lstStyle/>
          <a:p>
            <a:r>
              <a:rPr lang="zh-CN" altLang="en-US" b="1" dirty="0" smtClean="0"/>
              <a:t>切深渐变实验：</a:t>
            </a:r>
            <a:endParaRPr lang="en-US" altLang="zh-CN" b="1"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E75EF55-61DA-4976-ADED-9D2FF5966691}" type="datetime2">
              <a:rPr lang="zh-CN" altLang="en-US" smtClean="0"/>
              <a:pPr>
                <a:defRPr/>
              </a:pPr>
              <a:t>2015年5月16日</a:t>
            </a:fld>
            <a:endParaRPr lang="en-US"/>
          </a:p>
        </p:txBody>
      </p:sp>
      <p:sp>
        <p:nvSpPr>
          <p:cNvPr id="9" name="矩形 8"/>
          <p:cNvSpPr/>
          <p:nvPr/>
        </p:nvSpPr>
        <p:spPr>
          <a:xfrm>
            <a:off x="4067944" y="260648"/>
            <a:ext cx="4896544" cy="523220"/>
          </a:xfrm>
          <a:prstGeom prst="rect">
            <a:avLst/>
          </a:prstGeom>
        </p:spPr>
        <p:txBody>
          <a:bodyPr wrap="square">
            <a:spAutoFit/>
          </a:bodyPr>
          <a:lstStyle/>
          <a:p>
            <a:r>
              <a:rPr lang="zh-CN" altLang="en-US" sz="2800" b="1" kern="0" dirty="0" smtClean="0">
                <a:solidFill>
                  <a:srgbClr val="C00000"/>
                </a:solidFill>
              </a:rPr>
              <a:t>五、</a:t>
            </a:r>
            <a:r>
              <a:rPr lang="zh-CN" altLang="zh-CN" sz="2800" b="1" kern="0" dirty="0" smtClean="0">
                <a:solidFill>
                  <a:srgbClr val="C00000"/>
                </a:solidFill>
              </a:rPr>
              <a:t>实践验证和优化案例分析</a:t>
            </a:r>
            <a:endParaRPr lang="en-US" altLang="zh-CN" sz="2800" b="1" kern="0" dirty="0" smtClean="0">
              <a:solidFill>
                <a:srgbClr val="C00000"/>
              </a:solidFill>
            </a:endParaRPr>
          </a:p>
        </p:txBody>
      </p:sp>
      <p:sp>
        <p:nvSpPr>
          <p:cNvPr id="4" name="TextBox 3"/>
          <p:cNvSpPr txBox="1"/>
          <p:nvPr/>
        </p:nvSpPr>
        <p:spPr>
          <a:xfrm>
            <a:off x="467544" y="1124744"/>
            <a:ext cx="5328592" cy="523220"/>
          </a:xfrm>
          <a:prstGeom prst="rect">
            <a:avLst/>
          </a:prstGeom>
          <a:noFill/>
        </p:spPr>
        <p:txBody>
          <a:bodyPr wrap="square" rtlCol="0">
            <a:spAutoFit/>
          </a:bodyPr>
          <a:lstStyle/>
          <a:p>
            <a:pPr marL="0" lvl="1" algn="just">
              <a:buClr>
                <a:schemeClr val="accent2"/>
              </a:buClr>
              <a:buFont typeface="Wingdings" pitchFamily="2" charset="2"/>
              <a:buChar char="l"/>
            </a:pPr>
            <a:r>
              <a:rPr lang="en-US" altLang="zh-CN" sz="2800" b="1" dirty="0" smtClean="0"/>
              <a:t>XHK715</a:t>
            </a:r>
            <a:r>
              <a:rPr lang="zh-CN" altLang="en-US" sz="2800" b="1" dirty="0" smtClean="0"/>
              <a:t>加工中心验证实验：</a:t>
            </a:r>
          </a:p>
        </p:txBody>
      </p:sp>
      <p:sp>
        <p:nvSpPr>
          <p:cNvPr id="10" name="TextBox 9"/>
          <p:cNvSpPr txBox="1"/>
          <p:nvPr/>
        </p:nvSpPr>
        <p:spPr>
          <a:xfrm>
            <a:off x="683568" y="1700808"/>
            <a:ext cx="2448272" cy="369332"/>
          </a:xfrm>
          <a:prstGeom prst="rect">
            <a:avLst/>
          </a:prstGeom>
          <a:noFill/>
        </p:spPr>
        <p:txBody>
          <a:bodyPr wrap="square" rtlCol="0">
            <a:spAutoFit/>
          </a:bodyPr>
          <a:lstStyle/>
          <a:p>
            <a:pPr>
              <a:buClr>
                <a:srgbClr val="FF0000"/>
              </a:buClr>
              <a:buFont typeface="Wingdings" pitchFamily="2" charset="2"/>
              <a:buChar char="u"/>
            </a:pPr>
            <a:r>
              <a:rPr lang="zh-CN" altLang="en-US" b="1" dirty="0" smtClean="0"/>
              <a:t>切宽渐变实验结果：</a:t>
            </a:r>
            <a:endParaRPr lang="en-US" altLang="zh-CN" b="1" dirty="0" smtClean="0"/>
          </a:p>
        </p:txBody>
      </p:sp>
      <p:sp>
        <p:nvSpPr>
          <p:cNvPr id="11" name="TextBox 10"/>
          <p:cNvSpPr txBox="1"/>
          <p:nvPr/>
        </p:nvSpPr>
        <p:spPr>
          <a:xfrm>
            <a:off x="2699792" y="2348880"/>
            <a:ext cx="461665" cy="1296144"/>
          </a:xfrm>
          <a:prstGeom prst="rect">
            <a:avLst/>
          </a:prstGeom>
          <a:noFill/>
        </p:spPr>
        <p:txBody>
          <a:bodyPr vert="eaVert" wrap="square" rtlCol="0">
            <a:spAutoFit/>
          </a:bodyPr>
          <a:lstStyle/>
          <a:p>
            <a:r>
              <a:rPr lang="zh-CN" altLang="en-US" dirty="0" smtClean="0"/>
              <a:t>自适应模块</a:t>
            </a:r>
            <a:endParaRPr lang="zh-CN" altLang="en-US" dirty="0"/>
          </a:p>
        </p:txBody>
      </p:sp>
      <p:sp>
        <p:nvSpPr>
          <p:cNvPr id="12" name="TextBox 11"/>
          <p:cNvSpPr txBox="1"/>
          <p:nvPr/>
        </p:nvSpPr>
        <p:spPr>
          <a:xfrm>
            <a:off x="3203848" y="2060848"/>
            <a:ext cx="648072" cy="369332"/>
          </a:xfrm>
          <a:prstGeom prst="rect">
            <a:avLst/>
          </a:prstGeom>
          <a:noFill/>
        </p:spPr>
        <p:txBody>
          <a:bodyPr wrap="square" rtlCol="0">
            <a:spAutoFit/>
          </a:bodyPr>
          <a:lstStyle/>
          <a:p>
            <a:pPr algn="ctr"/>
            <a:r>
              <a:rPr lang="zh-CN" altLang="en-US" dirty="0" smtClean="0"/>
              <a:t>（前）</a:t>
            </a:r>
            <a:endParaRPr lang="zh-CN" altLang="en-US" dirty="0"/>
          </a:p>
        </p:txBody>
      </p:sp>
      <p:sp>
        <p:nvSpPr>
          <p:cNvPr id="13" name="TextBox 12"/>
          <p:cNvSpPr txBox="1"/>
          <p:nvPr/>
        </p:nvSpPr>
        <p:spPr>
          <a:xfrm>
            <a:off x="3203848" y="3573016"/>
            <a:ext cx="648072" cy="369332"/>
          </a:xfrm>
          <a:prstGeom prst="rect">
            <a:avLst/>
          </a:prstGeom>
          <a:noFill/>
        </p:spPr>
        <p:txBody>
          <a:bodyPr wrap="square" rtlCol="0">
            <a:spAutoFit/>
          </a:bodyPr>
          <a:lstStyle/>
          <a:p>
            <a:pPr algn="ctr"/>
            <a:r>
              <a:rPr lang="zh-CN" altLang="en-US" dirty="0" smtClean="0"/>
              <a:t>（后）</a:t>
            </a:r>
            <a:endParaRPr lang="zh-CN" altLang="en-US" dirty="0"/>
          </a:p>
        </p:txBody>
      </p:sp>
      <p:sp>
        <p:nvSpPr>
          <p:cNvPr id="15" name="TextBox 14"/>
          <p:cNvSpPr txBox="1"/>
          <p:nvPr/>
        </p:nvSpPr>
        <p:spPr>
          <a:xfrm>
            <a:off x="683568" y="3933056"/>
            <a:ext cx="2160240" cy="369332"/>
          </a:xfrm>
          <a:prstGeom prst="rect">
            <a:avLst/>
          </a:prstGeom>
          <a:noFill/>
        </p:spPr>
        <p:txBody>
          <a:bodyPr wrap="square" rtlCol="0">
            <a:spAutoFit/>
          </a:bodyPr>
          <a:lstStyle/>
          <a:p>
            <a:pPr>
              <a:buClr>
                <a:srgbClr val="FF0000"/>
              </a:buClr>
              <a:buFont typeface="Wingdings" pitchFamily="2" charset="2"/>
              <a:buChar char="u"/>
            </a:pPr>
            <a:r>
              <a:rPr lang="zh-CN" altLang="en-US" b="1" dirty="0" smtClean="0"/>
              <a:t>示波器显示界面：</a:t>
            </a:r>
            <a:endParaRPr lang="en-US" altLang="zh-CN" b="1" dirty="0" smtClean="0"/>
          </a:p>
        </p:txBody>
      </p:sp>
      <p:graphicFrame>
        <p:nvGraphicFramePr>
          <p:cNvPr id="16" name="表格 15"/>
          <p:cNvGraphicFramePr>
            <a:graphicFrameLocks noGrp="1"/>
          </p:cNvGraphicFramePr>
          <p:nvPr/>
        </p:nvGraphicFramePr>
        <p:xfrm>
          <a:off x="4067943" y="5229200"/>
          <a:ext cx="4824537" cy="822960"/>
        </p:xfrm>
        <a:graphic>
          <a:graphicData uri="http://schemas.openxmlformats.org/drawingml/2006/table">
            <a:tbl>
              <a:tblPr/>
              <a:tblGrid>
                <a:gridCol w="1608179"/>
                <a:gridCol w="1608179"/>
                <a:gridCol w="1608179"/>
              </a:tblGrid>
              <a:tr h="0">
                <a:tc rowSpan="2">
                  <a:txBody>
                    <a:bodyPr/>
                    <a:lstStyle/>
                    <a:p>
                      <a:pPr indent="127000" algn="ctr">
                        <a:lnSpc>
                          <a:spcPct val="150000"/>
                        </a:lnSpc>
                        <a:spcAft>
                          <a:spcPts val="0"/>
                        </a:spcAft>
                      </a:pPr>
                      <a:r>
                        <a:rPr lang="zh-CN" sz="1200" dirty="0">
                          <a:solidFill>
                            <a:srgbClr val="000000"/>
                          </a:solidFill>
                          <a:latin typeface="Times New Roman"/>
                          <a:ea typeface="宋体"/>
                          <a:cs typeface="Times New Roman"/>
                        </a:rPr>
                        <a:t>加工方式</a:t>
                      </a:r>
                      <a:endParaRPr lang="zh-CN" sz="12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127000" algn="ctr">
                        <a:lnSpc>
                          <a:spcPct val="150000"/>
                        </a:lnSpc>
                        <a:spcAft>
                          <a:spcPts val="0"/>
                        </a:spcAft>
                      </a:pPr>
                      <a:r>
                        <a:rPr lang="zh-CN" sz="1200" dirty="0">
                          <a:solidFill>
                            <a:srgbClr val="000000"/>
                          </a:solidFill>
                          <a:latin typeface="Times New Roman"/>
                          <a:ea typeface="宋体"/>
                          <a:cs typeface="Times New Roman"/>
                        </a:rPr>
                        <a:t>加工时</a:t>
                      </a:r>
                      <a:r>
                        <a:rPr lang="zh-CN" sz="1200" dirty="0" smtClean="0">
                          <a:solidFill>
                            <a:srgbClr val="000000"/>
                          </a:solidFill>
                          <a:latin typeface="Times New Roman"/>
                          <a:ea typeface="宋体"/>
                          <a:cs typeface="Times New Roman"/>
                        </a:rPr>
                        <a:t>长</a:t>
                      </a:r>
                      <a:r>
                        <a:rPr lang="en-US" altLang="zh-CN" sz="1200" dirty="0" smtClean="0">
                          <a:solidFill>
                            <a:srgbClr val="000000"/>
                          </a:solidFill>
                          <a:latin typeface="Times New Roman"/>
                          <a:ea typeface="宋体"/>
                          <a:cs typeface="Times New Roman"/>
                        </a:rPr>
                        <a:t>/s</a:t>
                      </a:r>
                      <a:endParaRPr lang="zh-CN" sz="12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0">
                <a:tc vMerge="1">
                  <a:txBody>
                    <a:bodyPr/>
                    <a:lstStyle/>
                    <a:p>
                      <a:endParaRPr lang="zh-CN" altLang="en-US"/>
                    </a:p>
                  </a:txBody>
                  <a:tcPr/>
                </a:tc>
                <a:tc>
                  <a:txBody>
                    <a:bodyPr/>
                    <a:lstStyle/>
                    <a:p>
                      <a:pPr indent="127000" algn="ctr">
                        <a:lnSpc>
                          <a:spcPct val="150000"/>
                        </a:lnSpc>
                        <a:spcAft>
                          <a:spcPts val="0"/>
                        </a:spcAft>
                      </a:pPr>
                      <a:r>
                        <a:rPr lang="zh-CN" sz="1200">
                          <a:solidFill>
                            <a:srgbClr val="000000"/>
                          </a:solidFill>
                          <a:latin typeface="Times New Roman"/>
                          <a:ea typeface="宋体"/>
                          <a:cs typeface="Times New Roman"/>
                        </a:rPr>
                        <a:t>无自适应</a:t>
                      </a:r>
                      <a:endParaRPr lang="zh-CN" sz="12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zh-CN" sz="1200" dirty="0">
                          <a:solidFill>
                            <a:srgbClr val="000000"/>
                          </a:solidFill>
                          <a:latin typeface="Times New Roman"/>
                          <a:ea typeface="宋体"/>
                          <a:cs typeface="Times New Roman"/>
                        </a:rPr>
                        <a:t>自适应</a:t>
                      </a:r>
                      <a:endParaRPr lang="zh-CN" sz="12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ctr">
                        <a:lnSpc>
                          <a:spcPct val="150000"/>
                        </a:lnSpc>
                        <a:spcAft>
                          <a:spcPts val="0"/>
                        </a:spcAft>
                      </a:pPr>
                      <a:r>
                        <a:rPr lang="zh-CN" sz="1200">
                          <a:solidFill>
                            <a:srgbClr val="000000"/>
                          </a:solidFill>
                          <a:latin typeface="Times New Roman"/>
                          <a:ea typeface="宋体"/>
                          <a:cs typeface="Times New Roman"/>
                        </a:rPr>
                        <a:t>切宽渐变</a:t>
                      </a:r>
                      <a:endParaRPr lang="zh-CN" sz="12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200">
                          <a:solidFill>
                            <a:srgbClr val="000000"/>
                          </a:solidFill>
                          <a:latin typeface="Times New Roman"/>
                          <a:ea typeface="宋体"/>
                          <a:cs typeface="Times New Roman"/>
                        </a:rPr>
                        <a:t>31.5</a:t>
                      </a:r>
                      <a:endParaRPr lang="zh-CN" sz="12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200" dirty="0">
                          <a:solidFill>
                            <a:srgbClr val="000000"/>
                          </a:solidFill>
                          <a:latin typeface="Times New Roman"/>
                          <a:ea typeface="宋体"/>
                          <a:cs typeface="Times New Roman"/>
                        </a:rPr>
                        <a:t>28</a:t>
                      </a:r>
                      <a:endParaRPr lang="zh-CN" sz="12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7" name="TextBox 16"/>
          <p:cNvSpPr txBox="1"/>
          <p:nvPr/>
        </p:nvSpPr>
        <p:spPr>
          <a:xfrm>
            <a:off x="5652120" y="4869160"/>
            <a:ext cx="1728192" cy="369332"/>
          </a:xfrm>
          <a:prstGeom prst="rect">
            <a:avLst/>
          </a:prstGeom>
          <a:noFill/>
        </p:spPr>
        <p:txBody>
          <a:bodyPr wrap="square" rtlCol="0">
            <a:spAutoFit/>
          </a:bodyPr>
          <a:lstStyle/>
          <a:p>
            <a:pPr algn="ctr"/>
            <a:r>
              <a:rPr lang="zh-CN" altLang="en-US" dirty="0" smtClean="0"/>
              <a:t>加工效率对比</a:t>
            </a:r>
            <a:endParaRPr lang="zh-CN" altLang="en-US" dirty="0"/>
          </a:p>
        </p:txBody>
      </p:sp>
      <p:pic>
        <p:nvPicPr>
          <p:cNvPr id="226306" name="Picture 2"/>
          <p:cNvPicPr>
            <a:picLocks noChangeAspect="1" noChangeArrowheads="1"/>
          </p:cNvPicPr>
          <p:nvPr/>
        </p:nvPicPr>
        <p:blipFill>
          <a:blip r:embed="rId2" cstate="print"/>
          <a:srcRect/>
          <a:stretch>
            <a:fillRect/>
          </a:stretch>
        </p:blipFill>
        <p:spPr bwMode="auto">
          <a:xfrm>
            <a:off x="3984276" y="1556792"/>
            <a:ext cx="2408048" cy="1696987"/>
          </a:xfrm>
          <a:prstGeom prst="rect">
            <a:avLst/>
          </a:prstGeom>
          <a:noFill/>
          <a:ln w="9525">
            <a:noFill/>
            <a:miter lim="800000"/>
            <a:headEnd/>
            <a:tailEnd/>
          </a:ln>
        </p:spPr>
      </p:pic>
      <p:pic>
        <p:nvPicPr>
          <p:cNvPr id="226307" name="Picture 3"/>
          <p:cNvPicPr>
            <a:picLocks noChangeAspect="1" noChangeArrowheads="1"/>
          </p:cNvPicPr>
          <p:nvPr/>
        </p:nvPicPr>
        <p:blipFill>
          <a:blip r:embed="rId3" cstate="print"/>
          <a:srcRect/>
          <a:stretch>
            <a:fillRect/>
          </a:stretch>
        </p:blipFill>
        <p:spPr bwMode="auto">
          <a:xfrm>
            <a:off x="6444208" y="1556792"/>
            <a:ext cx="2448272" cy="1689873"/>
          </a:xfrm>
          <a:prstGeom prst="rect">
            <a:avLst/>
          </a:prstGeom>
          <a:noFill/>
          <a:ln w="9525">
            <a:noFill/>
            <a:miter lim="800000"/>
            <a:headEnd/>
            <a:tailEnd/>
          </a:ln>
        </p:spPr>
      </p:pic>
      <p:pic>
        <p:nvPicPr>
          <p:cNvPr id="226310" name="Picture 6"/>
          <p:cNvPicPr>
            <a:picLocks noChangeAspect="1" noChangeArrowheads="1"/>
          </p:cNvPicPr>
          <p:nvPr/>
        </p:nvPicPr>
        <p:blipFill>
          <a:blip r:embed="rId4" cstate="print"/>
          <a:srcRect/>
          <a:stretch>
            <a:fillRect/>
          </a:stretch>
        </p:blipFill>
        <p:spPr bwMode="auto">
          <a:xfrm>
            <a:off x="3995936" y="3284984"/>
            <a:ext cx="2376264" cy="1656184"/>
          </a:xfrm>
          <a:prstGeom prst="rect">
            <a:avLst/>
          </a:prstGeom>
          <a:noFill/>
          <a:ln w="9525">
            <a:noFill/>
            <a:miter lim="800000"/>
            <a:headEnd/>
            <a:tailEnd/>
          </a:ln>
        </p:spPr>
      </p:pic>
      <p:pic>
        <p:nvPicPr>
          <p:cNvPr id="226311" name="Picture 7"/>
          <p:cNvPicPr>
            <a:picLocks noChangeAspect="1" noChangeArrowheads="1"/>
          </p:cNvPicPr>
          <p:nvPr/>
        </p:nvPicPr>
        <p:blipFill>
          <a:blip r:embed="rId5" cstate="print"/>
          <a:srcRect/>
          <a:stretch>
            <a:fillRect/>
          </a:stretch>
        </p:blipFill>
        <p:spPr bwMode="auto">
          <a:xfrm>
            <a:off x="6444208" y="3284984"/>
            <a:ext cx="2448272" cy="1656184"/>
          </a:xfrm>
          <a:prstGeom prst="rect">
            <a:avLst/>
          </a:prstGeom>
          <a:noFill/>
          <a:ln w="9525">
            <a:noFill/>
            <a:miter lim="800000"/>
            <a:headEnd/>
            <a:tailEnd/>
          </a:ln>
        </p:spPr>
      </p:pic>
      <p:pic>
        <p:nvPicPr>
          <p:cNvPr id="226312" name="Picture 8"/>
          <p:cNvPicPr>
            <a:picLocks noChangeAspect="1" noChangeArrowheads="1"/>
          </p:cNvPicPr>
          <p:nvPr/>
        </p:nvPicPr>
        <p:blipFill>
          <a:blip r:embed="rId6" cstate="print"/>
          <a:srcRect/>
          <a:stretch>
            <a:fillRect/>
          </a:stretch>
        </p:blipFill>
        <p:spPr bwMode="auto">
          <a:xfrm>
            <a:off x="539552" y="4365104"/>
            <a:ext cx="3384376" cy="20162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E75EF55-61DA-4976-ADED-9D2FF5966691}" type="datetime2">
              <a:rPr lang="zh-CN" altLang="en-US" smtClean="0"/>
              <a:pPr>
                <a:defRPr/>
              </a:pPr>
              <a:t>2015年5月16日</a:t>
            </a:fld>
            <a:endParaRPr lang="en-US"/>
          </a:p>
        </p:txBody>
      </p:sp>
      <p:sp>
        <p:nvSpPr>
          <p:cNvPr id="9" name="矩形 8"/>
          <p:cNvSpPr/>
          <p:nvPr/>
        </p:nvSpPr>
        <p:spPr>
          <a:xfrm>
            <a:off x="4067944" y="260648"/>
            <a:ext cx="4896544" cy="523220"/>
          </a:xfrm>
          <a:prstGeom prst="rect">
            <a:avLst/>
          </a:prstGeom>
        </p:spPr>
        <p:txBody>
          <a:bodyPr wrap="square">
            <a:spAutoFit/>
          </a:bodyPr>
          <a:lstStyle/>
          <a:p>
            <a:r>
              <a:rPr lang="zh-CN" altLang="en-US" sz="2800" b="1" kern="0" dirty="0" smtClean="0">
                <a:solidFill>
                  <a:srgbClr val="C00000"/>
                </a:solidFill>
              </a:rPr>
              <a:t>五、</a:t>
            </a:r>
            <a:r>
              <a:rPr lang="zh-CN" altLang="zh-CN" sz="2800" b="1" kern="0" dirty="0" smtClean="0">
                <a:solidFill>
                  <a:srgbClr val="C00000"/>
                </a:solidFill>
              </a:rPr>
              <a:t>实践验证和优化案例分析</a:t>
            </a:r>
            <a:endParaRPr lang="en-US" altLang="zh-CN" sz="2800" b="1" kern="0" dirty="0" smtClean="0">
              <a:solidFill>
                <a:srgbClr val="C00000"/>
              </a:solidFill>
            </a:endParaRPr>
          </a:p>
        </p:txBody>
      </p:sp>
      <p:sp>
        <p:nvSpPr>
          <p:cNvPr id="4" name="TextBox 3"/>
          <p:cNvSpPr txBox="1"/>
          <p:nvPr/>
        </p:nvSpPr>
        <p:spPr>
          <a:xfrm>
            <a:off x="467544" y="1124744"/>
            <a:ext cx="5328592" cy="523220"/>
          </a:xfrm>
          <a:prstGeom prst="rect">
            <a:avLst/>
          </a:prstGeom>
          <a:noFill/>
        </p:spPr>
        <p:txBody>
          <a:bodyPr wrap="square" rtlCol="0">
            <a:spAutoFit/>
          </a:bodyPr>
          <a:lstStyle/>
          <a:p>
            <a:pPr marL="0" lvl="1" algn="just">
              <a:buClr>
                <a:schemeClr val="accent2"/>
              </a:buClr>
              <a:buFont typeface="Wingdings" pitchFamily="2" charset="2"/>
              <a:buChar char="l"/>
            </a:pPr>
            <a:r>
              <a:rPr lang="en-US" altLang="zh-CN" sz="2800" b="1" dirty="0" smtClean="0"/>
              <a:t>XHK715</a:t>
            </a:r>
            <a:r>
              <a:rPr lang="zh-CN" altLang="en-US" sz="2800" b="1" dirty="0" smtClean="0"/>
              <a:t>加工中心验证实验：</a:t>
            </a:r>
          </a:p>
        </p:txBody>
      </p:sp>
      <p:sp>
        <p:nvSpPr>
          <p:cNvPr id="10" name="TextBox 9"/>
          <p:cNvSpPr txBox="1"/>
          <p:nvPr/>
        </p:nvSpPr>
        <p:spPr>
          <a:xfrm>
            <a:off x="683568" y="1700808"/>
            <a:ext cx="2448272" cy="369332"/>
          </a:xfrm>
          <a:prstGeom prst="rect">
            <a:avLst/>
          </a:prstGeom>
          <a:noFill/>
        </p:spPr>
        <p:txBody>
          <a:bodyPr wrap="square" rtlCol="0">
            <a:spAutoFit/>
          </a:bodyPr>
          <a:lstStyle/>
          <a:p>
            <a:pPr>
              <a:buClr>
                <a:srgbClr val="FF0000"/>
              </a:buClr>
              <a:buFont typeface="Wingdings" pitchFamily="2" charset="2"/>
              <a:buChar char="u"/>
            </a:pPr>
            <a:r>
              <a:rPr lang="zh-CN" altLang="en-US" b="1" dirty="0" smtClean="0"/>
              <a:t>切深渐变实验结果：</a:t>
            </a:r>
            <a:endParaRPr lang="en-US" altLang="zh-CN" b="1" dirty="0" smtClean="0"/>
          </a:p>
        </p:txBody>
      </p:sp>
      <p:sp>
        <p:nvSpPr>
          <p:cNvPr id="11" name="TextBox 10"/>
          <p:cNvSpPr txBox="1"/>
          <p:nvPr/>
        </p:nvSpPr>
        <p:spPr>
          <a:xfrm>
            <a:off x="2699792" y="2348880"/>
            <a:ext cx="461665" cy="1296144"/>
          </a:xfrm>
          <a:prstGeom prst="rect">
            <a:avLst/>
          </a:prstGeom>
          <a:noFill/>
        </p:spPr>
        <p:txBody>
          <a:bodyPr vert="eaVert" wrap="square" rtlCol="0">
            <a:spAutoFit/>
          </a:bodyPr>
          <a:lstStyle/>
          <a:p>
            <a:r>
              <a:rPr lang="zh-CN" altLang="en-US" dirty="0" smtClean="0"/>
              <a:t>自适应模块</a:t>
            </a:r>
            <a:endParaRPr lang="zh-CN" altLang="en-US" dirty="0"/>
          </a:p>
        </p:txBody>
      </p:sp>
      <p:sp>
        <p:nvSpPr>
          <p:cNvPr id="12" name="TextBox 11"/>
          <p:cNvSpPr txBox="1"/>
          <p:nvPr/>
        </p:nvSpPr>
        <p:spPr>
          <a:xfrm>
            <a:off x="3203848" y="2060848"/>
            <a:ext cx="648072" cy="369332"/>
          </a:xfrm>
          <a:prstGeom prst="rect">
            <a:avLst/>
          </a:prstGeom>
          <a:noFill/>
        </p:spPr>
        <p:txBody>
          <a:bodyPr wrap="square" rtlCol="0">
            <a:spAutoFit/>
          </a:bodyPr>
          <a:lstStyle/>
          <a:p>
            <a:pPr algn="ctr"/>
            <a:r>
              <a:rPr lang="zh-CN" altLang="en-US" dirty="0" smtClean="0"/>
              <a:t>（前）</a:t>
            </a:r>
            <a:endParaRPr lang="zh-CN" altLang="en-US" dirty="0"/>
          </a:p>
        </p:txBody>
      </p:sp>
      <p:sp>
        <p:nvSpPr>
          <p:cNvPr id="13" name="TextBox 12"/>
          <p:cNvSpPr txBox="1"/>
          <p:nvPr/>
        </p:nvSpPr>
        <p:spPr>
          <a:xfrm>
            <a:off x="3203848" y="3573016"/>
            <a:ext cx="648072" cy="369332"/>
          </a:xfrm>
          <a:prstGeom prst="rect">
            <a:avLst/>
          </a:prstGeom>
          <a:noFill/>
        </p:spPr>
        <p:txBody>
          <a:bodyPr wrap="square" rtlCol="0">
            <a:spAutoFit/>
          </a:bodyPr>
          <a:lstStyle/>
          <a:p>
            <a:pPr algn="ctr"/>
            <a:r>
              <a:rPr lang="zh-CN" altLang="en-US" dirty="0" smtClean="0"/>
              <a:t>（后）</a:t>
            </a:r>
            <a:endParaRPr lang="zh-CN" altLang="en-US" dirty="0"/>
          </a:p>
        </p:txBody>
      </p:sp>
      <p:sp>
        <p:nvSpPr>
          <p:cNvPr id="15" name="TextBox 14"/>
          <p:cNvSpPr txBox="1"/>
          <p:nvPr/>
        </p:nvSpPr>
        <p:spPr>
          <a:xfrm>
            <a:off x="683568" y="3933056"/>
            <a:ext cx="2160240" cy="369332"/>
          </a:xfrm>
          <a:prstGeom prst="rect">
            <a:avLst/>
          </a:prstGeom>
          <a:noFill/>
        </p:spPr>
        <p:txBody>
          <a:bodyPr wrap="square" rtlCol="0">
            <a:spAutoFit/>
          </a:bodyPr>
          <a:lstStyle/>
          <a:p>
            <a:pPr>
              <a:buClr>
                <a:srgbClr val="FF0000"/>
              </a:buClr>
              <a:buFont typeface="Wingdings" pitchFamily="2" charset="2"/>
              <a:buChar char="u"/>
            </a:pPr>
            <a:r>
              <a:rPr lang="zh-CN" altLang="en-US" b="1" dirty="0" smtClean="0"/>
              <a:t>示波器显示界面：</a:t>
            </a:r>
            <a:endParaRPr lang="en-US" altLang="zh-CN" b="1" dirty="0" smtClean="0"/>
          </a:p>
        </p:txBody>
      </p:sp>
      <p:graphicFrame>
        <p:nvGraphicFramePr>
          <p:cNvPr id="16" name="表格 15"/>
          <p:cNvGraphicFramePr>
            <a:graphicFrameLocks noGrp="1"/>
          </p:cNvGraphicFramePr>
          <p:nvPr/>
        </p:nvGraphicFramePr>
        <p:xfrm>
          <a:off x="4067943" y="5229200"/>
          <a:ext cx="4824537" cy="822960"/>
        </p:xfrm>
        <a:graphic>
          <a:graphicData uri="http://schemas.openxmlformats.org/drawingml/2006/table">
            <a:tbl>
              <a:tblPr/>
              <a:tblGrid>
                <a:gridCol w="1608179"/>
                <a:gridCol w="1608179"/>
                <a:gridCol w="1608179"/>
              </a:tblGrid>
              <a:tr h="0">
                <a:tc rowSpan="2">
                  <a:txBody>
                    <a:bodyPr/>
                    <a:lstStyle/>
                    <a:p>
                      <a:pPr indent="127000" algn="ctr">
                        <a:lnSpc>
                          <a:spcPct val="150000"/>
                        </a:lnSpc>
                        <a:spcAft>
                          <a:spcPts val="0"/>
                        </a:spcAft>
                      </a:pPr>
                      <a:r>
                        <a:rPr lang="zh-CN" sz="1200" dirty="0">
                          <a:solidFill>
                            <a:srgbClr val="000000"/>
                          </a:solidFill>
                          <a:latin typeface="Times New Roman"/>
                          <a:ea typeface="宋体"/>
                          <a:cs typeface="Times New Roman"/>
                        </a:rPr>
                        <a:t>加工方式</a:t>
                      </a:r>
                      <a:endParaRPr lang="zh-CN" sz="12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127000" algn="ctr">
                        <a:lnSpc>
                          <a:spcPct val="150000"/>
                        </a:lnSpc>
                        <a:spcAft>
                          <a:spcPts val="0"/>
                        </a:spcAft>
                      </a:pPr>
                      <a:r>
                        <a:rPr lang="zh-CN" sz="1200" dirty="0">
                          <a:solidFill>
                            <a:srgbClr val="000000"/>
                          </a:solidFill>
                          <a:latin typeface="Times New Roman"/>
                          <a:ea typeface="宋体"/>
                          <a:cs typeface="Times New Roman"/>
                        </a:rPr>
                        <a:t>加工时</a:t>
                      </a:r>
                      <a:r>
                        <a:rPr lang="zh-CN" sz="1200" dirty="0" smtClean="0">
                          <a:solidFill>
                            <a:srgbClr val="000000"/>
                          </a:solidFill>
                          <a:latin typeface="Times New Roman"/>
                          <a:ea typeface="宋体"/>
                          <a:cs typeface="Times New Roman"/>
                        </a:rPr>
                        <a:t>长</a:t>
                      </a:r>
                      <a:r>
                        <a:rPr lang="en-US" altLang="zh-CN" sz="1200" dirty="0" smtClean="0">
                          <a:solidFill>
                            <a:srgbClr val="000000"/>
                          </a:solidFill>
                          <a:latin typeface="Times New Roman"/>
                          <a:ea typeface="宋体"/>
                          <a:cs typeface="Times New Roman"/>
                        </a:rPr>
                        <a:t>/s</a:t>
                      </a:r>
                      <a:endParaRPr lang="zh-CN" sz="12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0">
                <a:tc vMerge="1">
                  <a:txBody>
                    <a:bodyPr/>
                    <a:lstStyle/>
                    <a:p>
                      <a:endParaRPr lang="zh-CN" altLang="en-US"/>
                    </a:p>
                  </a:txBody>
                  <a:tcPr/>
                </a:tc>
                <a:tc>
                  <a:txBody>
                    <a:bodyPr/>
                    <a:lstStyle/>
                    <a:p>
                      <a:pPr indent="127000" algn="ctr">
                        <a:lnSpc>
                          <a:spcPct val="150000"/>
                        </a:lnSpc>
                        <a:spcAft>
                          <a:spcPts val="0"/>
                        </a:spcAft>
                      </a:pPr>
                      <a:r>
                        <a:rPr lang="zh-CN" sz="1200">
                          <a:solidFill>
                            <a:srgbClr val="000000"/>
                          </a:solidFill>
                          <a:latin typeface="Times New Roman"/>
                          <a:ea typeface="宋体"/>
                          <a:cs typeface="Times New Roman"/>
                        </a:rPr>
                        <a:t>无自适应</a:t>
                      </a:r>
                      <a:endParaRPr lang="zh-CN" sz="12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zh-CN" sz="1200" dirty="0">
                          <a:solidFill>
                            <a:srgbClr val="000000"/>
                          </a:solidFill>
                          <a:latin typeface="Times New Roman"/>
                          <a:ea typeface="宋体"/>
                          <a:cs typeface="Times New Roman"/>
                        </a:rPr>
                        <a:t>自适应</a:t>
                      </a:r>
                      <a:endParaRPr lang="zh-CN" sz="12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ctr">
                        <a:lnSpc>
                          <a:spcPct val="150000"/>
                        </a:lnSpc>
                        <a:spcAft>
                          <a:spcPts val="0"/>
                        </a:spcAft>
                      </a:pPr>
                      <a:r>
                        <a:rPr lang="zh-CN" sz="1200" dirty="0" smtClean="0">
                          <a:solidFill>
                            <a:srgbClr val="000000"/>
                          </a:solidFill>
                          <a:latin typeface="Times New Roman"/>
                          <a:ea typeface="宋体"/>
                          <a:cs typeface="Times New Roman"/>
                        </a:rPr>
                        <a:t>切</a:t>
                      </a:r>
                      <a:r>
                        <a:rPr lang="zh-CN" altLang="en-US" sz="1200" dirty="0" smtClean="0">
                          <a:solidFill>
                            <a:srgbClr val="000000"/>
                          </a:solidFill>
                          <a:latin typeface="Times New Roman"/>
                          <a:ea typeface="宋体"/>
                          <a:cs typeface="Times New Roman"/>
                        </a:rPr>
                        <a:t>深</a:t>
                      </a:r>
                      <a:r>
                        <a:rPr lang="zh-CN" sz="1200" dirty="0" smtClean="0">
                          <a:solidFill>
                            <a:srgbClr val="000000"/>
                          </a:solidFill>
                          <a:latin typeface="Times New Roman"/>
                          <a:ea typeface="宋体"/>
                          <a:cs typeface="Times New Roman"/>
                        </a:rPr>
                        <a:t>渐</a:t>
                      </a:r>
                      <a:r>
                        <a:rPr lang="zh-CN" sz="1200" dirty="0">
                          <a:solidFill>
                            <a:srgbClr val="000000"/>
                          </a:solidFill>
                          <a:latin typeface="Times New Roman"/>
                          <a:ea typeface="宋体"/>
                          <a:cs typeface="Times New Roman"/>
                        </a:rPr>
                        <a:t>变</a:t>
                      </a:r>
                      <a:endParaRPr lang="zh-CN" sz="12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200">
                          <a:solidFill>
                            <a:srgbClr val="000000"/>
                          </a:solidFill>
                          <a:latin typeface="Times New Roman"/>
                          <a:ea typeface="宋体"/>
                          <a:cs typeface="Times New Roman"/>
                        </a:rPr>
                        <a:t>31.5</a:t>
                      </a:r>
                      <a:endParaRPr lang="zh-CN" sz="12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200" dirty="0" smtClean="0">
                          <a:solidFill>
                            <a:srgbClr val="000000"/>
                          </a:solidFill>
                          <a:latin typeface="Times New Roman"/>
                          <a:ea typeface="宋体"/>
                          <a:cs typeface="Times New Roman"/>
                        </a:rPr>
                        <a:t>26</a:t>
                      </a:r>
                      <a:endParaRPr lang="zh-CN" sz="12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95586" name="Picture 2"/>
          <p:cNvPicPr>
            <a:picLocks noChangeAspect="1" noChangeArrowheads="1"/>
          </p:cNvPicPr>
          <p:nvPr/>
        </p:nvPicPr>
        <p:blipFill>
          <a:blip r:embed="rId2" cstate="print"/>
          <a:srcRect/>
          <a:stretch>
            <a:fillRect/>
          </a:stretch>
        </p:blipFill>
        <p:spPr bwMode="auto">
          <a:xfrm>
            <a:off x="611561" y="4365104"/>
            <a:ext cx="3384376" cy="2016224"/>
          </a:xfrm>
          <a:prstGeom prst="rect">
            <a:avLst/>
          </a:prstGeom>
          <a:noFill/>
          <a:ln w="9525">
            <a:noFill/>
            <a:miter lim="800000"/>
            <a:headEnd/>
            <a:tailEnd/>
          </a:ln>
        </p:spPr>
      </p:pic>
      <p:pic>
        <p:nvPicPr>
          <p:cNvPr id="17" name="图片 16" descr="C:\Users\Administrator\Desktop\QQ图片20150508121706.png"/>
          <p:cNvPicPr/>
          <p:nvPr/>
        </p:nvPicPr>
        <p:blipFill>
          <a:blip r:embed="rId3" cstate="print"/>
          <a:srcRect/>
          <a:stretch>
            <a:fillRect/>
          </a:stretch>
        </p:blipFill>
        <p:spPr bwMode="auto">
          <a:xfrm>
            <a:off x="4139952" y="1556792"/>
            <a:ext cx="2232248" cy="1656184"/>
          </a:xfrm>
          <a:prstGeom prst="rect">
            <a:avLst/>
          </a:prstGeom>
          <a:noFill/>
          <a:ln w="9525">
            <a:noFill/>
            <a:miter lim="800000"/>
            <a:headEnd/>
            <a:tailEnd/>
          </a:ln>
        </p:spPr>
      </p:pic>
      <p:pic>
        <p:nvPicPr>
          <p:cNvPr id="18" name="图片 17"/>
          <p:cNvPicPr/>
          <p:nvPr/>
        </p:nvPicPr>
        <p:blipFill>
          <a:blip r:embed="rId4" cstate="print"/>
          <a:srcRect/>
          <a:stretch>
            <a:fillRect/>
          </a:stretch>
        </p:blipFill>
        <p:spPr bwMode="auto">
          <a:xfrm>
            <a:off x="6444208" y="1556792"/>
            <a:ext cx="2215388" cy="1656184"/>
          </a:xfrm>
          <a:prstGeom prst="rect">
            <a:avLst/>
          </a:prstGeom>
          <a:noFill/>
          <a:ln w="9525">
            <a:noFill/>
            <a:miter lim="800000"/>
            <a:headEnd/>
            <a:tailEnd/>
          </a:ln>
        </p:spPr>
      </p:pic>
      <p:sp>
        <p:nvSpPr>
          <p:cNvPr id="20" name="TextBox 19"/>
          <p:cNvSpPr txBox="1"/>
          <p:nvPr/>
        </p:nvSpPr>
        <p:spPr>
          <a:xfrm>
            <a:off x="5652120" y="4869160"/>
            <a:ext cx="1728192" cy="369332"/>
          </a:xfrm>
          <a:prstGeom prst="rect">
            <a:avLst/>
          </a:prstGeom>
          <a:noFill/>
        </p:spPr>
        <p:txBody>
          <a:bodyPr wrap="square" rtlCol="0">
            <a:spAutoFit/>
          </a:bodyPr>
          <a:lstStyle/>
          <a:p>
            <a:pPr algn="ctr"/>
            <a:r>
              <a:rPr lang="zh-CN" altLang="en-US" dirty="0" smtClean="0"/>
              <a:t>加工效率对比</a:t>
            </a:r>
            <a:endParaRPr lang="zh-CN" altLang="en-US" dirty="0"/>
          </a:p>
        </p:txBody>
      </p:sp>
      <p:pic>
        <p:nvPicPr>
          <p:cNvPr id="21" name="Picture 6"/>
          <p:cNvPicPr>
            <a:picLocks noChangeAspect="1" noChangeArrowheads="1"/>
          </p:cNvPicPr>
          <p:nvPr/>
        </p:nvPicPr>
        <p:blipFill>
          <a:blip r:embed="rId5" cstate="print"/>
          <a:srcRect/>
          <a:stretch>
            <a:fillRect/>
          </a:stretch>
        </p:blipFill>
        <p:spPr bwMode="auto">
          <a:xfrm>
            <a:off x="4139952" y="3284984"/>
            <a:ext cx="2232248" cy="1512168"/>
          </a:xfrm>
          <a:prstGeom prst="rect">
            <a:avLst/>
          </a:prstGeom>
          <a:noFill/>
          <a:ln w="9525">
            <a:noFill/>
            <a:miter lim="800000"/>
            <a:headEnd/>
            <a:tailEnd/>
          </a:ln>
        </p:spPr>
      </p:pic>
      <p:pic>
        <p:nvPicPr>
          <p:cNvPr id="227330" name="Picture 2"/>
          <p:cNvPicPr>
            <a:picLocks noChangeAspect="1" noChangeArrowheads="1"/>
          </p:cNvPicPr>
          <p:nvPr/>
        </p:nvPicPr>
        <p:blipFill>
          <a:blip r:embed="rId6" cstate="print"/>
          <a:srcRect/>
          <a:stretch>
            <a:fillRect/>
          </a:stretch>
        </p:blipFill>
        <p:spPr bwMode="auto">
          <a:xfrm>
            <a:off x="6444208" y="3284985"/>
            <a:ext cx="2232248" cy="15121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E75EF55-61DA-4976-ADED-9D2FF5966691}" type="datetime2">
              <a:rPr lang="zh-CN" altLang="en-US" smtClean="0"/>
              <a:pPr>
                <a:defRPr/>
              </a:pPr>
              <a:t>2015年5月16日</a:t>
            </a:fld>
            <a:endParaRPr lang="en-US"/>
          </a:p>
        </p:txBody>
      </p:sp>
      <p:sp>
        <p:nvSpPr>
          <p:cNvPr id="9" name="矩形 8"/>
          <p:cNvSpPr/>
          <p:nvPr/>
        </p:nvSpPr>
        <p:spPr>
          <a:xfrm>
            <a:off x="4067944" y="260648"/>
            <a:ext cx="4896544" cy="523220"/>
          </a:xfrm>
          <a:prstGeom prst="rect">
            <a:avLst/>
          </a:prstGeom>
        </p:spPr>
        <p:txBody>
          <a:bodyPr wrap="square">
            <a:spAutoFit/>
          </a:bodyPr>
          <a:lstStyle/>
          <a:p>
            <a:r>
              <a:rPr lang="zh-CN" altLang="en-US" sz="2800" b="1" kern="0" dirty="0" smtClean="0">
                <a:solidFill>
                  <a:srgbClr val="C00000"/>
                </a:solidFill>
              </a:rPr>
              <a:t>五、</a:t>
            </a:r>
            <a:r>
              <a:rPr lang="zh-CN" altLang="zh-CN" sz="2800" b="1" kern="0" dirty="0" smtClean="0">
                <a:solidFill>
                  <a:srgbClr val="C00000"/>
                </a:solidFill>
              </a:rPr>
              <a:t>实践验证和优化案例分析</a:t>
            </a:r>
            <a:endParaRPr lang="en-US" altLang="zh-CN" sz="2800" b="1" kern="0" dirty="0" smtClean="0">
              <a:solidFill>
                <a:srgbClr val="C00000"/>
              </a:solidFill>
            </a:endParaRPr>
          </a:p>
        </p:txBody>
      </p:sp>
      <p:sp>
        <p:nvSpPr>
          <p:cNvPr id="4" name="TextBox 3"/>
          <p:cNvSpPr txBox="1"/>
          <p:nvPr/>
        </p:nvSpPr>
        <p:spPr>
          <a:xfrm>
            <a:off x="467544" y="1124744"/>
            <a:ext cx="6768752" cy="523220"/>
          </a:xfrm>
          <a:prstGeom prst="rect">
            <a:avLst/>
          </a:prstGeom>
          <a:noFill/>
        </p:spPr>
        <p:txBody>
          <a:bodyPr wrap="square" rtlCol="0">
            <a:spAutoFit/>
          </a:bodyPr>
          <a:lstStyle/>
          <a:p>
            <a:pPr marL="0" lvl="1" algn="just">
              <a:buClr>
                <a:schemeClr val="accent2"/>
              </a:buClr>
              <a:buFont typeface="Wingdings" pitchFamily="2" charset="2"/>
              <a:buChar char="l"/>
            </a:pPr>
            <a:r>
              <a:rPr lang="zh-CN" altLang="en-US" sz="2800" b="1" dirty="0" smtClean="0"/>
              <a:t>湖北万盟双主轴龙门铣床优化案例分析：</a:t>
            </a:r>
          </a:p>
        </p:txBody>
      </p:sp>
      <p:pic>
        <p:nvPicPr>
          <p:cNvPr id="6" name="图片 5" descr="H:\论文\航空机匣梅花瓣凸台资料\现场图\QQ图片20150504233122.jpg"/>
          <p:cNvPicPr/>
          <p:nvPr/>
        </p:nvPicPr>
        <p:blipFill>
          <a:blip r:embed="rId2" cstate="print"/>
          <a:srcRect/>
          <a:stretch>
            <a:fillRect/>
          </a:stretch>
        </p:blipFill>
        <p:spPr bwMode="auto">
          <a:xfrm>
            <a:off x="611560" y="1700808"/>
            <a:ext cx="2267807" cy="2267807"/>
          </a:xfrm>
          <a:prstGeom prst="rect">
            <a:avLst/>
          </a:prstGeom>
          <a:noFill/>
          <a:ln w="9525">
            <a:noFill/>
            <a:miter lim="800000"/>
            <a:headEnd/>
            <a:tailEnd/>
          </a:ln>
        </p:spPr>
      </p:pic>
      <p:pic>
        <p:nvPicPr>
          <p:cNvPr id="7" name="图片 6" descr="H:\论文\航空机匣梅花瓣凸台资料\现场图\QQ图片20150504233129.jpg"/>
          <p:cNvPicPr/>
          <p:nvPr/>
        </p:nvPicPr>
        <p:blipFill>
          <a:blip r:embed="rId3" cstate="print"/>
          <a:srcRect/>
          <a:stretch>
            <a:fillRect/>
          </a:stretch>
        </p:blipFill>
        <p:spPr bwMode="auto">
          <a:xfrm>
            <a:off x="611560" y="4077072"/>
            <a:ext cx="2256312" cy="2256312"/>
          </a:xfrm>
          <a:prstGeom prst="rect">
            <a:avLst/>
          </a:prstGeom>
          <a:noFill/>
          <a:ln w="9525">
            <a:noFill/>
            <a:miter lim="800000"/>
            <a:headEnd/>
            <a:tailEnd/>
          </a:ln>
        </p:spPr>
      </p:pic>
      <p:sp>
        <p:nvSpPr>
          <p:cNvPr id="8" name="TextBox 7"/>
          <p:cNvSpPr txBox="1"/>
          <p:nvPr/>
        </p:nvSpPr>
        <p:spPr>
          <a:xfrm>
            <a:off x="3347864" y="1844824"/>
            <a:ext cx="5472608" cy="2031325"/>
          </a:xfrm>
          <a:prstGeom prst="rect">
            <a:avLst/>
          </a:prstGeom>
          <a:noFill/>
        </p:spPr>
        <p:txBody>
          <a:bodyPr wrap="square" rtlCol="0">
            <a:spAutoFit/>
          </a:bodyPr>
          <a:lstStyle/>
          <a:p>
            <a:pPr algn="just"/>
            <a:r>
              <a:rPr lang="zh-CN" altLang="zh-CN" dirty="0" smtClean="0">
                <a:latin typeface="+mn-ea"/>
              </a:rPr>
              <a:t>立轴</a:t>
            </a:r>
            <a:r>
              <a:rPr lang="en-US" altLang="zh-CN" dirty="0" smtClean="0">
                <a:latin typeface="Times New Roman" pitchFamily="18" charset="0"/>
                <a:cs typeface="Times New Roman" pitchFamily="18" charset="0"/>
              </a:rPr>
              <a:t>JT60</a:t>
            </a:r>
            <a:r>
              <a:rPr lang="zh-CN" altLang="zh-CN" dirty="0" smtClean="0">
                <a:latin typeface="+mn-ea"/>
              </a:rPr>
              <a:t>的参数为：最大转速</a:t>
            </a:r>
            <a:r>
              <a:rPr lang="en-US" altLang="zh-CN" dirty="0" smtClean="0">
                <a:latin typeface="Times New Roman" pitchFamily="18" charset="0"/>
                <a:cs typeface="Times New Roman" pitchFamily="18" charset="0"/>
              </a:rPr>
              <a:t>2000</a:t>
            </a:r>
            <a:r>
              <a:rPr lang="zh-CN" altLang="zh-CN" dirty="0" smtClean="0">
                <a:latin typeface="+mn-ea"/>
              </a:rPr>
              <a:t>，额定扭矩</a:t>
            </a:r>
            <a:r>
              <a:rPr lang="en-US" altLang="zh-CN" dirty="0" smtClean="0">
                <a:latin typeface="Times New Roman" pitchFamily="18" charset="0"/>
                <a:cs typeface="Times New Roman" pitchFamily="18" charset="0"/>
              </a:rPr>
              <a:t>1800N.m</a:t>
            </a:r>
            <a:r>
              <a:rPr lang="zh-CN" altLang="zh-CN" dirty="0" smtClean="0">
                <a:latin typeface="+mn-ea"/>
              </a:rPr>
              <a:t>，功率</a:t>
            </a:r>
            <a:r>
              <a:rPr lang="en-US" altLang="zh-CN" dirty="0" smtClean="0">
                <a:latin typeface="Times New Roman" pitchFamily="18" charset="0"/>
                <a:cs typeface="Times New Roman" pitchFamily="18" charset="0"/>
              </a:rPr>
              <a:t>70KW</a:t>
            </a:r>
            <a:r>
              <a:rPr lang="zh-CN" altLang="zh-CN" dirty="0" smtClean="0">
                <a:latin typeface="+mn-ea"/>
              </a:rPr>
              <a:t>，卧轴</a:t>
            </a:r>
            <a:r>
              <a:rPr lang="en-US" altLang="zh-CN" dirty="0" smtClean="0">
                <a:latin typeface="Times New Roman" pitchFamily="18" charset="0"/>
                <a:cs typeface="Times New Roman" pitchFamily="18" charset="0"/>
              </a:rPr>
              <a:t>JT50</a:t>
            </a:r>
            <a:r>
              <a:rPr lang="zh-CN" altLang="zh-CN" dirty="0" smtClean="0">
                <a:latin typeface="+mn-ea"/>
              </a:rPr>
              <a:t>的参数为最大转速</a:t>
            </a:r>
            <a:r>
              <a:rPr lang="en-US" altLang="zh-CN" dirty="0" smtClean="0">
                <a:latin typeface="Times New Roman" pitchFamily="18" charset="0"/>
                <a:cs typeface="Times New Roman" pitchFamily="18" charset="0"/>
              </a:rPr>
              <a:t>4500</a:t>
            </a:r>
            <a:r>
              <a:rPr lang="zh-CN" altLang="zh-CN" dirty="0" smtClean="0">
                <a:latin typeface="+mn-ea"/>
              </a:rPr>
              <a:t>，额定扭矩</a:t>
            </a:r>
            <a:r>
              <a:rPr lang="en-US" altLang="zh-CN" dirty="0" smtClean="0">
                <a:latin typeface="Times New Roman" pitchFamily="18" charset="0"/>
                <a:cs typeface="Times New Roman" pitchFamily="18" charset="0"/>
              </a:rPr>
              <a:t>450N.m</a:t>
            </a:r>
            <a:r>
              <a:rPr lang="zh-CN" altLang="zh-CN" dirty="0" smtClean="0">
                <a:latin typeface="+mn-ea"/>
              </a:rPr>
              <a:t>，功率</a:t>
            </a:r>
            <a:r>
              <a:rPr lang="en-US" altLang="zh-CN" dirty="0" smtClean="0">
                <a:latin typeface="Times New Roman" pitchFamily="18" charset="0"/>
                <a:cs typeface="Times New Roman" pitchFamily="18" charset="0"/>
              </a:rPr>
              <a:t>37KW</a:t>
            </a:r>
            <a:r>
              <a:rPr lang="zh-CN" altLang="zh-CN" dirty="0" smtClean="0">
                <a:latin typeface="+mn-ea"/>
              </a:rPr>
              <a:t>，加工过程由双主轴同时完成，其中航空发动机机匣外壁梅花瓣凸台主要由卧轴铣削完成，刀具为Ф</a:t>
            </a:r>
            <a:r>
              <a:rPr lang="en-US" altLang="zh-CN" dirty="0" smtClean="0">
                <a:latin typeface="Times New Roman" pitchFamily="18" charset="0"/>
                <a:cs typeface="Times New Roman" pitchFamily="18" charset="0"/>
              </a:rPr>
              <a:t>12R1</a:t>
            </a:r>
            <a:r>
              <a:rPr lang="zh-CN" altLang="zh-CN" dirty="0" smtClean="0">
                <a:latin typeface="+mn-ea"/>
              </a:rPr>
              <a:t>硬质牛鼻刀，加工工件材料为</a:t>
            </a:r>
            <a:r>
              <a:rPr lang="en-US" altLang="zh-CN" dirty="0" smtClean="0">
                <a:latin typeface="Times New Roman" pitchFamily="18" charset="0"/>
                <a:cs typeface="Times New Roman" pitchFamily="18" charset="0"/>
              </a:rPr>
              <a:t>INCON718</a:t>
            </a:r>
            <a:r>
              <a:rPr lang="zh-CN" altLang="zh-CN" dirty="0" smtClean="0">
                <a:latin typeface="+mn-ea"/>
              </a:rPr>
              <a:t>镍基合金，加工轨迹</a:t>
            </a:r>
            <a:r>
              <a:rPr lang="en-US" altLang="zh-CN" dirty="0" smtClean="0">
                <a:latin typeface="Times New Roman" pitchFamily="18" charset="0"/>
                <a:cs typeface="Times New Roman" pitchFamily="18" charset="0"/>
              </a:rPr>
              <a:t>G</a:t>
            </a:r>
            <a:r>
              <a:rPr lang="zh-CN" altLang="zh-CN" dirty="0" smtClean="0">
                <a:latin typeface="+mn-ea"/>
              </a:rPr>
              <a:t>代码由</a:t>
            </a:r>
            <a:r>
              <a:rPr lang="en-US" altLang="zh-CN" dirty="0" smtClean="0">
                <a:latin typeface="Times New Roman" pitchFamily="18" charset="0"/>
                <a:cs typeface="Times New Roman" pitchFamily="18" charset="0"/>
              </a:rPr>
              <a:t>UG</a:t>
            </a:r>
            <a:r>
              <a:rPr lang="zh-CN" altLang="zh-CN" dirty="0" smtClean="0">
                <a:latin typeface="+mn-ea"/>
              </a:rPr>
              <a:t>自动生成导出。</a:t>
            </a:r>
            <a:endParaRPr lang="zh-CN" altLang="en-US" dirty="0">
              <a:latin typeface="+mn-ea"/>
            </a:endParaRPr>
          </a:p>
        </p:txBody>
      </p:sp>
      <p:graphicFrame>
        <p:nvGraphicFramePr>
          <p:cNvPr id="10" name="表格 9"/>
          <p:cNvGraphicFramePr>
            <a:graphicFrameLocks noGrp="1"/>
          </p:cNvGraphicFramePr>
          <p:nvPr/>
        </p:nvGraphicFramePr>
        <p:xfrm>
          <a:off x="2987824" y="4653136"/>
          <a:ext cx="5825490" cy="1371600"/>
        </p:xfrm>
        <a:graphic>
          <a:graphicData uri="http://schemas.openxmlformats.org/drawingml/2006/table">
            <a:tbl>
              <a:tblPr/>
              <a:tblGrid>
                <a:gridCol w="1080120"/>
                <a:gridCol w="720080"/>
                <a:gridCol w="576064"/>
                <a:gridCol w="864096"/>
                <a:gridCol w="792088"/>
                <a:gridCol w="864096"/>
                <a:gridCol w="928946"/>
              </a:tblGrid>
              <a:tr h="0">
                <a:tc>
                  <a:txBody>
                    <a:bodyPr/>
                    <a:lstStyle/>
                    <a:p>
                      <a:pPr indent="127000" algn="ctr">
                        <a:lnSpc>
                          <a:spcPct val="150000"/>
                        </a:lnSpc>
                        <a:spcAft>
                          <a:spcPts val="0"/>
                        </a:spcAft>
                      </a:pPr>
                      <a:r>
                        <a:rPr lang="zh-CN" sz="1200" dirty="0">
                          <a:latin typeface="Times New Roman"/>
                          <a:ea typeface="宋体"/>
                          <a:cs typeface="Times New Roman"/>
                        </a:rPr>
                        <a:t>加工区域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6365" algn="ctr">
                        <a:lnSpc>
                          <a:spcPct val="150000"/>
                        </a:lnSpc>
                        <a:spcAft>
                          <a:spcPts val="0"/>
                        </a:spcAft>
                      </a:pPr>
                      <a:r>
                        <a:rPr lang="zh-CN" sz="1200">
                          <a:latin typeface="Times New Roman"/>
                          <a:ea typeface="宋体"/>
                          <a:cs typeface="Times New Roman"/>
                        </a:rPr>
                        <a:t>数量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6365" algn="ctr">
                        <a:lnSpc>
                          <a:spcPct val="150000"/>
                        </a:lnSpc>
                        <a:spcAft>
                          <a:spcPts val="0"/>
                        </a:spcAft>
                      </a:pPr>
                      <a:r>
                        <a:rPr lang="zh-CN" sz="1200">
                          <a:latin typeface="Times New Roman"/>
                          <a:ea typeface="宋体"/>
                          <a:cs typeface="Times New Roman"/>
                        </a:rPr>
                        <a:t>余量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zh-CN" sz="1200">
                          <a:latin typeface="Times New Roman"/>
                          <a:ea typeface="宋体"/>
                          <a:cs typeface="Times New Roman"/>
                        </a:rPr>
                        <a:t>单位下刀量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zh-CN" sz="1200">
                          <a:latin typeface="Times New Roman"/>
                          <a:ea typeface="宋体"/>
                          <a:cs typeface="Times New Roman"/>
                        </a:rPr>
                        <a:t>主轴转速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zh-CN" sz="1200">
                          <a:latin typeface="Times New Roman"/>
                          <a:ea typeface="宋体"/>
                          <a:cs typeface="Times New Roman"/>
                        </a:rPr>
                        <a:t>代码行数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zh-CN" sz="1200">
                          <a:latin typeface="Times New Roman"/>
                          <a:ea typeface="宋体"/>
                          <a:cs typeface="Times New Roman"/>
                        </a:rPr>
                        <a:t>数据采集方式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ctr">
                        <a:lnSpc>
                          <a:spcPct val="150000"/>
                        </a:lnSpc>
                        <a:spcAft>
                          <a:spcPts val="0"/>
                        </a:spcAft>
                      </a:pPr>
                      <a:r>
                        <a:rPr lang="zh-CN" sz="1200">
                          <a:latin typeface="Times New Roman"/>
                          <a:ea typeface="宋体"/>
                          <a:cs typeface="Times New Roman"/>
                        </a:rPr>
                        <a:t>梅花凸台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200">
                          <a:latin typeface="宋体"/>
                          <a:ea typeface="宋体"/>
                          <a:cs typeface="Times New Roman"/>
                        </a:rPr>
                        <a:t>10</a:t>
                      </a:r>
                      <a:endParaRPr lang="zh-CN" sz="12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200">
                          <a:latin typeface="宋体"/>
                          <a:ea typeface="宋体"/>
                          <a:cs typeface="Times New Roman"/>
                        </a:rPr>
                        <a:t>3</a:t>
                      </a:r>
                      <a:endParaRPr lang="zh-CN" sz="12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200">
                          <a:latin typeface="宋体"/>
                          <a:ea typeface="宋体"/>
                          <a:cs typeface="Times New Roman"/>
                        </a:rPr>
                        <a:t>0.2</a:t>
                      </a:r>
                      <a:endParaRPr lang="zh-CN" sz="12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200">
                          <a:latin typeface="宋体"/>
                          <a:ea typeface="宋体"/>
                          <a:cs typeface="Times New Roman"/>
                        </a:rPr>
                        <a:t>2000</a:t>
                      </a:r>
                      <a:endParaRPr lang="zh-CN" sz="12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200">
                          <a:latin typeface="宋体"/>
                          <a:ea typeface="宋体"/>
                          <a:cs typeface="Times New Roman"/>
                        </a:rPr>
                        <a:t>190</a:t>
                      </a:r>
                      <a:endParaRPr lang="zh-CN" sz="12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indent="127000" algn="ctr">
                        <a:lnSpc>
                          <a:spcPct val="150000"/>
                        </a:lnSpc>
                        <a:spcAft>
                          <a:spcPts val="0"/>
                        </a:spcAft>
                      </a:pPr>
                      <a:r>
                        <a:rPr lang="zh-CN" sz="1200">
                          <a:latin typeface="Times New Roman"/>
                          <a:ea typeface="宋体"/>
                          <a:cs typeface="Times New Roman"/>
                        </a:rPr>
                        <a:t>示波器采集</a:t>
                      </a:r>
                      <a:r>
                        <a:rPr lang="en-US" sz="1200">
                          <a:latin typeface="Times New Roman"/>
                          <a:ea typeface="宋体"/>
                          <a:cs typeface="Times New Roman"/>
                        </a:rPr>
                        <a:t>.sv</a:t>
                      </a:r>
                      <a:r>
                        <a:rPr lang="zh-CN" sz="1200">
                          <a:latin typeface="Times New Roman"/>
                          <a:ea typeface="宋体"/>
                          <a:cs typeface="Times New Roman"/>
                        </a:rPr>
                        <a:t>文件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ctr">
                        <a:lnSpc>
                          <a:spcPct val="150000"/>
                        </a:lnSpc>
                        <a:spcAft>
                          <a:spcPts val="0"/>
                        </a:spcAft>
                      </a:pPr>
                      <a:r>
                        <a:rPr lang="zh-CN" sz="1200">
                          <a:latin typeface="Times New Roman"/>
                          <a:ea typeface="宋体"/>
                          <a:cs typeface="Times New Roman"/>
                        </a:rPr>
                        <a:t>凸台间曲面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200">
                          <a:latin typeface="宋体"/>
                          <a:ea typeface="宋体"/>
                          <a:cs typeface="Times New Roman"/>
                        </a:rPr>
                        <a:t>20</a:t>
                      </a:r>
                      <a:endParaRPr lang="zh-CN" sz="12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200">
                          <a:latin typeface="宋体"/>
                          <a:ea typeface="宋体"/>
                          <a:cs typeface="Times New Roman"/>
                        </a:rPr>
                        <a:t>5</a:t>
                      </a:r>
                      <a:endParaRPr lang="zh-CN" sz="12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200">
                          <a:latin typeface="宋体"/>
                          <a:ea typeface="宋体"/>
                          <a:cs typeface="Times New Roman"/>
                        </a:rPr>
                        <a:t>0.2</a:t>
                      </a:r>
                      <a:endParaRPr lang="zh-CN" sz="12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200">
                          <a:latin typeface="宋体"/>
                          <a:ea typeface="宋体"/>
                          <a:cs typeface="Times New Roman"/>
                        </a:rPr>
                        <a:t>2000</a:t>
                      </a:r>
                      <a:endParaRPr lang="zh-CN" sz="12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200">
                          <a:latin typeface="宋体"/>
                          <a:ea typeface="宋体"/>
                          <a:cs typeface="Times New Roman"/>
                        </a:rPr>
                        <a:t>144</a:t>
                      </a:r>
                      <a:endParaRPr lang="zh-CN" sz="12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0">
                <a:tc>
                  <a:txBody>
                    <a:bodyPr/>
                    <a:lstStyle/>
                    <a:p>
                      <a:pPr indent="126365" algn="ctr">
                        <a:lnSpc>
                          <a:spcPct val="150000"/>
                        </a:lnSpc>
                        <a:spcAft>
                          <a:spcPts val="0"/>
                        </a:spcAft>
                      </a:pPr>
                      <a:r>
                        <a:rPr lang="zh-CN" sz="1200">
                          <a:latin typeface="Times New Roman"/>
                          <a:ea typeface="宋体"/>
                          <a:cs typeface="Times New Roman"/>
                        </a:rPr>
                        <a:t>夹角曲面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200">
                          <a:latin typeface="宋体"/>
                          <a:ea typeface="宋体"/>
                          <a:cs typeface="Times New Roman"/>
                        </a:rPr>
                        <a:t>12</a:t>
                      </a:r>
                      <a:endParaRPr lang="zh-CN" sz="12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200">
                          <a:latin typeface="宋体"/>
                          <a:ea typeface="宋体"/>
                          <a:cs typeface="Times New Roman"/>
                        </a:rPr>
                        <a:t>5</a:t>
                      </a:r>
                      <a:endParaRPr lang="zh-CN" sz="12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200">
                          <a:latin typeface="宋体"/>
                          <a:ea typeface="宋体"/>
                          <a:cs typeface="Times New Roman"/>
                        </a:rPr>
                        <a:t>0.2</a:t>
                      </a:r>
                      <a:endParaRPr lang="zh-CN" sz="12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200">
                          <a:latin typeface="宋体"/>
                          <a:ea typeface="宋体"/>
                          <a:cs typeface="Times New Roman"/>
                        </a:rPr>
                        <a:t>2000</a:t>
                      </a:r>
                      <a:endParaRPr lang="zh-CN" sz="12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200" dirty="0">
                          <a:latin typeface="宋体"/>
                          <a:ea typeface="宋体"/>
                          <a:cs typeface="Times New Roman"/>
                        </a:rPr>
                        <a:t>374</a:t>
                      </a:r>
                      <a:endParaRPr lang="zh-CN" sz="12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bl>
          </a:graphicData>
        </a:graphic>
      </p:graphicFrame>
      <p:sp>
        <p:nvSpPr>
          <p:cNvPr id="11" name="TextBox 10"/>
          <p:cNvSpPr txBox="1"/>
          <p:nvPr/>
        </p:nvSpPr>
        <p:spPr>
          <a:xfrm>
            <a:off x="4788024" y="4221088"/>
            <a:ext cx="2232248" cy="369332"/>
          </a:xfrm>
          <a:prstGeom prst="rect">
            <a:avLst/>
          </a:prstGeom>
          <a:noFill/>
        </p:spPr>
        <p:txBody>
          <a:bodyPr wrap="square" rtlCol="0">
            <a:spAutoFit/>
          </a:bodyPr>
          <a:lstStyle/>
          <a:p>
            <a:pPr algn="ctr"/>
            <a:r>
              <a:rPr lang="zh-CN" altLang="zh-CN" dirty="0" smtClean="0"/>
              <a:t>梅花凸台加工数据</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E75EF55-61DA-4976-ADED-9D2FF5966691}" type="datetime2">
              <a:rPr lang="zh-CN" altLang="en-US" smtClean="0"/>
              <a:pPr>
                <a:defRPr/>
              </a:pPr>
              <a:t>2015年5月16日</a:t>
            </a:fld>
            <a:endParaRPr lang="en-US"/>
          </a:p>
        </p:txBody>
      </p:sp>
      <p:sp>
        <p:nvSpPr>
          <p:cNvPr id="9" name="矩形 8"/>
          <p:cNvSpPr/>
          <p:nvPr/>
        </p:nvSpPr>
        <p:spPr>
          <a:xfrm>
            <a:off x="4067944" y="260648"/>
            <a:ext cx="4896544" cy="523220"/>
          </a:xfrm>
          <a:prstGeom prst="rect">
            <a:avLst/>
          </a:prstGeom>
        </p:spPr>
        <p:txBody>
          <a:bodyPr wrap="square">
            <a:spAutoFit/>
          </a:bodyPr>
          <a:lstStyle/>
          <a:p>
            <a:r>
              <a:rPr lang="zh-CN" altLang="en-US" sz="2800" b="1" kern="0" dirty="0" smtClean="0">
                <a:solidFill>
                  <a:srgbClr val="C00000"/>
                </a:solidFill>
              </a:rPr>
              <a:t>五、</a:t>
            </a:r>
            <a:r>
              <a:rPr lang="zh-CN" altLang="zh-CN" sz="2800" b="1" kern="0" dirty="0" smtClean="0">
                <a:solidFill>
                  <a:srgbClr val="C00000"/>
                </a:solidFill>
              </a:rPr>
              <a:t>实践验证和优化案例分析</a:t>
            </a:r>
            <a:endParaRPr lang="en-US" altLang="zh-CN" sz="2800" b="1" kern="0" dirty="0" smtClean="0">
              <a:solidFill>
                <a:srgbClr val="C00000"/>
              </a:solidFill>
            </a:endParaRPr>
          </a:p>
        </p:txBody>
      </p:sp>
      <p:sp>
        <p:nvSpPr>
          <p:cNvPr id="4" name="TextBox 3"/>
          <p:cNvSpPr txBox="1"/>
          <p:nvPr/>
        </p:nvSpPr>
        <p:spPr>
          <a:xfrm>
            <a:off x="467544" y="1124744"/>
            <a:ext cx="6768752" cy="523220"/>
          </a:xfrm>
          <a:prstGeom prst="rect">
            <a:avLst/>
          </a:prstGeom>
          <a:noFill/>
        </p:spPr>
        <p:txBody>
          <a:bodyPr wrap="square" rtlCol="0">
            <a:spAutoFit/>
          </a:bodyPr>
          <a:lstStyle/>
          <a:p>
            <a:pPr marL="0" lvl="1" algn="just">
              <a:buClr>
                <a:schemeClr val="accent2"/>
              </a:buClr>
              <a:buFont typeface="Wingdings" pitchFamily="2" charset="2"/>
              <a:buChar char="l"/>
            </a:pPr>
            <a:r>
              <a:rPr lang="zh-CN" altLang="en-US" sz="2800" b="1" dirty="0" smtClean="0"/>
              <a:t>湖北万盟双主轴龙门铣床优化案例分析：</a:t>
            </a:r>
          </a:p>
        </p:txBody>
      </p:sp>
      <p:sp>
        <p:nvSpPr>
          <p:cNvPr id="5" name="TextBox 4"/>
          <p:cNvSpPr txBox="1"/>
          <p:nvPr/>
        </p:nvSpPr>
        <p:spPr>
          <a:xfrm>
            <a:off x="683568" y="1700808"/>
            <a:ext cx="2448272" cy="369332"/>
          </a:xfrm>
          <a:prstGeom prst="rect">
            <a:avLst/>
          </a:prstGeom>
          <a:noFill/>
        </p:spPr>
        <p:txBody>
          <a:bodyPr wrap="square" rtlCol="0">
            <a:spAutoFit/>
          </a:bodyPr>
          <a:lstStyle/>
          <a:p>
            <a:pPr>
              <a:buClr>
                <a:srgbClr val="FF0000"/>
              </a:buClr>
              <a:buFont typeface="Wingdings" pitchFamily="2" charset="2"/>
              <a:buChar char="u"/>
            </a:pPr>
            <a:r>
              <a:rPr lang="zh-CN" altLang="en-US" b="1" dirty="0" smtClean="0"/>
              <a:t>梅花凸台实验结果：</a:t>
            </a:r>
            <a:endParaRPr lang="en-US" altLang="zh-CN" b="1" dirty="0" smtClean="0"/>
          </a:p>
        </p:txBody>
      </p:sp>
      <p:sp>
        <p:nvSpPr>
          <p:cNvPr id="10" name="TextBox 9"/>
          <p:cNvSpPr txBox="1"/>
          <p:nvPr/>
        </p:nvSpPr>
        <p:spPr>
          <a:xfrm>
            <a:off x="4139952" y="2852936"/>
            <a:ext cx="461665" cy="1296144"/>
          </a:xfrm>
          <a:prstGeom prst="rect">
            <a:avLst/>
          </a:prstGeom>
          <a:noFill/>
        </p:spPr>
        <p:txBody>
          <a:bodyPr vert="eaVert" wrap="square" rtlCol="0">
            <a:spAutoFit/>
          </a:bodyPr>
          <a:lstStyle/>
          <a:p>
            <a:r>
              <a:rPr lang="zh-CN" altLang="en-US" dirty="0" smtClean="0"/>
              <a:t>自适应模块</a:t>
            </a:r>
            <a:endParaRPr lang="zh-CN" altLang="en-US" dirty="0"/>
          </a:p>
        </p:txBody>
      </p:sp>
      <p:sp>
        <p:nvSpPr>
          <p:cNvPr id="11" name="TextBox 10"/>
          <p:cNvSpPr txBox="1"/>
          <p:nvPr/>
        </p:nvSpPr>
        <p:spPr>
          <a:xfrm>
            <a:off x="4427984" y="2060848"/>
            <a:ext cx="648072" cy="369332"/>
          </a:xfrm>
          <a:prstGeom prst="rect">
            <a:avLst/>
          </a:prstGeom>
          <a:noFill/>
        </p:spPr>
        <p:txBody>
          <a:bodyPr wrap="square" rtlCol="0">
            <a:spAutoFit/>
          </a:bodyPr>
          <a:lstStyle/>
          <a:p>
            <a:pPr algn="ctr"/>
            <a:r>
              <a:rPr lang="zh-CN" altLang="en-US" dirty="0" smtClean="0"/>
              <a:t>（前）</a:t>
            </a:r>
            <a:endParaRPr lang="zh-CN" altLang="en-US" dirty="0"/>
          </a:p>
        </p:txBody>
      </p:sp>
      <p:sp>
        <p:nvSpPr>
          <p:cNvPr id="12" name="TextBox 11"/>
          <p:cNvSpPr txBox="1"/>
          <p:nvPr/>
        </p:nvSpPr>
        <p:spPr>
          <a:xfrm>
            <a:off x="4499992" y="4005064"/>
            <a:ext cx="648072" cy="369332"/>
          </a:xfrm>
          <a:prstGeom prst="rect">
            <a:avLst/>
          </a:prstGeom>
          <a:noFill/>
        </p:spPr>
        <p:txBody>
          <a:bodyPr wrap="square" rtlCol="0">
            <a:spAutoFit/>
          </a:bodyPr>
          <a:lstStyle/>
          <a:p>
            <a:pPr algn="ctr"/>
            <a:r>
              <a:rPr lang="zh-CN" altLang="en-US" dirty="0" smtClean="0"/>
              <a:t>（后）</a:t>
            </a:r>
            <a:endParaRPr lang="zh-CN" altLang="en-US" dirty="0"/>
          </a:p>
        </p:txBody>
      </p:sp>
      <p:pic>
        <p:nvPicPr>
          <p:cNvPr id="13" name="图片 12" descr="C:\Users\Administrator\Desktop\万盟20150505\界面截图\SCRBMP04.bmp"/>
          <p:cNvPicPr/>
          <p:nvPr/>
        </p:nvPicPr>
        <p:blipFill>
          <a:blip r:embed="rId2" cstate="print"/>
          <a:srcRect/>
          <a:stretch>
            <a:fillRect/>
          </a:stretch>
        </p:blipFill>
        <p:spPr bwMode="auto">
          <a:xfrm>
            <a:off x="827584" y="2492896"/>
            <a:ext cx="2808312" cy="2055188"/>
          </a:xfrm>
          <a:prstGeom prst="rect">
            <a:avLst/>
          </a:prstGeom>
          <a:noFill/>
          <a:ln w="9525">
            <a:noFill/>
            <a:miter lim="800000"/>
            <a:headEnd/>
            <a:tailEnd/>
          </a:ln>
        </p:spPr>
      </p:pic>
      <p:sp>
        <p:nvSpPr>
          <p:cNvPr id="14" name="TextBox 13"/>
          <p:cNvSpPr txBox="1"/>
          <p:nvPr/>
        </p:nvSpPr>
        <p:spPr>
          <a:xfrm>
            <a:off x="683568" y="2132856"/>
            <a:ext cx="2160240" cy="369332"/>
          </a:xfrm>
          <a:prstGeom prst="rect">
            <a:avLst/>
          </a:prstGeom>
          <a:noFill/>
        </p:spPr>
        <p:txBody>
          <a:bodyPr wrap="square" rtlCol="0">
            <a:spAutoFit/>
          </a:bodyPr>
          <a:lstStyle/>
          <a:p>
            <a:pPr>
              <a:buClr>
                <a:srgbClr val="FF0000"/>
              </a:buClr>
              <a:buFont typeface="Wingdings" pitchFamily="2" charset="2"/>
              <a:buChar char="u"/>
            </a:pPr>
            <a:r>
              <a:rPr lang="zh-CN" altLang="en-US" b="1" dirty="0" smtClean="0"/>
              <a:t>示波器显示界面：</a:t>
            </a:r>
            <a:endParaRPr lang="en-US" altLang="zh-CN" b="1" dirty="0" smtClean="0"/>
          </a:p>
        </p:txBody>
      </p:sp>
      <p:graphicFrame>
        <p:nvGraphicFramePr>
          <p:cNvPr id="15" name="表格 14"/>
          <p:cNvGraphicFramePr>
            <a:graphicFrameLocks noGrp="1"/>
          </p:cNvGraphicFramePr>
          <p:nvPr/>
        </p:nvGraphicFramePr>
        <p:xfrm>
          <a:off x="0" y="4797152"/>
          <a:ext cx="5076055" cy="1651221"/>
        </p:xfrm>
        <a:graphic>
          <a:graphicData uri="http://schemas.openxmlformats.org/drawingml/2006/table">
            <a:tbl>
              <a:tblPr/>
              <a:tblGrid>
                <a:gridCol w="1043608"/>
                <a:gridCol w="986814"/>
                <a:gridCol w="1015211"/>
                <a:gridCol w="1015211"/>
                <a:gridCol w="1015211"/>
              </a:tblGrid>
              <a:tr h="262513">
                <a:tc rowSpan="2">
                  <a:txBody>
                    <a:bodyPr/>
                    <a:lstStyle/>
                    <a:p>
                      <a:pPr indent="127000" algn="ctr">
                        <a:lnSpc>
                          <a:spcPct val="150000"/>
                        </a:lnSpc>
                        <a:spcAft>
                          <a:spcPts val="0"/>
                        </a:spcAft>
                      </a:pPr>
                      <a:r>
                        <a:rPr lang="zh-CN" sz="1200" dirty="0">
                          <a:solidFill>
                            <a:srgbClr val="000000"/>
                          </a:solidFill>
                          <a:latin typeface="Times New Roman"/>
                          <a:ea typeface="宋体"/>
                          <a:cs typeface="Times New Roman"/>
                        </a:rPr>
                        <a:t>加工区域</a:t>
                      </a:r>
                      <a:endParaRPr lang="zh-CN" sz="12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127000" algn="ctr">
                        <a:lnSpc>
                          <a:spcPct val="150000"/>
                        </a:lnSpc>
                        <a:spcAft>
                          <a:spcPts val="0"/>
                        </a:spcAft>
                      </a:pPr>
                      <a:r>
                        <a:rPr lang="zh-CN" sz="1200">
                          <a:solidFill>
                            <a:srgbClr val="000000"/>
                          </a:solidFill>
                          <a:latin typeface="Times New Roman"/>
                          <a:ea typeface="宋体"/>
                          <a:cs typeface="Times New Roman"/>
                        </a:rPr>
                        <a:t>单次加工时间</a:t>
                      </a:r>
                      <a:r>
                        <a:rPr lang="en-US" sz="1200">
                          <a:solidFill>
                            <a:srgbClr val="000000"/>
                          </a:solidFill>
                          <a:latin typeface="Times New Roman"/>
                          <a:ea typeface="宋体"/>
                          <a:cs typeface="Times New Roman"/>
                        </a:rPr>
                        <a:t>/s</a:t>
                      </a:r>
                      <a:endParaRPr lang="zh-CN" sz="12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indent="127000" algn="ctr">
                        <a:lnSpc>
                          <a:spcPct val="150000"/>
                        </a:lnSpc>
                        <a:spcAft>
                          <a:spcPts val="0"/>
                        </a:spcAft>
                      </a:pPr>
                      <a:r>
                        <a:rPr lang="zh-CN" sz="1200">
                          <a:solidFill>
                            <a:srgbClr val="000000"/>
                          </a:solidFill>
                          <a:latin typeface="Times New Roman"/>
                          <a:ea typeface="宋体"/>
                          <a:cs typeface="Times New Roman"/>
                        </a:rPr>
                        <a:t>总体加工时间</a:t>
                      </a:r>
                      <a:r>
                        <a:rPr lang="en-US" sz="1200">
                          <a:solidFill>
                            <a:srgbClr val="000000"/>
                          </a:solidFill>
                          <a:latin typeface="Times New Roman"/>
                          <a:ea typeface="宋体"/>
                          <a:cs typeface="Times New Roman"/>
                        </a:rPr>
                        <a:t>/s</a:t>
                      </a:r>
                      <a:endParaRPr lang="zh-CN" sz="12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343271">
                <a:tc vMerge="1">
                  <a:txBody>
                    <a:bodyPr/>
                    <a:lstStyle/>
                    <a:p>
                      <a:endParaRPr lang="zh-CN" altLang="en-US"/>
                    </a:p>
                  </a:txBody>
                  <a:tcPr/>
                </a:tc>
                <a:tc>
                  <a:txBody>
                    <a:bodyPr/>
                    <a:lstStyle/>
                    <a:p>
                      <a:pPr indent="127000" algn="ctr">
                        <a:lnSpc>
                          <a:spcPct val="150000"/>
                        </a:lnSpc>
                        <a:spcAft>
                          <a:spcPts val="0"/>
                        </a:spcAft>
                      </a:pPr>
                      <a:r>
                        <a:rPr lang="zh-CN" sz="1200" dirty="0">
                          <a:solidFill>
                            <a:srgbClr val="000000"/>
                          </a:solidFill>
                          <a:latin typeface="Times New Roman"/>
                          <a:ea typeface="宋体"/>
                          <a:cs typeface="Times New Roman"/>
                        </a:rPr>
                        <a:t>无自适应</a:t>
                      </a:r>
                      <a:endParaRPr lang="zh-CN" sz="12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zh-CN" sz="1200">
                          <a:solidFill>
                            <a:srgbClr val="000000"/>
                          </a:solidFill>
                          <a:latin typeface="Times New Roman"/>
                          <a:ea typeface="宋体"/>
                          <a:cs typeface="Times New Roman"/>
                        </a:rPr>
                        <a:t>有自适应</a:t>
                      </a:r>
                      <a:endParaRPr lang="zh-CN" sz="12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zh-CN" sz="1200">
                          <a:solidFill>
                            <a:srgbClr val="000000"/>
                          </a:solidFill>
                          <a:latin typeface="Times New Roman"/>
                          <a:ea typeface="宋体"/>
                          <a:cs typeface="Times New Roman"/>
                        </a:rPr>
                        <a:t>无自适应</a:t>
                      </a:r>
                      <a:endParaRPr lang="zh-CN" sz="12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zh-CN" sz="1200">
                          <a:solidFill>
                            <a:srgbClr val="000000"/>
                          </a:solidFill>
                          <a:latin typeface="Times New Roman"/>
                          <a:ea typeface="宋体"/>
                          <a:cs typeface="Times New Roman"/>
                        </a:rPr>
                        <a:t>有自适应</a:t>
                      </a:r>
                      <a:endParaRPr lang="zh-CN" sz="12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271">
                <a:tc>
                  <a:txBody>
                    <a:bodyPr/>
                    <a:lstStyle/>
                    <a:p>
                      <a:pPr indent="127000" algn="ctr">
                        <a:lnSpc>
                          <a:spcPct val="150000"/>
                        </a:lnSpc>
                        <a:spcAft>
                          <a:spcPts val="0"/>
                        </a:spcAft>
                      </a:pPr>
                      <a:r>
                        <a:rPr lang="zh-CN" sz="1200">
                          <a:latin typeface="Times New Roman"/>
                          <a:ea typeface="宋体"/>
                          <a:cs typeface="Times New Roman"/>
                        </a:rPr>
                        <a:t>梅花凸台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200">
                          <a:solidFill>
                            <a:srgbClr val="000000"/>
                          </a:solidFill>
                          <a:latin typeface="Times New Roman"/>
                          <a:ea typeface="宋体"/>
                          <a:cs typeface="Times New Roman"/>
                        </a:rPr>
                        <a:t>123</a:t>
                      </a:r>
                      <a:endParaRPr lang="zh-CN" sz="12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200" dirty="0">
                          <a:solidFill>
                            <a:srgbClr val="000000"/>
                          </a:solidFill>
                          <a:latin typeface="Times New Roman"/>
                          <a:ea typeface="宋体"/>
                          <a:cs typeface="Times New Roman"/>
                        </a:rPr>
                        <a:t>98</a:t>
                      </a:r>
                      <a:endParaRPr lang="zh-CN" sz="12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200">
                          <a:solidFill>
                            <a:srgbClr val="000000"/>
                          </a:solidFill>
                          <a:latin typeface="Times New Roman"/>
                          <a:ea typeface="宋体"/>
                          <a:cs typeface="Times New Roman"/>
                        </a:rPr>
                        <a:t>1320</a:t>
                      </a:r>
                      <a:endParaRPr lang="zh-CN" sz="12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200">
                          <a:solidFill>
                            <a:srgbClr val="000000"/>
                          </a:solidFill>
                          <a:latin typeface="Times New Roman"/>
                          <a:ea typeface="宋体"/>
                          <a:cs typeface="Times New Roman"/>
                        </a:rPr>
                        <a:t>1060</a:t>
                      </a:r>
                      <a:endParaRPr lang="zh-CN" sz="12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7088">
                <a:tc>
                  <a:txBody>
                    <a:bodyPr/>
                    <a:lstStyle/>
                    <a:p>
                      <a:pPr indent="127000" algn="ctr">
                        <a:lnSpc>
                          <a:spcPct val="150000"/>
                        </a:lnSpc>
                        <a:spcAft>
                          <a:spcPts val="0"/>
                        </a:spcAft>
                      </a:pPr>
                      <a:r>
                        <a:rPr lang="zh-CN" sz="1200" dirty="0">
                          <a:latin typeface="Times New Roman"/>
                          <a:ea typeface="宋体"/>
                          <a:cs typeface="Times New Roman"/>
                        </a:rPr>
                        <a:t>凸台间曲面</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200">
                          <a:solidFill>
                            <a:srgbClr val="000000"/>
                          </a:solidFill>
                          <a:latin typeface="Times New Roman"/>
                          <a:ea typeface="宋体"/>
                          <a:cs typeface="Times New Roman"/>
                        </a:rPr>
                        <a:t>63</a:t>
                      </a:r>
                      <a:endParaRPr lang="zh-CN" sz="12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200">
                          <a:solidFill>
                            <a:srgbClr val="000000"/>
                          </a:solidFill>
                          <a:latin typeface="Times New Roman"/>
                          <a:ea typeface="宋体"/>
                          <a:cs typeface="Times New Roman"/>
                        </a:rPr>
                        <a:t>45</a:t>
                      </a:r>
                      <a:endParaRPr lang="zh-CN" sz="12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200">
                          <a:solidFill>
                            <a:srgbClr val="000000"/>
                          </a:solidFill>
                          <a:latin typeface="Times New Roman"/>
                          <a:ea typeface="宋体"/>
                          <a:cs typeface="Times New Roman"/>
                        </a:rPr>
                        <a:t>1280</a:t>
                      </a:r>
                      <a:endParaRPr lang="zh-CN" sz="12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200">
                          <a:solidFill>
                            <a:srgbClr val="000000"/>
                          </a:solidFill>
                          <a:latin typeface="Times New Roman"/>
                          <a:ea typeface="宋体"/>
                          <a:cs typeface="Times New Roman"/>
                        </a:rPr>
                        <a:t>950</a:t>
                      </a:r>
                      <a:endParaRPr lang="zh-CN" sz="12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271">
                <a:tc>
                  <a:txBody>
                    <a:bodyPr/>
                    <a:lstStyle/>
                    <a:p>
                      <a:pPr indent="127000" algn="ctr">
                        <a:lnSpc>
                          <a:spcPct val="150000"/>
                        </a:lnSpc>
                        <a:spcAft>
                          <a:spcPts val="0"/>
                        </a:spcAft>
                      </a:pPr>
                      <a:r>
                        <a:rPr lang="zh-CN" sz="1200" dirty="0">
                          <a:latin typeface="Times New Roman"/>
                          <a:ea typeface="宋体"/>
                          <a:cs typeface="Times New Roman"/>
                        </a:rPr>
                        <a:t>夹角曲面</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200">
                          <a:solidFill>
                            <a:srgbClr val="000000"/>
                          </a:solidFill>
                          <a:latin typeface="Times New Roman"/>
                          <a:ea typeface="宋体"/>
                          <a:cs typeface="Times New Roman"/>
                        </a:rPr>
                        <a:t>70</a:t>
                      </a:r>
                      <a:endParaRPr lang="zh-CN" sz="12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200" dirty="0">
                          <a:solidFill>
                            <a:srgbClr val="000000"/>
                          </a:solidFill>
                          <a:latin typeface="Times New Roman"/>
                          <a:ea typeface="宋体"/>
                          <a:cs typeface="Times New Roman"/>
                        </a:rPr>
                        <a:t>52</a:t>
                      </a:r>
                      <a:endParaRPr lang="zh-CN" sz="12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200">
                          <a:solidFill>
                            <a:srgbClr val="000000"/>
                          </a:solidFill>
                          <a:latin typeface="Times New Roman"/>
                          <a:ea typeface="宋体"/>
                          <a:cs typeface="Times New Roman"/>
                        </a:rPr>
                        <a:t>890</a:t>
                      </a:r>
                      <a:endParaRPr lang="zh-CN" sz="12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200" dirty="0">
                          <a:solidFill>
                            <a:srgbClr val="000000"/>
                          </a:solidFill>
                          <a:latin typeface="Times New Roman"/>
                          <a:ea typeface="宋体"/>
                          <a:cs typeface="Times New Roman"/>
                        </a:rPr>
                        <a:t>680</a:t>
                      </a:r>
                      <a:endParaRPr lang="zh-CN" sz="12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28357" name="Picture 5"/>
          <p:cNvPicPr>
            <a:picLocks noChangeAspect="1" noChangeArrowheads="1"/>
          </p:cNvPicPr>
          <p:nvPr/>
        </p:nvPicPr>
        <p:blipFill>
          <a:blip r:embed="rId3" cstate="print"/>
          <a:srcRect/>
          <a:stretch>
            <a:fillRect/>
          </a:stretch>
        </p:blipFill>
        <p:spPr bwMode="auto">
          <a:xfrm>
            <a:off x="5220072" y="1772816"/>
            <a:ext cx="3600400" cy="1368152"/>
          </a:xfrm>
          <a:prstGeom prst="rect">
            <a:avLst/>
          </a:prstGeom>
          <a:noFill/>
          <a:ln w="9525">
            <a:noFill/>
            <a:miter lim="800000"/>
            <a:headEnd/>
            <a:tailEnd/>
          </a:ln>
        </p:spPr>
      </p:pic>
      <p:pic>
        <p:nvPicPr>
          <p:cNvPr id="228358" name="Picture 6"/>
          <p:cNvPicPr>
            <a:picLocks noChangeAspect="1" noChangeArrowheads="1"/>
          </p:cNvPicPr>
          <p:nvPr/>
        </p:nvPicPr>
        <p:blipFill>
          <a:blip r:embed="rId4" cstate="print"/>
          <a:srcRect/>
          <a:stretch>
            <a:fillRect/>
          </a:stretch>
        </p:blipFill>
        <p:spPr bwMode="auto">
          <a:xfrm>
            <a:off x="5220072" y="3356992"/>
            <a:ext cx="3696643" cy="1224136"/>
          </a:xfrm>
          <a:prstGeom prst="rect">
            <a:avLst/>
          </a:prstGeom>
          <a:noFill/>
          <a:ln w="9525">
            <a:noFill/>
            <a:miter lim="800000"/>
            <a:headEnd/>
            <a:tailEnd/>
          </a:ln>
        </p:spPr>
      </p:pic>
      <p:pic>
        <p:nvPicPr>
          <p:cNvPr id="228359" name="Picture 7"/>
          <p:cNvPicPr>
            <a:picLocks noChangeAspect="1" noChangeArrowheads="1"/>
          </p:cNvPicPr>
          <p:nvPr/>
        </p:nvPicPr>
        <p:blipFill>
          <a:blip r:embed="rId5" cstate="print"/>
          <a:srcRect/>
          <a:stretch>
            <a:fillRect/>
          </a:stretch>
        </p:blipFill>
        <p:spPr bwMode="auto">
          <a:xfrm>
            <a:off x="5220072" y="4653136"/>
            <a:ext cx="3672408" cy="13681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E75EF55-61DA-4976-ADED-9D2FF5966691}" type="datetime2">
              <a:rPr lang="zh-CN" altLang="en-US" smtClean="0"/>
              <a:pPr>
                <a:defRPr/>
              </a:pPr>
              <a:t>2015年5月16日</a:t>
            </a:fld>
            <a:endParaRPr lang="en-US"/>
          </a:p>
        </p:txBody>
      </p:sp>
      <p:sp>
        <p:nvSpPr>
          <p:cNvPr id="9" name="矩形 8"/>
          <p:cNvSpPr/>
          <p:nvPr/>
        </p:nvSpPr>
        <p:spPr>
          <a:xfrm>
            <a:off x="4067944" y="260648"/>
            <a:ext cx="4896544" cy="523220"/>
          </a:xfrm>
          <a:prstGeom prst="rect">
            <a:avLst/>
          </a:prstGeom>
        </p:spPr>
        <p:txBody>
          <a:bodyPr wrap="square">
            <a:spAutoFit/>
          </a:bodyPr>
          <a:lstStyle/>
          <a:p>
            <a:r>
              <a:rPr lang="zh-CN" altLang="en-US" sz="2800" b="1" kern="0" dirty="0" smtClean="0">
                <a:solidFill>
                  <a:srgbClr val="C00000"/>
                </a:solidFill>
              </a:rPr>
              <a:t>五、</a:t>
            </a:r>
            <a:r>
              <a:rPr lang="zh-CN" altLang="zh-CN" sz="2800" b="1" kern="0" dirty="0" smtClean="0">
                <a:solidFill>
                  <a:srgbClr val="C00000"/>
                </a:solidFill>
              </a:rPr>
              <a:t>实践验证和优化案例分析</a:t>
            </a:r>
            <a:endParaRPr lang="en-US" altLang="zh-CN" sz="2800" b="1" kern="0" dirty="0" smtClean="0">
              <a:solidFill>
                <a:srgbClr val="C00000"/>
              </a:solidFill>
            </a:endParaRPr>
          </a:p>
        </p:txBody>
      </p:sp>
      <p:sp>
        <p:nvSpPr>
          <p:cNvPr id="4" name="TextBox 3"/>
          <p:cNvSpPr txBox="1"/>
          <p:nvPr/>
        </p:nvSpPr>
        <p:spPr>
          <a:xfrm>
            <a:off x="467544" y="1124744"/>
            <a:ext cx="2016224" cy="523220"/>
          </a:xfrm>
          <a:prstGeom prst="rect">
            <a:avLst/>
          </a:prstGeom>
          <a:noFill/>
        </p:spPr>
        <p:txBody>
          <a:bodyPr wrap="square" rtlCol="0">
            <a:spAutoFit/>
          </a:bodyPr>
          <a:lstStyle/>
          <a:p>
            <a:pPr marL="0" lvl="1" algn="just">
              <a:buClr>
                <a:schemeClr val="accent2"/>
              </a:buClr>
              <a:buFont typeface="Wingdings" pitchFamily="2" charset="2"/>
              <a:buChar char="l"/>
            </a:pPr>
            <a:r>
              <a:rPr lang="zh-CN" altLang="en-US" sz="2800" b="1" dirty="0" smtClean="0"/>
              <a:t>实验结论：</a:t>
            </a:r>
          </a:p>
        </p:txBody>
      </p:sp>
      <p:sp>
        <p:nvSpPr>
          <p:cNvPr id="5" name="TextBox 4"/>
          <p:cNvSpPr txBox="1"/>
          <p:nvPr/>
        </p:nvSpPr>
        <p:spPr>
          <a:xfrm>
            <a:off x="755576" y="2060848"/>
            <a:ext cx="7632848" cy="3785652"/>
          </a:xfrm>
          <a:prstGeom prst="rect">
            <a:avLst/>
          </a:prstGeom>
          <a:noFill/>
        </p:spPr>
        <p:txBody>
          <a:bodyPr wrap="square" rtlCol="0">
            <a:spAutoFit/>
          </a:bodyPr>
          <a:lstStyle/>
          <a:p>
            <a:pPr algn="just">
              <a:lnSpc>
                <a:spcPct val="150000"/>
              </a:lnSpc>
            </a:pPr>
            <a:r>
              <a:rPr lang="en-US" altLang="zh-CN" sz="2000" dirty="0" smtClean="0"/>
              <a:t>       </a:t>
            </a:r>
            <a:r>
              <a:rPr lang="zh-CN" altLang="zh-CN" sz="2000" dirty="0" smtClean="0"/>
              <a:t>结果显示对于简单的直线和斜线加工并且进给和转速适中情况下自适应控制对于加工时长平均有</a:t>
            </a:r>
            <a:r>
              <a:rPr lang="en-US" altLang="zh-CN" sz="2000" dirty="0" smtClean="0"/>
              <a:t>17%</a:t>
            </a:r>
            <a:r>
              <a:rPr lang="zh-CN" altLang="zh-CN" sz="2000" dirty="0" smtClean="0"/>
              <a:t>的缩短</a:t>
            </a:r>
            <a:r>
              <a:rPr lang="zh-CN" altLang="en-US" sz="2000" dirty="0" smtClean="0"/>
              <a:t>， 对于庞大数据组的复杂加工，对于加工时长平均有</a:t>
            </a:r>
            <a:r>
              <a:rPr lang="en-US" altLang="zh-CN" sz="2000" dirty="0" smtClean="0"/>
              <a:t>24%</a:t>
            </a:r>
            <a:r>
              <a:rPr lang="zh-CN" altLang="en-US" sz="2000" dirty="0" smtClean="0"/>
              <a:t>的缩短</a:t>
            </a:r>
            <a:r>
              <a:rPr lang="zh-CN" altLang="zh-CN" sz="2000" dirty="0" smtClean="0"/>
              <a:t>，对于电流信号的波动有明显的控制，效果的产生正是由于模块决策的施用改变了进给倍率从而影响到主轴电流，从安全性角度考虑电流振动的减小和进给倍率的实时优化改变对刀具、工件和主轴寿命能起到有效增长，安全性提高。</a:t>
            </a:r>
            <a:r>
              <a:rPr lang="zh-CN" altLang="en-US" sz="2000" dirty="0" smtClean="0"/>
              <a:t>综上所述，本课题自适应模块过程优化对于加工效果有明显的提升，取得了一定的成功。</a:t>
            </a:r>
            <a:endParaRPr lang="en-US" altLang="zh-CN" sz="2000"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60232" y="188640"/>
            <a:ext cx="2699792" cy="707886"/>
          </a:xfrm>
          <a:prstGeom prst="rect">
            <a:avLst/>
          </a:prstGeom>
          <a:noFill/>
        </p:spPr>
        <p:txBody>
          <a:bodyPr wrap="square" rtlCol="0">
            <a:spAutoFit/>
          </a:bodyPr>
          <a:lstStyle/>
          <a:p>
            <a:r>
              <a:rPr lang="zh-CN" altLang="en-US" sz="4000" b="1" dirty="0" smtClean="0"/>
              <a:t>主要内容</a:t>
            </a:r>
            <a:endParaRPr lang="zh-CN" altLang="en-US" sz="4000" b="1" dirty="0"/>
          </a:p>
        </p:txBody>
      </p:sp>
      <p:sp>
        <p:nvSpPr>
          <p:cNvPr id="4" name="TextBox 3"/>
          <p:cNvSpPr txBox="1"/>
          <p:nvPr/>
        </p:nvSpPr>
        <p:spPr>
          <a:xfrm>
            <a:off x="251520" y="1124744"/>
            <a:ext cx="8208912" cy="369332"/>
          </a:xfrm>
          <a:prstGeom prst="rect">
            <a:avLst/>
          </a:prstGeom>
          <a:noFill/>
        </p:spPr>
        <p:txBody>
          <a:bodyPr wrap="square" rtlCol="0">
            <a:spAutoFit/>
          </a:bodyPr>
          <a:lstStyle/>
          <a:p>
            <a:endParaRPr lang="zh-CN" altLang="en-US" dirty="0"/>
          </a:p>
        </p:txBody>
      </p:sp>
      <p:sp>
        <p:nvSpPr>
          <p:cNvPr id="5" name="Rectangle 3"/>
          <p:cNvSpPr txBox="1">
            <a:spLocks noChangeArrowheads="1"/>
          </p:cNvSpPr>
          <p:nvPr/>
        </p:nvSpPr>
        <p:spPr bwMode="auto">
          <a:xfrm>
            <a:off x="693738" y="1089025"/>
            <a:ext cx="7694686" cy="5219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lvl="0" indent="-469900" eaLnBrk="0" fontAlgn="base" hangingPunct="0">
              <a:lnSpc>
                <a:spcPct val="160000"/>
              </a:lnSpc>
              <a:spcBef>
                <a:spcPct val="30000"/>
              </a:spcBef>
              <a:spcAft>
                <a:spcPct val="0"/>
              </a:spcAft>
              <a:buClr>
                <a:schemeClr val="accent2"/>
              </a:buClr>
              <a:defRPr/>
            </a:pPr>
            <a:r>
              <a:rPr kumimoji="0" lang="zh-CN" altLang="en-US" sz="2400" b="1" i="0" u="none" strike="noStrike" kern="0" cap="none" spc="0" normalizeH="0" baseline="0" noProof="0" dirty="0" smtClean="0">
                <a:ln>
                  <a:noFill/>
                </a:ln>
                <a:effectLst/>
                <a:uLnTx/>
                <a:uFillTx/>
                <a:latin typeface="+mn-lt"/>
                <a:ea typeface="+mn-ea"/>
                <a:cs typeface="+mn-cs"/>
              </a:rPr>
              <a:t>一、课题来源、目的意义及</a:t>
            </a:r>
            <a:r>
              <a:rPr lang="zh-CN" altLang="en-US" sz="2400" b="1" kern="0" dirty="0" smtClean="0"/>
              <a:t>国内外研究现状</a:t>
            </a:r>
          </a:p>
          <a:p>
            <a:pPr marL="469900" indent="-469900" eaLnBrk="0" fontAlgn="base" hangingPunct="0">
              <a:lnSpc>
                <a:spcPct val="160000"/>
              </a:lnSpc>
              <a:spcBef>
                <a:spcPct val="30000"/>
              </a:spcBef>
              <a:spcAft>
                <a:spcPct val="0"/>
              </a:spcAft>
              <a:buClr>
                <a:schemeClr val="accent2"/>
              </a:buClr>
              <a:defRPr/>
            </a:pPr>
            <a:r>
              <a:rPr lang="zh-CN" altLang="en-US" sz="2400" b="1" kern="0" dirty="0" smtClean="0"/>
              <a:t>二、主要研究内容</a:t>
            </a:r>
          </a:p>
          <a:p>
            <a:pPr marL="469900" marR="0" lvl="0" indent="-469900" algn="l" defTabSz="914400" rtl="0" eaLnBrk="0" fontAlgn="base" latinLnBrk="0" hangingPunct="0">
              <a:lnSpc>
                <a:spcPct val="160000"/>
              </a:lnSpc>
              <a:spcBef>
                <a:spcPct val="30000"/>
              </a:spcBef>
              <a:spcAft>
                <a:spcPct val="0"/>
              </a:spcAft>
              <a:buClr>
                <a:schemeClr val="accent2"/>
              </a:buClr>
              <a:buSzTx/>
              <a:buFont typeface="Wingdings" pitchFamily="2" charset="2"/>
              <a:buNone/>
              <a:tabLst/>
              <a:defRPr/>
            </a:pPr>
            <a:r>
              <a:rPr lang="zh-CN" altLang="en-US" sz="2400" b="1" kern="0" dirty="0" smtClean="0"/>
              <a:t>三、基于主轴电流的进给倍率自适应建模</a:t>
            </a:r>
          </a:p>
          <a:p>
            <a:pPr marL="469900" marR="0" lvl="0" indent="-469900" algn="l" defTabSz="914400" rtl="0" eaLnBrk="0" fontAlgn="base" latinLnBrk="0" hangingPunct="0">
              <a:lnSpc>
                <a:spcPct val="160000"/>
              </a:lnSpc>
              <a:spcBef>
                <a:spcPct val="30000"/>
              </a:spcBef>
              <a:spcAft>
                <a:spcPct val="0"/>
              </a:spcAft>
              <a:buClr>
                <a:schemeClr val="accent2"/>
              </a:buClr>
              <a:buSzTx/>
              <a:buFont typeface="Wingdings" pitchFamily="2" charset="2"/>
              <a:buNone/>
              <a:tabLst/>
              <a:defRPr/>
            </a:pPr>
            <a:r>
              <a:rPr lang="zh-CN" altLang="en-US" sz="2400" b="1" kern="0" dirty="0" smtClean="0"/>
              <a:t>四、系统开发</a:t>
            </a:r>
          </a:p>
          <a:p>
            <a:pPr marL="469900" indent="-469900" eaLnBrk="0" fontAlgn="base" hangingPunct="0">
              <a:lnSpc>
                <a:spcPct val="160000"/>
              </a:lnSpc>
              <a:spcBef>
                <a:spcPct val="30000"/>
              </a:spcBef>
              <a:spcAft>
                <a:spcPct val="0"/>
              </a:spcAft>
              <a:buClr>
                <a:schemeClr val="accent2"/>
              </a:buClr>
              <a:defRPr/>
            </a:pPr>
            <a:r>
              <a:rPr lang="zh-CN" altLang="en-US" sz="2400" b="1" kern="0" dirty="0" smtClean="0"/>
              <a:t>五、</a:t>
            </a:r>
            <a:r>
              <a:rPr lang="zh-CN" altLang="zh-CN" sz="2400" b="1" kern="0" dirty="0" smtClean="0"/>
              <a:t>实践验证和优化案例分析</a:t>
            </a:r>
            <a:endParaRPr lang="en-US" altLang="zh-CN" sz="2400" b="1" kern="0" dirty="0" smtClean="0"/>
          </a:p>
          <a:p>
            <a:pPr marL="469900" lvl="0" indent="-469900" eaLnBrk="0" fontAlgn="base" hangingPunct="0">
              <a:lnSpc>
                <a:spcPct val="160000"/>
              </a:lnSpc>
              <a:spcBef>
                <a:spcPct val="30000"/>
              </a:spcBef>
              <a:spcAft>
                <a:spcPct val="0"/>
              </a:spcAft>
              <a:buClr>
                <a:schemeClr val="accent2"/>
              </a:buClr>
              <a:defRPr/>
            </a:pPr>
            <a:r>
              <a:rPr lang="zh-CN" altLang="en-US" sz="2400" b="1" kern="0" dirty="0" smtClean="0">
                <a:solidFill>
                  <a:srgbClr val="C00000"/>
                </a:solidFill>
              </a:rPr>
              <a:t>六、课题总结与展望</a:t>
            </a:r>
          </a:p>
        </p:txBody>
      </p:sp>
      <p:sp>
        <p:nvSpPr>
          <p:cNvPr id="6" name="日期占位符 5"/>
          <p:cNvSpPr>
            <a:spLocks noGrp="1"/>
          </p:cNvSpPr>
          <p:nvPr>
            <p:ph type="dt" sz="half" idx="10"/>
          </p:nvPr>
        </p:nvSpPr>
        <p:spPr/>
        <p:txBody>
          <a:bodyPr/>
          <a:lstStyle/>
          <a:p>
            <a:pPr>
              <a:defRPr/>
            </a:pPr>
            <a:fld id="{F1D259DC-01DE-48C0-B133-4110B7DADC6C}" type="datetime2">
              <a:rPr lang="zh-CN" altLang="en-US" smtClean="0"/>
              <a:pPr>
                <a:defRPr/>
              </a:pPr>
              <a:t>2015年5月16日</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E75EF55-61DA-4976-ADED-9D2FF5966691}" type="datetime2">
              <a:rPr lang="zh-CN" altLang="en-US" smtClean="0"/>
              <a:pPr>
                <a:defRPr/>
              </a:pPr>
              <a:t>2015年5月16日</a:t>
            </a:fld>
            <a:endParaRPr lang="en-US"/>
          </a:p>
        </p:txBody>
      </p:sp>
      <p:sp>
        <p:nvSpPr>
          <p:cNvPr id="9" name="矩形 8"/>
          <p:cNvSpPr/>
          <p:nvPr/>
        </p:nvSpPr>
        <p:spPr>
          <a:xfrm>
            <a:off x="4067944" y="260648"/>
            <a:ext cx="4464496" cy="523220"/>
          </a:xfrm>
          <a:prstGeom prst="rect">
            <a:avLst/>
          </a:prstGeom>
        </p:spPr>
        <p:txBody>
          <a:bodyPr wrap="square">
            <a:spAutoFit/>
          </a:bodyPr>
          <a:lstStyle/>
          <a:p>
            <a:pPr marL="469900" indent="-469900" eaLnBrk="0" fontAlgn="base" hangingPunct="0">
              <a:spcBef>
                <a:spcPct val="30000"/>
              </a:spcBef>
              <a:spcAft>
                <a:spcPct val="0"/>
              </a:spcAft>
              <a:buClr>
                <a:schemeClr val="accent2"/>
              </a:buClr>
              <a:defRPr/>
            </a:pPr>
            <a:r>
              <a:rPr lang="zh-CN" altLang="en-US" sz="2800" b="1" kern="0" dirty="0" smtClean="0">
                <a:solidFill>
                  <a:srgbClr val="C00000"/>
                </a:solidFill>
              </a:rPr>
              <a:t>六、课题总结与展望</a:t>
            </a:r>
          </a:p>
        </p:txBody>
      </p:sp>
      <p:sp>
        <p:nvSpPr>
          <p:cNvPr id="4" name="TextBox 3"/>
          <p:cNvSpPr txBox="1"/>
          <p:nvPr/>
        </p:nvSpPr>
        <p:spPr>
          <a:xfrm>
            <a:off x="467544" y="1124744"/>
            <a:ext cx="2376264" cy="523220"/>
          </a:xfrm>
          <a:prstGeom prst="rect">
            <a:avLst/>
          </a:prstGeom>
          <a:noFill/>
        </p:spPr>
        <p:txBody>
          <a:bodyPr wrap="square" rtlCol="0">
            <a:spAutoFit/>
          </a:bodyPr>
          <a:lstStyle/>
          <a:p>
            <a:pPr marL="0" lvl="1" algn="just">
              <a:buClr>
                <a:schemeClr val="accent2"/>
              </a:buClr>
              <a:buFont typeface="Wingdings" pitchFamily="2" charset="2"/>
              <a:buChar char="l"/>
            </a:pPr>
            <a:r>
              <a:rPr lang="zh-CN" altLang="en-US" sz="2800" b="1" dirty="0" smtClean="0"/>
              <a:t>课题总结：</a:t>
            </a:r>
          </a:p>
        </p:txBody>
      </p:sp>
      <p:sp>
        <p:nvSpPr>
          <p:cNvPr id="5" name="TextBox 4"/>
          <p:cNvSpPr txBox="1"/>
          <p:nvPr/>
        </p:nvSpPr>
        <p:spPr>
          <a:xfrm>
            <a:off x="827584" y="1700808"/>
            <a:ext cx="7056784" cy="3831818"/>
          </a:xfrm>
          <a:prstGeom prst="rect">
            <a:avLst/>
          </a:prstGeom>
          <a:noFill/>
        </p:spPr>
        <p:txBody>
          <a:bodyPr wrap="square" rtlCol="0">
            <a:spAutoFit/>
          </a:bodyPr>
          <a:lstStyle/>
          <a:p>
            <a:pPr>
              <a:lnSpc>
                <a:spcPct val="150000"/>
              </a:lnSpc>
              <a:buClr>
                <a:srgbClr val="FF0000"/>
              </a:buClr>
              <a:buFont typeface="Wingdings" pitchFamily="2" charset="2"/>
              <a:buChar char="u"/>
            </a:pPr>
            <a:r>
              <a:rPr lang="zh-CN" altLang="zh-CN" dirty="0" smtClean="0"/>
              <a:t>基于</a:t>
            </a:r>
            <a:r>
              <a:rPr lang="zh-CN" altLang="en-US" dirty="0" smtClean="0"/>
              <a:t>主轴电机外特性性质</a:t>
            </a:r>
            <a:r>
              <a:rPr lang="zh-CN" altLang="zh-CN" dirty="0" smtClean="0"/>
              <a:t>，建立了一种基于数控加工过程中主轴电流的进给倍率实时控制模型</a:t>
            </a:r>
            <a:endParaRPr lang="en-US" altLang="zh-CN" dirty="0" smtClean="0"/>
          </a:p>
          <a:p>
            <a:pPr>
              <a:lnSpc>
                <a:spcPct val="150000"/>
              </a:lnSpc>
              <a:buClr>
                <a:srgbClr val="FF0000"/>
              </a:buClr>
              <a:buFont typeface="Wingdings" pitchFamily="2" charset="2"/>
              <a:buChar char="u"/>
            </a:pPr>
            <a:r>
              <a:rPr lang="zh-CN" altLang="en-US" dirty="0" smtClean="0"/>
              <a:t>研究了基于模糊理论的自适应控制方法，为今后搭建成熟的主轴电流控制模型做了铺垫</a:t>
            </a:r>
            <a:endParaRPr lang="en-US" altLang="zh-CN" dirty="0" smtClean="0"/>
          </a:p>
          <a:p>
            <a:pPr>
              <a:lnSpc>
                <a:spcPct val="150000"/>
              </a:lnSpc>
              <a:buClr>
                <a:srgbClr val="FF0000"/>
              </a:buClr>
              <a:buFont typeface="Wingdings" pitchFamily="2" charset="2"/>
              <a:buChar char="u"/>
            </a:pPr>
            <a:r>
              <a:rPr lang="zh-CN" altLang="zh-CN" dirty="0" smtClean="0"/>
              <a:t>实现了自适应控制模块的</a:t>
            </a:r>
            <a:r>
              <a:rPr lang="en-US" altLang="zh-CN" dirty="0" smtClean="0">
                <a:latin typeface="Times New Roman" pitchFamily="18" charset="0"/>
                <a:cs typeface="Times New Roman" pitchFamily="18" charset="0"/>
              </a:rPr>
              <a:t>PLC</a:t>
            </a:r>
            <a:r>
              <a:rPr lang="zh-CN" altLang="zh-CN" dirty="0" smtClean="0"/>
              <a:t>开发，详细设计了信号控制子模块和介绍了自适应模块</a:t>
            </a:r>
            <a:r>
              <a:rPr lang="en-US" altLang="zh-CN" dirty="0" smtClean="0">
                <a:latin typeface="Times New Roman" pitchFamily="18" charset="0"/>
                <a:cs typeface="Times New Roman" pitchFamily="18" charset="0"/>
              </a:rPr>
              <a:t>PLC</a:t>
            </a:r>
            <a:r>
              <a:rPr lang="zh-CN" altLang="zh-CN" dirty="0" smtClean="0"/>
              <a:t>开发的流程，实现了针对加工过程主轴电流调节主轴进给倍率的自适应控制模块在华中八型中的集成开发</a:t>
            </a:r>
            <a:endParaRPr lang="en-US" altLang="zh-CN" dirty="0" smtClean="0"/>
          </a:p>
          <a:p>
            <a:pPr>
              <a:lnSpc>
                <a:spcPct val="150000"/>
              </a:lnSpc>
              <a:buClr>
                <a:srgbClr val="FF0000"/>
              </a:buClr>
              <a:buFont typeface="Wingdings" pitchFamily="2" charset="2"/>
              <a:buChar char="u"/>
            </a:pPr>
            <a:r>
              <a:rPr lang="zh-CN" altLang="zh-CN" dirty="0" smtClean="0"/>
              <a:t>对自适应模块进行了实践验证与优化案例分析，进行了数控加工过程中</a:t>
            </a:r>
            <a:r>
              <a:rPr lang="zh-CN" altLang="en-US" dirty="0" smtClean="0"/>
              <a:t>基于</a:t>
            </a:r>
            <a:r>
              <a:rPr lang="zh-CN" altLang="zh-CN" dirty="0" smtClean="0"/>
              <a:t>主轴电流的</a:t>
            </a:r>
            <a:r>
              <a:rPr lang="zh-CN" altLang="en-US" dirty="0" smtClean="0"/>
              <a:t>主轴</a:t>
            </a:r>
            <a:r>
              <a:rPr lang="zh-CN" altLang="zh-CN" dirty="0" smtClean="0"/>
              <a:t>进给倍率实时控制优化的可行性</a:t>
            </a:r>
            <a:r>
              <a:rPr lang="zh-CN" altLang="en-US" dirty="0" smtClean="0"/>
              <a:t>验证</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79912" y="188640"/>
            <a:ext cx="5112568" cy="504056"/>
          </a:xfrm>
          <a:prstGeom prst="rect">
            <a:avLst/>
          </a:prstGeom>
          <a:noFill/>
        </p:spPr>
        <p:txBody>
          <a:bodyPr wrap="square" rtlCol="0">
            <a:noAutofit/>
          </a:bodyPr>
          <a:lstStyle/>
          <a:p>
            <a:pPr lvl="0"/>
            <a:r>
              <a:rPr lang="zh-CN" altLang="en-US" sz="2000" b="1" kern="0" dirty="0" smtClean="0">
                <a:solidFill>
                  <a:srgbClr val="C00000"/>
                </a:solidFill>
              </a:rPr>
              <a:t>一、课题来源、目的意义及国内外研究现状</a:t>
            </a:r>
          </a:p>
          <a:p>
            <a:endParaRPr lang="zh-CN" altLang="en-US" sz="2000" dirty="0"/>
          </a:p>
        </p:txBody>
      </p:sp>
      <p:sp>
        <p:nvSpPr>
          <p:cNvPr id="3" name="日期占位符 2"/>
          <p:cNvSpPr>
            <a:spLocks noGrp="1"/>
          </p:cNvSpPr>
          <p:nvPr>
            <p:ph type="dt" sz="half" idx="10"/>
          </p:nvPr>
        </p:nvSpPr>
        <p:spPr/>
        <p:txBody>
          <a:bodyPr/>
          <a:lstStyle/>
          <a:p>
            <a:pPr>
              <a:defRPr/>
            </a:pPr>
            <a:fld id="{A5331898-A80D-4A32-A4CE-92B50CB8E73A}" type="datetime2">
              <a:rPr lang="zh-CN" altLang="en-US" smtClean="0"/>
              <a:pPr>
                <a:defRPr/>
              </a:pPr>
              <a:t>2015年5月16日</a:t>
            </a:fld>
            <a:endParaRPr lang="en-US"/>
          </a:p>
        </p:txBody>
      </p:sp>
      <p:sp>
        <p:nvSpPr>
          <p:cNvPr id="6" name="TextBox 5"/>
          <p:cNvSpPr txBox="1"/>
          <p:nvPr/>
        </p:nvSpPr>
        <p:spPr>
          <a:xfrm>
            <a:off x="179512" y="1052736"/>
            <a:ext cx="8784976" cy="5184576"/>
          </a:xfrm>
          <a:prstGeom prst="rect">
            <a:avLst/>
          </a:prstGeom>
          <a:noFill/>
        </p:spPr>
        <p:txBody>
          <a:bodyPr wrap="square" rtlCol="0">
            <a:noAutofit/>
          </a:bodyPr>
          <a:lstStyle/>
          <a:p>
            <a:pPr marL="0" lvl="1" algn="just">
              <a:lnSpc>
                <a:spcPct val="150000"/>
              </a:lnSpc>
              <a:buClr>
                <a:schemeClr val="accent2"/>
              </a:buClr>
              <a:buFont typeface="Wingdings" pitchFamily="2" charset="2"/>
              <a:buChar char="l"/>
            </a:pPr>
            <a:r>
              <a:rPr lang="zh-CN" altLang="en-US" sz="2800" b="1" dirty="0" smtClean="0"/>
              <a:t>本课题研究意义 </a:t>
            </a:r>
            <a:endParaRPr lang="en-US" altLang="zh-CN" sz="2800" b="1" dirty="0" smtClean="0"/>
          </a:p>
          <a:p>
            <a:pPr lvl="1" algn="just">
              <a:lnSpc>
                <a:spcPct val="200000"/>
              </a:lnSpc>
              <a:buClr>
                <a:schemeClr val="accent2"/>
              </a:buClr>
              <a:buFont typeface="Wingdings" pitchFamily="2" charset="2"/>
              <a:buChar char="Ø"/>
            </a:pPr>
            <a:r>
              <a:rPr lang="zh-CN" altLang="en-US" sz="2400" dirty="0" smtClean="0"/>
              <a:t>提高加工效率，缩短加工时间</a:t>
            </a:r>
            <a:endParaRPr lang="en-US" altLang="zh-CN" sz="2400" dirty="0" smtClean="0"/>
          </a:p>
          <a:p>
            <a:pPr lvl="1" algn="just">
              <a:lnSpc>
                <a:spcPct val="200000"/>
              </a:lnSpc>
              <a:buClr>
                <a:schemeClr val="accent2"/>
              </a:buClr>
              <a:buFont typeface="Wingdings" pitchFamily="2" charset="2"/>
              <a:buChar char="Ø"/>
            </a:pPr>
            <a:endParaRPr lang="en-US" altLang="zh-CN" sz="2400" dirty="0" smtClean="0"/>
          </a:p>
          <a:p>
            <a:pPr lvl="1" algn="just">
              <a:lnSpc>
                <a:spcPct val="200000"/>
              </a:lnSpc>
              <a:buClr>
                <a:schemeClr val="accent2"/>
              </a:buClr>
              <a:buFont typeface="Wingdings" pitchFamily="2" charset="2"/>
              <a:buChar char="Ø"/>
            </a:pPr>
            <a:r>
              <a:rPr lang="zh-CN" altLang="en-US" sz="2400" dirty="0" smtClean="0"/>
              <a:t>保护机床主轴、刀具及工件</a:t>
            </a:r>
            <a:endParaRPr lang="en-US" altLang="zh-CN" sz="2400" dirty="0" smtClean="0"/>
          </a:p>
          <a:p>
            <a:pPr lvl="1" algn="just">
              <a:lnSpc>
                <a:spcPct val="200000"/>
              </a:lnSpc>
              <a:buClr>
                <a:schemeClr val="accent2"/>
              </a:buClr>
              <a:buFont typeface="Wingdings" pitchFamily="2" charset="2"/>
              <a:buChar char="Ø"/>
            </a:pPr>
            <a:endParaRPr lang="en-US" altLang="zh-CN" sz="2400" dirty="0" smtClean="0"/>
          </a:p>
          <a:p>
            <a:pPr lvl="1" algn="just">
              <a:lnSpc>
                <a:spcPct val="200000"/>
              </a:lnSpc>
              <a:buClr>
                <a:schemeClr val="accent2"/>
              </a:buClr>
              <a:buFont typeface="Wingdings" pitchFamily="2" charset="2"/>
              <a:buChar char="Ø"/>
            </a:pPr>
            <a:r>
              <a:rPr lang="zh-CN" altLang="en-US" sz="2400" dirty="0" smtClean="0"/>
              <a:t>提高加工精度 </a:t>
            </a:r>
            <a:endParaRPr lang="en-US" altLang="zh-CN" sz="2400" dirty="0" smtClean="0"/>
          </a:p>
          <a:p>
            <a:pPr lvl="1" algn="just">
              <a:lnSpc>
                <a:spcPct val="150000"/>
              </a:lnSpc>
              <a:buClr>
                <a:schemeClr val="accent2"/>
              </a:buClr>
              <a:buFont typeface="Wingdings" pitchFamily="2" charset="2"/>
              <a:buChar char="Ø"/>
            </a:pPr>
            <a:endParaRPr lang="zh-CN" altLang="zh-CN" sz="2000" dirty="0" smtClean="0"/>
          </a:p>
          <a:p>
            <a:pPr algn="just">
              <a:lnSpc>
                <a:spcPct val="150000"/>
              </a:lnSpc>
              <a:buClr>
                <a:schemeClr val="accent2"/>
              </a:buClr>
            </a:pPr>
            <a:endParaRPr lang="en-US" altLang="zh-CN" sz="2000" dirty="0" smtClean="0"/>
          </a:p>
          <a:p>
            <a:pPr algn="just">
              <a:lnSpc>
                <a:spcPct val="150000"/>
              </a:lnSpc>
              <a:buClr>
                <a:schemeClr val="accent2"/>
              </a:buClr>
            </a:pPr>
            <a:endParaRPr lang="en-US" altLang="zh-CN" sz="2000" dirty="0" smtClean="0"/>
          </a:p>
          <a:p>
            <a:pPr algn="just">
              <a:lnSpc>
                <a:spcPct val="150000"/>
              </a:lnSpc>
              <a:buClr>
                <a:schemeClr val="accent2"/>
              </a:buClr>
            </a:pPr>
            <a:r>
              <a:rPr lang="en-US" altLang="zh-CN" sz="2800" b="1" dirty="0" smtClean="0"/>
              <a:t>            </a:t>
            </a:r>
            <a:endParaRPr lang="zh-CN" altLang="en-US" sz="2800" b="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E75EF55-61DA-4976-ADED-9D2FF5966691}" type="datetime2">
              <a:rPr lang="zh-CN" altLang="en-US" smtClean="0"/>
              <a:pPr>
                <a:defRPr/>
              </a:pPr>
              <a:t>2015年5月16日</a:t>
            </a:fld>
            <a:endParaRPr lang="en-US"/>
          </a:p>
        </p:txBody>
      </p:sp>
      <p:sp>
        <p:nvSpPr>
          <p:cNvPr id="9" name="矩形 8"/>
          <p:cNvSpPr/>
          <p:nvPr/>
        </p:nvSpPr>
        <p:spPr>
          <a:xfrm>
            <a:off x="4067944" y="260648"/>
            <a:ext cx="4464496" cy="523220"/>
          </a:xfrm>
          <a:prstGeom prst="rect">
            <a:avLst/>
          </a:prstGeom>
        </p:spPr>
        <p:txBody>
          <a:bodyPr wrap="square">
            <a:spAutoFit/>
          </a:bodyPr>
          <a:lstStyle/>
          <a:p>
            <a:pPr marL="469900" indent="-469900" eaLnBrk="0" fontAlgn="base" hangingPunct="0">
              <a:spcBef>
                <a:spcPct val="30000"/>
              </a:spcBef>
              <a:spcAft>
                <a:spcPct val="0"/>
              </a:spcAft>
              <a:buClr>
                <a:schemeClr val="accent2"/>
              </a:buClr>
              <a:defRPr/>
            </a:pPr>
            <a:r>
              <a:rPr lang="zh-CN" altLang="en-US" sz="2800" b="1" kern="0" dirty="0" smtClean="0">
                <a:solidFill>
                  <a:srgbClr val="C00000"/>
                </a:solidFill>
              </a:rPr>
              <a:t>六、课题总结与展望</a:t>
            </a:r>
          </a:p>
        </p:txBody>
      </p:sp>
      <p:sp>
        <p:nvSpPr>
          <p:cNvPr id="4" name="TextBox 3"/>
          <p:cNvSpPr txBox="1"/>
          <p:nvPr/>
        </p:nvSpPr>
        <p:spPr>
          <a:xfrm>
            <a:off x="467544" y="1124744"/>
            <a:ext cx="2376264" cy="523220"/>
          </a:xfrm>
          <a:prstGeom prst="rect">
            <a:avLst/>
          </a:prstGeom>
          <a:noFill/>
        </p:spPr>
        <p:txBody>
          <a:bodyPr wrap="square" rtlCol="0">
            <a:spAutoFit/>
          </a:bodyPr>
          <a:lstStyle/>
          <a:p>
            <a:pPr marL="0" lvl="1" algn="just">
              <a:buClr>
                <a:schemeClr val="accent2"/>
              </a:buClr>
              <a:buFont typeface="Wingdings" pitchFamily="2" charset="2"/>
              <a:buChar char="l"/>
            </a:pPr>
            <a:r>
              <a:rPr lang="zh-CN" altLang="en-US" sz="2800" b="1" dirty="0" smtClean="0"/>
              <a:t>研究展望：</a:t>
            </a:r>
          </a:p>
        </p:txBody>
      </p:sp>
      <p:sp>
        <p:nvSpPr>
          <p:cNvPr id="5" name="TextBox 4"/>
          <p:cNvSpPr txBox="1"/>
          <p:nvPr/>
        </p:nvSpPr>
        <p:spPr>
          <a:xfrm>
            <a:off x="827584" y="1700808"/>
            <a:ext cx="7056784" cy="2862322"/>
          </a:xfrm>
          <a:prstGeom prst="rect">
            <a:avLst/>
          </a:prstGeom>
          <a:noFill/>
        </p:spPr>
        <p:txBody>
          <a:bodyPr wrap="square" rtlCol="0">
            <a:spAutoFit/>
          </a:bodyPr>
          <a:lstStyle/>
          <a:p>
            <a:pPr>
              <a:lnSpc>
                <a:spcPct val="200000"/>
              </a:lnSpc>
              <a:buClr>
                <a:srgbClr val="FF0000"/>
              </a:buClr>
              <a:buFont typeface="Wingdings" pitchFamily="2" charset="2"/>
              <a:buChar char="u"/>
            </a:pPr>
            <a:r>
              <a:rPr lang="zh-CN" altLang="en-US" dirty="0" smtClean="0"/>
              <a:t>改善模型，利用比较成熟的高阶模糊控制等算法建立更完善的自适应模型</a:t>
            </a:r>
            <a:endParaRPr lang="en-US" altLang="zh-CN" dirty="0" smtClean="0"/>
          </a:p>
          <a:p>
            <a:pPr>
              <a:lnSpc>
                <a:spcPct val="200000"/>
              </a:lnSpc>
              <a:buClr>
                <a:srgbClr val="FF0000"/>
              </a:buClr>
              <a:buFont typeface="Wingdings" pitchFamily="2" charset="2"/>
              <a:buChar char="u"/>
            </a:pPr>
            <a:r>
              <a:rPr lang="zh-CN" altLang="en-US" dirty="0" smtClean="0"/>
              <a:t>建立针对多种工件材料和刀具型号的优化模型数据库，广泛用于华中八型数控系统的各种加工中</a:t>
            </a:r>
            <a:endParaRPr lang="en-US" altLang="zh-CN" dirty="0" smtClean="0"/>
          </a:p>
          <a:p>
            <a:pPr>
              <a:lnSpc>
                <a:spcPct val="200000"/>
              </a:lnSpc>
              <a:buClr>
                <a:srgbClr val="FF0000"/>
              </a:buClr>
              <a:buFont typeface="Wingdings" pitchFamily="2" charset="2"/>
              <a:buChar char="u"/>
            </a:pPr>
            <a:r>
              <a:rPr lang="zh-CN" altLang="en-US" smtClean="0"/>
              <a:t>开发更多可优化的工艺参数模型，全面优化加工质量。</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4948BB5D-6D6D-4A47-8E78-F0F9C7A10901}" type="datetime2">
              <a:rPr lang="zh-CN" altLang="en-US" smtClean="0"/>
              <a:pPr>
                <a:defRPr/>
              </a:pPr>
              <a:t>2015年5月16日</a:t>
            </a:fld>
            <a:endParaRPr lang="en-US"/>
          </a:p>
        </p:txBody>
      </p:sp>
      <p:sp>
        <p:nvSpPr>
          <p:cNvPr id="3" name="TextBox 2"/>
          <p:cNvSpPr txBox="1"/>
          <p:nvPr/>
        </p:nvSpPr>
        <p:spPr>
          <a:xfrm>
            <a:off x="2555776" y="1772816"/>
            <a:ext cx="4752528" cy="1446550"/>
          </a:xfrm>
          <a:prstGeom prst="rect">
            <a:avLst/>
          </a:prstGeom>
          <a:noFill/>
        </p:spPr>
        <p:txBody>
          <a:bodyPr wrap="square" rtlCol="0">
            <a:spAutoFit/>
          </a:bodyPr>
          <a:lstStyle/>
          <a:p>
            <a:pPr algn="ctr"/>
            <a:r>
              <a:rPr lang="zh-CN" altLang="en-US" sz="8800" b="1" dirty="0" smtClean="0">
                <a:solidFill>
                  <a:srgbClr val="FF0000"/>
                </a:solidFill>
                <a:latin typeface="幼圆" pitchFamily="49" charset="-122"/>
                <a:ea typeface="幼圆" pitchFamily="49" charset="-122"/>
              </a:rPr>
              <a:t>谢 谢！</a:t>
            </a:r>
            <a:endParaRPr lang="zh-CN" altLang="en-US" sz="8800" b="1" dirty="0">
              <a:solidFill>
                <a:srgbClr val="FF0000"/>
              </a:solidFill>
              <a:latin typeface="幼圆" pitchFamily="49" charset="-122"/>
              <a:ea typeface="幼圆" pitchFamily="49" charset="-122"/>
            </a:endParaRPr>
          </a:p>
        </p:txBody>
      </p:sp>
      <p:sp>
        <p:nvSpPr>
          <p:cNvPr id="4" name="TextBox 3"/>
          <p:cNvSpPr txBox="1"/>
          <p:nvPr/>
        </p:nvSpPr>
        <p:spPr>
          <a:xfrm>
            <a:off x="2339752" y="4077072"/>
            <a:ext cx="4608512" cy="523220"/>
          </a:xfrm>
          <a:prstGeom prst="rect">
            <a:avLst/>
          </a:prstGeom>
          <a:noFill/>
        </p:spPr>
        <p:txBody>
          <a:bodyPr wrap="square" rtlCol="0">
            <a:spAutoFit/>
          </a:bodyPr>
          <a:lstStyle/>
          <a:p>
            <a:pPr algn="ctr"/>
            <a:r>
              <a:rPr lang="zh-CN" altLang="en-US" sz="2800" b="1" dirty="0" smtClean="0"/>
              <a:t>请各位老师点评指导！</a:t>
            </a:r>
            <a:endParaRPr lang="zh-CN" altLang="en-US" sz="2800" b="1" dirty="0"/>
          </a:p>
        </p:txBody>
      </p:sp>
      <p:sp>
        <p:nvSpPr>
          <p:cNvPr id="5" name="TextBox 4"/>
          <p:cNvSpPr txBox="1"/>
          <p:nvPr/>
        </p:nvSpPr>
        <p:spPr>
          <a:xfrm>
            <a:off x="6228184" y="5589240"/>
            <a:ext cx="2016224" cy="369332"/>
          </a:xfrm>
          <a:prstGeom prst="rect">
            <a:avLst/>
          </a:prstGeom>
          <a:noFill/>
        </p:spPr>
        <p:txBody>
          <a:bodyPr wrap="square" rtlCol="0">
            <a:spAutoFit/>
          </a:bodyPr>
          <a:lstStyle/>
          <a:p>
            <a:r>
              <a:rPr lang="zh-CN" altLang="en-US" dirty="0" smtClean="0"/>
              <a:t>答辩人：殷鹏翔</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79912" y="188640"/>
            <a:ext cx="5112568" cy="504056"/>
          </a:xfrm>
          <a:prstGeom prst="rect">
            <a:avLst/>
          </a:prstGeom>
          <a:noFill/>
        </p:spPr>
        <p:txBody>
          <a:bodyPr wrap="square" rtlCol="0">
            <a:noAutofit/>
          </a:bodyPr>
          <a:lstStyle/>
          <a:p>
            <a:pPr lvl="0"/>
            <a:r>
              <a:rPr lang="zh-CN" altLang="en-US" sz="2000" b="1" kern="0" dirty="0" smtClean="0">
                <a:solidFill>
                  <a:srgbClr val="C00000"/>
                </a:solidFill>
              </a:rPr>
              <a:t>一、课题来源、目的意义及国内外研究现状</a:t>
            </a:r>
          </a:p>
          <a:p>
            <a:endParaRPr lang="zh-CN" altLang="en-US" sz="2000" dirty="0"/>
          </a:p>
        </p:txBody>
      </p:sp>
      <p:sp>
        <p:nvSpPr>
          <p:cNvPr id="3" name="日期占位符 2"/>
          <p:cNvSpPr>
            <a:spLocks noGrp="1"/>
          </p:cNvSpPr>
          <p:nvPr>
            <p:ph type="dt" sz="half" idx="10"/>
          </p:nvPr>
        </p:nvSpPr>
        <p:spPr/>
        <p:txBody>
          <a:bodyPr/>
          <a:lstStyle/>
          <a:p>
            <a:pPr>
              <a:defRPr/>
            </a:pPr>
            <a:fld id="{A5331898-A80D-4A32-A4CE-92B50CB8E73A}" type="datetime2">
              <a:rPr lang="zh-CN" altLang="en-US" smtClean="0"/>
              <a:pPr>
                <a:defRPr/>
              </a:pPr>
              <a:t>2015年5月16日</a:t>
            </a:fld>
            <a:endParaRPr lang="en-US"/>
          </a:p>
        </p:txBody>
      </p:sp>
      <p:sp>
        <p:nvSpPr>
          <p:cNvPr id="1167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6737" name="Object 1"/>
          <p:cNvGraphicFramePr>
            <a:graphicFrameLocks noChangeAspect="1"/>
          </p:cNvGraphicFramePr>
          <p:nvPr/>
        </p:nvGraphicFramePr>
        <p:xfrm>
          <a:off x="539552" y="1916832"/>
          <a:ext cx="5040560" cy="3399697"/>
        </p:xfrm>
        <a:graphic>
          <a:graphicData uri="http://schemas.openxmlformats.org/presentationml/2006/ole">
            <p:oleObj spid="_x0000_s116737" r:id="rId3" imgW="5363185" imgH="3605773" progId="">
              <p:embed/>
            </p:oleObj>
          </a:graphicData>
        </a:graphic>
      </p:graphicFrame>
      <p:sp>
        <p:nvSpPr>
          <p:cNvPr id="7" name="TextBox 6"/>
          <p:cNvSpPr txBox="1"/>
          <p:nvPr/>
        </p:nvSpPr>
        <p:spPr>
          <a:xfrm>
            <a:off x="6012160" y="1772816"/>
            <a:ext cx="2664296" cy="3693319"/>
          </a:xfrm>
          <a:prstGeom prst="rect">
            <a:avLst/>
          </a:prstGeom>
          <a:noFill/>
        </p:spPr>
        <p:txBody>
          <a:bodyPr wrap="square" rtlCol="0">
            <a:spAutoFit/>
          </a:bodyPr>
          <a:lstStyle/>
          <a:p>
            <a:pPr algn="just"/>
            <a:r>
              <a:rPr lang="zh-CN" altLang="zh-CN" dirty="0" smtClean="0"/>
              <a:t>主轴电流和工艺参数（进给倍率）进行自适应控制</a:t>
            </a:r>
            <a:r>
              <a:rPr lang="zh-CN" altLang="en-US" dirty="0" smtClean="0"/>
              <a:t>模块</a:t>
            </a:r>
            <a:r>
              <a:rPr lang="zh-CN" altLang="zh-CN" dirty="0" smtClean="0"/>
              <a:t>在加工过程中实时监控</a:t>
            </a:r>
            <a:r>
              <a:rPr lang="zh-CN" altLang="en-US" dirty="0" smtClean="0"/>
              <a:t>主轴</a:t>
            </a:r>
            <a:r>
              <a:rPr lang="zh-CN" altLang="zh-CN" dirty="0" smtClean="0"/>
              <a:t>电流大小，对于过大的电流及时调小进给倍率，当电流值过小时实时增大进给倍率，这样的优化可以明显缩短加工时长，亦可避免过大的进给值，充分利用数控系统的优势做出合理加工选择</a:t>
            </a:r>
            <a:r>
              <a:rPr lang="zh-CN" altLang="en-US" dirty="0" smtClean="0"/>
              <a:t>，使加工处于最佳状态</a:t>
            </a:r>
            <a:r>
              <a:rPr lang="zh-CN" altLang="zh-CN" dirty="0" smtClean="0"/>
              <a:t>。</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79912" y="188640"/>
            <a:ext cx="5112568" cy="504056"/>
          </a:xfrm>
          <a:prstGeom prst="rect">
            <a:avLst/>
          </a:prstGeom>
          <a:noFill/>
        </p:spPr>
        <p:txBody>
          <a:bodyPr wrap="square" rtlCol="0">
            <a:noAutofit/>
          </a:bodyPr>
          <a:lstStyle/>
          <a:p>
            <a:pPr lvl="0"/>
            <a:r>
              <a:rPr lang="zh-CN" altLang="en-US" sz="2000" b="1" kern="0" dirty="0" smtClean="0">
                <a:solidFill>
                  <a:srgbClr val="C00000"/>
                </a:solidFill>
              </a:rPr>
              <a:t>一、课题来源、目的意义及国内外研究现状</a:t>
            </a:r>
          </a:p>
          <a:p>
            <a:endParaRPr lang="zh-CN" altLang="en-US" sz="2000" dirty="0"/>
          </a:p>
        </p:txBody>
      </p:sp>
      <p:sp>
        <p:nvSpPr>
          <p:cNvPr id="3" name="日期占位符 2"/>
          <p:cNvSpPr>
            <a:spLocks noGrp="1"/>
          </p:cNvSpPr>
          <p:nvPr>
            <p:ph type="dt" sz="half" idx="10"/>
          </p:nvPr>
        </p:nvSpPr>
        <p:spPr/>
        <p:txBody>
          <a:bodyPr/>
          <a:lstStyle/>
          <a:p>
            <a:pPr>
              <a:defRPr/>
            </a:pPr>
            <a:fld id="{A5331898-A80D-4A32-A4CE-92B50CB8E73A}" type="datetime2">
              <a:rPr lang="zh-CN" altLang="en-US" smtClean="0"/>
              <a:pPr>
                <a:defRPr/>
              </a:pPr>
              <a:t>2015年5月16日</a:t>
            </a:fld>
            <a:endParaRPr lang="en-US"/>
          </a:p>
        </p:txBody>
      </p:sp>
      <p:sp>
        <p:nvSpPr>
          <p:cNvPr id="1167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467544" y="1196752"/>
            <a:ext cx="8352928" cy="648072"/>
          </a:xfrm>
          <a:prstGeom prst="rect">
            <a:avLst/>
          </a:prstGeom>
          <a:noFill/>
        </p:spPr>
        <p:txBody>
          <a:bodyPr wrap="square" rtlCol="0">
            <a:noAutofit/>
          </a:bodyPr>
          <a:lstStyle/>
          <a:p>
            <a:pPr>
              <a:lnSpc>
                <a:spcPct val="114000"/>
              </a:lnSpc>
              <a:buClr>
                <a:srgbClr val="C00000"/>
              </a:buClr>
              <a:buFont typeface="Wingdings" pitchFamily="2" charset="2"/>
              <a:buChar char="l"/>
            </a:pPr>
            <a:r>
              <a:rPr lang="zh-CN" altLang="en-US" sz="3200" b="1" dirty="0" smtClean="0"/>
              <a:t> 数控加工自适应控制技术国外研究现状</a:t>
            </a:r>
            <a:endParaRPr lang="en-US" altLang="zh-CN" sz="3200" b="1" dirty="0" smtClean="0"/>
          </a:p>
        </p:txBody>
      </p:sp>
      <p:sp>
        <p:nvSpPr>
          <p:cNvPr id="1177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7763" name="Object 3"/>
          <p:cNvGraphicFramePr>
            <a:graphicFrameLocks noChangeAspect="1"/>
          </p:cNvGraphicFramePr>
          <p:nvPr/>
        </p:nvGraphicFramePr>
        <p:xfrm>
          <a:off x="179512" y="3212976"/>
          <a:ext cx="5295900" cy="2266950"/>
        </p:xfrm>
        <a:graphic>
          <a:graphicData uri="http://schemas.openxmlformats.org/presentationml/2006/ole">
            <p:oleObj spid="_x0000_s117763" r:id="rId3" imgW="8321197" imgH="3569062" progId="">
              <p:embed/>
            </p:oleObj>
          </a:graphicData>
        </a:graphic>
      </p:graphicFrame>
      <p:sp>
        <p:nvSpPr>
          <p:cNvPr id="10" name="TextBox 9"/>
          <p:cNvSpPr txBox="1"/>
          <p:nvPr/>
        </p:nvSpPr>
        <p:spPr>
          <a:xfrm>
            <a:off x="6012160" y="2492896"/>
            <a:ext cx="2520280" cy="2862322"/>
          </a:xfrm>
          <a:prstGeom prst="rect">
            <a:avLst/>
          </a:prstGeom>
          <a:noFill/>
        </p:spPr>
        <p:txBody>
          <a:bodyPr wrap="square" rtlCol="0">
            <a:spAutoFit/>
          </a:bodyPr>
          <a:lstStyle/>
          <a:p>
            <a:pPr algn="just"/>
            <a:r>
              <a:rPr lang="en-US" altLang="zh-CN" sz="2000" dirty="0" smtClean="0"/>
              <a:t>60</a:t>
            </a:r>
            <a:r>
              <a:rPr lang="zh-CN" altLang="zh-CN" sz="2000" dirty="0" smtClean="0"/>
              <a:t>年代初期美国本迪克（</a:t>
            </a:r>
            <a:r>
              <a:rPr lang="en-US" altLang="zh-CN" sz="2000" dirty="0" err="1" smtClean="0">
                <a:latin typeface="Times New Roman" pitchFamily="18" charset="0"/>
                <a:cs typeface="Times New Roman" pitchFamily="18" charset="0"/>
              </a:rPr>
              <a:t>Bendix</a:t>
            </a:r>
            <a:r>
              <a:rPr lang="zh-CN" altLang="zh-CN" sz="2000" dirty="0" smtClean="0"/>
              <a:t>）公司研制了第一台基于加工过程优化自适应控制的铣床</a:t>
            </a:r>
            <a:r>
              <a:rPr lang="zh-CN" altLang="en-US" sz="2000" dirty="0" smtClean="0"/>
              <a:t>，</a:t>
            </a:r>
            <a:r>
              <a:rPr lang="zh-CN" altLang="zh-CN" sz="2000" dirty="0" smtClean="0"/>
              <a:t>采用的是最优化自适应控制（</a:t>
            </a:r>
            <a:r>
              <a:rPr lang="en-US" altLang="zh-CN" sz="2000" dirty="0" smtClean="0">
                <a:latin typeface="Times New Roman" pitchFamily="18" charset="0"/>
                <a:cs typeface="Times New Roman" pitchFamily="18" charset="0"/>
              </a:rPr>
              <a:t>ACO</a:t>
            </a:r>
            <a:r>
              <a:rPr lang="zh-CN" altLang="zh-CN" sz="2000" dirty="0" smtClean="0"/>
              <a:t>）策略</a:t>
            </a:r>
            <a:r>
              <a:rPr lang="zh-CN" altLang="en-US" sz="2000" dirty="0" smtClean="0"/>
              <a:t>。其</a:t>
            </a:r>
            <a:r>
              <a:rPr lang="zh-CN" altLang="zh-CN" sz="2000" dirty="0" smtClean="0"/>
              <a:t>自适应控制数控系统</a:t>
            </a:r>
            <a:r>
              <a:rPr lang="zh-CN" altLang="en-US" sz="2000" dirty="0" smtClean="0"/>
              <a:t>如左所示：</a:t>
            </a:r>
            <a:endParaRPr lang="zh-CN" altLang="en-US" sz="2000" dirty="0"/>
          </a:p>
        </p:txBody>
      </p:sp>
      <p:sp>
        <p:nvSpPr>
          <p:cNvPr id="11" name="TextBox 10"/>
          <p:cNvSpPr txBox="1"/>
          <p:nvPr/>
        </p:nvSpPr>
        <p:spPr>
          <a:xfrm>
            <a:off x="1115616" y="2060848"/>
            <a:ext cx="3384376" cy="400110"/>
          </a:xfrm>
          <a:prstGeom prst="rect">
            <a:avLst/>
          </a:prstGeom>
          <a:noFill/>
        </p:spPr>
        <p:txBody>
          <a:bodyPr wrap="square" rtlCol="0">
            <a:spAutoFit/>
          </a:bodyPr>
          <a:lstStyle/>
          <a:p>
            <a:r>
              <a:rPr lang="en-US" altLang="zh-CN" sz="2000" dirty="0" err="1" smtClean="0">
                <a:latin typeface="Times New Roman" pitchFamily="18" charset="0"/>
                <a:cs typeface="Times New Roman" pitchFamily="18" charset="0"/>
              </a:rPr>
              <a:t>Bendix</a:t>
            </a:r>
            <a:r>
              <a:rPr lang="zh-CN" altLang="en-US" sz="2000" dirty="0" smtClean="0"/>
              <a:t>自适应控制数控系统</a:t>
            </a:r>
            <a:endParaRPr lang="zh-CN" alt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79912" y="188640"/>
            <a:ext cx="5112568" cy="504056"/>
          </a:xfrm>
          <a:prstGeom prst="rect">
            <a:avLst/>
          </a:prstGeom>
          <a:noFill/>
        </p:spPr>
        <p:txBody>
          <a:bodyPr wrap="square" rtlCol="0">
            <a:noAutofit/>
          </a:bodyPr>
          <a:lstStyle/>
          <a:p>
            <a:pPr lvl="0"/>
            <a:r>
              <a:rPr lang="zh-CN" altLang="en-US" sz="2000" b="1" kern="0" dirty="0" smtClean="0">
                <a:solidFill>
                  <a:srgbClr val="C00000"/>
                </a:solidFill>
              </a:rPr>
              <a:t>一、课题来源、目的意义及国内外研究现状</a:t>
            </a:r>
          </a:p>
          <a:p>
            <a:endParaRPr lang="zh-CN" altLang="en-US" sz="2000" dirty="0"/>
          </a:p>
        </p:txBody>
      </p:sp>
      <p:sp>
        <p:nvSpPr>
          <p:cNvPr id="3" name="日期占位符 2"/>
          <p:cNvSpPr>
            <a:spLocks noGrp="1"/>
          </p:cNvSpPr>
          <p:nvPr>
            <p:ph type="dt" sz="half" idx="10"/>
          </p:nvPr>
        </p:nvSpPr>
        <p:spPr/>
        <p:txBody>
          <a:bodyPr/>
          <a:lstStyle/>
          <a:p>
            <a:pPr>
              <a:defRPr/>
            </a:pPr>
            <a:fld id="{A5331898-A80D-4A32-A4CE-92B50CB8E73A}" type="datetime2">
              <a:rPr lang="zh-CN" altLang="en-US" smtClean="0"/>
              <a:pPr>
                <a:defRPr/>
              </a:pPr>
              <a:t>2015年5月16日</a:t>
            </a:fld>
            <a:endParaRPr lang="en-US"/>
          </a:p>
        </p:txBody>
      </p:sp>
      <p:sp>
        <p:nvSpPr>
          <p:cNvPr id="1167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467544" y="1196752"/>
            <a:ext cx="8352928" cy="648072"/>
          </a:xfrm>
          <a:prstGeom prst="rect">
            <a:avLst/>
          </a:prstGeom>
          <a:noFill/>
        </p:spPr>
        <p:txBody>
          <a:bodyPr wrap="square" rtlCol="0">
            <a:noAutofit/>
          </a:bodyPr>
          <a:lstStyle/>
          <a:p>
            <a:pPr>
              <a:lnSpc>
                <a:spcPct val="114000"/>
              </a:lnSpc>
              <a:buClr>
                <a:srgbClr val="C00000"/>
              </a:buClr>
              <a:buFont typeface="Wingdings" pitchFamily="2" charset="2"/>
              <a:buChar char="l"/>
            </a:pPr>
            <a:r>
              <a:rPr lang="zh-CN" altLang="en-US" sz="3200" b="1" dirty="0" smtClean="0"/>
              <a:t> 数控加工自适应控制技术国外研究现状</a:t>
            </a:r>
            <a:endParaRPr lang="en-US" altLang="zh-CN" sz="3200" b="1" dirty="0" smtClean="0"/>
          </a:p>
        </p:txBody>
      </p:sp>
      <p:pic>
        <p:nvPicPr>
          <p:cNvPr id="118785" name="Picture 1"/>
          <p:cNvPicPr>
            <a:picLocks noChangeAspect="1" noChangeArrowheads="1"/>
          </p:cNvPicPr>
          <p:nvPr/>
        </p:nvPicPr>
        <p:blipFill>
          <a:blip r:embed="rId2" cstate="print"/>
          <a:srcRect/>
          <a:stretch>
            <a:fillRect/>
          </a:stretch>
        </p:blipFill>
        <p:spPr bwMode="auto">
          <a:xfrm>
            <a:off x="2699792" y="1772816"/>
            <a:ext cx="2304256" cy="2160240"/>
          </a:xfrm>
          <a:prstGeom prst="rect">
            <a:avLst/>
          </a:prstGeom>
          <a:noFill/>
          <a:ln w="9525">
            <a:noFill/>
            <a:miter lim="800000"/>
            <a:headEnd/>
            <a:tailEnd/>
          </a:ln>
        </p:spPr>
      </p:pic>
      <p:pic>
        <p:nvPicPr>
          <p:cNvPr id="118786" name="Picture 2"/>
          <p:cNvPicPr>
            <a:picLocks noChangeAspect="1" noChangeArrowheads="1"/>
          </p:cNvPicPr>
          <p:nvPr/>
        </p:nvPicPr>
        <p:blipFill>
          <a:blip r:embed="rId3" cstate="print"/>
          <a:srcRect/>
          <a:stretch>
            <a:fillRect/>
          </a:stretch>
        </p:blipFill>
        <p:spPr bwMode="auto">
          <a:xfrm>
            <a:off x="467544" y="4005064"/>
            <a:ext cx="2319896" cy="2383579"/>
          </a:xfrm>
          <a:prstGeom prst="rect">
            <a:avLst/>
          </a:prstGeom>
          <a:noFill/>
          <a:ln w="9525">
            <a:noFill/>
            <a:miter lim="800000"/>
            <a:headEnd/>
            <a:tailEnd/>
          </a:ln>
        </p:spPr>
      </p:pic>
      <p:sp>
        <p:nvSpPr>
          <p:cNvPr id="9" name="TextBox 8"/>
          <p:cNvSpPr txBox="1"/>
          <p:nvPr/>
        </p:nvSpPr>
        <p:spPr>
          <a:xfrm>
            <a:off x="5076056" y="2132856"/>
            <a:ext cx="3024336" cy="3785652"/>
          </a:xfrm>
          <a:prstGeom prst="rect">
            <a:avLst/>
          </a:prstGeom>
          <a:noFill/>
        </p:spPr>
        <p:txBody>
          <a:bodyPr wrap="square" rtlCol="0">
            <a:spAutoFit/>
          </a:bodyPr>
          <a:lstStyle/>
          <a:p>
            <a:pPr algn="just"/>
            <a:r>
              <a:rPr lang="zh-CN" altLang="en-US" sz="2000" dirty="0" smtClean="0"/>
              <a:t>在优铣器控制的铣削过程中当切削状态超过正常范围时将切削进给倍率减小到低于程序设定值以下并在必要的时候将机床停车避免对切削刀具工件和机床造成损坏而当切削状态允许节约时间时优铣器就增加进给倍率使其高于程序设定值最终结果相当于得到一个最优的平均进给倍率</a:t>
            </a:r>
            <a:endParaRPr lang="zh-CN" altLang="en-US" sz="2000" dirty="0"/>
          </a:p>
        </p:txBody>
      </p:sp>
      <p:sp>
        <p:nvSpPr>
          <p:cNvPr id="10" name="TextBox 9"/>
          <p:cNvSpPr txBox="1"/>
          <p:nvPr/>
        </p:nvSpPr>
        <p:spPr>
          <a:xfrm>
            <a:off x="755576" y="2060848"/>
            <a:ext cx="1584176" cy="707886"/>
          </a:xfrm>
          <a:prstGeom prst="rect">
            <a:avLst/>
          </a:prstGeom>
          <a:noFill/>
        </p:spPr>
        <p:txBody>
          <a:bodyPr wrap="square" rtlCol="0">
            <a:spAutoFit/>
          </a:bodyPr>
          <a:lstStyle/>
          <a:p>
            <a:r>
              <a:rPr lang="en-US" altLang="zh-CN" sz="2000" dirty="0" err="1" smtClean="0">
                <a:latin typeface="Times New Roman" pitchFamily="18" charset="0"/>
                <a:cs typeface="Times New Roman" pitchFamily="18" charset="0"/>
              </a:rPr>
              <a:t>OptiMil</a:t>
            </a:r>
            <a:r>
              <a:rPr lang="en-US" altLang="zh-CN" sz="2000" dirty="0" smtClean="0">
                <a:latin typeface="Times New Roman" pitchFamily="18" charset="0"/>
                <a:cs typeface="Times New Roman" pitchFamily="18" charset="0"/>
              </a:rPr>
              <a:t>-XL</a:t>
            </a:r>
            <a:r>
              <a:rPr lang="zh-CN" altLang="en-US" sz="2000" dirty="0" smtClean="0"/>
              <a:t>优铣控制器</a:t>
            </a:r>
            <a:endParaRPr lang="zh-CN" alt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79912" y="188640"/>
            <a:ext cx="5112568" cy="504056"/>
          </a:xfrm>
          <a:prstGeom prst="rect">
            <a:avLst/>
          </a:prstGeom>
          <a:noFill/>
        </p:spPr>
        <p:txBody>
          <a:bodyPr wrap="square" rtlCol="0">
            <a:noAutofit/>
          </a:bodyPr>
          <a:lstStyle/>
          <a:p>
            <a:pPr lvl="0"/>
            <a:r>
              <a:rPr lang="zh-CN" altLang="en-US" sz="2000" b="1" kern="0" dirty="0" smtClean="0">
                <a:solidFill>
                  <a:srgbClr val="C00000"/>
                </a:solidFill>
              </a:rPr>
              <a:t>一、课题来源、目的意义及国内外研究现状</a:t>
            </a:r>
          </a:p>
          <a:p>
            <a:endParaRPr lang="zh-CN" altLang="en-US" sz="2000" dirty="0"/>
          </a:p>
        </p:txBody>
      </p:sp>
      <p:sp>
        <p:nvSpPr>
          <p:cNvPr id="3" name="日期占位符 2"/>
          <p:cNvSpPr>
            <a:spLocks noGrp="1"/>
          </p:cNvSpPr>
          <p:nvPr>
            <p:ph type="dt" sz="half" idx="10"/>
          </p:nvPr>
        </p:nvSpPr>
        <p:spPr/>
        <p:txBody>
          <a:bodyPr/>
          <a:lstStyle/>
          <a:p>
            <a:pPr>
              <a:defRPr/>
            </a:pPr>
            <a:fld id="{A5331898-A80D-4A32-A4CE-92B50CB8E73A}" type="datetime2">
              <a:rPr lang="zh-CN" altLang="en-US" smtClean="0"/>
              <a:pPr>
                <a:defRPr/>
              </a:pPr>
              <a:t>2015年5月16日</a:t>
            </a:fld>
            <a:endParaRPr lang="en-US"/>
          </a:p>
        </p:txBody>
      </p:sp>
      <p:sp>
        <p:nvSpPr>
          <p:cNvPr id="1167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467544" y="1196752"/>
            <a:ext cx="8352928" cy="648072"/>
          </a:xfrm>
          <a:prstGeom prst="rect">
            <a:avLst/>
          </a:prstGeom>
          <a:noFill/>
        </p:spPr>
        <p:txBody>
          <a:bodyPr wrap="square" rtlCol="0">
            <a:noAutofit/>
          </a:bodyPr>
          <a:lstStyle/>
          <a:p>
            <a:pPr>
              <a:lnSpc>
                <a:spcPct val="114000"/>
              </a:lnSpc>
              <a:buClr>
                <a:srgbClr val="C00000"/>
              </a:buClr>
              <a:buFont typeface="Wingdings" pitchFamily="2" charset="2"/>
              <a:buChar char="l"/>
            </a:pPr>
            <a:r>
              <a:rPr lang="zh-CN" altLang="en-US" sz="3200" b="1" dirty="0" smtClean="0"/>
              <a:t> 数控加工自适应控制技术国外研究现状</a:t>
            </a:r>
            <a:endParaRPr lang="en-US" altLang="zh-CN" sz="3200" b="1" dirty="0" smtClean="0"/>
          </a:p>
        </p:txBody>
      </p:sp>
      <p:pic>
        <p:nvPicPr>
          <p:cNvPr id="119810" name="Picture 2"/>
          <p:cNvPicPr>
            <a:picLocks noChangeAspect="1" noChangeArrowheads="1"/>
          </p:cNvPicPr>
          <p:nvPr/>
        </p:nvPicPr>
        <p:blipFill>
          <a:blip r:embed="rId2" cstate="print"/>
          <a:srcRect/>
          <a:stretch>
            <a:fillRect/>
          </a:stretch>
        </p:blipFill>
        <p:spPr bwMode="auto">
          <a:xfrm>
            <a:off x="395536" y="2996952"/>
            <a:ext cx="4800600" cy="2933700"/>
          </a:xfrm>
          <a:prstGeom prst="rect">
            <a:avLst/>
          </a:prstGeom>
          <a:noFill/>
          <a:ln w="9525">
            <a:noFill/>
            <a:miter lim="800000"/>
            <a:headEnd/>
            <a:tailEnd/>
          </a:ln>
        </p:spPr>
      </p:pic>
      <p:sp>
        <p:nvSpPr>
          <p:cNvPr id="7" name="TextBox 6"/>
          <p:cNvSpPr txBox="1"/>
          <p:nvPr/>
        </p:nvSpPr>
        <p:spPr>
          <a:xfrm>
            <a:off x="755576" y="1844824"/>
            <a:ext cx="2808312" cy="707886"/>
          </a:xfrm>
          <a:prstGeom prst="rect">
            <a:avLst/>
          </a:prstGeom>
          <a:noFill/>
        </p:spPr>
        <p:txBody>
          <a:bodyPr wrap="square" rtlCol="0">
            <a:spAutoFit/>
          </a:bodyPr>
          <a:lstStyle/>
          <a:p>
            <a:r>
              <a:rPr lang="en-US" altLang="zh-CN" sz="2000" dirty="0" err="1" smtClean="0">
                <a:latin typeface="Times New Roman" pitchFamily="18" charset="0"/>
                <a:cs typeface="Times New Roman" pitchFamily="18" charset="0"/>
              </a:rPr>
              <a:t>OptiMil</a:t>
            </a:r>
            <a:r>
              <a:rPr lang="en-US" altLang="zh-CN" sz="2000" dirty="0" smtClean="0">
                <a:latin typeface="Times New Roman" pitchFamily="18" charset="0"/>
                <a:cs typeface="Times New Roman" pitchFamily="18" charset="0"/>
              </a:rPr>
              <a:t>-XL</a:t>
            </a:r>
            <a:r>
              <a:rPr lang="zh-CN" altLang="en-US" sz="2000" dirty="0" smtClean="0"/>
              <a:t>优铣控制器学习</a:t>
            </a:r>
            <a:r>
              <a:rPr lang="en-US" altLang="zh-CN" sz="2000" dirty="0" smtClean="0"/>
              <a:t>-</a:t>
            </a:r>
            <a:r>
              <a:rPr lang="zh-CN" altLang="en-US" sz="2000" dirty="0" smtClean="0"/>
              <a:t>再学习控制模式</a:t>
            </a:r>
            <a:endParaRPr lang="zh-CN" altLang="en-US" sz="2000" dirty="0"/>
          </a:p>
        </p:txBody>
      </p:sp>
      <p:sp>
        <p:nvSpPr>
          <p:cNvPr id="9" name="TextBox 8"/>
          <p:cNvSpPr txBox="1"/>
          <p:nvPr/>
        </p:nvSpPr>
        <p:spPr>
          <a:xfrm>
            <a:off x="5364088" y="1988840"/>
            <a:ext cx="2952328" cy="3785652"/>
          </a:xfrm>
          <a:prstGeom prst="rect">
            <a:avLst/>
          </a:prstGeom>
          <a:noFill/>
        </p:spPr>
        <p:txBody>
          <a:bodyPr wrap="square" rtlCol="0">
            <a:spAutoFit/>
          </a:bodyPr>
          <a:lstStyle/>
          <a:p>
            <a:pPr algn="just"/>
            <a:r>
              <a:rPr lang="zh-CN" altLang="en-US" sz="2000" dirty="0" smtClean="0">
                <a:latin typeface="+mn-ea"/>
              </a:rPr>
              <a:t>学习阶段仅监测负载变化，记录每次走刀所能达到的最大负载，走完刀后学习阶段结束；开始再学习将程序设定的</a:t>
            </a:r>
            <a:r>
              <a:rPr lang="en-US" altLang="zh-CN" sz="2000" dirty="0" smtClean="0">
                <a:latin typeface="Times New Roman" pitchFamily="18" charset="0"/>
                <a:cs typeface="Times New Roman" pitchFamily="18" charset="0"/>
              </a:rPr>
              <a:t>100%</a:t>
            </a:r>
            <a:r>
              <a:rPr lang="zh-CN" altLang="en-US" sz="2000" dirty="0" smtClean="0">
                <a:latin typeface="+mn-ea"/>
              </a:rPr>
              <a:t>进给倍率值置于最大负载处，在负荷比较轻的情况下切削的速度就比程序设定的进给速率高，在最大负载点优铣器将以程序设定的进给速率进行切削</a:t>
            </a:r>
            <a:endParaRPr lang="zh-CN" altLang="en-US" sz="2000" dirty="0">
              <a:latin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60232" y="188640"/>
            <a:ext cx="2699792" cy="707886"/>
          </a:xfrm>
          <a:prstGeom prst="rect">
            <a:avLst/>
          </a:prstGeom>
          <a:noFill/>
        </p:spPr>
        <p:txBody>
          <a:bodyPr wrap="square" rtlCol="0">
            <a:spAutoFit/>
          </a:bodyPr>
          <a:lstStyle/>
          <a:p>
            <a:r>
              <a:rPr lang="zh-CN" altLang="en-US" sz="4000" b="1" dirty="0" smtClean="0"/>
              <a:t>主要内容</a:t>
            </a:r>
            <a:endParaRPr lang="zh-CN" altLang="en-US" sz="4000" b="1" dirty="0"/>
          </a:p>
        </p:txBody>
      </p:sp>
      <p:sp>
        <p:nvSpPr>
          <p:cNvPr id="4" name="TextBox 3"/>
          <p:cNvSpPr txBox="1"/>
          <p:nvPr/>
        </p:nvSpPr>
        <p:spPr>
          <a:xfrm>
            <a:off x="251520" y="1124744"/>
            <a:ext cx="8208912" cy="369332"/>
          </a:xfrm>
          <a:prstGeom prst="rect">
            <a:avLst/>
          </a:prstGeom>
          <a:noFill/>
        </p:spPr>
        <p:txBody>
          <a:bodyPr wrap="square" rtlCol="0">
            <a:spAutoFit/>
          </a:bodyPr>
          <a:lstStyle/>
          <a:p>
            <a:endParaRPr lang="zh-CN" altLang="en-US" dirty="0"/>
          </a:p>
        </p:txBody>
      </p:sp>
      <p:sp>
        <p:nvSpPr>
          <p:cNvPr id="5" name="Rectangle 3"/>
          <p:cNvSpPr txBox="1">
            <a:spLocks noChangeArrowheads="1"/>
          </p:cNvSpPr>
          <p:nvPr/>
        </p:nvSpPr>
        <p:spPr bwMode="auto">
          <a:xfrm>
            <a:off x="693738" y="1089025"/>
            <a:ext cx="7694686" cy="5219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lvl="0" indent="-469900" eaLnBrk="0" fontAlgn="base" hangingPunct="0">
              <a:lnSpc>
                <a:spcPct val="160000"/>
              </a:lnSpc>
              <a:spcBef>
                <a:spcPct val="30000"/>
              </a:spcBef>
              <a:spcAft>
                <a:spcPct val="0"/>
              </a:spcAft>
              <a:buClr>
                <a:schemeClr val="accent2"/>
              </a:buClr>
              <a:defRPr/>
            </a:pPr>
            <a:r>
              <a:rPr kumimoji="0" lang="zh-CN" altLang="en-US" sz="2400" b="1" i="0" u="none" strike="noStrike" kern="0" cap="none" spc="0" normalizeH="0" baseline="0" noProof="0" dirty="0" smtClean="0">
                <a:ln>
                  <a:noFill/>
                </a:ln>
                <a:effectLst/>
                <a:uLnTx/>
                <a:uFillTx/>
                <a:latin typeface="+mn-lt"/>
                <a:ea typeface="+mn-ea"/>
                <a:cs typeface="+mn-cs"/>
              </a:rPr>
              <a:t>一、课题来源、目的意义及</a:t>
            </a:r>
            <a:r>
              <a:rPr lang="zh-CN" altLang="en-US" sz="2400" b="1" kern="0" dirty="0" smtClean="0"/>
              <a:t>国内外研究现状</a:t>
            </a:r>
          </a:p>
          <a:p>
            <a:pPr marL="469900" indent="-469900" eaLnBrk="0" fontAlgn="base" hangingPunct="0">
              <a:lnSpc>
                <a:spcPct val="160000"/>
              </a:lnSpc>
              <a:spcBef>
                <a:spcPct val="30000"/>
              </a:spcBef>
              <a:spcAft>
                <a:spcPct val="0"/>
              </a:spcAft>
              <a:buClr>
                <a:schemeClr val="accent2"/>
              </a:buClr>
              <a:defRPr/>
            </a:pPr>
            <a:r>
              <a:rPr lang="zh-CN" altLang="en-US" sz="2400" b="1" kern="0" dirty="0" smtClean="0">
                <a:solidFill>
                  <a:srgbClr val="C00000"/>
                </a:solidFill>
              </a:rPr>
              <a:t>二、主要研究内容</a:t>
            </a:r>
          </a:p>
          <a:p>
            <a:pPr marL="469900" marR="0" lvl="0" indent="-469900" algn="l" defTabSz="914400" rtl="0" eaLnBrk="0" fontAlgn="base" latinLnBrk="0" hangingPunct="0">
              <a:lnSpc>
                <a:spcPct val="160000"/>
              </a:lnSpc>
              <a:spcBef>
                <a:spcPct val="30000"/>
              </a:spcBef>
              <a:spcAft>
                <a:spcPct val="0"/>
              </a:spcAft>
              <a:buClr>
                <a:schemeClr val="accent2"/>
              </a:buClr>
              <a:buSzTx/>
              <a:buFont typeface="Wingdings" pitchFamily="2" charset="2"/>
              <a:buNone/>
              <a:tabLst/>
              <a:defRPr/>
            </a:pPr>
            <a:r>
              <a:rPr lang="zh-CN" altLang="en-US" sz="2400" b="1" kern="0" dirty="0" smtClean="0"/>
              <a:t>三</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、基于主轴电流的进给倍率自适应建模</a:t>
            </a:r>
          </a:p>
          <a:p>
            <a:pPr marL="469900" marR="0" lvl="0" indent="-469900" algn="l" defTabSz="914400" rtl="0" eaLnBrk="0" fontAlgn="base" latinLnBrk="0" hangingPunct="0">
              <a:lnSpc>
                <a:spcPct val="160000"/>
              </a:lnSpc>
              <a:spcBef>
                <a:spcPct val="30000"/>
              </a:spcBef>
              <a:spcAft>
                <a:spcPct val="0"/>
              </a:spcAft>
              <a:buClr>
                <a:schemeClr val="accent2"/>
              </a:buClr>
              <a:buSzTx/>
              <a:buFont typeface="Wingdings" pitchFamily="2" charset="2"/>
              <a:buNone/>
              <a:tabLst/>
              <a:defRPr/>
            </a:pPr>
            <a:r>
              <a:rPr lang="zh-CN" altLang="en-US" sz="2400" b="1" kern="0" dirty="0" smtClean="0"/>
              <a:t>四</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、系统开发</a:t>
            </a:r>
          </a:p>
          <a:p>
            <a:pPr marL="469900" lvl="0" indent="-469900" eaLnBrk="0" fontAlgn="base" hangingPunct="0">
              <a:lnSpc>
                <a:spcPct val="160000"/>
              </a:lnSpc>
              <a:spcBef>
                <a:spcPct val="30000"/>
              </a:spcBef>
              <a:spcAft>
                <a:spcPct val="0"/>
              </a:spcAft>
              <a:buClr>
                <a:schemeClr val="accent2"/>
              </a:buClr>
              <a:defRPr/>
            </a:pPr>
            <a:r>
              <a:rPr lang="zh-CN" altLang="en-US" sz="2400" b="1" kern="0" dirty="0" smtClean="0"/>
              <a:t>五</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r>
              <a:rPr lang="zh-CN" altLang="zh-CN" sz="2400" b="1" kern="0" dirty="0" smtClean="0"/>
              <a:t>实践验证和优化案例分析</a:t>
            </a:r>
            <a:endParaRPr lang="en-US" altLang="zh-CN" sz="2400" b="1" kern="0" dirty="0" smtClean="0"/>
          </a:p>
          <a:p>
            <a:pPr marL="469900" lvl="0" indent="-469900" eaLnBrk="0" fontAlgn="base" hangingPunct="0">
              <a:lnSpc>
                <a:spcPct val="160000"/>
              </a:lnSpc>
              <a:spcBef>
                <a:spcPct val="30000"/>
              </a:spcBef>
              <a:spcAft>
                <a:spcPct val="0"/>
              </a:spcAft>
              <a:buClr>
                <a:schemeClr val="accent2"/>
              </a:buClr>
              <a:defRPr/>
            </a:pPr>
            <a:r>
              <a:rPr lang="zh-CN" altLang="en-US" sz="2400" b="1" kern="0" dirty="0" smtClean="0"/>
              <a:t>六、课题总结与展望</a:t>
            </a:r>
          </a:p>
        </p:txBody>
      </p:sp>
      <p:sp>
        <p:nvSpPr>
          <p:cNvPr id="6" name="日期占位符 5"/>
          <p:cNvSpPr>
            <a:spLocks noGrp="1"/>
          </p:cNvSpPr>
          <p:nvPr>
            <p:ph type="dt" sz="half" idx="10"/>
          </p:nvPr>
        </p:nvSpPr>
        <p:spPr/>
        <p:txBody>
          <a:bodyPr/>
          <a:lstStyle/>
          <a:p>
            <a:pPr>
              <a:defRPr/>
            </a:pPr>
            <a:fld id="{F1D259DC-01DE-48C0-B133-4110B7DADC6C}" type="datetime2">
              <a:rPr lang="zh-CN" altLang="en-US" smtClean="0"/>
              <a:pPr>
                <a:defRPr/>
              </a:pPr>
              <a:t>2015年5月16日</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CAE-CUHK">
  <a:themeElements>
    <a:clrScheme name="ACAE-CUHK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ACAE-CUHK">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sz="1800" b="1" i="0" u="none" strike="noStrike" cap="none" normalizeH="0" baseline="0" smtClean="0">
            <a:ln>
              <a:noFill/>
            </a:ln>
            <a:solidFill>
              <a:schemeClr val="tx1"/>
            </a:solidFill>
            <a:effectLst/>
            <a:latin typeface="Verdana" pitchFamily="34" charset="0"/>
            <a:ea typeface="PMingLiU"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sz="1800" b="1" i="0" u="none" strike="noStrike" cap="none" normalizeH="0" baseline="0" smtClean="0">
            <a:ln>
              <a:noFill/>
            </a:ln>
            <a:solidFill>
              <a:schemeClr val="tx1"/>
            </a:solidFill>
            <a:effectLst/>
            <a:latin typeface="Verdana" pitchFamily="34" charset="0"/>
            <a:ea typeface="PMingLiU" pitchFamily="18" charset="-120"/>
          </a:defRPr>
        </a:defPPr>
      </a:lstStyle>
    </a:lnDef>
  </a:objectDefaults>
  <a:extraClrSchemeLst>
    <a:extraClrScheme>
      <a:clrScheme name="ACAE-CUHK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ACAE-CUHK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ACAE-CUHK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ACAE-CUHK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ACAE-CUHK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ACAE-CUHK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ACAE-CUHK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ACAE-CUHK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ACAE-CUHK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2085</TotalTime>
  <Words>4593</Words>
  <Application>Microsoft Office PowerPoint</Application>
  <PresentationFormat>全屏显示(4:3)</PresentationFormat>
  <Paragraphs>407</Paragraphs>
  <Slides>41</Slides>
  <Notes>6</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43" baseType="lpstr">
      <vt:lpstr>ACAE-CUHK</vt:lpstr>
      <vt:lpstr>Equation</vt:lpstr>
      <vt:lpstr>基于主轴电流的自适应控制 方法研究</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数控加工自适应控制研究</dc:title>
  <dc:creator>KevinYin</dc:creator>
  <cp:lastModifiedBy>Administrator</cp:lastModifiedBy>
  <cp:revision>213</cp:revision>
  <dcterms:created xsi:type="dcterms:W3CDTF">2014-05-19T01:33:45Z</dcterms:created>
  <dcterms:modified xsi:type="dcterms:W3CDTF">2015-05-15T17:26:06Z</dcterms:modified>
</cp:coreProperties>
</file>