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1" r:id="rId5"/>
    <p:sldId id="272" r:id="rId6"/>
    <p:sldId id="261" r:id="rId7"/>
    <p:sldId id="273" r:id="rId8"/>
    <p:sldId id="262" r:id="rId9"/>
    <p:sldId id="263" r:id="rId10"/>
    <p:sldId id="274" r:id="rId11"/>
    <p:sldId id="264" r:id="rId12"/>
    <p:sldId id="280" r:id="rId13"/>
    <p:sldId id="265" r:id="rId14"/>
    <p:sldId id="277" r:id="rId15"/>
    <p:sldId id="276" r:id="rId16"/>
    <p:sldId id="266" r:id="rId17"/>
    <p:sldId id="267" r:id="rId18"/>
    <p:sldId id="278" r:id="rId19"/>
    <p:sldId id="25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73" d="100"/>
          <a:sy n="73" d="100"/>
        </p:scale>
        <p:origin x="-193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25867DF-A055-4AA3-83C1-13B728B86213}" type="datetimeFigureOut">
              <a:rPr lang="en-US" smtClean="0"/>
              <a:pPr/>
              <a:t>9/6/2021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54D560-463E-4274-82D7-2A7887187DA9}"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5867DF-A055-4AA3-83C1-13B728B86213}" type="datetimeFigureOut">
              <a:rPr lang="en-US" smtClean="0"/>
              <a:pPr/>
              <a:t>9/6/2021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54D560-463E-4274-82D7-2A7887187DA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5867DF-A055-4AA3-83C1-13B728B86213}" type="datetimeFigureOut">
              <a:rPr lang="en-US" smtClean="0"/>
              <a:pPr/>
              <a:t>9/6/2021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54D560-463E-4274-82D7-2A7887187DA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5867DF-A055-4AA3-83C1-13B728B86213}" type="datetimeFigureOut">
              <a:rPr lang="en-US" smtClean="0"/>
              <a:pPr/>
              <a:t>9/6/2021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54D560-463E-4274-82D7-2A7887187DA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5867DF-A055-4AA3-83C1-13B728B86213}" type="datetimeFigureOut">
              <a:rPr lang="en-US" smtClean="0"/>
              <a:pPr/>
              <a:t>9/6/2021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54D560-463E-4274-82D7-2A7887187DA9}"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25867DF-A055-4AA3-83C1-13B728B86213}" type="datetimeFigureOut">
              <a:rPr lang="en-US" smtClean="0"/>
              <a:pPr/>
              <a:t>9/6/2021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54D560-463E-4274-82D7-2A7887187DA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25867DF-A055-4AA3-83C1-13B728B86213}" type="datetimeFigureOut">
              <a:rPr lang="en-US" smtClean="0"/>
              <a:pPr/>
              <a:t>9/6/2021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54D560-463E-4274-82D7-2A7887187DA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25867DF-A055-4AA3-83C1-13B728B86213}" type="datetimeFigureOut">
              <a:rPr lang="en-US" smtClean="0"/>
              <a:pPr/>
              <a:t>9/6/2021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54D560-463E-4274-82D7-2A7887187DA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867DF-A055-4AA3-83C1-13B728B86213}" type="datetimeFigureOut">
              <a:rPr lang="en-US" smtClean="0"/>
              <a:pPr/>
              <a:t>9/6/2021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354D560-463E-4274-82D7-2A7887187DA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5867DF-A055-4AA3-83C1-13B728B86213}" type="datetimeFigureOut">
              <a:rPr lang="en-US" smtClean="0"/>
              <a:pPr/>
              <a:t>9/6/2021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54D560-463E-4274-82D7-2A7887187DA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5867DF-A055-4AA3-83C1-13B728B86213}" type="datetimeFigureOut">
              <a:rPr lang="en-US" smtClean="0"/>
              <a:pPr/>
              <a:t>9/6/2021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54D560-463E-4274-82D7-2A7887187DA9}"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5867DF-A055-4AA3-83C1-13B728B86213}" type="datetimeFigureOut">
              <a:rPr lang="en-US" smtClean="0"/>
              <a:pPr/>
              <a:t>9/6/2021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4D560-463E-4274-82D7-2A7887187DA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latin typeface="AR DESTINE" pitchFamily="2" charset="0"/>
              </a:rPr>
              <a:t>LIFE PROCESSES</a:t>
            </a:r>
            <a:endParaRPr lang="en-IN" dirty="0">
              <a:latin typeface="AR DESTINE" pitchFamily="2" charset="0"/>
            </a:endParaRPr>
          </a:p>
        </p:txBody>
      </p:sp>
      <p:sp>
        <p:nvSpPr>
          <p:cNvPr id="3" name="Subtitle 2"/>
          <p:cNvSpPr>
            <a:spLocks noGrp="1"/>
          </p:cNvSpPr>
          <p:nvPr>
            <p:ph type="subTitle" idx="1"/>
          </p:nvPr>
        </p:nvSpPr>
        <p:spPr/>
        <p:txBody>
          <a:bodyPr/>
          <a:lstStyle/>
          <a:p>
            <a:r>
              <a:rPr lang="en-IN" dirty="0" smtClean="0">
                <a:latin typeface="AR DARLING" pitchFamily="2" charset="0"/>
              </a:rPr>
              <a:t>NUTRITION</a:t>
            </a:r>
            <a:endParaRPr lang="en-IN" dirty="0">
              <a:latin typeface="AR DARLING"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s (4).jpg"/>
          <p:cNvPicPr>
            <a:picLocks noGrp="1" noChangeAspect="1"/>
          </p:cNvPicPr>
          <p:nvPr>
            <p:ph idx="1"/>
          </p:nvPr>
        </p:nvPicPr>
        <p:blipFill>
          <a:blip r:embed="rId2"/>
          <a:stretch>
            <a:fillRect/>
          </a:stretch>
        </p:blipFill>
        <p:spPr>
          <a:xfrm>
            <a:off x="1471761" y="1643050"/>
            <a:ext cx="6566735" cy="364333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Events occur during photosynthesis  </a:t>
            </a:r>
            <a:endParaRPr lang="en-IN" sz="3600" dirty="0"/>
          </a:p>
        </p:txBody>
      </p:sp>
      <p:sp>
        <p:nvSpPr>
          <p:cNvPr id="3" name="Content Placeholder 2"/>
          <p:cNvSpPr>
            <a:spLocks noGrp="1"/>
          </p:cNvSpPr>
          <p:nvPr>
            <p:ph idx="1"/>
          </p:nvPr>
        </p:nvSpPr>
        <p:spPr>
          <a:xfrm>
            <a:off x="457200" y="2000240"/>
            <a:ext cx="8229600" cy="4125923"/>
          </a:xfrm>
        </p:spPr>
        <p:txBody>
          <a:bodyPr>
            <a:normAutofit/>
          </a:bodyPr>
          <a:lstStyle/>
          <a:p>
            <a:pPr marL="514350" indent="-514350">
              <a:buFont typeface="+mj-lt"/>
              <a:buAutoNum type="alphaLcParenR"/>
            </a:pPr>
            <a:r>
              <a:rPr lang="en-IN" sz="2200" dirty="0" smtClean="0">
                <a:latin typeface="Georgia" pitchFamily="18" charset="0"/>
              </a:rPr>
              <a:t>Absorption of light energy by </a:t>
            </a:r>
            <a:r>
              <a:rPr lang="en-IN" sz="2200" dirty="0" smtClean="0">
                <a:solidFill>
                  <a:srgbClr val="00B050"/>
                </a:solidFill>
                <a:latin typeface="Georgia" pitchFamily="18" charset="0"/>
              </a:rPr>
              <a:t>chlorophyll </a:t>
            </a:r>
          </a:p>
          <a:p>
            <a:pPr marL="514350" indent="-514350">
              <a:buFont typeface="+mj-lt"/>
              <a:buAutoNum type="alphaLcParenR"/>
            </a:pPr>
            <a:endParaRPr lang="en-IN" sz="2200" dirty="0" smtClean="0">
              <a:latin typeface="Georgia" pitchFamily="18" charset="0"/>
            </a:endParaRPr>
          </a:p>
          <a:p>
            <a:pPr marL="514350" indent="-514350">
              <a:buFont typeface="+mj-lt"/>
              <a:buAutoNum type="alphaLcParenR"/>
            </a:pPr>
            <a:r>
              <a:rPr lang="en-IN" sz="2200" dirty="0" smtClean="0">
                <a:latin typeface="Georgia" pitchFamily="18" charset="0"/>
              </a:rPr>
              <a:t>Conversion of light energy to chemical energy and splitting of water molecules into hydrogen and oxygen</a:t>
            </a:r>
          </a:p>
          <a:p>
            <a:pPr marL="514350" indent="-514350">
              <a:buFont typeface="+mj-lt"/>
              <a:buAutoNum type="alphaLcParenR"/>
            </a:pPr>
            <a:endParaRPr lang="en-IN" sz="2200" dirty="0" smtClean="0">
              <a:latin typeface="Georgia" pitchFamily="18" charset="0"/>
            </a:endParaRPr>
          </a:p>
          <a:p>
            <a:pPr marL="514350" indent="-514350">
              <a:buFont typeface="+mj-lt"/>
              <a:buAutoNum type="alphaLcParenR"/>
            </a:pPr>
            <a:r>
              <a:rPr lang="en-IN" sz="2200" dirty="0" smtClean="0">
                <a:latin typeface="Georgia" pitchFamily="18" charset="0"/>
              </a:rPr>
              <a:t>Reduction of carbon dioxide to carbohydrates</a:t>
            </a:r>
          </a:p>
          <a:p>
            <a:pPr marL="514350" indent="-514350">
              <a:buFont typeface="+mj-lt"/>
              <a:buAutoNum type="alphaLcParenR"/>
            </a:pPr>
            <a:endParaRPr lang="en-IN" sz="2200" dirty="0" smtClean="0">
              <a:latin typeface="Georgia" pitchFamily="18" charset="0"/>
            </a:endParaRPr>
          </a:p>
          <a:p>
            <a:pPr marL="514350" indent="-514350">
              <a:buFont typeface="Wingdings" pitchFamily="2" charset="2"/>
              <a:buChar char="q"/>
            </a:pPr>
            <a:r>
              <a:rPr lang="en-IN" sz="2200" b="1" dirty="0" smtClean="0">
                <a:latin typeface="Georgia" pitchFamily="18" charset="0"/>
              </a:rPr>
              <a:t>Chlorophyll</a:t>
            </a:r>
            <a:r>
              <a:rPr lang="en-IN" sz="2200" dirty="0" smtClean="0">
                <a:latin typeface="Georgia" pitchFamily="18" charset="0"/>
              </a:rPr>
              <a:t> is a green pigment found in cell organelles </a:t>
            </a:r>
            <a:r>
              <a:rPr lang="en-IN" sz="2200" smtClean="0">
                <a:latin typeface="Georgia" pitchFamily="18" charset="0"/>
              </a:rPr>
              <a:t>called chloroplasts, </a:t>
            </a:r>
            <a:r>
              <a:rPr lang="en-IN" sz="2200" dirty="0" smtClean="0">
                <a:latin typeface="Georgia" pitchFamily="18" charset="0"/>
              </a:rPr>
              <a:t>which traps light energy for photosynthesis</a:t>
            </a:r>
          </a:p>
          <a:p>
            <a:pPr marL="514350" indent="-514350">
              <a:buFont typeface="+mj-lt"/>
              <a:buAutoNum type="alphaLcParenR"/>
            </a:pPr>
            <a:endParaRPr lang="en-IN" sz="2200" dirty="0" smtClean="0">
              <a:latin typeface="Georgia" pitchFamily="18" charset="0"/>
            </a:endParaRPr>
          </a:p>
          <a:p>
            <a:pPr marL="514350" indent="-514350">
              <a:buFont typeface="+mj-lt"/>
              <a:buAutoNum type="alphaLcParenR"/>
            </a:pPr>
            <a:endParaRPr lang="en-IN" sz="2200" dirty="0" smtClean="0">
              <a:latin typeface="Georgia"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EQUATION</a:t>
            </a:r>
            <a:endParaRPr lang="en-IN" dirty="0"/>
          </a:p>
        </p:txBody>
      </p:sp>
      <p:pic>
        <p:nvPicPr>
          <p:cNvPr id="4" name="Content Placeholder 3" descr="download (12).jpg"/>
          <p:cNvPicPr>
            <a:picLocks noGrp="1" noChangeAspect="1"/>
          </p:cNvPicPr>
          <p:nvPr>
            <p:ph idx="1"/>
          </p:nvPr>
        </p:nvPicPr>
        <p:blipFill>
          <a:blip r:embed="rId2"/>
          <a:stretch>
            <a:fillRect/>
          </a:stretch>
        </p:blipFill>
        <p:spPr>
          <a:xfrm>
            <a:off x="1214414" y="2357430"/>
            <a:ext cx="6524521" cy="2243939"/>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a:bodyPr>
          <a:lstStyle/>
          <a:p>
            <a:r>
              <a:rPr lang="en-IN" sz="3600" dirty="0" smtClean="0"/>
              <a:t>How plants obtain CO</a:t>
            </a:r>
            <a:r>
              <a:rPr lang="en-IN" sz="2000" b="1" dirty="0" smtClean="0"/>
              <a:t>2</a:t>
            </a:r>
            <a:endParaRPr lang="en-IN" sz="3600" b="1" dirty="0"/>
          </a:p>
        </p:txBody>
      </p:sp>
      <p:sp>
        <p:nvSpPr>
          <p:cNvPr id="3" name="Content Placeholder 2"/>
          <p:cNvSpPr>
            <a:spLocks noGrp="1"/>
          </p:cNvSpPr>
          <p:nvPr>
            <p:ph idx="1"/>
          </p:nvPr>
        </p:nvSpPr>
        <p:spPr>
          <a:xfrm>
            <a:off x="457200" y="1357298"/>
            <a:ext cx="8329642" cy="5286412"/>
          </a:xfrm>
        </p:spPr>
        <p:txBody>
          <a:bodyPr>
            <a:normAutofit lnSpcReduction="10000"/>
          </a:bodyPr>
          <a:lstStyle/>
          <a:p>
            <a:pPr>
              <a:buFont typeface="Wingdings" pitchFamily="2" charset="2"/>
              <a:buChar char="q"/>
            </a:pPr>
            <a:r>
              <a:rPr lang="en-IN" sz="2200" dirty="0" smtClean="0">
                <a:latin typeface="Georgia" pitchFamily="18" charset="0"/>
              </a:rPr>
              <a:t>Massive amounts of gaseous exchange takes place in the leaves through </a:t>
            </a:r>
            <a:r>
              <a:rPr lang="en-IN" sz="2200" dirty="0" smtClean="0">
                <a:solidFill>
                  <a:srgbClr val="7030A0"/>
                </a:solidFill>
                <a:latin typeface="Georgia" pitchFamily="18" charset="0"/>
              </a:rPr>
              <a:t>stomata</a:t>
            </a:r>
            <a:r>
              <a:rPr lang="en-IN" sz="2200" dirty="0" smtClean="0">
                <a:latin typeface="Georgia" pitchFamily="18" charset="0"/>
              </a:rPr>
              <a:t> for the purpose of photosynthesis</a:t>
            </a:r>
          </a:p>
          <a:p>
            <a:pPr>
              <a:buFont typeface="Wingdings" pitchFamily="2" charset="2"/>
              <a:buChar char="q"/>
            </a:pPr>
            <a:endParaRPr lang="en-IN" sz="2200" dirty="0" smtClean="0">
              <a:latin typeface="Georgia" pitchFamily="18" charset="0"/>
            </a:endParaRPr>
          </a:p>
          <a:p>
            <a:pPr>
              <a:buFont typeface="Wingdings" pitchFamily="2" charset="2"/>
              <a:buChar char="q"/>
            </a:pPr>
            <a:r>
              <a:rPr lang="en-IN" sz="2200" dirty="0" smtClean="0">
                <a:solidFill>
                  <a:srgbClr val="7030A0"/>
                </a:solidFill>
                <a:latin typeface="Georgia" pitchFamily="18" charset="0"/>
              </a:rPr>
              <a:t>Stomata are the tiny pores present on the surface of the leaves</a:t>
            </a:r>
          </a:p>
          <a:p>
            <a:pPr>
              <a:buFont typeface="Wingdings" pitchFamily="2" charset="2"/>
              <a:buChar char="q"/>
            </a:pPr>
            <a:endParaRPr lang="en-IN" sz="2200" dirty="0" smtClean="0">
              <a:latin typeface="Georgia" pitchFamily="18" charset="0"/>
            </a:endParaRPr>
          </a:p>
          <a:p>
            <a:pPr>
              <a:buFont typeface="Wingdings" pitchFamily="2" charset="2"/>
              <a:buChar char="q"/>
            </a:pPr>
            <a:r>
              <a:rPr lang="en-IN" sz="2200" dirty="0" smtClean="0">
                <a:latin typeface="Georgia" pitchFamily="18" charset="0"/>
              </a:rPr>
              <a:t>Plant closes these pores when it does not need carbon dioxide for photosynthesis,  because large amounts of water can also be lost through these stomata</a:t>
            </a:r>
          </a:p>
          <a:p>
            <a:pPr>
              <a:buFont typeface="Wingdings" pitchFamily="2" charset="2"/>
              <a:buChar char="q"/>
            </a:pPr>
            <a:endParaRPr lang="en-IN" sz="2200" dirty="0" smtClean="0">
              <a:latin typeface="Georgia" pitchFamily="18" charset="0"/>
            </a:endParaRPr>
          </a:p>
          <a:p>
            <a:pPr>
              <a:buFont typeface="Wingdings" pitchFamily="2" charset="2"/>
              <a:buChar char="q"/>
            </a:pPr>
            <a:r>
              <a:rPr lang="en-IN" sz="2200" dirty="0" smtClean="0">
                <a:latin typeface="Georgia" pitchFamily="18" charset="0"/>
              </a:rPr>
              <a:t>The opening and closing of the pore is a function of the </a:t>
            </a:r>
            <a:r>
              <a:rPr lang="en-IN" sz="2200" dirty="0" smtClean="0">
                <a:solidFill>
                  <a:srgbClr val="0070C0"/>
                </a:solidFill>
                <a:latin typeface="Georgia" pitchFamily="18" charset="0"/>
              </a:rPr>
              <a:t>guard cells</a:t>
            </a:r>
          </a:p>
          <a:p>
            <a:pPr>
              <a:buFont typeface="Wingdings" pitchFamily="2" charset="2"/>
              <a:buChar char="q"/>
            </a:pPr>
            <a:endParaRPr lang="en-IN" sz="2200" dirty="0" smtClean="0">
              <a:latin typeface="Georgia" pitchFamily="18" charset="0"/>
            </a:endParaRPr>
          </a:p>
          <a:p>
            <a:pPr>
              <a:buFont typeface="Wingdings" pitchFamily="2" charset="2"/>
              <a:buChar char="q"/>
            </a:pPr>
            <a:r>
              <a:rPr lang="en-IN" sz="2200" dirty="0" smtClean="0">
                <a:solidFill>
                  <a:srgbClr val="0070C0"/>
                </a:solidFill>
                <a:latin typeface="Georgia" pitchFamily="18" charset="0"/>
              </a:rPr>
              <a:t>The guard cells swell when water flows into them, causing the </a:t>
            </a:r>
            <a:r>
              <a:rPr lang="en-IN" sz="2200" dirty="0" err="1" smtClean="0">
                <a:solidFill>
                  <a:srgbClr val="0070C0"/>
                </a:solidFill>
                <a:latin typeface="Georgia" pitchFamily="18" charset="0"/>
              </a:rPr>
              <a:t>stomatal</a:t>
            </a:r>
            <a:r>
              <a:rPr lang="en-IN" sz="2200" dirty="0" smtClean="0">
                <a:solidFill>
                  <a:srgbClr val="0070C0"/>
                </a:solidFill>
                <a:latin typeface="Georgia" pitchFamily="18" charset="0"/>
              </a:rPr>
              <a:t> pore to open. Similarly the pore closes if the guard cells shrink</a:t>
            </a:r>
            <a:endParaRPr lang="en-IN" sz="2200" dirty="0">
              <a:latin typeface="Georgia"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STOMATA</a:t>
            </a:r>
            <a:endParaRPr lang="en-IN" dirty="0"/>
          </a:p>
        </p:txBody>
      </p:sp>
      <p:pic>
        <p:nvPicPr>
          <p:cNvPr id="4" name="Content Placeholder 3" descr="download (7).jpg"/>
          <p:cNvPicPr>
            <a:picLocks noGrp="1" noChangeAspect="1"/>
          </p:cNvPicPr>
          <p:nvPr>
            <p:ph idx="1"/>
          </p:nvPr>
        </p:nvPicPr>
        <p:blipFill>
          <a:blip r:embed="rId2"/>
          <a:stretch>
            <a:fillRect/>
          </a:stretch>
        </p:blipFill>
        <p:spPr>
          <a:xfrm>
            <a:off x="2428860" y="2214554"/>
            <a:ext cx="4468770" cy="3347264"/>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STOMATA - OPENING &amp; CLOSING</a:t>
            </a:r>
            <a:endParaRPr lang="en-IN" dirty="0"/>
          </a:p>
        </p:txBody>
      </p:sp>
      <p:pic>
        <p:nvPicPr>
          <p:cNvPr id="4" name="Content Placeholder 3" descr="images (2).jpg"/>
          <p:cNvPicPr>
            <a:picLocks noGrp="1" noChangeAspect="1"/>
          </p:cNvPicPr>
          <p:nvPr>
            <p:ph idx="1"/>
          </p:nvPr>
        </p:nvPicPr>
        <p:blipFill>
          <a:blip r:embed="rId2"/>
          <a:stretch>
            <a:fillRect/>
          </a:stretch>
        </p:blipFill>
        <p:spPr>
          <a:xfrm>
            <a:off x="1857357" y="2357050"/>
            <a:ext cx="5794862" cy="321509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 (8).jpg"/>
          <p:cNvPicPr>
            <a:picLocks noGrp="1" noChangeAspect="1"/>
          </p:cNvPicPr>
          <p:nvPr>
            <p:ph idx="1"/>
          </p:nvPr>
        </p:nvPicPr>
        <p:blipFill>
          <a:blip r:embed="rId2"/>
          <a:stretch>
            <a:fillRect/>
          </a:stretch>
        </p:blipFill>
        <p:spPr>
          <a:xfrm>
            <a:off x="1714480" y="1357298"/>
            <a:ext cx="6429736" cy="4510412"/>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43050"/>
            <a:ext cx="8401080" cy="4929222"/>
          </a:xfrm>
        </p:spPr>
        <p:txBody>
          <a:bodyPr>
            <a:normAutofit/>
          </a:bodyPr>
          <a:lstStyle/>
          <a:p>
            <a:pPr>
              <a:buFont typeface="Wingdings" pitchFamily="2" charset="2"/>
              <a:buChar char="q"/>
            </a:pPr>
            <a:r>
              <a:rPr lang="en-IN" sz="2200" dirty="0" smtClean="0">
                <a:latin typeface="Georgia" pitchFamily="18" charset="0"/>
              </a:rPr>
              <a:t>Water used in photosynthesis is taken up from the soil by the roots in terrestrial plants</a:t>
            </a:r>
          </a:p>
          <a:p>
            <a:pPr>
              <a:buNone/>
            </a:pPr>
            <a:endParaRPr lang="en-IN" sz="2200" dirty="0" smtClean="0">
              <a:latin typeface="Georgia" pitchFamily="18" charset="0"/>
            </a:endParaRPr>
          </a:p>
          <a:p>
            <a:pPr>
              <a:buFont typeface="Wingdings" pitchFamily="2" charset="2"/>
              <a:buChar char="q"/>
            </a:pPr>
            <a:r>
              <a:rPr lang="en-IN" sz="2200" dirty="0" smtClean="0">
                <a:latin typeface="Georgia" pitchFamily="18" charset="0"/>
              </a:rPr>
              <a:t>Other materials like nitrogen, phosphorus, iron and magnesium are taken up from the soil</a:t>
            </a:r>
          </a:p>
          <a:p>
            <a:pPr>
              <a:buFont typeface="Wingdings" pitchFamily="2" charset="2"/>
              <a:buChar char="q"/>
            </a:pPr>
            <a:endParaRPr lang="en-IN" sz="2200" dirty="0" smtClean="0">
              <a:latin typeface="Georgia" pitchFamily="18" charset="0"/>
            </a:endParaRPr>
          </a:p>
          <a:p>
            <a:pPr>
              <a:buFont typeface="Wingdings" pitchFamily="2" charset="2"/>
              <a:buChar char="q"/>
            </a:pPr>
            <a:r>
              <a:rPr lang="en-IN" sz="2200" dirty="0" smtClean="0">
                <a:latin typeface="Georgia" pitchFamily="18" charset="0"/>
              </a:rPr>
              <a:t>Nitrogen is an essential element used in the synthesis of proteins and other compounds</a:t>
            </a:r>
            <a:endParaRPr lang="en-IN" sz="2200" dirty="0">
              <a:latin typeface="Georgia"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 (10).jpg"/>
          <p:cNvPicPr>
            <a:picLocks noGrp="1" noChangeAspect="1"/>
          </p:cNvPicPr>
          <p:nvPr>
            <p:ph idx="1"/>
          </p:nvPr>
        </p:nvPicPr>
        <p:blipFill>
          <a:blip r:embed="rId2"/>
          <a:stretch>
            <a:fillRect/>
          </a:stretch>
        </p:blipFill>
        <p:spPr>
          <a:xfrm>
            <a:off x="788210" y="1571612"/>
            <a:ext cx="6965959" cy="4000528"/>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86766" cy="1511288"/>
          </a:xfrm>
        </p:spPr>
        <p:txBody>
          <a:bodyPr>
            <a:normAutofit fontScale="90000"/>
          </a:bodyPr>
          <a:lstStyle/>
          <a:p>
            <a:r>
              <a:rPr lang="en-IN" sz="3200" dirty="0" smtClean="0"/>
              <a:t>Why is diffusion insufficient to meet the oxygen requirements of </a:t>
            </a:r>
            <a:r>
              <a:rPr lang="en-IN" sz="3200" dirty="0" err="1" smtClean="0"/>
              <a:t>multicellular</a:t>
            </a:r>
            <a:r>
              <a:rPr lang="en-IN" sz="3200" dirty="0" smtClean="0"/>
              <a:t> organisms like humans?</a:t>
            </a:r>
            <a:endParaRPr lang="en-IN" sz="3200" dirty="0"/>
          </a:p>
        </p:txBody>
      </p:sp>
      <p:sp>
        <p:nvSpPr>
          <p:cNvPr id="3" name="Content Placeholder 2"/>
          <p:cNvSpPr>
            <a:spLocks noGrp="1"/>
          </p:cNvSpPr>
          <p:nvPr>
            <p:ph idx="1"/>
          </p:nvPr>
        </p:nvSpPr>
        <p:spPr>
          <a:xfrm>
            <a:off x="457200" y="2071678"/>
            <a:ext cx="8401080" cy="4572032"/>
          </a:xfrm>
        </p:spPr>
        <p:txBody>
          <a:bodyPr>
            <a:normAutofit/>
          </a:bodyPr>
          <a:lstStyle/>
          <a:p>
            <a:endParaRPr lang="en-IN" sz="2400" dirty="0" smtClean="0">
              <a:latin typeface="Georgia" pitchFamily="18" charset="0"/>
            </a:endParaRPr>
          </a:p>
          <a:p>
            <a:r>
              <a:rPr lang="en-IN" sz="2200" dirty="0" smtClean="0">
                <a:latin typeface="Georgia" pitchFamily="18" charset="0"/>
              </a:rPr>
              <a:t>In the case of a single-celled organism, no specific organs for taking in food, exchange of gases or removal of wastes may be needed because the entire surface of the organism is in contact with the environment</a:t>
            </a:r>
          </a:p>
          <a:p>
            <a:endParaRPr lang="en-IN" sz="2200" dirty="0" smtClean="0">
              <a:latin typeface="Georgia" pitchFamily="18" charset="0"/>
            </a:endParaRPr>
          </a:p>
          <a:p>
            <a:r>
              <a:rPr lang="en-IN" sz="2200" dirty="0" smtClean="0">
                <a:latin typeface="Georgia" pitchFamily="18" charset="0"/>
              </a:rPr>
              <a:t>But In multi-cellular organisms, all the cells may not be in direct contact with the surrounding environment. Thus, simple diffusion will not meet the requirements of all the cells</a:t>
            </a:r>
            <a:endParaRPr lang="en-IN" sz="2200" dirty="0">
              <a:latin typeface="Georgia"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fontScale="90000"/>
          </a:bodyPr>
          <a:lstStyle/>
          <a:p>
            <a:r>
              <a:rPr lang="en-IN" sz="3600" dirty="0" smtClean="0">
                <a:latin typeface="AR DELANEY" pitchFamily="2" charset="0"/>
              </a:rPr>
              <a:t>CRITERIA TO DECIDE WHETHER SOMETHING IS ALIVE</a:t>
            </a:r>
            <a:endParaRPr lang="en-IN" sz="3600" dirty="0">
              <a:latin typeface="AR DELANEY" pitchFamily="2" charset="0"/>
            </a:endParaRPr>
          </a:p>
        </p:txBody>
      </p:sp>
      <p:sp>
        <p:nvSpPr>
          <p:cNvPr id="5" name="Content Placeholder 4"/>
          <p:cNvSpPr>
            <a:spLocks noGrp="1"/>
          </p:cNvSpPr>
          <p:nvPr>
            <p:ph idx="1"/>
          </p:nvPr>
        </p:nvSpPr>
        <p:spPr>
          <a:xfrm>
            <a:off x="457200" y="1357298"/>
            <a:ext cx="8229600" cy="4768865"/>
          </a:xfrm>
        </p:spPr>
        <p:txBody>
          <a:bodyPr>
            <a:normAutofit/>
          </a:bodyPr>
          <a:lstStyle/>
          <a:p>
            <a:pPr>
              <a:buNone/>
            </a:pPr>
            <a:r>
              <a:rPr lang="en-IN" dirty="0" smtClean="0">
                <a:latin typeface="Adobe Gothic Std B" pitchFamily="34" charset="-128"/>
                <a:ea typeface="Adobe Gothic Std B" pitchFamily="34" charset="-128"/>
              </a:rPr>
              <a:t>MOVEMENT</a:t>
            </a:r>
            <a:r>
              <a:rPr lang="en-IN" dirty="0" smtClean="0"/>
              <a:t> :</a:t>
            </a:r>
          </a:p>
          <a:p>
            <a:pPr>
              <a:buFont typeface="Wingdings" pitchFamily="2" charset="2"/>
              <a:buChar char="q"/>
            </a:pPr>
            <a:r>
              <a:rPr lang="en-IN" sz="2200" dirty="0" smtClean="0">
                <a:latin typeface="Georgia" pitchFamily="18" charset="0"/>
              </a:rPr>
              <a:t>All living organisms move without the help of any external help</a:t>
            </a:r>
          </a:p>
          <a:p>
            <a:pPr>
              <a:buFont typeface="Wingdings" pitchFamily="2" charset="2"/>
              <a:buChar char="q"/>
            </a:pPr>
            <a:endParaRPr lang="en-IN" sz="2200" dirty="0" smtClean="0">
              <a:latin typeface="Georgia" pitchFamily="18" charset="0"/>
            </a:endParaRPr>
          </a:p>
          <a:p>
            <a:pPr>
              <a:buFont typeface="Wingdings" pitchFamily="2" charset="2"/>
              <a:buChar char="q"/>
            </a:pPr>
            <a:r>
              <a:rPr lang="en-IN" sz="2200" dirty="0" smtClean="0">
                <a:latin typeface="Georgia" pitchFamily="18" charset="0"/>
              </a:rPr>
              <a:t>Some movements are easily visible, like movements of body parts</a:t>
            </a:r>
          </a:p>
          <a:p>
            <a:pPr>
              <a:buFont typeface="Wingdings" pitchFamily="2" charset="2"/>
              <a:buChar char="q"/>
            </a:pPr>
            <a:endParaRPr lang="en-IN" sz="2200" dirty="0" smtClean="0">
              <a:latin typeface="Georgia" pitchFamily="18" charset="0"/>
            </a:endParaRPr>
          </a:p>
          <a:p>
            <a:pPr>
              <a:buFont typeface="Wingdings" pitchFamily="2" charset="2"/>
              <a:buChar char="q"/>
            </a:pPr>
            <a:r>
              <a:rPr lang="en-IN" sz="2200" dirty="0" smtClean="0">
                <a:latin typeface="Georgia" pitchFamily="18" charset="0"/>
              </a:rPr>
              <a:t>Some are not easily visible, like molecular movements</a:t>
            </a:r>
          </a:p>
          <a:p>
            <a:pPr>
              <a:buFont typeface="Wingdings" pitchFamily="2" charset="2"/>
              <a:buChar char="q"/>
            </a:pPr>
            <a:endParaRPr lang="en-IN" sz="2200" dirty="0" smtClean="0">
              <a:latin typeface="Georgia" pitchFamily="18" charset="0"/>
            </a:endParaRPr>
          </a:p>
          <a:p>
            <a:pPr>
              <a:buFont typeface="Wingdings" pitchFamily="2" charset="2"/>
              <a:buChar char="q"/>
            </a:pPr>
            <a:r>
              <a:rPr lang="en-IN" sz="2200" dirty="0" smtClean="0">
                <a:latin typeface="Georgia" pitchFamily="18" charset="0"/>
              </a:rPr>
              <a:t>The molecular movements in cells and tissues is necessary for all life processes</a:t>
            </a:r>
            <a:endParaRPr lang="en-IN" sz="2200" dirty="0">
              <a:latin typeface="Georgia"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ownload (5).jpg"/>
          <p:cNvPicPr>
            <a:picLocks noGrp="1" noChangeAspect="1"/>
          </p:cNvPicPr>
          <p:nvPr>
            <p:ph idx="1"/>
          </p:nvPr>
        </p:nvPicPr>
        <p:blipFill>
          <a:blip r:embed="rId2"/>
          <a:stretch>
            <a:fillRect/>
          </a:stretch>
        </p:blipFill>
        <p:spPr>
          <a:xfrm>
            <a:off x="2071670" y="1285860"/>
            <a:ext cx="4878088" cy="4175482"/>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ife-processesppt-3-638.jpg"/>
          <p:cNvPicPr>
            <a:picLocks noGrp="1" noChangeAspect="1"/>
          </p:cNvPicPr>
          <p:nvPr>
            <p:ph idx="1"/>
          </p:nvPr>
        </p:nvPicPr>
        <p:blipFill>
          <a:blip r:embed="rId2"/>
          <a:stretch>
            <a:fillRect/>
          </a:stretch>
        </p:blipFill>
        <p:spPr>
          <a:xfrm>
            <a:off x="428596" y="428604"/>
            <a:ext cx="8337455" cy="6143668"/>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 (6).jpg"/>
          <p:cNvPicPr>
            <a:picLocks noGrp="1" noChangeAspect="1"/>
          </p:cNvPicPr>
          <p:nvPr>
            <p:ph idx="1"/>
          </p:nvPr>
        </p:nvPicPr>
        <p:blipFill>
          <a:blip r:embed="rId2"/>
          <a:stretch>
            <a:fillRect/>
          </a:stretch>
        </p:blipFill>
        <p:spPr>
          <a:xfrm>
            <a:off x="2000232" y="1500174"/>
            <a:ext cx="5104605" cy="377467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14620"/>
            <a:ext cx="8229600" cy="1143000"/>
          </a:xfrm>
        </p:spPr>
        <p:txBody>
          <a:bodyPr>
            <a:normAutofit fontScale="90000"/>
          </a:bodyPr>
          <a:lstStyle/>
          <a:p>
            <a:r>
              <a:rPr lang="en-IN" dirty="0" smtClean="0">
                <a:latin typeface="AR DARLING" pitchFamily="2" charset="0"/>
              </a:rPr>
              <a:t>NUTRITION</a:t>
            </a:r>
            <a:br>
              <a:rPr lang="en-IN" dirty="0" smtClean="0">
                <a:latin typeface="AR DARLING" pitchFamily="2" charset="0"/>
              </a:rPr>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NUTRITION</a:t>
            </a:r>
            <a:endParaRPr lang="en-IN" dirty="0"/>
          </a:p>
        </p:txBody>
      </p:sp>
      <p:sp>
        <p:nvSpPr>
          <p:cNvPr id="3" name="Content Placeholder 2"/>
          <p:cNvSpPr>
            <a:spLocks noGrp="1"/>
          </p:cNvSpPr>
          <p:nvPr>
            <p:ph idx="1"/>
          </p:nvPr>
        </p:nvSpPr>
        <p:spPr>
          <a:xfrm>
            <a:off x="457200" y="1928802"/>
            <a:ext cx="8329642" cy="4643470"/>
          </a:xfrm>
        </p:spPr>
        <p:txBody>
          <a:bodyPr>
            <a:normAutofit/>
          </a:bodyPr>
          <a:lstStyle/>
          <a:p>
            <a:pPr>
              <a:buFont typeface="Wingdings" pitchFamily="2" charset="2"/>
              <a:buChar char="q"/>
            </a:pPr>
            <a:r>
              <a:rPr lang="en-IN" sz="2200" dirty="0" smtClean="0">
                <a:latin typeface="Georgia" pitchFamily="18" charset="0"/>
              </a:rPr>
              <a:t>Nutrition is the biochemical and physiological process by which an organism uses food to support its life</a:t>
            </a:r>
          </a:p>
          <a:p>
            <a:endParaRPr lang="en-IN" sz="2200" dirty="0" smtClean="0">
              <a:latin typeface="Georgia" pitchFamily="18" charset="0"/>
            </a:endParaRPr>
          </a:p>
          <a:p>
            <a:pPr>
              <a:buFont typeface="Wingdings" pitchFamily="2" charset="2"/>
              <a:buChar char="q"/>
            </a:pPr>
            <a:r>
              <a:rPr lang="en-IN" sz="2200" dirty="0" smtClean="0">
                <a:latin typeface="Georgia" pitchFamily="18" charset="0"/>
              </a:rPr>
              <a:t>Nutrition is mainly of 2 types</a:t>
            </a:r>
          </a:p>
          <a:p>
            <a:endParaRPr lang="en-IN" sz="2200" dirty="0" smtClean="0">
              <a:latin typeface="Georgia" pitchFamily="18" charset="0"/>
            </a:endParaRPr>
          </a:p>
          <a:p>
            <a:pPr marL="514350" indent="-514350">
              <a:buFont typeface="+mj-lt"/>
              <a:buAutoNum type="arabicPeriod"/>
            </a:pPr>
            <a:r>
              <a:rPr lang="en-IN" sz="2200" dirty="0" smtClean="0">
                <a:latin typeface="Georgia" pitchFamily="18" charset="0"/>
              </a:rPr>
              <a:t>Autotrophic</a:t>
            </a:r>
          </a:p>
          <a:p>
            <a:pPr marL="514350" indent="-514350">
              <a:buFont typeface="+mj-lt"/>
              <a:buAutoNum type="arabicPeriod"/>
            </a:pPr>
            <a:r>
              <a:rPr lang="en-IN" sz="2200" dirty="0" smtClean="0">
                <a:latin typeface="Georgia" pitchFamily="18" charset="0"/>
              </a:rPr>
              <a:t>Heterotrophic </a:t>
            </a:r>
            <a:endParaRPr lang="en-IN" sz="2200" dirty="0">
              <a:latin typeface="Georgia"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IN" dirty="0" smtClean="0"/>
              <a:t>Autotrophic Nutrition</a:t>
            </a:r>
            <a:endParaRPr lang="en-IN" dirty="0"/>
          </a:p>
        </p:txBody>
      </p:sp>
      <p:sp>
        <p:nvSpPr>
          <p:cNvPr id="3" name="Content Placeholder 2"/>
          <p:cNvSpPr>
            <a:spLocks noGrp="1"/>
          </p:cNvSpPr>
          <p:nvPr>
            <p:ph idx="1"/>
          </p:nvPr>
        </p:nvSpPr>
        <p:spPr>
          <a:xfrm>
            <a:off x="357158" y="1214422"/>
            <a:ext cx="8501122" cy="5286412"/>
          </a:xfrm>
        </p:spPr>
        <p:txBody>
          <a:bodyPr>
            <a:noAutofit/>
          </a:bodyPr>
          <a:lstStyle/>
          <a:p>
            <a:pPr>
              <a:buFont typeface="Wingdings" pitchFamily="2" charset="2"/>
              <a:buChar char="q"/>
            </a:pPr>
            <a:r>
              <a:rPr lang="en-IN" sz="2200" dirty="0" smtClean="0">
                <a:latin typeface="Georgia" pitchFamily="18" charset="0"/>
              </a:rPr>
              <a:t>Some organisms use simple food material obtained from inorganic sources in the form of carbon dioxide and water</a:t>
            </a:r>
          </a:p>
          <a:p>
            <a:endParaRPr lang="en-IN" sz="2200" dirty="0" smtClean="0">
              <a:latin typeface="Georgia" pitchFamily="18" charset="0"/>
            </a:endParaRPr>
          </a:p>
          <a:p>
            <a:pPr>
              <a:buFont typeface="Wingdings" pitchFamily="2" charset="2"/>
              <a:buChar char="q"/>
            </a:pPr>
            <a:r>
              <a:rPr lang="en-IN" sz="2200" dirty="0" smtClean="0">
                <a:latin typeface="Georgia" pitchFamily="18" charset="0"/>
              </a:rPr>
              <a:t>These organisms are autotrophs and the type of nutrition is autotrophic nutrition</a:t>
            </a:r>
          </a:p>
          <a:p>
            <a:endParaRPr lang="en-IN" sz="2200" dirty="0" smtClean="0">
              <a:latin typeface="Georgia" pitchFamily="18" charset="0"/>
            </a:endParaRPr>
          </a:p>
          <a:p>
            <a:pPr>
              <a:buFont typeface="Wingdings" pitchFamily="2" charset="2"/>
              <a:buChar char="q"/>
            </a:pPr>
            <a:r>
              <a:rPr lang="en-IN" sz="2200" dirty="0" err="1" smtClean="0">
                <a:latin typeface="Georgia" pitchFamily="18" charset="0"/>
              </a:rPr>
              <a:t>Eg</a:t>
            </a:r>
            <a:r>
              <a:rPr lang="en-IN" sz="2200" dirty="0" smtClean="0">
                <a:latin typeface="Georgia" pitchFamily="18" charset="0"/>
              </a:rPr>
              <a:t> : green plants and some bacteria</a:t>
            </a:r>
          </a:p>
          <a:p>
            <a:endParaRPr lang="en-IN" sz="2400" dirty="0" smtClean="0">
              <a:latin typeface="Georgia" pitchFamily="18" charset="0"/>
            </a:endParaRPr>
          </a:p>
          <a:p>
            <a:endParaRPr lang="en-IN" sz="2400" dirty="0" smtClean="0">
              <a:latin typeface="Georgia" pitchFamily="18" charset="0"/>
            </a:endParaRPr>
          </a:p>
        </p:txBody>
      </p:sp>
      <p:pic>
        <p:nvPicPr>
          <p:cNvPr id="6" name="Picture 2" descr="D:\ANI\RIMS\New folder\images (3).jpg"/>
          <p:cNvPicPr>
            <a:picLocks noChangeAspect="1" noChangeArrowheads="1"/>
          </p:cNvPicPr>
          <p:nvPr/>
        </p:nvPicPr>
        <p:blipFill>
          <a:blip r:embed="rId2"/>
          <a:srcRect/>
          <a:stretch>
            <a:fillRect/>
          </a:stretch>
        </p:blipFill>
        <p:spPr bwMode="auto">
          <a:xfrm>
            <a:off x="4357685" y="4071942"/>
            <a:ext cx="4082171" cy="2428892"/>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500042"/>
            <a:ext cx="8215370" cy="6000792"/>
          </a:xfrm>
        </p:spPr>
        <p:txBody>
          <a:bodyPr>
            <a:noAutofit/>
          </a:bodyPr>
          <a:lstStyle/>
          <a:p>
            <a:r>
              <a:rPr lang="en-IN" sz="2200" dirty="0" smtClean="0">
                <a:latin typeface="Georgia" pitchFamily="18" charset="0"/>
              </a:rPr>
              <a:t>Carbon and energy requirements of the autotrophic organism are fulfilled by </a:t>
            </a:r>
            <a:r>
              <a:rPr lang="en-IN" sz="2200" dirty="0" smtClean="0">
                <a:solidFill>
                  <a:srgbClr val="00B050"/>
                </a:solidFill>
                <a:latin typeface="Georgia" pitchFamily="18" charset="0"/>
              </a:rPr>
              <a:t>photosynthesis</a:t>
            </a:r>
          </a:p>
          <a:p>
            <a:endParaRPr lang="en-IN" sz="2200" dirty="0" smtClean="0">
              <a:latin typeface="Georgia" pitchFamily="18" charset="0"/>
            </a:endParaRPr>
          </a:p>
          <a:p>
            <a:r>
              <a:rPr lang="en-IN" sz="2200" dirty="0" smtClean="0">
                <a:latin typeface="Georgia" pitchFamily="18" charset="0"/>
              </a:rPr>
              <a:t>It is the process by which autotrophs take in substances from the outside and convert them into stored forms of energy</a:t>
            </a:r>
          </a:p>
          <a:p>
            <a:endParaRPr lang="en-IN" sz="2200" dirty="0" smtClean="0">
              <a:latin typeface="Georgia" pitchFamily="18" charset="0"/>
            </a:endParaRPr>
          </a:p>
          <a:p>
            <a:r>
              <a:rPr lang="en-IN" sz="2200" dirty="0" smtClean="0">
                <a:solidFill>
                  <a:srgbClr val="00B050"/>
                </a:solidFill>
                <a:latin typeface="Georgia" pitchFamily="18" charset="0"/>
              </a:rPr>
              <a:t>This material is taken in the form of carbon dioxide and water which is converted into carbohydrates in the presence of sunlight and chlorophyll</a:t>
            </a:r>
          </a:p>
          <a:p>
            <a:endParaRPr lang="en-IN" sz="2200" dirty="0" smtClean="0">
              <a:latin typeface="Georgia" pitchFamily="18" charset="0"/>
            </a:endParaRPr>
          </a:p>
          <a:p>
            <a:r>
              <a:rPr lang="en-IN" sz="2200" dirty="0" smtClean="0">
                <a:latin typeface="Georgia" pitchFamily="18" charset="0"/>
              </a:rPr>
              <a:t> Carbohydrates are utilised for providing energy to the plant</a:t>
            </a:r>
          </a:p>
          <a:p>
            <a:endParaRPr lang="en-IN" sz="2200" dirty="0" smtClean="0">
              <a:latin typeface="Georgia" pitchFamily="18" charset="0"/>
            </a:endParaRPr>
          </a:p>
          <a:p>
            <a:r>
              <a:rPr lang="en-IN" sz="2200" dirty="0" smtClean="0">
                <a:latin typeface="Georgia" pitchFamily="18" charset="0"/>
              </a:rPr>
              <a:t>The carbohydrates which are not used immediately are stored in the form of starch, which serves as the internal energy reserve to be used as and when required by the plant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TotalTime>
  <Words>492</Words>
  <Application>Microsoft Office PowerPoint</Application>
  <PresentationFormat>On-screen Show (4:3)</PresentationFormat>
  <Paragraphs>65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LIFE PROCESSES</vt:lpstr>
      <vt:lpstr>CRITERIA TO DECIDE WHETHER SOMETHING IS ALIVE</vt:lpstr>
      <vt:lpstr>Slide 3</vt:lpstr>
      <vt:lpstr>Slide 4</vt:lpstr>
      <vt:lpstr>Slide 5</vt:lpstr>
      <vt:lpstr>NUTRITION </vt:lpstr>
      <vt:lpstr>NUTRITION</vt:lpstr>
      <vt:lpstr>Autotrophic Nutrition</vt:lpstr>
      <vt:lpstr>Slide 9</vt:lpstr>
      <vt:lpstr>Slide 10</vt:lpstr>
      <vt:lpstr>Events occur during photosynthesis  </vt:lpstr>
      <vt:lpstr>EQUATION</vt:lpstr>
      <vt:lpstr>How plants obtain CO2</vt:lpstr>
      <vt:lpstr>STOMATA</vt:lpstr>
      <vt:lpstr>STOMATA - OPENING &amp; CLOSING</vt:lpstr>
      <vt:lpstr>Slide 16</vt:lpstr>
      <vt:lpstr>Slide 17</vt:lpstr>
      <vt:lpstr>Slide 18</vt:lpstr>
      <vt:lpstr>Why is diffusion insufficient to meet the oxygen requirements of multicellular organisms like humans?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PROCESSES</dc:title>
  <dc:creator>lalu</dc:creator>
  <cp:lastModifiedBy>lalu</cp:lastModifiedBy>
  <cp:revision>24</cp:revision>
  <dcterms:created xsi:type="dcterms:W3CDTF">2021-06-09T02:14:18Z</dcterms:created>
  <dcterms:modified xsi:type="dcterms:W3CDTF">2021-09-06T02:49:10Z</dcterms:modified>
</cp:coreProperties>
</file>