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8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B23-A2CF-4A7D-8856-7DF926A54E43}" type="datetimeFigureOut">
              <a:rPr lang="en-US" smtClean="0"/>
              <a:t>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B2D7-A0E9-471A-A735-15070CEE5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B23-A2CF-4A7D-8856-7DF926A54E43}" type="datetimeFigureOut">
              <a:rPr lang="en-US" smtClean="0"/>
              <a:t>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B2D7-A0E9-471A-A735-15070CEE5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B23-A2CF-4A7D-8856-7DF926A54E43}" type="datetimeFigureOut">
              <a:rPr lang="en-US" smtClean="0"/>
              <a:t>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B2D7-A0E9-471A-A735-15070CEE5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B23-A2CF-4A7D-8856-7DF926A54E43}" type="datetimeFigureOut">
              <a:rPr lang="en-US" smtClean="0"/>
              <a:t>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B2D7-A0E9-471A-A735-15070CEE5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B23-A2CF-4A7D-8856-7DF926A54E43}" type="datetimeFigureOut">
              <a:rPr lang="en-US" smtClean="0"/>
              <a:t>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B2D7-A0E9-471A-A735-15070CEE5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B23-A2CF-4A7D-8856-7DF926A54E43}" type="datetimeFigureOut">
              <a:rPr lang="en-US" smtClean="0"/>
              <a:t>6/11/2021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B2D7-A0E9-471A-A735-15070CEE5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B23-A2CF-4A7D-8856-7DF926A54E43}" type="datetimeFigureOut">
              <a:rPr lang="en-US" smtClean="0"/>
              <a:t>6/11/2021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B2D7-A0E9-471A-A735-15070CEE5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B23-A2CF-4A7D-8856-7DF926A54E43}" type="datetimeFigureOut">
              <a:rPr lang="en-US" smtClean="0"/>
              <a:t>6/11/2021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B2D7-A0E9-471A-A735-15070CEE5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B23-A2CF-4A7D-8856-7DF926A54E43}" type="datetimeFigureOut">
              <a:rPr lang="en-US" smtClean="0"/>
              <a:t>6/11/2021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B2D7-A0E9-471A-A735-15070CEE5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B23-A2CF-4A7D-8856-7DF926A54E43}" type="datetimeFigureOut">
              <a:rPr lang="en-US" smtClean="0"/>
              <a:t>6/11/2021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B2D7-A0E9-471A-A735-15070CEE5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8B23-A2CF-4A7D-8856-7DF926A54E43}" type="datetimeFigureOut">
              <a:rPr lang="en-US" smtClean="0"/>
              <a:t>6/11/2021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B2D7-A0E9-471A-A735-15070CEE5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48B23-A2CF-4A7D-8856-7DF926A54E43}" type="datetimeFigureOut">
              <a:rPr lang="en-US" smtClean="0"/>
              <a:t>6/11/2021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B2D7-A0E9-471A-A735-15070CEE5CB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LIFE PROCESSES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HETEROTROPHIC NUTRITION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utrition-in-amoeb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928670"/>
            <a:ext cx="7466908" cy="47688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NUTRITION IN HUMANS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Humans are heterotrophic, omnivorous organisms</a:t>
            </a:r>
          </a:p>
          <a:p>
            <a:pPr>
              <a:buFont typeface="Wingdings" pitchFamily="2" charset="2"/>
              <a:buChar char="v"/>
            </a:pPr>
            <a:endParaRPr lang="en-IN" sz="2400" dirty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They obtain their food from plants</a:t>
            </a:r>
            <a:r>
              <a:rPr lang="en-IN" sz="2400" dirty="0">
                <a:latin typeface="Bahnschrift SemiCondensed" pitchFamily="34" charset="0"/>
              </a:rPr>
              <a:t> </a:t>
            </a:r>
            <a:r>
              <a:rPr lang="en-IN" sz="2400" dirty="0" smtClean="0">
                <a:latin typeface="Bahnschrift SemiCondensed" pitchFamily="34" charset="0"/>
              </a:rPr>
              <a:t>and animals by </a:t>
            </a:r>
            <a:r>
              <a:rPr lang="en-IN" sz="2400" dirty="0" err="1" smtClean="0">
                <a:latin typeface="Bahnschrift SemiCondensed" pitchFamily="34" charset="0"/>
              </a:rPr>
              <a:t>holozoic</a:t>
            </a:r>
            <a:r>
              <a:rPr lang="en-IN" sz="2400" dirty="0" smtClean="0">
                <a:latin typeface="Bahnschrift SemiCondensed" pitchFamily="34" charset="0"/>
              </a:rPr>
              <a:t> mode of nutrition</a:t>
            </a:r>
          </a:p>
          <a:p>
            <a:pPr>
              <a:buFont typeface="Wingdings" pitchFamily="2" charset="2"/>
              <a:buChar char="v"/>
            </a:pPr>
            <a:endParaRPr lang="en-IN" sz="2400" dirty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Possess well advanced digestive system consisting alimentary canal and associated glands</a:t>
            </a:r>
            <a:endParaRPr lang="en-IN" sz="2400" dirty="0">
              <a:latin typeface="Bahnschrift Semi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ALIMENTARY CANAL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550072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2600" dirty="0" smtClean="0">
                <a:latin typeface="Bahnschrift SemiCondensed" pitchFamily="34" charset="0"/>
              </a:rPr>
              <a:t>The alimentary canal is basically a long tube extending from the mouth to the anus</a:t>
            </a:r>
          </a:p>
          <a:p>
            <a:pPr>
              <a:buNone/>
            </a:pPr>
            <a:endParaRPr lang="en-IN" sz="2600" dirty="0" smtClean="0">
              <a:latin typeface="Bahnschrift SemiCondensed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>
                <a:latin typeface="Bahnschrift SemiCondensed" pitchFamily="34" charset="0"/>
              </a:rPr>
              <a:t>MOUTH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>
                <a:latin typeface="Bahnschrift SemiCondensed" pitchFamily="34" charset="0"/>
              </a:rPr>
              <a:t>BUCCAL CAVITY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>
                <a:latin typeface="Bahnschrift SemiCondensed" pitchFamily="34" charset="0"/>
              </a:rPr>
              <a:t>PHARYNX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>
                <a:latin typeface="Bahnschrift SemiCondensed" pitchFamily="34" charset="0"/>
              </a:rPr>
              <a:t>OESOPHAGUS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>
                <a:latin typeface="Bahnschrift SemiCondensed" pitchFamily="34" charset="0"/>
              </a:rPr>
              <a:t>STOMACH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>
                <a:latin typeface="Bahnschrift SemiCondensed" pitchFamily="34" charset="0"/>
              </a:rPr>
              <a:t>SMALL INTESTINE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>
                <a:latin typeface="Bahnschrift SemiCondensed" pitchFamily="34" charset="0"/>
              </a:rPr>
              <a:t>LARGE INTESTINE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>
                <a:latin typeface="Bahnschrift SemiCondensed" pitchFamily="34" charset="0"/>
              </a:rPr>
              <a:t>RECTUM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>
                <a:latin typeface="Bahnschrift SemiCondensed" pitchFamily="34" charset="0"/>
              </a:rPr>
              <a:t>ANUS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uman-digestive-system-fro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7422" y="500042"/>
            <a:ext cx="4749382" cy="58998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MOUTH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It is the uppermost opening of the digestive system which is guarded by two soft movable lips </a:t>
            </a:r>
          </a:p>
          <a:p>
            <a:pPr>
              <a:buFont typeface="Wingdings" pitchFamily="2" charset="2"/>
              <a:buChar char="v"/>
            </a:pPr>
            <a:endParaRPr lang="en-IN" sz="2400" dirty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Mouth leads to </a:t>
            </a:r>
            <a:r>
              <a:rPr lang="en-IN" sz="2400" dirty="0" err="1" smtClean="0">
                <a:latin typeface="Bahnschrift SemiCondensed" pitchFamily="34" charset="0"/>
              </a:rPr>
              <a:t>buccal</a:t>
            </a:r>
            <a:r>
              <a:rPr lang="en-IN" sz="2400" dirty="0" smtClean="0">
                <a:latin typeface="Bahnschrift SemiCondensed" pitchFamily="34" charset="0"/>
              </a:rPr>
              <a:t> cavity</a:t>
            </a:r>
            <a:endParaRPr lang="en-IN" sz="2400" dirty="0"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BUCCAL CAVITY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401080" cy="55721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It is the large space bounded by upper and lower jaws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Bears a soft muscular tongue and four types of teeth – incisors , canines, molars, pre-molars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Has three pairs of salivary glands (parotid, sublingual and sub maxillary) which secretes saliva through their ducts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Saliva contains water, mucus and salivary enzymes 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Food is crushed by teeth and tongue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The enzyme salivary amylase breaks down the starch and glycogen into maltose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Partial digestion of carbohydrates occurs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HETEROTROPHIC NUTRITION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329642" cy="52149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In this type, organisms cannot make their own food utilising inorganic materials, instead they directly or indirectly depends on </a:t>
            </a:r>
            <a:r>
              <a:rPr lang="en-IN" sz="2400" dirty="0" err="1" smtClean="0">
                <a:latin typeface="Bahnschrift SemiCondensed" pitchFamily="34" charset="0"/>
              </a:rPr>
              <a:t>autotrophs</a:t>
            </a:r>
            <a:r>
              <a:rPr lang="en-IN" sz="2400" dirty="0" smtClean="0">
                <a:latin typeface="Bahnschrift SemiCondensed" pitchFamily="34" charset="0"/>
              </a:rPr>
              <a:t> for their food need</a:t>
            </a:r>
          </a:p>
          <a:p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EG : all animals , bacteria , fungi</a:t>
            </a:r>
          </a:p>
          <a:p>
            <a:endParaRPr lang="en-IN" sz="2400" dirty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It is of 3 types : </a:t>
            </a:r>
          </a:p>
          <a:p>
            <a:pPr marL="457200" indent="-457200">
              <a:buNone/>
            </a:pPr>
            <a:r>
              <a:rPr lang="en-IN" sz="2400" dirty="0" smtClean="0">
                <a:latin typeface="Bahnschrift SemiCondensed" pitchFamily="34" charset="0"/>
              </a:rPr>
              <a:t>			1. 	Saprophytic</a:t>
            </a:r>
          </a:p>
          <a:p>
            <a:pPr marL="457200" indent="-457200">
              <a:buNone/>
            </a:pPr>
            <a:r>
              <a:rPr lang="en-IN" sz="2400" dirty="0">
                <a:latin typeface="Bahnschrift SemiCondensed" pitchFamily="34" charset="0"/>
              </a:rPr>
              <a:t>	</a:t>
            </a:r>
            <a:r>
              <a:rPr lang="en-IN" sz="2400" dirty="0" smtClean="0">
                <a:latin typeface="Bahnschrift SemiCondensed" pitchFamily="34" charset="0"/>
              </a:rPr>
              <a:t>		2.	Parasitic</a:t>
            </a:r>
          </a:p>
          <a:p>
            <a:pPr marL="457200" indent="-457200">
              <a:buNone/>
            </a:pPr>
            <a:r>
              <a:rPr lang="en-IN" sz="2400" dirty="0">
                <a:latin typeface="Bahnschrift SemiCondensed" pitchFamily="34" charset="0"/>
              </a:rPr>
              <a:t>	</a:t>
            </a:r>
            <a:r>
              <a:rPr lang="en-IN" sz="2400" dirty="0" smtClean="0">
                <a:latin typeface="Bahnschrift SemiCondensed" pitchFamily="34" charset="0"/>
              </a:rPr>
              <a:t>		3.	</a:t>
            </a:r>
            <a:r>
              <a:rPr lang="en-IN" sz="2400" dirty="0" err="1" smtClean="0">
                <a:latin typeface="Bahnschrift SemiCondensed" pitchFamily="34" charset="0"/>
              </a:rPr>
              <a:t>Holozoic</a:t>
            </a:r>
            <a:endParaRPr lang="en-IN" sz="2400" dirty="0"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SAPROPHYTIC NUTRITION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8291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err="1" smtClean="0">
                <a:latin typeface="Bahnschrift SemiCondensed" pitchFamily="34" charset="0"/>
              </a:rPr>
              <a:t>Sapro</a:t>
            </a:r>
            <a:r>
              <a:rPr lang="en-IN" sz="2400" dirty="0" smtClean="0">
                <a:latin typeface="Bahnschrift SemiCondensed" pitchFamily="34" charset="0"/>
              </a:rPr>
              <a:t> = rotten</a:t>
            </a:r>
          </a:p>
          <a:p>
            <a:pPr>
              <a:buNone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Nutrition in which organism obtains its food from dead and decaying organic matter</a:t>
            </a:r>
          </a:p>
          <a:p>
            <a:pPr>
              <a:buNone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Such organisms are called saprophytes</a:t>
            </a:r>
          </a:p>
          <a:p>
            <a:pPr>
              <a:buNone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err="1" smtClean="0">
                <a:latin typeface="Bahnschrift SemiCondensed" pitchFamily="34" charset="0"/>
              </a:rPr>
              <a:t>Eg</a:t>
            </a:r>
            <a:r>
              <a:rPr lang="en-IN" sz="2400" dirty="0" smtClean="0">
                <a:latin typeface="Bahnschrift SemiCondensed" pitchFamily="34" charset="0"/>
              </a:rPr>
              <a:t> : Fungi like Bread moulds, Yeast , Mushrooms</a:t>
            </a:r>
            <a:endParaRPr lang="en-IN" sz="2400" dirty="0">
              <a:latin typeface="Bahnschrift Semi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I\RIMS\New folder\SaprophyticNutrition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3286148" cy="3643338"/>
          </a:xfrm>
          <a:prstGeom prst="rect">
            <a:avLst/>
          </a:prstGeom>
          <a:noFill/>
        </p:spPr>
      </p:pic>
      <p:pic>
        <p:nvPicPr>
          <p:cNvPr id="1027" name="Picture 3" descr="D:\ANI\RIMS\New folder\Steve-Axford-new-fungi-photos-China-1-1020x6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884" y="3286124"/>
            <a:ext cx="5255962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IN" sz="3600" dirty="0" smtClean="0"/>
              <a:t>PARASITIC NUTRITION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97207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Nutrition in which organisms derives its food from the body of another living organisms, called its host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Organisms which obtains food = parasite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Organisms from whose body food is obtained = host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err="1" smtClean="0">
                <a:latin typeface="Bahnschrift SemiCondensed" pitchFamily="34" charset="0"/>
              </a:rPr>
              <a:t>Eg</a:t>
            </a:r>
            <a:r>
              <a:rPr lang="en-IN" sz="2400" dirty="0" smtClean="0">
                <a:latin typeface="Bahnschrift SemiCondensed" pitchFamily="34" charset="0"/>
              </a:rPr>
              <a:t> : Leeches, Tape worms, Lice, </a:t>
            </a:r>
            <a:r>
              <a:rPr lang="en-IN" sz="2400" dirty="0" err="1" smtClean="0">
                <a:latin typeface="Bahnschrift SemiCondensed" pitchFamily="34" charset="0"/>
              </a:rPr>
              <a:t>Cuscuta</a:t>
            </a:r>
            <a:endParaRPr lang="en-IN" sz="2400" dirty="0" smtClean="0">
              <a:latin typeface="Bahnschrift SemiCondensed" pitchFamily="34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179" y="1643050"/>
            <a:ext cx="4309648" cy="34993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3600" dirty="0" smtClean="0"/>
              <a:t>HOLOZOIC NUTRITION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Nutrition in which an organism takes complex organic food materials into its body by the process of ingestion, which is then digested and absorbed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err="1" smtClean="0">
                <a:latin typeface="Bahnschrift SemiCondensed" pitchFamily="34" charset="0"/>
              </a:rPr>
              <a:t>Eg</a:t>
            </a:r>
            <a:r>
              <a:rPr lang="en-IN" sz="2400" dirty="0" smtClean="0">
                <a:latin typeface="Bahnschrift SemiCondensed" pitchFamily="34" charset="0"/>
              </a:rPr>
              <a:t> : Humans, Frogs, Amoeba </a:t>
            </a:r>
            <a:endParaRPr lang="en-IN" sz="2400" dirty="0">
              <a:latin typeface="Bahnschrift Semi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357299"/>
            <a:ext cx="5243790" cy="3643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NUTRITION IN AMOEBA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329642" cy="57150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Amoeba is a unicellular animal which feeds on microscopic plants and animals that floats in water body</a:t>
            </a:r>
          </a:p>
          <a:p>
            <a:pPr>
              <a:buFont typeface="Wingdings" pitchFamily="2" charset="2"/>
              <a:buChar char="v"/>
            </a:pPr>
            <a:endParaRPr lang="en-IN" sz="2400" dirty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Mode of nutrition in amoeba = </a:t>
            </a:r>
            <a:r>
              <a:rPr lang="en-IN" sz="2400" dirty="0" err="1" smtClean="0">
                <a:latin typeface="Bahnschrift SemiCondensed" pitchFamily="34" charset="0"/>
              </a:rPr>
              <a:t>holozoic</a:t>
            </a: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IN" sz="2400" dirty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Amoeba takes in food using temporary finger-like extensions of the cell surface called pseudopodia, which fuse over the food particle forming a food-vacuole (engulfing)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Inside the food vacuole, complex substances are broken down into simpler ones which then diffuse into the cytoplasm</a:t>
            </a:r>
          </a:p>
          <a:p>
            <a:pPr>
              <a:buFont typeface="Wingdings" pitchFamily="2" charset="2"/>
              <a:buChar char="v"/>
            </a:pP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The remaining undigested material is moved to the surface of the cell and thrown out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Bahnschrift SemiCondensed" pitchFamily="34" charset="0"/>
              </a:rPr>
              <a:t>This process is known as </a:t>
            </a:r>
            <a:r>
              <a:rPr lang="en-IN" sz="2400" dirty="0" err="1" smtClean="0">
                <a:latin typeface="Bahnschrift SemiCondensed" pitchFamily="34" charset="0"/>
              </a:rPr>
              <a:t>phagocytosis</a:t>
            </a:r>
            <a:endParaRPr lang="en-IN" sz="24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IN" sz="2400" dirty="0">
              <a:latin typeface="Bahnschrift Semi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420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LIFE PROCESSES</vt:lpstr>
      <vt:lpstr>HETEROTROPHIC NUTRITION</vt:lpstr>
      <vt:lpstr>SAPROPHYTIC NUTRITION</vt:lpstr>
      <vt:lpstr>Slide 4</vt:lpstr>
      <vt:lpstr>PARASITIC NUTRITION</vt:lpstr>
      <vt:lpstr>Slide 6</vt:lpstr>
      <vt:lpstr>HOLOZOIC NUTRITION</vt:lpstr>
      <vt:lpstr>Slide 8</vt:lpstr>
      <vt:lpstr>NUTRITION IN AMOEBA</vt:lpstr>
      <vt:lpstr>Slide 10</vt:lpstr>
      <vt:lpstr>NUTRITION IN HUMANS</vt:lpstr>
      <vt:lpstr>ALIMENTARY CANAL</vt:lpstr>
      <vt:lpstr>Slide 13</vt:lpstr>
      <vt:lpstr>MOUTH</vt:lpstr>
      <vt:lpstr>BUCCAL CAVITY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PROCESSES</dc:title>
  <dc:creator>lalu</dc:creator>
  <cp:lastModifiedBy>lalu</cp:lastModifiedBy>
  <cp:revision>17</cp:revision>
  <dcterms:created xsi:type="dcterms:W3CDTF">2021-06-11T01:06:26Z</dcterms:created>
  <dcterms:modified xsi:type="dcterms:W3CDTF">2021-06-11T02:48:20Z</dcterms:modified>
</cp:coreProperties>
</file>