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63" d="100"/>
          <a:sy n="63" d="100"/>
        </p:scale>
        <p:origin x="-13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40D152-CBC3-41C0-94AF-E2AA521FABE4}" type="datetimeFigureOut">
              <a:rPr lang="en-US" smtClean="0"/>
              <a:pPr/>
              <a:t>6/25/2021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46708-79E6-4CA8-B0B0-A90FED4CDFF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40D152-CBC3-41C0-94AF-E2AA521FABE4}" type="datetimeFigureOut">
              <a:rPr lang="en-US" smtClean="0"/>
              <a:pPr/>
              <a:t>6/25/2021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46708-79E6-4CA8-B0B0-A90FED4CDFF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40D152-CBC3-41C0-94AF-E2AA521FABE4}" type="datetimeFigureOut">
              <a:rPr lang="en-US" smtClean="0"/>
              <a:pPr/>
              <a:t>6/25/2021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46708-79E6-4CA8-B0B0-A90FED4CDFF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40D152-CBC3-41C0-94AF-E2AA521FABE4}" type="datetimeFigureOut">
              <a:rPr lang="en-US" smtClean="0"/>
              <a:pPr/>
              <a:t>6/25/2021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46708-79E6-4CA8-B0B0-A90FED4CDFF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40D152-CBC3-41C0-94AF-E2AA521FABE4}" type="datetimeFigureOut">
              <a:rPr lang="en-US" smtClean="0"/>
              <a:pPr/>
              <a:t>6/25/2021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46708-79E6-4CA8-B0B0-A90FED4CDFF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40D152-CBC3-41C0-94AF-E2AA521FABE4}" type="datetimeFigureOut">
              <a:rPr lang="en-US" smtClean="0"/>
              <a:pPr/>
              <a:t>6/25/2021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46708-79E6-4CA8-B0B0-A90FED4CDFF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40D152-CBC3-41C0-94AF-E2AA521FABE4}" type="datetimeFigureOut">
              <a:rPr lang="en-US" smtClean="0"/>
              <a:pPr/>
              <a:t>6/25/2021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D46708-79E6-4CA8-B0B0-A90FED4CDFF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40D152-CBC3-41C0-94AF-E2AA521FABE4}" type="datetimeFigureOut">
              <a:rPr lang="en-US" smtClean="0"/>
              <a:pPr/>
              <a:t>6/25/2021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D46708-79E6-4CA8-B0B0-A90FED4CDFF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0D152-CBC3-41C0-94AF-E2AA521FABE4}" type="datetimeFigureOut">
              <a:rPr lang="en-US" smtClean="0"/>
              <a:pPr/>
              <a:t>6/25/2021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D46708-79E6-4CA8-B0B0-A90FED4CDFF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0D152-CBC3-41C0-94AF-E2AA521FABE4}" type="datetimeFigureOut">
              <a:rPr lang="en-US" smtClean="0"/>
              <a:pPr/>
              <a:t>6/25/2021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46708-79E6-4CA8-B0B0-A90FED4CDFF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0D152-CBC3-41C0-94AF-E2AA521FABE4}" type="datetimeFigureOut">
              <a:rPr lang="en-US" smtClean="0"/>
              <a:pPr/>
              <a:t>6/25/2021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46708-79E6-4CA8-B0B0-A90FED4CDFF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0D152-CBC3-41C0-94AF-E2AA521FABE4}" type="datetimeFigureOut">
              <a:rPr lang="en-US" smtClean="0"/>
              <a:pPr/>
              <a:t>6/25/2021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46708-79E6-4CA8-B0B0-A90FED4CDFF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LIFE PROCESSES</a:t>
            </a:r>
            <a:endParaRPr lang="en-IN" dirty="0"/>
          </a:p>
        </p:txBody>
      </p:sp>
      <p:sp>
        <p:nvSpPr>
          <p:cNvPr id="3" name="Subtitle 2"/>
          <p:cNvSpPr>
            <a:spLocks noGrp="1"/>
          </p:cNvSpPr>
          <p:nvPr>
            <p:ph type="subTitle" idx="1"/>
          </p:nvPr>
        </p:nvSpPr>
        <p:spPr/>
        <p:txBody>
          <a:bodyPr/>
          <a:lstStyle/>
          <a:p>
            <a:r>
              <a:rPr lang="en-IN" dirty="0" smtClean="0"/>
              <a:t>NUTRITION IN HUMAN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329642" cy="5715040"/>
          </a:xfrm>
        </p:spPr>
        <p:txBody>
          <a:bodyPr>
            <a:normAutofit/>
          </a:bodyPr>
          <a:lstStyle/>
          <a:p>
            <a:pPr>
              <a:buFont typeface="Wingdings" pitchFamily="2" charset="2"/>
              <a:buChar char="q"/>
            </a:pPr>
            <a:r>
              <a:rPr lang="en-IN" sz="2400" b="1" dirty="0" err="1" smtClean="0">
                <a:solidFill>
                  <a:srgbClr val="7030A0"/>
                </a:solidFill>
                <a:latin typeface="Bahnschrift SemiCondensed" pitchFamily="34" charset="0"/>
              </a:rPr>
              <a:t>HCl</a:t>
            </a:r>
            <a:endParaRPr lang="en-IN" sz="2400" b="1" dirty="0" smtClean="0">
              <a:solidFill>
                <a:srgbClr val="7030A0"/>
              </a:solidFill>
              <a:latin typeface="Bahnschrift SemiCondensed" pitchFamily="34" charset="0"/>
            </a:endParaRPr>
          </a:p>
          <a:p>
            <a:pPr>
              <a:buNone/>
            </a:pPr>
            <a:r>
              <a:rPr lang="en-IN" sz="2400" dirty="0" smtClean="0">
                <a:latin typeface="Bahnschrift SemiCondensed" pitchFamily="34" charset="0"/>
              </a:rPr>
              <a:t>- It creates an acidic medium which facilitates the action of    the   enzyme pepsin</a:t>
            </a:r>
          </a:p>
          <a:p>
            <a:pPr>
              <a:buNone/>
            </a:pPr>
            <a:r>
              <a:rPr lang="en-IN" sz="2400" dirty="0" smtClean="0">
                <a:latin typeface="Bahnschrift SemiCondensed" pitchFamily="34" charset="0"/>
              </a:rPr>
              <a:t>- Kills microbes entered through food</a:t>
            </a:r>
          </a:p>
          <a:p>
            <a:pPr>
              <a:buFont typeface="Wingdings" pitchFamily="2" charset="2"/>
              <a:buChar char="q"/>
            </a:pPr>
            <a:endParaRPr lang="en-IN" sz="2400" dirty="0" smtClean="0">
              <a:latin typeface="Bahnschrift SemiCondensed" pitchFamily="34" charset="0"/>
            </a:endParaRPr>
          </a:p>
          <a:p>
            <a:pPr>
              <a:buFont typeface="Wingdings" pitchFamily="2" charset="2"/>
              <a:buChar char="q"/>
            </a:pPr>
            <a:r>
              <a:rPr lang="en-IN" sz="2400" b="1" dirty="0" smtClean="0">
                <a:solidFill>
                  <a:srgbClr val="7030A0"/>
                </a:solidFill>
                <a:latin typeface="Bahnschrift SemiCondensed" pitchFamily="34" charset="0"/>
              </a:rPr>
              <a:t>Mucus </a:t>
            </a:r>
          </a:p>
          <a:p>
            <a:pPr>
              <a:buNone/>
            </a:pPr>
            <a:r>
              <a:rPr lang="en-IN" sz="2400" dirty="0" smtClean="0">
                <a:latin typeface="Bahnschrift SemiCondensed" pitchFamily="34" charset="0"/>
              </a:rPr>
              <a:t>- It protects the inner lining of the stomach from the action of the acid under normal conditions</a:t>
            </a:r>
          </a:p>
          <a:p>
            <a:pPr>
              <a:buFont typeface="Wingdings" pitchFamily="2" charset="2"/>
              <a:buChar char="q"/>
            </a:pPr>
            <a:endParaRPr lang="en-IN" sz="2400" dirty="0">
              <a:latin typeface="Bahnschrift SemiCondensed" pitchFamily="34" charset="0"/>
            </a:endParaRPr>
          </a:p>
          <a:p>
            <a:pPr>
              <a:buFont typeface="Wingdings" pitchFamily="2" charset="2"/>
              <a:buChar char="q"/>
            </a:pPr>
            <a:r>
              <a:rPr lang="en-IN" sz="2400" b="1" dirty="0" smtClean="0">
                <a:solidFill>
                  <a:srgbClr val="7030A0"/>
                </a:solidFill>
                <a:latin typeface="Bahnschrift SemiCondensed" pitchFamily="34" charset="0"/>
              </a:rPr>
              <a:t>Pepsin </a:t>
            </a:r>
          </a:p>
          <a:p>
            <a:pPr>
              <a:buNone/>
            </a:pPr>
            <a:r>
              <a:rPr lang="en-IN" sz="2400" dirty="0" smtClean="0">
                <a:latin typeface="Bahnschrift SemiCondensed" pitchFamily="34" charset="0"/>
              </a:rPr>
              <a:t>- Partially digests protein</a:t>
            </a:r>
          </a:p>
          <a:p>
            <a:pPr>
              <a:buFont typeface="Wingdings" pitchFamily="2" charset="2"/>
              <a:buChar char="q"/>
            </a:pPr>
            <a:endParaRPr lang="en-IN" sz="2400" dirty="0">
              <a:latin typeface="Bahnschrift SemiCondensed"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IN" sz="3600" dirty="0" smtClean="0">
                <a:latin typeface="Bahnschrift SemiCondensed" pitchFamily="34" charset="0"/>
              </a:rPr>
              <a:t>SMALL INTESTINE</a:t>
            </a:r>
            <a:endParaRPr lang="en-IN" sz="3600" dirty="0">
              <a:latin typeface="Bahnschrift SemiCondensed" pitchFamily="34" charset="0"/>
            </a:endParaRPr>
          </a:p>
        </p:txBody>
      </p:sp>
      <p:sp>
        <p:nvSpPr>
          <p:cNvPr id="3" name="Content Placeholder 2"/>
          <p:cNvSpPr>
            <a:spLocks noGrp="1"/>
          </p:cNvSpPr>
          <p:nvPr>
            <p:ph idx="1"/>
          </p:nvPr>
        </p:nvSpPr>
        <p:spPr>
          <a:xfrm>
            <a:off x="457200" y="1142984"/>
            <a:ext cx="8329642" cy="5429288"/>
          </a:xfrm>
        </p:spPr>
        <p:txBody>
          <a:bodyPr>
            <a:normAutofit lnSpcReduction="10000"/>
          </a:bodyPr>
          <a:lstStyle/>
          <a:p>
            <a:pPr>
              <a:buFont typeface="Wingdings" pitchFamily="2" charset="2"/>
              <a:buChar char="v"/>
            </a:pPr>
            <a:r>
              <a:rPr lang="en-IN" sz="2400" dirty="0" smtClean="0">
                <a:latin typeface="Bahnschrift SemiCondensed" pitchFamily="34" charset="0"/>
              </a:rPr>
              <a:t>From the stomach, the food now enters the small intestine which is regulated by a sphincter muscle</a:t>
            </a:r>
          </a:p>
          <a:p>
            <a:pPr>
              <a:buNone/>
            </a:pPr>
            <a:endParaRPr lang="en-IN" sz="2400" dirty="0" smtClean="0">
              <a:latin typeface="Bahnschrift SemiCondensed" pitchFamily="34" charset="0"/>
            </a:endParaRPr>
          </a:p>
          <a:p>
            <a:pPr>
              <a:buFont typeface="Wingdings" pitchFamily="2" charset="2"/>
              <a:buChar char="v"/>
            </a:pPr>
            <a:r>
              <a:rPr lang="en-IN" sz="2400" dirty="0" smtClean="0">
                <a:latin typeface="Bahnschrift SemiCondensed" pitchFamily="34" charset="0"/>
              </a:rPr>
              <a:t>Small intestine is the </a:t>
            </a:r>
            <a:r>
              <a:rPr lang="en-IN" sz="2400" dirty="0" smtClean="0">
                <a:solidFill>
                  <a:srgbClr val="00B050"/>
                </a:solidFill>
                <a:latin typeface="Bahnschrift SemiCondensed" pitchFamily="34" charset="0"/>
              </a:rPr>
              <a:t>longest part of the alimentary canal which is fitted into a compact space because of extensive coiling </a:t>
            </a:r>
          </a:p>
          <a:p>
            <a:pPr>
              <a:buNone/>
            </a:pPr>
            <a:endParaRPr lang="en-IN" sz="2400" dirty="0" smtClean="0">
              <a:latin typeface="Bahnschrift SemiCondensed" pitchFamily="34" charset="0"/>
            </a:endParaRPr>
          </a:p>
          <a:p>
            <a:pPr>
              <a:buFont typeface="Wingdings" pitchFamily="2" charset="2"/>
              <a:buChar char="v"/>
            </a:pPr>
            <a:r>
              <a:rPr lang="en-IN" sz="2400" dirty="0" smtClean="0">
                <a:latin typeface="Bahnschrift SemiCondensed" pitchFamily="34" charset="0"/>
              </a:rPr>
              <a:t>The length of the small intestine differs in various animals depending on the food they eat</a:t>
            </a:r>
          </a:p>
          <a:p>
            <a:pPr>
              <a:buNone/>
            </a:pPr>
            <a:endParaRPr lang="en-IN" sz="2400" dirty="0" smtClean="0">
              <a:latin typeface="Bahnschrift SemiCondensed" pitchFamily="34" charset="0"/>
            </a:endParaRPr>
          </a:p>
          <a:p>
            <a:pPr>
              <a:buFont typeface="Wingdings" pitchFamily="2" charset="2"/>
              <a:buChar char="v"/>
            </a:pPr>
            <a:r>
              <a:rPr lang="en-IN" sz="2400" dirty="0" smtClean="0">
                <a:solidFill>
                  <a:srgbClr val="0070C0"/>
                </a:solidFill>
                <a:latin typeface="Bahnschrift SemiCondensed" pitchFamily="34" charset="0"/>
              </a:rPr>
              <a:t>Herbivores eating grass need a longer small intestine to allow the cellulose to be digested</a:t>
            </a:r>
          </a:p>
          <a:p>
            <a:pPr>
              <a:buNone/>
            </a:pPr>
            <a:endParaRPr lang="en-IN" sz="2400" dirty="0" smtClean="0">
              <a:latin typeface="Bahnschrift SemiCondensed" pitchFamily="34" charset="0"/>
            </a:endParaRPr>
          </a:p>
          <a:p>
            <a:pPr>
              <a:buFont typeface="Wingdings" pitchFamily="2" charset="2"/>
              <a:buChar char="v"/>
            </a:pPr>
            <a:r>
              <a:rPr lang="en-IN" sz="2400" dirty="0" smtClean="0">
                <a:latin typeface="Bahnschrift SemiCondensed" pitchFamily="34" charset="0"/>
              </a:rPr>
              <a:t>Meat is easier to digest, hence carnivores like tigers have a shorter small intestine</a:t>
            </a:r>
            <a:endParaRPr lang="en-IN" sz="2400" dirty="0">
              <a:latin typeface="Bahnschrift SemiCondensed"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500174"/>
            <a:ext cx="8358246" cy="5000660"/>
          </a:xfrm>
        </p:spPr>
        <p:txBody>
          <a:bodyPr>
            <a:noAutofit/>
          </a:bodyPr>
          <a:lstStyle/>
          <a:p>
            <a:pPr>
              <a:buFont typeface="Wingdings" pitchFamily="2" charset="2"/>
              <a:buChar char="v"/>
            </a:pPr>
            <a:r>
              <a:rPr lang="en-IN" sz="2400" dirty="0" smtClean="0">
                <a:solidFill>
                  <a:srgbClr val="0070C0"/>
                </a:solidFill>
                <a:latin typeface="Bahnschrift SemiCondensed" pitchFamily="34" charset="0"/>
              </a:rPr>
              <a:t>The small intestine is the site of the complete digestion of carbohydrates, proteins and fats</a:t>
            </a:r>
            <a:endParaRPr lang="en-IN" sz="2400" dirty="0">
              <a:solidFill>
                <a:srgbClr val="0070C0"/>
              </a:solidFill>
              <a:latin typeface="Bahnschrift SemiCondensed" pitchFamily="34" charset="0"/>
            </a:endParaRPr>
          </a:p>
          <a:p>
            <a:endParaRPr lang="en-IN" sz="2400" dirty="0" smtClean="0">
              <a:solidFill>
                <a:srgbClr val="0070C0"/>
              </a:solidFill>
              <a:latin typeface="Bahnschrift SemiCondensed" pitchFamily="34" charset="0"/>
            </a:endParaRPr>
          </a:p>
          <a:p>
            <a:pPr>
              <a:buFont typeface="Wingdings" pitchFamily="2" charset="2"/>
              <a:buChar char="v"/>
            </a:pPr>
            <a:r>
              <a:rPr lang="en-IN" sz="2400" dirty="0" smtClean="0">
                <a:latin typeface="Bahnschrift SemiCondensed" pitchFamily="34" charset="0"/>
              </a:rPr>
              <a:t>It receives </a:t>
            </a:r>
            <a:r>
              <a:rPr lang="en-IN" sz="2400" dirty="0" smtClean="0">
                <a:solidFill>
                  <a:srgbClr val="00B050"/>
                </a:solidFill>
                <a:latin typeface="Bahnschrift SemiCondensed" pitchFamily="34" charset="0"/>
              </a:rPr>
              <a:t>bile juice from liver , </a:t>
            </a:r>
            <a:r>
              <a:rPr lang="en-IN" sz="2400" dirty="0" smtClean="0">
                <a:solidFill>
                  <a:srgbClr val="7030A0"/>
                </a:solidFill>
                <a:latin typeface="Bahnschrift SemiCondensed" pitchFamily="34" charset="0"/>
              </a:rPr>
              <a:t>pancreatic juice from pancreas</a:t>
            </a:r>
            <a:r>
              <a:rPr lang="en-IN" sz="2400" dirty="0" smtClean="0">
                <a:latin typeface="Bahnschrift SemiCondensed" pitchFamily="34" charset="0"/>
              </a:rPr>
              <a:t> and </a:t>
            </a:r>
            <a:r>
              <a:rPr lang="en-IN" sz="2400" dirty="0" smtClean="0">
                <a:solidFill>
                  <a:schemeClr val="accent6">
                    <a:lumMod val="50000"/>
                  </a:schemeClr>
                </a:solidFill>
                <a:latin typeface="Bahnschrift SemiCondensed" pitchFamily="34" charset="0"/>
              </a:rPr>
              <a:t>intestinal juice from intestinal glands </a:t>
            </a:r>
            <a:r>
              <a:rPr lang="en-IN" sz="2400" dirty="0" smtClean="0">
                <a:latin typeface="Bahnschrift SemiCondensed" pitchFamily="34" charset="0"/>
              </a:rPr>
              <a:t>for this purpose</a:t>
            </a:r>
          </a:p>
          <a:p>
            <a:pPr>
              <a:buFont typeface="Wingdings" pitchFamily="2" charset="2"/>
              <a:buChar char="v"/>
            </a:pPr>
            <a:endParaRPr lang="en-IN" sz="2400" dirty="0" smtClean="0">
              <a:latin typeface="Bahnschrift SemiCondensed" pitchFamily="34" charset="0"/>
            </a:endParaRPr>
          </a:p>
          <a:p>
            <a:pPr>
              <a:buFont typeface="Wingdings" pitchFamily="2" charset="2"/>
              <a:buChar char="v"/>
            </a:pPr>
            <a:r>
              <a:rPr lang="en-IN" sz="2400" dirty="0" smtClean="0">
                <a:latin typeface="Bahnschrift SemiCondensed" pitchFamily="34" charset="0"/>
              </a:rPr>
              <a:t>The food coming from the stomach is acidic and has to be made alkaline for the pancreatic enzymes to act</a:t>
            </a:r>
          </a:p>
          <a:p>
            <a:pPr>
              <a:buFont typeface="Wingdings" pitchFamily="2" charset="2"/>
              <a:buChar char="v"/>
            </a:pPr>
            <a:endParaRPr lang="en-IN" sz="2400" dirty="0" smtClean="0">
              <a:latin typeface="Bahnschrift SemiCondensed"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29600" cy="4697427"/>
          </a:xfrm>
        </p:spPr>
        <p:txBody>
          <a:bodyPr>
            <a:normAutofit/>
          </a:bodyPr>
          <a:lstStyle/>
          <a:p>
            <a:pPr>
              <a:buFont typeface="Wingdings" pitchFamily="2" charset="2"/>
              <a:buChar char="v"/>
            </a:pPr>
            <a:r>
              <a:rPr lang="en-IN" sz="2400" dirty="0" smtClean="0">
                <a:latin typeface="Bahnschrift SemiCondensed" pitchFamily="34" charset="0"/>
              </a:rPr>
              <a:t>Bile </a:t>
            </a:r>
            <a:r>
              <a:rPr lang="en-IN" sz="2400" dirty="0" smtClean="0">
                <a:solidFill>
                  <a:srgbClr val="00B050"/>
                </a:solidFill>
                <a:latin typeface="Bahnschrift SemiCondensed" pitchFamily="34" charset="0"/>
              </a:rPr>
              <a:t>juice converts acidic food into alkaline </a:t>
            </a:r>
            <a:r>
              <a:rPr lang="en-IN" sz="2400" dirty="0" smtClean="0">
                <a:latin typeface="Bahnschrift SemiCondensed" pitchFamily="34" charset="0"/>
              </a:rPr>
              <a:t>so pancreatic enzymes can act on it</a:t>
            </a:r>
          </a:p>
          <a:p>
            <a:pPr>
              <a:buFont typeface="Wingdings" pitchFamily="2" charset="2"/>
              <a:buChar char="v"/>
            </a:pPr>
            <a:endParaRPr lang="en-IN" sz="2400" dirty="0" smtClean="0">
              <a:latin typeface="Bahnschrift SemiCondensed" pitchFamily="34" charset="0"/>
            </a:endParaRPr>
          </a:p>
          <a:p>
            <a:pPr>
              <a:buFont typeface="Wingdings" pitchFamily="2" charset="2"/>
              <a:buChar char="v"/>
            </a:pPr>
            <a:r>
              <a:rPr lang="en-IN" sz="2400" dirty="0" smtClean="0">
                <a:latin typeface="Bahnschrift SemiCondensed" pitchFamily="34" charset="0"/>
              </a:rPr>
              <a:t>Fats are present in the intestine in the form of large globules which makes it difficult for enzymes to act on them</a:t>
            </a:r>
          </a:p>
          <a:p>
            <a:pPr>
              <a:buFont typeface="Wingdings" pitchFamily="2" charset="2"/>
              <a:buChar char="v"/>
            </a:pPr>
            <a:endParaRPr lang="en-IN" sz="2400" dirty="0" smtClean="0">
              <a:latin typeface="Bahnschrift SemiCondensed" pitchFamily="34" charset="0"/>
            </a:endParaRPr>
          </a:p>
          <a:p>
            <a:pPr>
              <a:buFont typeface="Wingdings" pitchFamily="2" charset="2"/>
              <a:buChar char="v"/>
            </a:pPr>
            <a:r>
              <a:rPr lang="en-IN" sz="2400" dirty="0" smtClean="0">
                <a:latin typeface="Bahnschrift SemiCondensed" pitchFamily="34" charset="0"/>
              </a:rPr>
              <a:t>Bile salts </a:t>
            </a:r>
            <a:r>
              <a:rPr lang="en-IN" sz="2400" dirty="0" smtClean="0">
                <a:solidFill>
                  <a:srgbClr val="00B050"/>
                </a:solidFill>
                <a:latin typeface="Bahnschrift SemiCondensed" pitchFamily="34" charset="0"/>
              </a:rPr>
              <a:t>break them down into smaller globules increasing the efficiency of enzyme action</a:t>
            </a:r>
            <a:r>
              <a:rPr lang="en-IN" sz="2400" dirty="0" smtClean="0">
                <a:latin typeface="Bahnschrift SemiCondensed" pitchFamily="34" charset="0"/>
              </a:rPr>
              <a:t>. This process is called </a:t>
            </a:r>
            <a:r>
              <a:rPr lang="en-IN" sz="2400" dirty="0" smtClean="0">
                <a:solidFill>
                  <a:srgbClr val="FF0000"/>
                </a:solidFill>
                <a:latin typeface="Bahnschrift SemiCondensed" pitchFamily="34" charset="0"/>
              </a:rPr>
              <a:t>emulsification of fats</a:t>
            </a:r>
          </a:p>
          <a:p>
            <a:endParaRPr lang="en-I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14488"/>
            <a:ext cx="8401080" cy="4857784"/>
          </a:xfrm>
        </p:spPr>
        <p:txBody>
          <a:bodyPr>
            <a:normAutofit/>
          </a:bodyPr>
          <a:lstStyle/>
          <a:p>
            <a:pPr>
              <a:buFont typeface="Wingdings" pitchFamily="2" charset="2"/>
              <a:buChar char="v"/>
            </a:pPr>
            <a:r>
              <a:rPr lang="en-IN" sz="2400" dirty="0">
                <a:latin typeface="Bahnschrift SemiCondensed" pitchFamily="34" charset="0"/>
              </a:rPr>
              <a:t>P</a:t>
            </a:r>
            <a:r>
              <a:rPr lang="en-IN" sz="2400" dirty="0" smtClean="0">
                <a:latin typeface="Bahnschrift SemiCondensed" pitchFamily="34" charset="0"/>
              </a:rPr>
              <a:t>ancreatic juice contains enzymes like </a:t>
            </a:r>
            <a:r>
              <a:rPr lang="en-IN" sz="2400" dirty="0" err="1" smtClean="0">
                <a:solidFill>
                  <a:srgbClr val="0070C0"/>
                </a:solidFill>
                <a:latin typeface="Bahnschrift SemiCondensed" pitchFamily="34" charset="0"/>
              </a:rPr>
              <a:t>trypsin</a:t>
            </a:r>
            <a:r>
              <a:rPr lang="en-IN" sz="2400" dirty="0" smtClean="0">
                <a:solidFill>
                  <a:srgbClr val="FF0000"/>
                </a:solidFill>
                <a:latin typeface="Bahnschrift SemiCondensed" pitchFamily="34" charset="0"/>
              </a:rPr>
              <a:t> for digesting proteins</a:t>
            </a:r>
            <a:r>
              <a:rPr lang="en-IN" sz="2400" dirty="0" smtClean="0">
                <a:latin typeface="Bahnschrift SemiCondensed" pitchFamily="34" charset="0"/>
              </a:rPr>
              <a:t> and </a:t>
            </a:r>
            <a:r>
              <a:rPr lang="en-IN" sz="2400" dirty="0" smtClean="0">
                <a:solidFill>
                  <a:srgbClr val="0070C0"/>
                </a:solidFill>
                <a:latin typeface="Bahnschrift SemiCondensed" pitchFamily="34" charset="0"/>
              </a:rPr>
              <a:t>lipase</a:t>
            </a:r>
            <a:r>
              <a:rPr lang="en-IN" sz="2400" dirty="0" smtClean="0">
                <a:solidFill>
                  <a:srgbClr val="7030A0"/>
                </a:solidFill>
                <a:latin typeface="Bahnschrift SemiCondensed" pitchFamily="34" charset="0"/>
              </a:rPr>
              <a:t> for breaking down emulsified fats</a:t>
            </a:r>
          </a:p>
          <a:p>
            <a:pPr>
              <a:buFont typeface="Wingdings" pitchFamily="2" charset="2"/>
              <a:buChar char="v"/>
            </a:pPr>
            <a:endParaRPr lang="en-IN" sz="2400" dirty="0">
              <a:latin typeface="Bahnschrift SemiCondensed" pitchFamily="34" charset="0"/>
            </a:endParaRPr>
          </a:p>
          <a:p>
            <a:pPr>
              <a:buFont typeface="Wingdings" pitchFamily="2" charset="2"/>
              <a:buChar char="v"/>
            </a:pPr>
            <a:r>
              <a:rPr lang="en-IN" sz="2400" dirty="0" smtClean="0">
                <a:latin typeface="Bahnschrift SemiCondensed" pitchFamily="34" charset="0"/>
              </a:rPr>
              <a:t>The </a:t>
            </a:r>
            <a:r>
              <a:rPr lang="en-IN" sz="2400" dirty="0" smtClean="0">
                <a:solidFill>
                  <a:srgbClr val="C00000"/>
                </a:solidFill>
                <a:latin typeface="Bahnschrift SemiCondensed" pitchFamily="34" charset="0"/>
              </a:rPr>
              <a:t>intestinal enzymes </a:t>
            </a:r>
            <a:r>
              <a:rPr lang="en-IN" sz="2400" dirty="0" smtClean="0">
                <a:latin typeface="Bahnschrift SemiCondensed" pitchFamily="34" charset="0"/>
              </a:rPr>
              <a:t>finally convert the </a:t>
            </a:r>
            <a:r>
              <a:rPr lang="en-IN" sz="2400" dirty="0" smtClean="0">
                <a:solidFill>
                  <a:srgbClr val="00B050"/>
                </a:solidFill>
                <a:latin typeface="Bahnschrift SemiCondensed" pitchFamily="34" charset="0"/>
              </a:rPr>
              <a:t>proteins to amino acids</a:t>
            </a:r>
            <a:r>
              <a:rPr lang="en-IN" sz="2400" dirty="0" smtClean="0">
                <a:latin typeface="Bahnschrift SemiCondensed" pitchFamily="34" charset="0"/>
              </a:rPr>
              <a:t>, </a:t>
            </a:r>
            <a:r>
              <a:rPr lang="en-IN" sz="2400" dirty="0" smtClean="0">
                <a:solidFill>
                  <a:srgbClr val="00B050"/>
                </a:solidFill>
                <a:latin typeface="Bahnschrift SemiCondensed" pitchFamily="34" charset="0"/>
              </a:rPr>
              <a:t>complex carbohydrates into glucose</a:t>
            </a:r>
            <a:r>
              <a:rPr lang="en-IN" sz="2400" dirty="0" smtClean="0">
                <a:latin typeface="Bahnschrift SemiCondensed" pitchFamily="34" charset="0"/>
              </a:rPr>
              <a:t> and </a:t>
            </a:r>
            <a:r>
              <a:rPr lang="en-IN" sz="2400" dirty="0" smtClean="0">
                <a:solidFill>
                  <a:srgbClr val="00B050"/>
                </a:solidFill>
                <a:latin typeface="Bahnschrift SemiCondensed" pitchFamily="34" charset="0"/>
              </a:rPr>
              <a:t>fats into fatty acids and glycerol</a:t>
            </a:r>
            <a:r>
              <a:rPr lang="en-IN" sz="2400" dirty="0" smtClean="0">
                <a:latin typeface="Bahnschrift SemiCondensed" pitchFamily="34" charset="0"/>
              </a:rPr>
              <a:t> , that is into their simplest forms</a:t>
            </a:r>
            <a:endParaRPr lang="en-IN" sz="2400" dirty="0">
              <a:latin typeface="Bahnschrift SemiCondensed"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401080" cy="5643602"/>
          </a:xfrm>
        </p:spPr>
        <p:txBody>
          <a:bodyPr>
            <a:normAutofit/>
          </a:bodyPr>
          <a:lstStyle/>
          <a:p>
            <a:pPr>
              <a:buFont typeface="Wingdings" pitchFamily="2" charset="2"/>
              <a:buChar char="v"/>
            </a:pPr>
            <a:r>
              <a:rPr lang="en-IN" sz="2400" dirty="0" smtClean="0">
                <a:latin typeface="Bahnschrift SemiCondensed" pitchFamily="34" charset="0"/>
              </a:rPr>
              <a:t>The digested food is taken up by the walls of the intestine</a:t>
            </a:r>
          </a:p>
          <a:p>
            <a:pPr>
              <a:buFont typeface="Wingdings" pitchFamily="2" charset="2"/>
              <a:buChar char="v"/>
            </a:pPr>
            <a:endParaRPr lang="en-IN" sz="2400" dirty="0" smtClean="0">
              <a:latin typeface="Bahnschrift SemiCondensed" pitchFamily="34" charset="0"/>
            </a:endParaRPr>
          </a:p>
          <a:p>
            <a:pPr>
              <a:buFont typeface="Wingdings" pitchFamily="2" charset="2"/>
              <a:buChar char="v"/>
            </a:pPr>
            <a:r>
              <a:rPr lang="en-IN" sz="2400" dirty="0" smtClean="0">
                <a:latin typeface="Bahnschrift SemiCondensed" pitchFamily="34" charset="0"/>
              </a:rPr>
              <a:t>The </a:t>
            </a:r>
            <a:r>
              <a:rPr lang="en-IN" sz="2400" dirty="0" smtClean="0">
                <a:solidFill>
                  <a:srgbClr val="00B050"/>
                </a:solidFill>
                <a:latin typeface="Bahnschrift SemiCondensed" pitchFamily="34" charset="0"/>
              </a:rPr>
              <a:t>inner lining of the small intestine has numerous finger-like projections </a:t>
            </a:r>
            <a:r>
              <a:rPr lang="en-IN" sz="2400" dirty="0" smtClean="0">
                <a:latin typeface="Bahnschrift SemiCondensed" pitchFamily="34" charset="0"/>
              </a:rPr>
              <a:t>called </a:t>
            </a:r>
            <a:r>
              <a:rPr lang="en-IN" sz="2400" dirty="0" err="1" smtClean="0">
                <a:solidFill>
                  <a:srgbClr val="FF0000"/>
                </a:solidFill>
                <a:latin typeface="Bahnschrift SemiCondensed" pitchFamily="34" charset="0"/>
              </a:rPr>
              <a:t>villi</a:t>
            </a:r>
            <a:r>
              <a:rPr lang="en-IN" sz="2400" dirty="0" smtClean="0">
                <a:latin typeface="Bahnschrift SemiCondensed" pitchFamily="34" charset="0"/>
              </a:rPr>
              <a:t> which </a:t>
            </a:r>
            <a:r>
              <a:rPr lang="en-IN" sz="2400" dirty="0" smtClean="0">
                <a:solidFill>
                  <a:srgbClr val="7030A0"/>
                </a:solidFill>
                <a:latin typeface="Bahnschrift SemiCondensed" pitchFamily="34" charset="0"/>
              </a:rPr>
              <a:t>increase the surface area for absorption</a:t>
            </a:r>
          </a:p>
          <a:p>
            <a:pPr>
              <a:buFont typeface="Wingdings" pitchFamily="2" charset="2"/>
              <a:buChar char="v"/>
            </a:pPr>
            <a:endParaRPr lang="en-IN" sz="2400" dirty="0" smtClean="0">
              <a:latin typeface="Bahnschrift SemiCondensed" pitchFamily="34" charset="0"/>
            </a:endParaRPr>
          </a:p>
          <a:p>
            <a:pPr>
              <a:buFont typeface="Wingdings" pitchFamily="2" charset="2"/>
              <a:buChar char="v"/>
            </a:pPr>
            <a:r>
              <a:rPr lang="en-IN" sz="2400" dirty="0" smtClean="0">
                <a:latin typeface="Bahnschrift SemiCondensed" pitchFamily="34" charset="0"/>
              </a:rPr>
              <a:t>The </a:t>
            </a:r>
            <a:r>
              <a:rPr lang="en-IN" sz="2400" dirty="0" err="1" smtClean="0">
                <a:latin typeface="Bahnschrift SemiCondensed" pitchFamily="34" charset="0"/>
              </a:rPr>
              <a:t>villi</a:t>
            </a:r>
            <a:r>
              <a:rPr lang="en-IN" sz="2400" dirty="0" smtClean="0">
                <a:latin typeface="Bahnschrift SemiCondensed" pitchFamily="34" charset="0"/>
              </a:rPr>
              <a:t> are richly supplied with blood vessels which take the absorbed food to each and every cell of the body, where it is utilised for obtaining energy, building up new tissues and the repair of old tissues</a:t>
            </a:r>
            <a:endParaRPr lang="en-IN" sz="2400" dirty="0">
              <a:latin typeface="Bahnschrift SemiCondensed"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IN" sz="3600" dirty="0" smtClean="0">
                <a:latin typeface="Bahnschrift SemiCondensed" pitchFamily="34" charset="0"/>
              </a:rPr>
              <a:t>LARGE INTESTINE</a:t>
            </a:r>
            <a:endParaRPr lang="en-IN" sz="3600" dirty="0">
              <a:latin typeface="Bahnschrift SemiCondensed" pitchFamily="34"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IN" sz="2400" dirty="0" smtClean="0">
                <a:latin typeface="Bahnschrift SemiCondensed" pitchFamily="34" charset="0"/>
              </a:rPr>
              <a:t>The unabsorbed food is sent into the large intestine where more </a:t>
            </a:r>
            <a:r>
              <a:rPr lang="en-IN" sz="2400" dirty="0" err="1" smtClean="0">
                <a:latin typeface="Bahnschrift SemiCondensed" pitchFamily="34" charset="0"/>
              </a:rPr>
              <a:t>villi</a:t>
            </a:r>
            <a:r>
              <a:rPr lang="en-IN" sz="2400" dirty="0" smtClean="0">
                <a:latin typeface="Bahnschrift SemiCondensed" pitchFamily="34" charset="0"/>
              </a:rPr>
              <a:t> </a:t>
            </a:r>
            <a:r>
              <a:rPr lang="en-IN" sz="2400" dirty="0" smtClean="0">
                <a:solidFill>
                  <a:srgbClr val="00B050"/>
                </a:solidFill>
                <a:latin typeface="Bahnschrift SemiCondensed" pitchFamily="34" charset="0"/>
              </a:rPr>
              <a:t>absorb water </a:t>
            </a:r>
            <a:r>
              <a:rPr lang="en-IN" sz="2400" dirty="0" smtClean="0">
                <a:latin typeface="Bahnschrift SemiCondensed" pitchFamily="34" charset="0"/>
              </a:rPr>
              <a:t>from this material</a:t>
            </a:r>
          </a:p>
          <a:p>
            <a:pPr>
              <a:buNone/>
            </a:pPr>
            <a:endParaRPr lang="en-IN" sz="2400" dirty="0">
              <a:latin typeface="Bahnschrift SemiCondensed"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Bahnschrift SemiCondensed" pitchFamily="34" charset="0"/>
              </a:rPr>
              <a:t>RECTUM</a:t>
            </a:r>
            <a:endParaRPr lang="en-IN" sz="3600" dirty="0">
              <a:latin typeface="Bahnschrift SemiCondensed" pitchFamily="34"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IN" sz="2400" dirty="0" smtClean="0">
                <a:solidFill>
                  <a:srgbClr val="00B050"/>
                </a:solidFill>
                <a:latin typeface="Bahnschrift SemiCondensed" pitchFamily="34" charset="0"/>
              </a:rPr>
              <a:t>Undigested  and unabsorbed food is temporarily stored</a:t>
            </a:r>
            <a:r>
              <a:rPr lang="en-IN" sz="2400" dirty="0" smtClean="0">
                <a:latin typeface="Bahnschrift SemiCondensed" pitchFamily="34" charset="0"/>
              </a:rPr>
              <a:t> in rectum</a:t>
            </a:r>
            <a:endParaRPr lang="en-IN" sz="2400" dirty="0">
              <a:latin typeface="Bahnschrift SemiCondensed"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Bahnschrift SemiCondensed" pitchFamily="34" charset="0"/>
              </a:rPr>
              <a:t>ANUS</a:t>
            </a:r>
            <a:endParaRPr lang="en-IN" sz="3600" dirty="0">
              <a:latin typeface="Bahnschrift SemiCondensed" pitchFamily="34"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IN" sz="2400" dirty="0" smtClean="0">
                <a:latin typeface="Bahnschrift SemiCondensed" pitchFamily="34" charset="0"/>
              </a:rPr>
              <a:t>Undigested food material is removed from rectum via the anus,  and the process is called </a:t>
            </a:r>
            <a:r>
              <a:rPr lang="en-IN" sz="2400" dirty="0" err="1" smtClean="0">
                <a:solidFill>
                  <a:srgbClr val="0070C0"/>
                </a:solidFill>
                <a:latin typeface="Bahnschrift SemiCondensed" pitchFamily="34" charset="0"/>
              </a:rPr>
              <a:t>egestion</a:t>
            </a:r>
            <a:r>
              <a:rPr lang="en-IN" sz="2400" dirty="0" smtClean="0">
                <a:latin typeface="Bahnschrift SemiCondensed" pitchFamily="34" charset="0"/>
              </a:rPr>
              <a:t> or </a:t>
            </a:r>
            <a:r>
              <a:rPr lang="en-IN" sz="2400" dirty="0" err="1" smtClean="0">
                <a:solidFill>
                  <a:srgbClr val="0070C0"/>
                </a:solidFill>
                <a:latin typeface="Bahnschrift SemiCondensed" pitchFamily="34" charset="0"/>
              </a:rPr>
              <a:t>defaecation</a:t>
            </a:r>
            <a:endParaRPr lang="en-IN" sz="2400" dirty="0" smtClean="0">
              <a:solidFill>
                <a:srgbClr val="0070C0"/>
              </a:solidFill>
              <a:latin typeface="Bahnschrift SemiCondensed" pitchFamily="34" charset="0"/>
            </a:endParaRPr>
          </a:p>
          <a:p>
            <a:pPr>
              <a:buFont typeface="Wingdings" pitchFamily="2" charset="2"/>
              <a:buChar char="v"/>
            </a:pPr>
            <a:endParaRPr lang="en-IN" sz="2400" dirty="0">
              <a:latin typeface="Bahnschrift SemiCondensed" pitchFamily="34" charset="0"/>
            </a:endParaRPr>
          </a:p>
          <a:p>
            <a:pPr>
              <a:buFont typeface="Wingdings" pitchFamily="2" charset="2"/>
              <a:buChar char="v"/>
            </a:pPr>
            <a:r>
              <a:rPr lang="en-IN" sz="2400" dirty="0" smtClean="0">
                <a:latin typeface="Bahnschrift SemiCondensed" pitchFamily="34" charset="0"/>
              </a:rPr>
              <a:t>The exit of this waste material is regulated by the </a:t>
            </a:r>
            <a:r>
              <a:rPr lang="en-IN" sz="2400" dirty="0" smtClean="0">
                <a:solidFill>
                  <a:srgbClr val="00B050"/>
                </a:solidFill>
                <a:latin typeface="Bahnschrift SemiCondensed" pitchFamily="34" charset="0"/>
              </a:rPr>
              <a:t>anal sphincter</a:t>
            </a:r>
            <a:endParaRPr lang="en-IN" sz="2400" dirty="0">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Autofit/>
          </a:bodyPr>
          <a:lstStyle/>
          <a:p>
            <a:r>
              <a:rPr lang="en-IN" sz="3200" smtClean="0">
                <a:latin typeface="AR DELANEY" pitchFamily="2" charset="0"/>
              </a:rPr>
              <a:t>TEST </a:t>
            </a:r>
            <a:r>
              <a:rPr lang="en-IN" sz="3200" smtClean="0">
                <a:latin typeface="AR DELANEY" pitchFamily="2" charset="0"/>
              </a:rPr>
              <a:t> 1 – </a:t>
            </a:r>
            <a:r>
              <a:rPr lang="en-IN" sz="3200" dirty="0" smtClean="0">
                <a:latin typeface="AR DELANEY" pitchFamily="2" charset="0"/>
              </a:rPr>
              <a:t>NUTRITION 	@	MARKS : 10</a:t>
            </a:r>
            <a:endParaRPr lang="en-IN" sz="3200" dirty="0">
              <a:latin typeface="AR DELANEY" pitchFamily="2" charset="0"/>
            </a:endParaRPr>
          </a:p>
        </p:txBody>
      </p:sp>
      <p:sp>
        <p:nvSpPr>
          <p:cNvPr id="3" name="Content Placeholder 2"/>
          <p:cNvSpPr>
            <a:spLocks noGrp="1"/>
          </p:cNvSpPr>
          <p:nvPr>
            <p:ph idx="1"/>
          </p:nvPr>
        </p:nvSpPr>
        <p:spPr>
          <a:xfrm>
            <a:off x="457200" y="1857364"/>
            <a:ext cx="8401080" cy="4643470"/>
          </a:xfrm>
        </p:spPr>
        <p:txBody>
          <a:bodyPr>
            <a:normAutofit/>
          </a:bodyPr>
          <a:lstStyle/>
          <a:p>
            <a:pPr marL="457200" indent="-457200">
              <a:buFont typeface="+mj-lt"/>
              <a:buAutoNum type="arabicPeriod"/>
            </a:pPr>
            <a:r>
              <a:rPr lang="en-IN" sz="2000" dirty="0" smtClean="0">
                <a:latin typeface="Adobe Gothic Std B" pitchFamily="34" charset="-128"/>
                <a:ea typeface="Adobe Gothic Std B" pitchFamily="34" charset="-128"/>
              </a:rPr>
              <a:t>Name the digestive enzyme found in saliva			(1)</a:t>
            </a:r>
          </a:p>
          <a:p>
            <a:pPr marL="457200" indent="-457200">
              <a:buFont typeface="+mj-lt"/>
              <a:buAutoNum type="arabicPeriod"/>
            </a:pPr>
            <a:endParaRPr lang="en-IN" sz="2000" dirty="0" smtClean="0">
              <a:latin typeface="Adobe Gothic Std B" pitchFamily="34" charset="-128"/>
              <a:ea typeface="Adobe Gothic Std B" pitchFamily="34" charset="-128"/>
            </a:endParaRPr>
          </a:p>
          <a:p>
            <a:pPr marL="457200" indent="-457200">
              <a:buFont typeface="+mj-lt"/>
              <a:buAutoNum type="arabicPeriod"/>
            </a:pPr>
            <a:r>
              <a:rPr lang="en-IN" sz="2000" dirty="0" smtClean="0">
                <a:latin typeface="Adobe Gothic Std B" pitchFamily="34" charset="-128"/>
                <a:ea typeface="Adobe Gothic Std B" pitchFamily="34" charset="-128"/>
              </a:rPr>
              <a:t>Name the products of fat digestion 			(1)</a:t>
            </a:r>
          </a:p>
          <a:p>
            <a:pPr marL="457200" indent="-457200">
              <a:buFont typeface="+mj-lt"/>
              <a:buAutoNum type="arabicPeriod"/>
            </a:pPr>
            <a:endParaRPr lang="en-IN" sz="2000" dirty="0" smtClean="0">
              <a:latin typeface="Adobe Gothic Std B" pitchFamily="34" charset="-128"/>
              <a:ea typeface="Adobe Gothic Std B" pitchFamily="34" charset="-128"/>
            </a:endParaRPr>
          </a:p>
          <a:p>
            <a:pPr marL="457200" indent="-457200">
              <a:buFont typeface="+mj-lt"/>
              <a:buAutoNum type="arabicPeriod"/>
            </a:pPr>
            <a:r>
              <a:rPr lang="en-IN" sz="2000" dirty="0" smtClean="0">
                <a:latin typeface="Adobe Gothic Std B" pitchFamily="34" charset="-128"/>
                <a:ea typeface="Adobe Gothic Std B" pitchFamily="34" charset="-128"/>
              </a:rPr>
              <a:t>Give the equation for photosynthesis 			(2)</a:t>
            </a:r>
          </a:p>
          <a:p>
            <a:pPr marL="457200" indent="-457200">
              <a:buFont typeface="+mj-lt"/>
              <a:buAutoNum type="arabicPeriod"/>
            </a:pPr>
            <a:endParaRPr lang="en-IN" sz="2000" dirty="0" smtClean="0">
              <a:latin typeface="Adobe Gothic Std B" pitchFamily="34" charset="-128"/>
              <a:ea typeface="Adobe Gothic Std B" pitchFamily="34" charset="-128"/>
            </a:endParaRPr>
          </a:p>
          <a:p>
            <a:pPr marL="457200" indent="-457200">
              <a:buFont typeface="+mj-lt"/>
              <a:buAutoNum type="arabicPeriod"/>
            </a:pPr>
            <a:r>
              <a:rPr lang="en-IN" sz="2000" dirty="0" smtClean="0">
                <a:latin typeface="Adobe Gothic Std B" pitchFamily="34" charset="-128"/>
                <a:ea typeface="Adobe Gothic Std B" pitchFamily="34" charset="-128"/>
              </a:rPr>
              <a:t>List out the events occurring in the photosynthesis		(3)</a:t>
            </a:r>
          </a:p>
          <a:p>
            <a:pPr marL="457200" indent="-457200">
              <a:buFont typeface="+mj-lt"/>
              <a:buAutoNum type="arabicPeriod"/>
            </a:pPr>
            <a:endParaRPr lang="en-IN" sz="2000" dirty="0" smtClean="0">
              <a:latin typeface="Adobe Gothic Std B" pitchFamily="34" charset="-128"/>
              <a:ea typeface="Adobe Gothic Std B" pitchFamily="34" charset="-128"/>
            </a:endParaRPr>
          </a:p>
          <a:p>
            <a:pPr marL="457200" indent="-457200">
              <a:buFont typeface="+mj-lt"/>
              <a:buAutoNum type="arabicPeriod"/>
            </a:pPr>
            <a:r>
              <a:rPr lang="en-IN" sz="2000" dirty="0" smtClean="0">
                <a:latin typeface="Adobe Gothic Std B" pitchFamily="34" charset="-128"/>
                <a:ea typeface="Adobe Gothic Std B" pitchFamily="34" charset="-128"/>
              </a:rPr>
              <a:t>Write the components of gastric juice and its functions	(3)</a:t>
            </a:r>
            <a:endParaRPr lang="en-IN" sz="2000" dirty="0">
              <a:latin typeface="Adobe Gothic Std B" pitchFamily="34" charset="-128"/>
              <a:ea typeface="Adobe Gothic Std B"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latin typeface="Bahnschrift SemiCondensed" pitchFamily="34" charset="0"/>
              </a:rPr>
              <a:t>NUTRITION IN HUMAN</a:t>
            </a:r>
            <a:r>
              <a:rPr lang="en-IN" sz="4000" dirty="0" smtClean="0"/>
              <a:t/>
            </a:r>
            <a:br>
              <a:rPr lang="en-IN" sz="4000" dirty="0" smtClean="0"/>
            </a:br>
            <a:endParaRPr lang="en-IN" sz="4000" dirty="0"/>
          </a:p>
        </p:txBody>
      </p:sp>
      <p:sp>
        <p:nvSpPr>
          <p:cNvPr id="3" name="Content Placeholder 2"/>
          <p:cNvSpPr>
            <a:spLocks noGrp="1"/>
          </p:cNvSpPr>
          <p:nvPr>
            <p:ph idx="1"/>
          </p:nvPr>
        </p:nvSpPr>
        <p:spPr>
          <a:xfrm>
            <a:off x="457200" y="1600200"/>
            <a:ext cx="8401080" cy="4900634"/>
          </a:xfrm>
        </p:spPr>
        <p:txBody>
          <a:bodyPr>
            <a:normAutofit/>
          </a:bodyPr>
          <a:lstStyle/>
          <a:p>
            <a:pPr>
              <a:buFont typeface="Wingdings" pitchFamily="2" charset="2"/>
              <a:buChar char="v"/>
            </a:pPr>
            <a:r>
              <a:rPr lang="en-IN" sz="2400" dirty="0" smtClean="0">
                <a:latin typeface="Bahnschrift SemiCondensed" pitchFamily="34" charset="0"/>
              </a:rPr>
              <a:t>Humans are heterotrophic, omnivorous organisms</a:t>
            </a:r>
          </a:p>
          <a:p>
            <a:pPr>
              <a:buFont typeface="Wingdings" pitchFamily="2" charset="2"/>
              <a:buChar char="v"/>
            </a:pPr>
            <a:endParaRPr lang="en-IN" sz="2400" dirty="0" smtClean="0">
              <a:latin typeface="Bahnschrift SemiCondensed" pitchFamily="34" charset="0"/>
            </a:endParaRPr>
          </a:p>
          <a:p>
            <a:pPr>
              <a:buFont typeface="Wingdings" pitchFamily="2" charset="2"/>
              <a:buChar char="v"/>
            </a:pPr>
            <a:r>
              <a:rPr lang="en-IN" sz="2400" dirty="0" smtClean="0">
                <a:latin typeface="Bahnschrift SemiCondensed" pitchFamily="34" charset="0"/>
              </a:rPr>
              <a:t>They obtain their food from plants and animals by </a:t>
            </a:r>
            <a:r>
              <a:rPr lang="en-IN" sz="2400" dirty="0" err="1" smtClean="0">
                <a:latin typeface="Bahnschrift SemiCondensed" pitchFamily="34" charset="0"/>
              </a:rPr>
              <a:t>holozoic</a:t>
            </a:r>
            <a:r>
              <a:rPr lang="en-IN" sz="2400" dirty="0" smtClean="0">
                <a:latin typeface="Bahnschrift SemiCondensed" pitchFamily="34" charset="0"/>
              </a:rPr>
              <a:t> mode of nutrition</a:t>
            </a:r>
          </a:p>
          <a:p>
            <a:pPr>
              <a:buFont typeface="Wingdings" pitchFamily="2" charset="2"/>
              <a:buChar char="v"/>
            </a:pPr>
            <a:endParaRPr lang="en-IN" sz="2400" dirty="0" smtClean="0">
              <a:latin typeface="Bahnschrift SemiCondensed" pitchFamily="34" charset="0"/>
            </a:endParaRPr>
          </a:p>
          <a:p>
            <a:pPr>
              <a:buFont typeface="Wingdings" pitchFamily="2" charset="2"/>
              <a:buChar char="v"/>
            </a:pPr>
            <a:r>
              <a:rPr lang="en-IN" sz="2400" dirty="0" smtClean="0">
                <a:latin typeface="Bahnschrift SemiCondensed" pitchFamily="34" charset="0"/>
              </a:rPr>
              <a:t>Possess well advanced digestive system consisting </a:t>
            </a:r>
            <a:r>
              <a:rPr lang="en-IN" sz="2400" dirty="0" smtClean="0">
                <a:solidFill>
                  <a:srgbClr val="FF0000"/>
                </a:solidFill>
                <a:latin typeface="Bahnschrift SemiCondensed" pitchFamily="34" charset="0"/>
              </a:rPr>
              <a:t>alimentary canal </a:t>
            </a:r>
            <a:r>
              <a:rPr lang="en-IN" sz="2400" dirty="0" smtClean="0">
                <a:latin typeface="Bahnschrift SemiCondensed" pitchFamily="34" charset="0"/>
              </a:rPr>
              <a:t>and</a:t>
            </a:r>
            <a:r>
              <a:rPr lang="en-IN" sz="2400" dirty="0" smtClean="0">
                <a:solidFill>
                  <a:srgbClr val="FF0000"/>
                </a:solidFill>
                <a:latin typeface="Bahnschrift SemiCondensed" pitchFamily="34" charset="0"/>
              </a:rPr>
              <a:t> associated glands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IN" sz="3600" dirty="0" smtClean="0">
                <a:latin typeface="Bahnschrift SemiCondensed" pitchFamily="34" charset="0"/>
              </a:rPr>
              <a:t>ALIMENTARY CANAL</a:t>
            </a:r>
            <a:endParaRPr lang="en-IN" sz="3600" dirty="0">
              <a:latin typeface="Bahnschrift SemiCondensed" pitchFamily="34" charset="0"/>
            </a:endParaRPr>
          </a:p>
        </p:txBody>
      </p:sp>
      <p:sp>
        <p:nvSpPr>
          <p:cNvPr id="3" name="Content Placeholder 2"/>
          <p:cNvSpPr>
            <a:spLocks noGrp="1"/>
          </p:cNvSpPr>
          <p:nvPr>
            <p:ph idx="1"/>
          </p:nvPr>
        </p:nvSpPr>
        <p:spPr>
          <a:xfrm>
            <a:off x="457200" y="1285860"/>
            <a:ext cx="8258204" cy="5286412"/>
          </a:xfrm>
        </p:spPr>
        <p:txBody>
          <a:bodyPr>
            <a:noAutofit/>
          </a:bodyPr>
          <a:lstStyle/>
          <a:p>
            <a:pPr>
              <a:buFont typeface="Wingdings" pitchFamily="2" charset="2"/>
              <a:buChar char="v"/>
            </a:pPr>
            <a:r>
              <a:rPr lang="en-IN" sz="2400" dirty="0" smtClean="0">
                <a:latin typeface="Bahnschrift SemiCondensed" pitchFamily="34" charset="0"/>
              </a:rPr>
              <a:t>The alimentary canal is basically a </a:t>
            </a:r>
            <a:r>
              <a:rPr lang="en-IN" sz="2400" dirty="0" smtClean="0">
                <a:solidFill>
                  <a:srgbClr val="00B050"/>
                </a:solidFill>
                <a:latin typeface="Bahnschrift SemiCondensed" pitchFamily="34" charset="0"/>
              </a:rPr>
              <a:t>long tube extending from the mouth to the anus</a:t>
            </a:r>
          </a:p>
          <a:p>
            <a:pPr>
              <a:buNone/>
            </a:pPr>
            <a:endParaRPr lang="en-IN" sz="2400" dirty="0" smtClean="0">
              <a:latin typeface="Bahnschrift SemiCondensed" pitchFamily="34" charset="0"/>
            </a:endParaRPr>
          </a:p>
          <a:p>
            <a:pPr marL="514350" indent="-514350">
              <a:buFont typeface="+mj-lt"/>
              <a:buAutoNum type="arabicPeriod"/>
            </a:pPr>
            <a:r>
              <a:rPr lang="en-IN" sz="2000" dirty="0" smtClean="0">
                <a:latin typeface="Bahnschrift SemiCondensed" pitchFamily="34" charset="0"/>
              </a:rPr>
              <a:t>MOUTH</a:t>
            </a:r>
          </a:p>
          <a:p>
            <a:pPr marL="514350" indent="-514350">
              <a:buFont typeface="+mj-lt"/>
              <a:buAutoNum type="arabicPeriod"/>
            </a:pPr>
            <a:r>
              <a:rPr lang="en-IN" sz="2000" dirty="0" smtClean="0">
                <a:latin typeface="Bahnschrift SemiCondensed" pitchFamily="34" charset="0"/>
              </a:rPr>
              <a:t>BUCCAL CAVITY</a:t>
            </a:r>
          </a:p>
          <a:p>
            <a:pPr marL="514350" indent="-514350">
              <a:buFont typeface="+mj-lt"/>
              <a:buAutoNum type="arabicPeriod"/>
            </a:pPr>
            <a:r>
              <a:rPr lang="en-IN" sz="2000" dirty="0" smtClean="0">
                <a:latin typeface="Bahnschrift SemiCondensed" pitchFamily="34" charset="0"/>
              </a:rPr>
              <a:t>PHARYNX</a:t>
            </a:r>
          </a:p>
          <a:p>
            <a:pPr marL="514350" indent="-514350">
              <a:buFont typeface="+mj-lt"/>
              <a:buAutoNum type="arabicPeriod"/>
            </a:pPr>
            <a:r>
              <a:rPr lang="en-IN" sz="2000" dirty="0" smtClean="0">
                <a:latin typeface="Bahnschrift SemiCondensed" pitchFamily="34" charset="0"/>
              </a:rPr>
              <a:t>OESOPHAGUS</a:t>
            </a:r>
          </a:p>
          <a:p>
            <a:pPr marL="514350" indent="-514350">
              <a:buFont typeface="+mj-lt"/>
              <a:buAutoNum type="arabicPeriod"/>
            </a:pPr>
            <a:r>
              <a:rPr lang="en-IN" sz="2000" dirty="0" smtClean="0">
                <a:latin typeface="Bahnschrift SemiCondensed" pitchFamily="34" charset="0"/>
              </a:rPr>
              <a:t>STOMACH</a:t>
            </a:r>
          </a:p>
          <a:p>
            <a:pPr marL="514350" indent="-514350">
              <a:buFont typeface="+mj-lt"/>
              <a:buAutoNum type="arabicPeriod"/>
            </a:pPr>
            <a:r>
              <a:rPr lang="en-IN" sz="2000" dirty="0" smtClean="0">
                <a:latin typeface="Bahnschrift SemiCondensed" pitchFamily="34" charset="0"/>
              </a:rPr>
              <a:t>SMALL INTESTINE</a:t>
            </a:r>
          </a:p>
          <a:p>
            <a:pPr marL="514350" indent="-514350">
              <a:buFont typeface="+mj-lt"/>
              <a:buAutoNum type="arabicPeriod"/>
            </a:pPr>
            <a:r>
              <a:rPr lang="en-IN" sz="2000" dirty="0" smtClean="0">
                <a:latin typeface="Bahnschrift SemiCondensed" pitchFamily="34" charset="0"/>
              </a:rPr>
              <a:t>LARGE INTESTINE</a:t>
            </a:r>
          </a:p>
          <a:p>
            <a:pPr marL="514350" indent="-514350">
              <a:buFont typeface="+mj-lt"/>
              <a:buAutoNum type="arabicPeriod"/>
            </a:pPr>
            <a:r>
              <a:rPr lang="en-IN" sz="2000" dirty="0" smtClean="0">
                <a:latin typeface="Bahnschrift SemiCondensed" pitchFamily="34" charset="0"/>
              </a:rPr>
              <a:t>RECTUM</a:t>
            </a:r>
          </a:p>
          <a:p>
            <a:pPr marL="514350" indent="-514350">
              <a:buFont typeface="+mj-lt"/>
              <a:buAutoNum type="arabicPeriod"/>
            </a:pPr>
            <a:r>
              <a:rPr lang="en-IN" sz="2000" dirty="0" smtClean="0">
                <a:latin typeface="Bahnschrift SemiCondensed" pitchFamily="34" charset="0"/>
              </a:rPr>
              <a:t>ANUS</a:t>
            </a:r>
            <a:endParaRPr lang="en-IN"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uman-digestive-system-front.jpg"/>
          <p:cNvPicPr>
            <a:picLocks noGrp="1" noChangeAspect="1"/>
          </p:cNvPicPr>
          <p:nvPr>
            <p:ph idx="1"/>
          </p:nvPr>
        </p:nvPicPr>
        <p:blipFill>
          <a:blip r:embed="rId2" cstate="print"/>
          <a:stretch>
            <a:fillRect/>
          </a:stretch>
        </p:blipFill>
        <p:spPr>
          <a:xfrm>
            <a:off x="2000232" y="571480"/>
            <a:ext cx="5000660" cy="5857916"/>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latin typeface="Bahnschrift SemiCondensed" pitchFamily="34" charset="0"/>
              </a:rPr>
              <a:t>MOUTH</a:t>
            </a:r>
            <a:br>
              <a:rPr lang="en-IN" sz="3600" dirty="0" smtClean="0">
                <a:latin typeface="Bahnschrift SemiCondensed" pitchFamily="34" charset="0"/>
              </a:rPr>
            </a:br>
            <a:endParaRPr lang="en-IN" sz="3600" dirty="0"/>
          </a:p>
        </p:txBody>
      </p:sp>
      <p:sp>
        <p:nvSpPr>
          <p:cNvPr id="3" name="Content Placeholder 2"/>
          <p:cNvSpPr>
            <a:spLocks noGrp="1"/>
          </p:cNvSpPr>
          <p:nvPr>
            <p:ph idx="1"/>
          </p:nvPr>
        </p:nvSpPr>
        <p:spPr/>
        <p:txBody>
          <a:bodyPr/>
          <a:lstStyle/>
          <a:p>
            <a:pPr>
              <a:buFont typeface="Wingdings" pitchFamily="2" charset="2"/>
              <a:buChar char="v"/>
            </a:pPr>
            <a:r>
              <a:rPr lang="en-IN" sz="2400" dirty="0" smtClean="0">
                <a:latin typeface="Bahnschrift SemiCondensed" pitchFamily="34" charset="0"/>
              </a:rPr>
              <a:t>It is the </a:t>
            </a:r>
            <a:r>
              <a:rPr lang="en-IN" sz="2400" dirty="0" smtClean="0">
                <a:solidFill>
                  <a:srgbClr val="00B050"/>
                </a:solidFill>
                <a:latin typeface="Bahnschrift SemiCondensed" pitchFamily="34" charset="0"/>
              </a:rPr>
              <a:t>uppermost opening of the digestive system which is guarded by two soft movable lips </a:t>
            </a:r>
          </a:p>
          <a:p>
            <a:pPr>
              <a:buFont typeface="Wingdings" pitchFamily="2" charset="2"/>
              <a:buChar char="v"/>
            </a:pPr>
            <a:endParaRPr lang="en-IN" sz="2400" dirty="0" smtClean="0">
              <a:latin typeface="Bahnschrift SemiCondensed" pitchFamily="34" charset="0"/>
            </a:endParaRPr>
          </a:p>
          <a:p>
            <a:pPr>
              <a:buFont typeface="Wingdings" pitchFamily="2" charset="2"/>
              <a:buChar char="v"/>
            </a:pPr>
            <a:r>
              <a:rPr lang="en-IN" sz="2400" dirty="0" smtClean="0">
                <a:latin typeface="Bahnschrift SemiCondensed" pitchFamily="34" charset="0"/>
              </a:rPr>
              <a:t>Mouth leads to </a:t>
            </a:r>
            <a:r>
              <a:rPr lang="en-IN" sz="2400" dirty="0" err="1" smtClean="0">
                <a:latin typeface="Bahnschrift SemiCondensed" pitchFamily="34" charset="0"/>
              </a:rPr>
              <a:t>buccal</a:t>
            </a:r>
            <a:r>
              <a:rPr lang="en-IN" sz="2400" dirty="0" smtClean="0">
                <a:latin typeface="Bahnschrift SemiCondensed" pitchFamily="34" charset="0"/>
              </a:rPr>
              <a:t> cavity</a:t>
            </a: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Bahnschrift SemiCondensed" pitchFamily="34" charset="0"/>
              </a:rPr>
              <a:t>BUCCAL CAVITY</a:t>
            </a:r>
            <a:br>
              <a:rPr lang="en-IN" dirty="0" smtClean="0">
                <a:latin typeface="Bahnschrift SemiCondensed" pitchFamily="34" charset="0"/>
              </a:rPr>
            </a:br>
            <a:endParaRPr lang="en-IN" dirty="0"/>
          </a:p>
        </p:txBody>
      </p:sp>
      <p:sp>
        <p:nvSpPr>
          <p:cNvPr id="3" name="Content Placeholder 2"/>
          <p:cNvSpPr>
            <a:spLocks noGrp="1"/>
          </p:cNvSpPr>
          <p:nvPr>
            <p:ph idx="1"/>
          </p:nvPr>
        </p:nvSpPr>
        <p:spPr>
          <a:xfrm>
            <a:off x="457200" y="1214422"/>
            <a:ext cx="8401080" cy="5357850"/>
          </a:xfrm>
        </p:spPr>
        <p:txBody>
          <a:bodyPr>
            <a:normAutofit fontScale="70000" lnSpcReduction="20000"/>
          </a:bodyPr>
          <a:lstStyle/>
          <a:p>
            <a:pPr>
              <a:buFont typeface="Wingdings" pitchFamily="2" charset="2"/>
              <a:buChar char="v"/>
            </a:pPr>
            <a:r>
              <a:rPr lang="en-IN" dirty="0" smtClean="0">
                <a:latin typeface="Bahnschrift SemiCondensed" pitchFamily="34" charset="0"/>
              </a:rPr>
              <a:t>It is the </a:t>
            </a:r>
            <a:r>
              <a:rPr lang="en-IN" dirty="0" smtClean="0">
                <a:solidFill>
                  <a:srgbClr val="00B050"/>
                </a:solidFill>
                <a:latin typeface="Bahnschrift SemiCondensed" pitchFamily="34" charset="0"/>
              </a:rPr>
              <a:t>large space bounded by upper and lower jaws</a:t>
            </a:r>
          </a:p>
          <a:p>
            <a:pPr>
              <a:buFont typeface="Wingdings" pitchFamily="2" charset="2"/>
              <a:buChar char="v"/>
            </a:pPr>
            <a:endParaRPr lang="en-IN" dirty="0" smtClean="0">
              <a:latin typeface="Bahnschrift SemiCondensed" pitchFamily="34" charset="0"/>
            </a:endParaRPr>
          </a:p>
          <a:p>
            <a:pPr>
              <a:buFont typeface="Wingdings" pitchFamily="2" charset="2"/>
              <a:buChar char="v"/>
            </a:pPr>
            <a:r>
              <a:rPr lang="en-IN" dirty="0" smtClean="0">
                <a:latin typeface="Bahnschrift SemiCondensed" pitchFamily="34" charset="0"/>
              </a:rPr>
              <a:t>Bears a soft muscular </a:t>
            </a:r>
            <a:r>
              <a:rPr lang="en-IN" dirty="0" smtClean="0">
                <a:solidFill>
                  <a:srgbClr val="0070C0"/>
                </a:solidFill>
                <a:latin typeface="Bahnschrift SemiCondensed" pitchFamily="34" charset="0"/>
              </a:rPr>
              <a:t>tongue</a:t>
            </a:r>
            <a:r>
              <a:rPr lang="en-IN" dirty="0" smtClean="0">
                <a:latin typeface="Bahnschrift SemiCondensed" pitchFamily="34" charset="0"/>
              </a:rPr>
              <a:t> and four types of </a:t>
            </a:r>
            <a:r>
              <a:rPr lang="en-IN" dirty="0" smtClean="0">
                <a:solidFill>
                  <a:srgbClr val="0070C0"/>
                </a:solidFill>
                <a:latin typeface="Bahnschrift SemiCondensed" pitchFamily="34" charset="0"/>
              </a:rPr>
              <a:t>teeth</a:t>
            </a:r>
            <a:r>
              <a:rPr lang="en-IN" dirty="0" smtClean="0">
                <a:latin typeface="Bahnschrift SemiCondensed" pitchFamily="34" charset="0"/>
              </a:rPr>
              <a:t> – </a:t>
            </a:r>
            <a:r>
              <a:rPr lang="en-IN" dirty="0" smtClean="0">
                <a:solidFill>
                  <a:srgbClr val="7030A0"/>
                </a:solidFill>
                <a:latin typeface="Bahnschrift SemiCondensed" pitchFamily="34" charset="0"/>
              </a:rPr>
              <a:t>incisors , canines, molars, pre-molars</a:t>
            </a:r>
          </a:p>
          <a:p>
            <a:pPr>
              <a:buFont typeface="Wingdings" pitchFamily="2" charset="2"/>
              <a:buChar char="v"/>
            </a:pPr>
            <a:endParaRPr lang="en-IN" dirty="0" smtClean="0">
              <a:latin typeface="Bahnschrift SemiCondensed" pitchFamily="34" charset="0"/>
            </a:endParaRPr>
          </a:p>
          <a:p>
            <a:pPr>
              <a:buFont typeface="Wingdings" pitchFamily="2" charset="2"/>
              <a:buChar char="v"/>
            </a:pPr>
            <a:r>
              <a:rPr lang="en-IN" dirty="0" smtClean="0">
                <a:latin typeface="Bahnschrift SemiCondensed" pitchFamily="34" charset="0"/>
              </a:rPr>
              <a:t>Has </a:t>
            </a:r>
            <a:r>
              <a:rPr lang="en-IN" dirty="0" smtClean="0">
                <a:solidFill>
                  <a:srgbClr val="0070C0"/>
                </a:solidFill>
                <a:latin typeface="Bahnschrift SemiCondensed" pitchFamily="34" charset="0"/>
              </a:rPr>
              <a:t>three pairs of salivary glands </a:t>
            </a:r>
            <a:r>
              <a:rPr lang="en-IN" dirty="0" smtClean="0">
                <a:latin typeface="Bahnschrift SemiCondensed" pitchFamily="34" charset="0"/>
              </a:rPr>
              <a:t>(</a:t>
            </a:r>
            <a:r>
              <a:rPr lang="en-IN" dirty="0" smtClean="0">
                <a:solidFill>
                  <a:srgbClr val="7030A0"/>
                </a:solidFill>
                <a:latin typeface="Bahnschrift SemiCondensed" pitchFamily="34" charset="0"/>
              </a:rPr>
              <a:t>parotid, sublingual and sub maxillary</a:t>
            </a:r>
            <a:r>
              <a:rPr lang="en-IN" dirty="0" smtClean="0">
                <a:latin typeface="Bahnschrift SemiCondensed" pitchFamily="34" charset="0"/>
              </a:rPr>
              <a:t>) </a:t>
            </a:r>
            <a:r>
              <a:rPr lang="en-IN" dirty="0" smtClean="0">
                <a:solidFill>
                  <a:srgbClr val="0070C0"/>
                </a:solidFill>
                <a:latin typeface="Bahnschrift SemiCondensed" pitchFamily="34" charset="0"/>
              </a:rPr>
              <a:t>which secretes saliva </a:t>
            </a:r>
            <a:r>
              <a:rPr lang="en-IN" dirty="0" smtClean="0">
                <a:latin typeface="Bahnschrift SemiCondensed" pitchFamily="34" charset="0"/>
              </a:rPr>
              <a:t>through their ducts</a:t>
            </a:r>
          </a:p>
          <a:p>
            <a:pPr>
              <a:buFont typeface="Wingdings" pitchFamily="2" charset="2"/>
              <a:buChar char="v"/>
            </a:pPr>
            <a:endParaRPr lang="en-IN" dirty="0" smtClean="0">
              <a:latin typeface="Bahnschrift SemiCondensed" pitchFamily="34" charset="0"/>
            </a:endParaRPr>
          </a:p>
          <a:p>
            <a:pPr>
              <a:buFont typeface="Wingdings" pitchFamily="2" charset="2"/>
              <a:buChar char="v"/>
            </a:pPr>
            <a:r>
              <a:rPr lang="en-IN" dirty="0" smtClean="0">
                <a:latin typeface="Bahnschrift SemiCondensed" pitchFamily="34" charset="0"/>
              </a:rPr>
              <a:t>Saliva contains water, mucus and salivary enzymes </a:t>
            </a:r>
          </a:p>
          <a:p>
            <a:pPr>
              <a:buFont typeface="Wingdings" pitchFamily="2" charset="2"/>
              <a:buChar char="v"/>
            </a:pPr>
            <a:endParaRPr lang="en-IN" dirty="0" smtClean="0">
              <a:latin typeface="Bahnschrift SemiCondensed" pitchFamily="34" charset="0"/>
            </a:endParaRPr>
          </a:p>
          <a:p>
            <a:pPr>
              <a:buFont typeface="Wingdings" pitchFamily="2" charset="2"/>
              <a:buChar char="v"/>
            </a:pPr>
            <a:r>
              <a:rPr lang="en-IN" dirty="0" smtClean="0">
                <a:latin typeface="Bahnschrift SemiCondensed" pitchFamily="34" charset="0"/>
              </a:rPr>
              <a:t>Food is crushed by teeth and tongue</a:t>
            </a:r>
          </a:p>
          <a:p>
            <a:pPr>
              <a:buFont typeface="Wingdings" pitchFamily="2" charset="2"/>
              <a:buChar char="v"/>
            </a:pPr>
            <a:endParaRPr lang="en-IN" dirty="0" smtClean="0">
              <a:latin typeface="Bahnschrift SemiCondensed" pitchFamily="34" charset="0"/>
            </a:endParaRPr>
          </a:p>
          <a:p>
            <a:pPr>
              <a:buFont typeface="Wingdings" pitchFamily="2" charset="2"/>
              <a:buChar char="v"/>
            </a:pPr>
            <a:r>
              <a:rPr lang="en-IN" dirty="0" smtClean="0">
                <a:latin typeface="Bahnschrift SemiCondensed" pitchFamily="34" charset="0"/>
              </a:rPr>
              <a:t>The enzyme </a:t>
            </a:r>
            <a:r>
              <a:rPr lang="en-IN" dirty="0" smtClean="0">
                <a:solidFill>
                  <a:srgbClr val="FF0000"/>
                </a:solidFill>
                <a:latin typeface="Bahnschrift SemiCondensed" pitchFamily="34" charset="0"/>
              </a:rPr>
              <a:t>salivary amylase breaks down the starch and glycogen into maltose</a:t>
            </a:r>
          </a:p>
          <a:p>
            <a:pPr>
              <a:buFont typeface="Wingdings" pitchFamily="2" charset="2"/>
              <a:buChar char="v"/>
            </a:pPr>
            <a:endParaRPr lang="en-IN" dirty="0" smtClean="0">
              <a:latin typeface="Bahnschrift SemiCondensed" pitchFamily="34" charset="0"/>
            </a:endParaRPr>
          </a:p>
          <a:p>
            <a:pPr>
              <a:buFont typeface="Wingdings" pitchFamily="2" charset="2"/>
              <a:buChar char="v"/>
            </a:pPr>
            <a:r>
              <a:rPr lang="en-IN" dirty="0" smtClean="0">
                <a:latin typeface="Bahnschrift SemiCondensed" pitchFamily="34" charset="0"/>
              </a:rPr>
              <a:t>Partial digestion of carbohydrates occurs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785818"/>
          </a:xfrm>
        </p:spPr>
        <p:txBody>
          <a:bodyPr>
            <a:normAutofit fontScale="90000"/>
          </a:bodyPr>
          <a:lstStyle/>
          <a:p>
            <a:r>
              <a:rPr lang="en-IN" sz="4000" dirty="0" smtClean="0">
                <a:latin typeface="Bahnschrift SemiCondensed" pitchFamily="34" charset="0"/>
              </a:rPr>
              <a:t/>
            </a:r>
            <a:br>
              <a:rPr lang="en-IN" sz="4000" dirty="0" smtClean="0">
                <a:latin typeface="Bahnschrift SemiCondensed" pitchFamily="34" charset="0"/>
              </a:rPr>
            </a:br>
            <a:r>
              <a:rPr lang="en-IN" sz="4000" dirty="0" smtClean="0">
                <a:latin typeface="Bahnschrift SemiCondensed" pitchFamily="34" charset="0"/>
              </a:rPr>
              <a:t>PHARYNX</a:t>
            </a:r>
            <a:r>
              <a:rPr lang="en-IN" dirty="0" smtClean="0">
                <a:latin typeface="Bahnschrift SemiCondensed" pitchFamily="34" charset="0"/>
              </a:rPr>
              <a:t/>
            </a:r>
            <a:br>
              <a:rPr lang="en-IN" dirty="0" smtClean="0">
                <a:latin typeface="Bahnschrift SemiCondensed" pitchFamily="34" charset="0"/>
              </a:rPr>
            </a:br>
            <a:endParaRPr lang="en-IN" dirty="0"/>
          </a:p>
        </p:txBody>
      </p:sp>
      <p:sp>
        <p:nvSpPr>
          <p:cNvPr id="3" name="Content Placeholder 2"/>
          <p:cNvSpPr>
            <a:spLocks noGrp="1"/>
          </p:cNvSpPr>
          <p:nvPr>
            <p:ph idx="1"/>
          </p:nvPr>
        </p:nvSpPr>
        <p:spPr/>
        <p:txBody>
          <a:bodyPr>
            <a:normAutofit/>
          </a:bodyPr>
          <a:lstStyle/>
          <a:p>
            <a:pPr>
              <a:buFont typeface="Wingdings" pitchFamily="2" charset="2"/>
              <a:buChar char="v"/>
            </a:pPr>
            <a:r>
              <a:rPr lang="en-IN" sz="2400" dirty="0" smtClean="0">
                <a:latin typeface="Bahnschrift SemiCondensed" pitchFamily="34" charset="0"/>
              </a:rPr>
              <a:t>Pharynx  serves as a </a:t>
            </a:r>
            <a:r>
              <a:rPr lang="en-IN" sz="2400" dirty="0" smtClean="0">
                <a:solidFill>
                  <a:srgbClr val="00B050"/>
                </a:solidFill>
                <a:latin typeface="Bahnschrift SemiCondensed" pitchFamily="34" charset="0"/>
              </a:rPr>
              <a:t>passage way for food from </a:t>
            </a:r>
            <a:r>
              <a:rPr lang="en-IN" sz="2400" dirty="0" err="1" smtClean="0">
                <a:solidFill>
                  <a:srgbClr val="00B050"/>
                </a:solidFill>
                <a:latin typeface="Bahnschrift SemiCondensed" pitchFamily="34" charset="0"/>
              </a:rPr>
              <a:t>buccal</a:t>
            </a:r>
            <a:r>
              <a:rPr lang="en-IN" sz="2400" dirty="0" smtClean="0">
                <a:solidFill>
                  <a:srgbClr val="00B050"/>
                </a:solidFill>
                <a:latin typeface="Bahnschrift SemiCondensed" pitchFamily="34" charset="0"/>
              </a:rPr>
              <a:t> cavity to oesophagus</a:t>
            </a:r>
          </a:p>
          <a:p>
            <a:pPr>
              <a:buFont typeface="Wingdings" pitchFamily="2" charset="2"/>
              <a:buChar char="v"/>
            </a:pPr>
            <a:endParaRPr lang="en-IN" sz="2400" dirty="0">
              <a:latin typeface="Bahnschrift SemiCondensed" pitchFamily="34" charset="0"/>
            </a:endParaRPr>
          </a:p>
          <a:p>
            <a:pPr>
              <a:buFont typeface="Wingdings" pitchFamily="2" charset="2"/>
              <a:buChar char="v"/>
            </a:pPr>
            <a:r>
              <a:rPr lang="en-IN" sz="2400" dirty="0">
                <a:latin typeface="Bahnschrift SemiCondensed" pitchFamily="34" charset="0"/>
              </a:rPr>
              <a:t>A</a:t>
            </a:r>
            <a:r>
              <a:rPr lang="en-IN" sz="2400" dirty="0" smtClean="0">
                <a:latin typeface="Bahnschrift SemiCondensed" pitchFamily="34" charset="0"/>
              </a:rPr>
              <a:t>lso serves as a passage way for air from nasal cavity to trachea </a:t>
            </a:r>
            <a:endParaRPr lang="en-IN" sz="2400" dirty="0">
              <a:latin typeface="Bahnschrift SemiCondensed"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latin typeface="Bahnschrift SemiCondensed" pitchFamily="34" charset="0"/>
              </a:rPr>
              <a:t>OESOPHAGUS (FOOD PIPE)</a:t>
            </a:r>
            <a:r>
              <a:rPr lang="en-IN" dirty="0" smtClean="0">
                <a:latin typeface="Bahnschrift SemiCondensed" pitchFamily="34" charset="0"/>
              </a:rPr>
              <a:t/>
            </a:r>
            <a:br>
              <a:rPr lang="en-IN" dirty="0" smtClean="0">
                <a:latin typeface="Bahnschrift SemiCondensed" pitchFamily="34" charset="0"/>
              </a:rPr>
            </a:br>
            <a:endParaRPr lang="en-IN" dirty="0"/>
          </a:p>
        </p:txBody>
      </p:sp>
      <p:sp>
        <p:nvSpPr>
          <p:cNvPr id="3" name="Content Placeholder 2"/>
          <p:cNvSpPr>
            <a:spLocks noGrp="1"/>
          </p:cNvSpPr>
          <p:nvPr>
            <p:ph idx="1"/>
          </p:nvPr>
        </p:nvSpPr>
        <p:spPr/>
        <p:txBody>
          <a:bodyPr/>
          <a:lstStyle/>
          <a:p>
            <a:pPr>
              <a:buFont typeface="Wingdings" pitchFamily="2" charset="2"/>
              <a:buChar char="v"/>
            </a:pPr>
            <a:r>
              <a:rPr lang="en-IN" sz="2400" dirty="0" smtClean="0">
                <a:latin typeface="Bahnschrift SemiCondensed" pitchFamily="34" charset="0"/>
              </a:rPr>
              <a:t>It is a </a:t>
            </a:r>
            <a:r>
              <a:rPr lang="en-IN" sz="2400" dirty="0" smtClean="0">
                <a:solidFill>
                  <a:srgbClr val="00B050"/>
                </a:solidFill>
                <a:latin typeface="Bahnschrift SemiCondensed" pitchFamily="34" charset="0"/>
              </a:rPr>
              <a:t>long  tubular structure which serves to carry the food from pharynx to stomach </a:t>
            </a:r>
            <a:r>
              <a:rPr lang="en-IN" sz="2400" dirty="0" smtClean="0">
                <a:latin typeface="Bahnschrift SemiCondensed" pitchFamily="34" charset="0"/>
              </a:rPr>
              <a:t>by </a:t>
            </a:r>
            <a:r>
              <a:rPr lang="en-IN" sz="2400" dirty="0" smtClean="0">
                <a:solidFill>
                  <a:schemeClr val="accent5"/>
                </a:solidFill>
                <a:latin typeface="Bahnschrift SemiCondensed" pitchFamily="34" charset="0"/>
              </a:rPr>
              <a:t>peristaltic movement </a:t>
            </a:r>
          </a:p>
          <a:p>
            <a:pPr>
              <a:buFont typeface="Wingdings" pitchFamily="2" charset="2"/>
              <a:buChar char="v"/>
            </a:pPr>
            <a:endParaRPr lang="en-IN" sz="2400" dirty="0">
              <a:latin typeface="Bahnschrift SemiCondensed" pitchFamily="34" charset="0"/>
            </a:endParaRPr>
          </a:p>
          <a:p>
            <a:pPr>
              <a:buFont typeface="Wingdings" pitchFamily="2" charset="2"/>
              <a:buChar char="v"/>
            </a:pPr>
            <a:r>
              <a:rPr lang="en-IN" sz="2400" b="1" dirty="0" smtClean="0">
                <a:solidFill>
                  <a:srgbClr val="FF0000"/>
                </a:solidFill>
                <a:latin typeface="Bahnschrift SemiCondensed" pitchFamily="34" charset="0"/>
              </a:rPr>
              <a:t>PERISTALSIS</a:t>
            </a:r>
            <a:r>
              <a:rPr lang="en-IN" sz="2400" dirty="0" smtClean="0">
                <a:latin typeface="Bahnschrift SemiCondensed" pitchFamily="34" charset="0"/>
              </a:rPr>
              <a:t> : The </a:t>
            </a:r>
            <a:r>
              <a:rPr lang="en-IN" sz="2400" dirty="0">
                <a:latin typeface="Bahnschrift SemiCondensed" pitchFamily="34" charset="0"/>
              </a:rPr>
              <a:t>involuntary constriction and relaxation of the muscles of </a:t>
            </a:r>
            <a:r>
              <a:rPr lang="en-IN" sz="2400" dirty="0" smtClean="0">
                <a:latin typeface="Bahnschrift SemiCondensed" pitchFamily="34" charset="0"/>
              </a:rPr>
              <a:t>the oesophagus  (or alimentary canal), </a:t>
            </a:r>
            <a:r>
              <a:rPr lang="en-IN" sz="2400" dirty="0">
                <a:latin typeface="Bahnschrift SemiCondensed" pitchFamily="34" charset="0"/>
              </a:rPr>
              <a:t>creating wave-like movements that push the contents of the canal </a:t>
            </a:r>
            <a:r>
              <a:rPr lang="en-IN" sz="2400" dirty="0" smtClean="0">
                <a:latin typeface="Bahnschrift SemiCondensed" pitchFamily="34" charset="0"/>
              </a:rPr>
              <a:t>forward</a:t>
            </a:r>
            <a:endParaRPr lang="en-IN" sz="2400" dirty="0">
              <a:latin typeface="Bahnschrift SemiCondensed" pitchFamily="34" charset="0"/>
            </a:endParaRPr>
          </a:p>
          <a:p>
            <a:pPr>
              <a:buFont typeface="Wingdings" pitchFamily="2" charset="2"/>
              <a:buChar char="v"/>
            </a:pPr>
            <a:endParaRPr lang="en-IN" sz="2400" dirty="0">
              <a:latin typeface="Bahnschrift SemiCondensed"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642942"/>
          </a:xfrm>
        </p:spPr>
        <p:txBody>
          <a:bodyPr>
            <a:normAutofit/>
          </a:bodyPr>
          <a:lstStyle/>
          <a:p>
            <a:r>
              <a:rPr lang="en-IN" sz="3600" dirty="0" smtClean="0">
                <a:latin typeface="Bahnschrift SemiCondensed" pitchFamily="34" charset="0"/>
              </a:rPr>
              <a:t>STOMACH</a:t>
            </a:r>
            <a:endParaRPr lang="en-IN" sz="3600" dirty="0">
              <a:latin typeface="Bahnschrift SemiCondensed" pitchFamily="34" charset="0"/>
            </a:endParaRPr>
          </a:p>
        </p:txBody>
      </p:sp>
      <p:sp>
        <p:nvSpPr>
          <p:cNvPr id="3" name="Content Placeholder 2"/>
          <p:cNvSpPr>
            <a:spLocks noGrp="1"/>
          </p:cNvSpPr>
          <p:nvPr>
            <p:ph idx="1"/>
          </p:nvPr>
        </p:nvSpPr>
        <p:spPr>
          <a:xfrm>
            <a:off x="457200" y="1000108"/>
            <a:ext cx="8401080" cy="5643602"/>
          </a:xfrm>
        </p:spPr>
        <p:txBody>
          <a:bodyPr>
            <a:normAutofit fontScale="92500" lnSpcReduction="20000"/>
          </a:bodyPr>
          <a:lstStyle/>
          <a:p>
            <a:pPr>
              <a:buFont typeface="Wingdings" pitchFamily="2" charset="2"/>
              <a:buChar char="v"/>
            </a:pPr>
            <a:r>
              <a:rPr lang="en-IN" sz="2600" dirty="0" smtClean="0">
                <a:latin typeface="Bahnschrift SemiCondensed" pitchFamily="34" charset="0"/>
              </a:rPr>
              <a:t>The stomach is </a:t>
            </a:r>
            <a:r>
              <a:rPr lang="en-IN" sz="2600" dirty="0" smtClean="0">
                <a:solidFill>
                  <a:schemeClr val="accent5"/>
                </a:solidFill>
                <a:latin typeface="Bahnschrift SemiCondensed" pitchFamily="34" charset="0"/>
              </a:rPr>
              <a:t>a large muscular sac like organ which expands when food enters it</a:t>
            </a:r>
          </a:p>
          <a:p>
            <a:pPr>
              <a:buNone/>
            </a:pPr>
            <a:endParaRPr lang="en-IN" sz="2600" dirty="0" smtClean="0">
              <a:solidFill>
                <a:schemeClr val="accent5"/>
              </a:solidFill>
              <a:latin typeface="Bahnschrift SemiCondensed" pitchFamily="34" charset="0"/>
            </a:endParaRPr>
          </a:p>
          <a:p>
            <a:pPr>
              <a:buFont typeface="Wingdings" pitchFamily="2" charset="2"/>
              <a:buChar char="v"/>
            </a:pPr>
            <a:r>
              <a:rPr lang="en-IN" sz="2600" dirty="0" smtClean="0">
                <a:latin typeface="Bahnschrift SemiCondensed" pitchFamily="34" charset="0"/>
              </a:rPr>
              <a:t>Entry of food in stomach is guarded by </a:t>
            </a:r>
            <a:r>
              <a:rPr lang="en-IN" sz="2600" dirty="0" smtClean="0">
                <a:solidFill>
                  <a:srgbClr val="C00000"/>
                </a:solidFill>
                <a:latin typeface="Bahnschrift SemiCondensed" pitchFamily="34" charset="0"/>
              </a:rPr>
              <a:t>cardiac sphincter</a:t>
            </a:r>
          </a:p>
          <a:p>
            <a:pPr>
              <a:buNone/>
            </a:pPr>
            <a:endParaRPr lang="en-IN" sz="2600" dirty="0" smtClean="0">
              <a:solidFill>
                <a:schemeClr val="accent5"/>
              </a:solidFill>
              <a:latin typeface="Bahnschrift SemiCondensed" pitchFamily="34" charset="0"/>
            </a:endParaRPr>
          </a:p>
          <a:p>
            <a:pPr>
              <a:buFont typeface="Wingdings" pitchFamily="2" charset="2"/>
              <a:buChar char="v"/>
            </a:pPr>
            <a:r>
              <a:rPr lang="en-IN" sz="2600" dirty="0" smtClean="0">
                <a:latin typeface="Bahnschrift SemiCondensed" pitchFamily="34" charset="0"/>
              </a:rPr>
              <a:t>The muscular walls of the stomach possess </a:t>
            </a:r>
            <a:r>
              <a:rPr lang="en-IN" sz="2600" dirty="0" smtClean="0">
                <a:solidFill>
                  <a:srgbClr val="7030A0"/>
                </a:solidFill>
                <a:latin typeface="Bahnschrift SemiCondensed" pitchFamily="34" charset="0"/>
              </a:rPr>
              <a:t>gastric glands which secrete gastric juice</a:t>
            </a:r>
          </a:p>
          <a:p>
            <a:pPr>
              <a:buNone/>
            </a:pPr>
            <a:endParaRPr lang="en-IN" sz="2600" dirty="0" smtClean="0">
              <a:latin typeface="Bahnschrift SemiCondensed" pitchFamily="34" charset="0"/>
            </a:endParaRPr>
          </a:p>
          <a:p>
            <a:pPr>
              <a:buFont typeface="Wingdings" pitchFamily="2" charset="2"/>
              <a:buChar char="v"/>
            </a:pPr>
            <a:r>
              <a:rPr lang="en-IN" sz="2600" dirty="0" smtClean="0">
                <a:solidFill>
                  <a:srgbClr val="00B050"/>
                </a:solidFill>
                <a:latin typeface="Bahnschrift SemiCondensed" pitchFamily="34" charset="0"/>
              </a:rPr>
              <a:t>Churning mechanism </a:t>
            </a:r>
            <a:r>
              <a:rPr lang="en-IN" sz="2600" dirty="0" smtClean="0">
                <a:latin typeface="Bahnschrift SemiCondensed" pitchFamily="34" charset="0"/>
              </a:rPr>
              <a:t>of stomach help in mixing the food thoroughly with more gastric juices</a:t>
            </a:r>
          </a:p>
          <a:p>
            <a:pPr>
              <a:buNone/>
            </a:pPr>
            <a:endParaRPr lang="en-IN" sz="2600" dirty="0" smtClean="0">
              <a:latin typeface="Bahnschrift SemiCondensed" pitchFamily="34" charset="0"/>
            </a:endParaRPr>
          </a:p>
          <a:p>
            <a:pPr>
              <a:buFont typeface="Wingdings" pitchFamily="2" charset="2"/>
              <a:buChar char="v"/>
            </a:pPr>
            <a:r>
              <a:rPr lang="en-IN" sz="2600" dirty="0" smtClean="0">
                <a:latin typeface="Bahnschrift SemiCondensed" pitchFamily="34" charset="0"/>
              </a:rPr>
              <a:t>Gastric juice contains 3 components : </a:t>
            </a:r>
          </a:p>
          <a:p>
            <a:pPr>
              <a:buNone/>
            </a:pPr>
            <a:r>
              <a:rPr lang="en-IN" sz="2600" dirty="0">
                <a:latin typeface="Bahnschrift SemiCondensed" pitchFamily="34" charset="0"/>
              </a:rPr>
              <a:t>	</a:t>
            </a:r>
            <a:r>
              <a:rPr lang="en-IN" sz="2600" dirty="0" smtClean="0">
                <a:latin typeface="Bahnschrift SemiCondensed" pitchFamily="34" charset="0"/>
              </a:rPr>
              <a:t>		a. </a:t>
            </a:r>
            <a:r>
              <a:rPr lang="en-IN" sz="2600" dirty="0">
                <a:solidFill>
                  <a:srgbClr val="7030A0"/>
                </a:solidFill>
                <a:latin typeface="Bahnschrift SemiCondensed" pitchFamily="34" charset="0"/>
              </a:rPr>
              <a:t>H</a:t>
            </a:r>
            <a:r>
              <a:rPr lang="en-IN" sz="2600" dirty="0" smtClean="0">
                <a:solidFill>
                  <a:srgbClr val="7030A0"/>
                </a:solidFill>
                <a:latin typeface="Bahnschrift SemiCondensed" pitchFamily="34" charset="0"/>
              </a:rPr>
              <a:t>ydrochloric acid</a:t>
            </a:r>
          </a:p>
          <a:p>
            <a:pPr>
              <a:buNone/>
            </a:pPr>
            <a:r>
              <a:rPr lang="en-IN" sz="2600" dirty="0">
                <a:latin typeface="Bahnschrift SemiCondensed" pitchFamily="34" charset="0"/>
              </a:rPr>
              <a:t>	</a:t>
            </a:r>
            <a:r>
              <a:rPr lang="en-IN" sz="2600" dirty="0" smtClean="0">
                <a:latin typeface="Bahnschrift SemiCondensed" pitchFamily="34" charset="0"/>
              </a:rPr>
              <a:t>		b. </a:t>
            </a:r>
            <a:r>
              <a:rPr lang="en-IN" sz="2600" dirty="0" smtClean="0">
                <a:solidFill>
                  <a:srgbClr val="7030A0"/>
                </a:solidFill>
                <a:latin typeface="Bahnschrift SemiCondensed" pitchFamily="34" charset="0"/>
              </a:rPr>
              <a:t>A protein digesting enzyme called </a:t>
            </a:r>
            <a:r>
              <a:rPr lang="en-IN" sz="2600" dirty="0" smtClean="0">
                <a:solidFill>
                  <a:srgbClr val="FF0000"/>
                </a:solidFill>
                <a:latin typeface="Bahnschrift SemiCondensed" pitchFamily="34" charset="0"/>
              </a:rPr>
              <a:t>pepsin</a:t>
            </a:r>
            <a:r>
              <a:rPr lang="en-IN" sz="2600" dirty="0" smtClean="0">
                <a:latin typeface="Bahnschrift SemiCondensed" pitchFamily="34" charset="0"/>
              </a:rPr>
              <a:t>, and 		c. </a:t>
            </a:r>
            <a:r>
              <a:rPr lang="en-IN" sz="2600" dirty="0" smtClean="0">
                <a:solidFill>
                  <a:srgbClr val="7030A0"/>
                </a:solidFill>
                <a:latin typeface="Bahnschrift SemiCondensed" pitchFamily="34" charset="0"/>
              </a:rPr>
              <a:t>Mucus</a:t>
            </a:r>
          </a:p>
          <a:p>
            <a:pPr>
              <a:buFont typeface="Wingdings" pitchFamily="2" charset="2"/>
              <a:buChar char="v"/>
            </a:pPr>
            <a:endParaRPr lang="en-IN" sz="2400" dirty="0">
              <a:latin typeface="Bahnschrift SemiCondensed"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746</Words>
  <Application>Microsoft Office PowerPoint</Application>
  <PresentationFormat>On-screen Show (4:3)</PresentationFormat>
  <Paragraphs>113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LIFE PROCESSES</vt:lpstr>
      <vt:lpstr>NUTRITION IN HUMAN </vt:lpstr>
      <vt:lpstr>ALIMENTARY CANAL</vt:lpstr>
      <vt:lpstr>Slide 4</vt:lpstr>
      <vt:lpstr>MOUTH </vt:lpstr>
      <vt:lpstr>BUCCAL CAVITY </vt:lpstr>
      <vt:lpstr> PHARYNX </vt:lpstr>
      <vt:lpstr>OESOPHAGUS (FOOD PIPE) </vt:lpstr>
      <vt:lpstr>STOMACH</vt:lpstr>
      <vt:lpstr>Slide 10</vt:lpstr>
      <vt:lpstr>SMALL INTESTINE</vt:lpstr>
      <vt:lpstr>Slide 12</vt:lpstr>
      <vt:lpstr>Slide 13</vt:lpstr>
      <vt:lpstr>Slide 14</vt:lpstr>
      <vt:lpstr>Slide 15</vt:lpstr>
      <vt:lpstr>LARGE INTESTINE</vt:lpstr>
      <vt:lpstr>RECTUM</vt:lpstr>
      <vt:lpstr>ANUS</vt:lpstr>
      <vt:lpstr>TEST  1 – NUTRITION  @ MARKS :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PROCESSES</dc:title>
  <dc:creator>lalu</dc:creator>
  <cp:lastModifiedBy>lalu</cp:lastModifiedBy>
  <cp:revision>21</cp:revision>
  <dcterms:created xsi:type="dcterms:W3CDTF">2021-06-12T07:22:14Z</dcterms:created>
  <dcterms:modified xsi:type="dcterms:W3CDTF">2021-06-25T03:55:50Z</dcterms:modified>
</cp:coreProperties>
</file>