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3" r:id="rId4"/>
    <p:sldId id="257" r:id="rId5"/>
    <p:sldId id="275" r:id="rId6"/>
    <p:sldId id="278" r:id="rId7"/>
    <p:sldId id="258" r:id="rId8"/>
    <p:sldId id="276" r:id="rId9"/>
    <p:sldId id="259" r:id="rId10"/>
    <p:sldId id="277" r:id="rId11"/>
    <p:sldId id="260" r:id="rId12"/>
    <p:sldId id="261" r:id="rId13"/>
    <p:sldId id="262" r:id="rId14"/>
    <p:sldId id="264" r:id="rId15"/>
    <p:sldId id="286" r:id="rId16"/>
    <p:sldId id="285" r:id="rId17"/>
    <p:sldId id="265" r:id="rId18"/>
    <p:sldId id="266" r:id="rId19"/>
    <p:sldId id="267" r:id="rId20"/>
    <p:sldId id="282" r:id="rId21"/>
    <p:sldId id="268" r:id="rId22"/>
    <p:sldId id="269" r:id="rId23"/>
    <p:sldId id="270" r:id="rId24"/>
    <p:sldId id="271" r:id="rId25"/>
    <p:sldId id="279" r:id="rId26"/>
    <p:sldId id="272" r:id="rId27"/>
    <p:sldId id="280" r:id="rId28"/>
    <p:sldId id="273" r:id="rId29"/>
    <p:sldId id="274" r:id="rId30"/>
    <p:sldId id="284" r:id="rId31"/>
    <p:sldId id="281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76D5-B78C-4CE9-A88E-E9AAF4405BF4}" type="datetimeFigureOut">
              <a:rPr lang="en-US" smtClean="0"/>
              <a:pPr/>
              <a:t>8/4/2022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DF9C-3A40-4CF1-87F1-F90B566F0B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76D5-B78C-4CE9-A88E-E9AAF4405BF4}" type="datetimeFigureOut">
              <a:rPr lang="en-US" smtClean="0"/>
              <a:pPr/>
              <a:t>8/4/2022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DF9C-3A40-4CF1-87F1-F90B566F0B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76D5-B78C-4CE9-A88E-E9AAF4405BF4}" type="datetimeFigureOut">
              <a:rPr lang="en-US" smtClean="0"/>
              <a:pPr/>
              <a:t>8/4/2022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DF9C-3A40-4CF1-87F1-F90B566F0B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76D5-B78C-4CE9-A88E-E9AAF4405BF4}" type="datetimeFigureOut">
              <a:rPr lang="en-US" smtClean="0"/>
              <a:pPr/>
              <a:t>8/4/2022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DF9C-3A40-4CF1-87F1-F90B566F0B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76D5-B78C-4CE9-A88E-E9AAF4405BF4}" type="datetimeFigureOut">
              <a:rPr lang="en-US" smtClean="0"/>
              <a:pPr/>
              <a:t>8/4/2022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DF9C-3A40-4CF1-87F1-F90B566F0B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76D5-B78C-4CE9-A88E-E9AAF4405BF4}" type="datetimeFigureOut">
              <a:rPr lang="en-US" smtClean="0"/>
              <a:pPr/>
              <a:t>8/4/2022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DF9C-3A40-4CF1-87F1-F90B566F0B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76D5-B78C-4CE9-A88E-E9AAF4405BF4}" type="datetimeFigureOut">
              <a:rPr lang="en-US" smtClean="0"/>
              <a:pPr/>
              <a:t>8/4/2022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DF9C-3A40-4CF1-87F1-F90B566F0B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76D5-B78C-4CE9-A88E-E9AAF4405BF4}" type="datetimeFigureOut">
              <a:rPr lang="en-US" smtClean="0"/>
              <a:pPr/>
              <a:t>8/4/2022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DF9C-3A40-4CF1-87F1-F90B566F0B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76D5-B78C-4CE9-A88E-E9AAF4405BF4}" type="datetimeFigureOut">
              <a:rPr lang="en-US" smtClean="0"/>
              <a:pPr/>
              <a:t>8/4/2022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DF9C-3A40-4CF1-87F1-F90B566F0B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76D5-B78C-4CE9-A88E-E9AAF4405BF4}" type="datetimeFigureOut">
              <a:rPr lang="en-US" smtClean="0"/>
              <a:pPr/>
              <a:t>8/4/2022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DF9C-3A40-4CF1-87F1-F90B566F0B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76D5-B78C-4CE9-A88E-E9AAF4405BF4}" type="datetimeFigureOut">
              <a:rPr lang="en-US" smtClean="0"/>
              <a:pPr/>
              <a:t>8/4/2022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DF9C-3A40-4CF1-87F1-F90B566F0BC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376D5-B78C-4CE9-A88E-E9AAF4405BF4}" type="datetimeFigureOut">
              <a:rPr lang="en-US" smtClean="0"/>
              <a:pPr/>
              <a:t>8/4/2022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DF9C-3A40-4CF1-87F1-F90B566F0BC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941385"/>
          </a:xfrm>
        </p:spPr>
        <p:txBody>
          <a:bodyPr/>
          <a:lstStyle/>
          <a:p>
            <a:r>
              <a:rPr lang="en-IN" dirty="0" smtClean="0"/>
              <a:t>Life Processes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28684"/>
          </a:xfrm>
        </p:spPr>
        <p:txBody>
          <a:bodyPr/>
          <a:lstStyle/>
          <a:p>
            <a:r>
              <a:rPr lang="en-IN" dirty="0" smtClean="0"/>
              <a:t>Transportation in Human Beings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stockphoto-598167278-1024x10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428604"/>
            <a:ext cx="6687297" cy="58579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ekton Pro" pitchFamily="34" charset="0"/>
              </a:rPr>
              <a:t>The carbon dioxide-rich blood has to reach the lungs to remove carbon dioxide 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Oxygenated  blood from the lungs has to be brought back to the heart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This oxygen-rich blood is then pumped to the rest of the body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01122" cy="84615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ekton Pro" pitchFamily="34" charset="0"/>
              </a:rPr>
              <a:t/>
            </a:r>
            <a:br>
              <a:rPr lang="en-IN" dirty="0" smtClean="0">
                <a:latin typeface="Tekton Pro" pitchFamily="34" charset="0"/>
              </a:rPr>
            </a:br>
            <a:r>
              <a:rPr lang="en-IN" dirty="0" smtClean="0">
                <a:latin typeface="Tekton Pro" pitchFamily="34" charset="0"/>
              </a:rPr>
              <a:t>We can follow this process step by step </a:t>
            </a:r>
            <a:br>
              <a:rPr lang="en-IN" dirty="0" smtClean="0">
                <a:latin typeface="Tekton Pro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329642" cy="5143536"/>
          </a:xfrm>
        </p:spPr>
        <p:txBody>
          <a:bodyPr>
            <a:normAutofit/>
          </a:bodyPr>
          <a:lstStyle/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Oxygen-rich blood from the lungs comes to left atrium through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pulmonary vein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The left atrium relaxes when it is collecting this blood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It then contracts, and transfers blood to the left ventricle, which expands while receiving blood</a:t>
            </a:r>
            <a:endParaRPr lang="en-IN" sz="2800" dirty="0">
              <a:latin typeface="Tekton Pro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ekton Pro" pitchFamily="34" charset="0"/>
              </a:rPr>
              <a:t>When the muscular left ventricle contracts, the blood is pumped out of heart through aorta to the body parts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De-oxygenated blood comes from the body to the right atrium, as it expands</a:t>
            </a:r>
            <a:endParaRPr lang="en-IN" sz="2800" dirty="0">
              <a:latin typeface="Tekton Pro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71480"/>
            <a:ext cx="8143932" cy="5786478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 smtClean="0">
                <a:latin typeface="Tekton Pro" pitchFamily="34" charset="0"/>
              </a:rPr>
              <a:t>As the right atrium contracts, the corresponding lower chamber, the right ventricle, dilates 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This transfers blood to the right ventricle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During contraction of right ventricle, blood pumps to the lungs for oxygenation through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pulmonary artery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Since </a:t>
            </a:r>
            <a:r>
              <a:rPr lang="en-IN" sz="2800" dirty="0" smtClean="0">
                <a:solidFill>
                  <a:srgbClr val="00B050"/>
                </a:solidFill>
                <a:latin typeface="Tekton Pro" pitchFamily="34" charset="0"/>
              </a:rPr>
              <a:t>ventricles have to pump blood into various organs, they have thicker muscular walls than the atria do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solidFill>
                  <a:srgbClr val="C00000"/>
                </a:solidFill>
                <a:latin typeface="Tekton Pro" pitchFamily="34" charset="0"/>
              </a:rPr>
              <a:t>Valves ensure that blood does not flow backwards when the atria or ventricles contract</a:t>
            </a:r>
            <a:endParaRPr lang="en-IN" sz="2800" dirty="0">
              <a:solidFill>
                <a:srgbClr val="C0000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233-160149231717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357166"/>
            <a:ext cx="6292098" cy="629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ormal_Heart_CH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714356"/>
            <a:ext cx="7400184" cy="52689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329642" cy="592935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ekton Pro" pitchFamily="34" charset="0"/>
              </a:rPr>
              <a:t>Oxygen enters the blood in the lungs </a:t>
            </a:r>
          </a:p>
          <a:p>
            <a:endParaRPr lang="en-IN" sz="2800" dirty="0" smtClean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The separation of the right side and the left side of the heart is useful to keep oxygenated and de-oxygenated blood from mixing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Such separation allows a highly efficient supply of oxygen to the body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This is useful in animals that have high energy needs, such as birds and mammals, which constantly use energy to maintain their body temperature</a:t>
            </a:r>
            <a:endParaRPr lang="en-IN" sz="2800" dirty="0">
              <a:solidFill>
                <a:srgbClr val="7030A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ekton Pro" pitchFamily="34" charset="0"/>
              </a:rPr>
              <a:t>In animals that do not use energy for this purpose, the body temperature depends on the temperature in the environment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Such animals, like amphibians or many reptiles have three-chambered hearts, and tolerate some mixing of the oxygenated and de-oxygenated blood streams</a:t>
            </a:r>
            <a:endParaRPr lang="en-IN" sz="2800" dirty="0">
              <a:latin typeface="Tekton Pro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401080" cy="4357718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 smtClean="0">
                <a:latin typeface="Tekton Pro" pitchFamily="34" charset="0"/>
              </a:rPr>
              <a:t>Fishes have only two chambers in their hearts, and the blood is pumped to the gills, which is oxygenated there, and passes directly to the rest of the body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Thus, blood goes only once through the heart in the fish during one cycle of passage through the body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On the other hand, it </a:t>
            </a:r>
            <a:r>
              <a:rPr lang="en-IN" sz="2800" dirty="0" smtClean="0">
                <a:solidFill>
                  <a:srgbClr val="00B0F0"/>
                </a:solidFill>
                <a:latin typeface="Tekton Pro" pitchFamily="34" charset="0"/>
              </a:rPr>
              <a:t>goes through the heart twice during each cycle in other vertebrates</a:t>
            </a:r>
            <a:r>
              <a:rPr lang="en-IN" sz="2800" dirty="0" smtClean="0">
                <a:latin typeface="Tekton Pro" pitchFamily="34" charset="0"/>
              </a:rPr>
              <a:t>. This is known as </a:t>
            </a:r>
            <a:r>
              <a:rPr lang="en-IN" sz="2800" dirty="0" smtClean="0">
                <a:solidFill>
                  <a:srgbClr val="FF0000"/>
                </a:solidFill>
                <a:latin typeface="Tekton Pro" pitchFamily="34" charset="0"/>
              </a:rPr>
              <a:t>double circulation</a:t>
            </a:r>
            <a:endParaRPr lang="en-IN" sz="2800" dirty="0">
              <a:solidFill>
                <a:srgbClr val="FF0000"/>
              </a:solidFill>
              <a:latin typeface="Tekton Pro" pitchFamily="34" charset="0"/>
            </a:endParaRPr>
          </a:p>
        </p:txBody>
      </p:sp>
      <p:pic>
        <p:nvPicPr>
          <p:cNvPr id="1026" name="Picture 2" descr="D:\ANI\RIMS\10th\videos\Fish-Circulatory-syste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030567"/>
            <a:ext cx="4907710" cy="25833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401080" cy="5554683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ekton Pro" pitchFamily="34" charset="0"/>
              </a:rPr>
              <a:t>Transportation system or circulation system of Human consists of :</a:t>
            </a:r>
          </a:p>
          <a:p>
            <a:endParaRPr lang="en-IN" sz="2800" dirty="0" smtClean="0">
              <a:latin typeface="Tekton Pro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dirty="0" smtClean="0">
                <a:latin typeface="Tekton Pro" pitchFamily="34" charset="0"/>
              </a:rPr>
              <a:t>Blood – The medium of transport</a:t>
            </a:r>
          </a:p>
          <a:p>
            <a:endParaRPr lang="en-IN" sz="2800" dirty="0" smtClean="0">
              <a:latin typeface="Tekton Pro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dirty="0" smtClean="0">
                <a:latin typeface="Tekton Pro" pitchFamily="34" charset="0"/>
              </a:rPr>
              <a:t>Blood  </a:t>
            </a:r>
            <a:r>
              <a:rPr lang="en-IN" sz="2800" dirty="0" err="1" smtClean="0">
                <a:latin typeface="Tekton Pro" pitchFamily="34" charset="0"/>
              </a:rPr>
              <a:t>vessles</a:t>
            </a:r>
            <a:r>
              <a:rPr lang="en-IN" sz="2800" dirty="0" smtClean="0">
                <a:latin typeface="Tekton Pro" pitchFamily="34" charset="0"/>
              </a:rPr>
              <a:t> - </a:t>
            </a:r>
            <a:r>
              <a:rPr lang="en-IN" sz="2800" dirty="0">
                <a:latin typeface="Tekton Pro" pitchFamily="34" charset="0"/>
                <a:cs typeface="Segoe UI Semibold" pitchFamily="34" charset="0"/>
              </a:rPr>
              <a:t>N</a:t>
            </a:r>
            <a:r>
              <a:rPr lang="en-IN" sz="2800" dirty="0" smtClean="0">
                <a:latin typeface="Tekton Pro" pitchFamily="34" charset="0"/>
                <a:cs typeface="Segoe UI Semibold" pitchFamily="34" charset="0"/>
              </a:rPr>
              <a:t>etwork of tubes to reach all the tissues </a:t>
            </a:r>
          </a:p>
          <a:p>
            <a:endParaRPr lang="en-IN" sz="2800" dirty="0" smtClean="0">
              <a:latin typeface="Tekton Pro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dirty="0" smtClean="0">
                <a:latin typeface="Tekton Pro" pitchFamily="34" charset="0"/>
              </a:rPr>
              <a:t>Heart – Muscular pumping organ which pumps blood around the body</a:t>
            </a:r>
            <a:endParaRPr lang="en-IN" sz="2800" dirty="0">
              <a:latin typeface="Tekton Pro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282" y="357166"/>
            <a:ext cx="3686172" cy="642942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/>
              <a:t>DOUBLE CIRCULATION</a:t>
            </a:r>
            <a:endParaRPr lang="en-IN" sz="2800" dirty="0"/>
          </a:p>
        </p:txBody>
      </p:sp>
      <p:pic>
        <p:nvPicPr>
          <p:cNvPr id="4" name="Content Placeholder 3" descr="769c203341ee71958573d806676448a55b2a5938238a10.37771893Doublecirculation2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57422" y="819488"/>
            <a:ext cx="5800326" cy="60385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ekton Pro" pitchFamily="34" charset="0"/>
              </a:rPr>
              <a:t>THE TUBES – BLOOD VESSELS</a:t>
            </a:r>
            <a:endParaRPr lang="en-IN" sz="3200" dirty="0">
              <a:latin typeface="Tekton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800" b="1" dirty="0" smtClean="0">
                <a:latin typeface="Tekton Pro" pitchFamily="34" charset="0"/>
              </a:rPr>
              <a:t>ARTERY :</a:t>
            </a:r>
          </a:p>
          <a:p>
            <a:endParaRPr lang="en-IN" sz="2800" dirty="0">
              <a:solidFill>
                <a:srgbClr val="FF0000"/>
              </a:solidFill>
              <a:latin typeface="Tekton Pro" pitchFamily="34" charset="0"/>
            </a:endParaRPr>
          </a:p>
          <a:p>
            <a:r>
              <a:rPr lang="en-IN" sz="2800" dirty="0" smtClean="0">
                <a:solidFill>
                  <a:srgbClr val="FF0000"/>
                </a:solidFill>
                <a:latin typeface="Tekton Pro" pitchFamily="34" charset="0"/>
              </a:rPr>
              <a:t>Arteries</a:t>
            </a:r>
            <a:r>
              <a:rPr lang="en-IN" sz="2800" dirty="0" smtClean="0">
                <a:latin typeface="Tekton Pro" pitchFamily="34" charset="0"/>
              </a:rPr>
              <a:t> are the vessels which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carry blood away from the heart</a:t>
            </a:r>
            <a:r>
              <a:rPr lang="en-IN" sz="2800" dirty="0" smtClean="0">
                <a:latin typeface="Tekton Pro" pitchFamily="34" charset="0"/>
              </a:rPr>
              <a:t> to various organs of the body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Since the blood emerges from the heart under </a:t>
            </a:r>
            <a:r>
              <a:rPr lang="en-IN" sz="2800" dirty="0" smtClean="0">
                <a:solidFill>
                  <a:srgbClr val="00B050"/>
                </a:solidFill>
                <a:latin typeface="Tekton Pro" pitchFamily="34" charset="0"/>
              </a:rPr>
              <a:t>high pressure</a:t>
            </a:r>
            <a:r>
              <a:rPr lang="en-IN" sz="2800" dirty="0" smtClean="0">
                <a:latin typeface="Tekton Pro" pitchFamily="34" charset="0"/>
              </a:rPr>
              <a:t>, the arteries have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thick, elastic walls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58204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ekton Pro" pitchFamily="34" charset="0"/>
              </a:rPr>
              <a:t>VEIN :</a:t>
            </a:r>
          </a:p>
          <a:p>
            <a:endParaRPr lang="en-IN" sz="2800" dirty="0">
              <a:solidFill>
                <a:srgbClr val="FF0000"/>
              </a:solidFill>
              <a:latin typeface="Tekton Pro" pitchFamily="34" charset="0"/>
            </a:endParaRPr>
          </a:p>
          <a:p>
            <a:r>
              <a:rPr lang="en-IN" sz="2800" dirty="0" smtClean="0">
                <a:solidFill>
                  <a:srgbClr val="FF0000"/>
                </a:solidFill>
                <a:latin typeface="Tekton Pro" pitchFamily="34" charset="0"/>
              </a:rPr>
              <a:t>Veins</a:t>
            </a:r>
            <a:r>
              <a:rPr lang="en-IN" sz="2800" dirty="0" smtClean="0">
                <a:latin typeface="Tekton Pro" pitchFamily="34" charset="0"/>
              </a:rPr>
              <a:t>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collect the blood </a:t>
            </a:r>
            <a:r>
              <a:rPr lang="en-IN" sz="2800" dirty="0" smtClean="0">
                <a:latin typeface="Tekton Pro" pitchFamily="34" charset="0"/>
              </a:rPr>
              <a:t>from different organs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and</a:t>
            </a:r>
            <a:r>
              <a:rPr lang="en-IN" sz="2800" dirty="0" smtClean="0">
                <a:latin typeface="Tekton Pro" pitchFamily="34" charset="0"/>
              </a:rPr>
              <a:t>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bring it to the heart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They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do not need thick walls </a:t>
            </a:r>
            <a:r>
              <a:rPr lang="en-IN" sz="2800" dirty="0" smtClean="0">
                <a:latin typeface="Tekton Pro" pitchFamily="34" charset="0"/>
              </a:rPr>
              <a:t>because the blood is no longer under pressure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Instead they have </a:t>
            </a:r>
            <a:r>
              <a:rPr lang="en-IN" sz="2800" dirty="0" smtClean="0">
                <a:solidFill>
                  <a:srgbClr val="00B050"/>
                </a:solidFill>
                <a:latin typeface="Tekton Pro" pitchFamily="34" charset="0"/>
              </a:rPr>
              <a:t>valves that prevents backward flow of blood and  ensure that the blood flows only in one direction </a:t>
            </a:r>
            <a:endParaRPr lang="en-IN" sz="2800" dirty="0">
              <a:solidFill>
                <a:srgbClr val="00B05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40108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ekton Pro" pitchFamily="34" charset="0"/>
              </a:rPr>
              <a:t>CAPILLARY :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Artery when reaching an organ or tissue, divides into smaller and smaller vessels to bring the blood in contact with all the individual cells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The smallest vessels have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walls which are one-cell thick</a:t>
            </a:r>
            <a:r>
              <a:rPr lang="en-IN" sz="2800" dirty="0" smtClean="0">
                <a:latin typeface="Tekton Pro" pitchFamily="34" charset="0"/>
              </a:rPr>
              <a:t> and are called </a:t>
            </a:r>
            <a:r>
              <a:rPr lang="en-IN" sz="2800" dirty="0" smtClean="0">
                <a:solidFill>
                  <a:srgbClr val="FF0000"/>
                </a:solidFill>
                <a:latin typeface="Tekton Pro" pitchFamily="34" charset="0"/>
              </a:rPr>
              <a:t>capillaries</a:t>
            </a:r>
            <a:r>
              <a:rPr lang="en-IN" sz="2800" dirty="0" smtClean="0">
                <a:latin typeface="Tekton Pro" pitchFamily="34" charset="0"/>
              </a:rPr>
              <a:t> </a:t>
            </a:r>
          </a:p>
          <a:p>
            <a:endParaRPr lang="en-IN" sz="2800" dirty="0">
              <a:latin typeface="Tekton Pro" pitchFamily="34" charset="0"/>
            </a:endParaRPr>
          </a:p>
          <a:p>
            <a:endParaRPr lang="en-IN" sz="2800" dirty="0">
              <a:latin typeface="Tekton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Tekton Pro" pitchFamily="34" charset="0"/>
              </a:rPr>
              <a:t>Exchange of material between the blood and surrounding cells takes place across this thin capillary wall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The capillaries then join together to form veins that convey the blood away from the organ or tissue</a:t>
            </a:r>
            <a:endParaRPr lang="en-IN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fference-between-vein-and-artery-tab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357298"/>
            <a:ext cx="7451916" cy="4000528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ekton Pro" pitchFamily="34" charset="0"/>
              </a:rPr>
              <a:t>MAINTENANCE  BY  PLATELETS</a:t>
            </a:r>
            <a:endParaRPr lang="en-IN" sz="3200" dirty="0">
              <a:latin typeface="Tekton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329642" cy="521497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ekton Pro" pitchFamily="34" charset="0"/>
              </a:rPr>
              <a:t>When we are injured and start bleeding, there is </a:t>
            </a:r>
            <a:r>
              <a:rPr lang="en-IN" sz="2800" dirty="0" smtClean="0">
                <a:solidFill>
                  <a:srgbClr val="C00000"/>
                </a:solidFill>
                <a:latin typeface="Tekton Pro" pitchFamily="34" charset="0"/>
              </a:rPr>
              <a:t>loss of blood</a:t>
            </a:r>
            <a:r>
              <a:rPr lang="en-IN" sz="2800" dirty="0" smtClean="0">
                <a:latin typeface="Tekton Pro" pitchFamily="34" charset="0"/>
              </a:rPr>
              <a:t> from the system through the injury</a:t>
            </a:r>
          </a:p>
          <a:p>
            <a:endParaRPr lang="en-IN" sz="2800" dirty="0" smtClean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In addition, leakage would lead to a </a:t>
            </a:r>
            <a:r>
              <a:rPr lang="en-IN" sz="2800" dirty="0" smtClean="0">
                <a:solidFill>
                  <a:srgbClr val="C00000"/>
                </a:solidFill>
                <a:latin typeface="Tekton Pro" pitchFamily="34" charset="0"/>
              </a:rPr>
              <a:t>loss of pressure </a:t>
            </a:r>
            <a:r>
              <a:rPr lang="en-IN" sz="2800" dirty="0" smtClean="0">
                <a:latin typeface="Tekton Pro" pitchFamily="34" charset="0"/>
              </a:rPr>
              <a:t>which would </a:t>
            </a:r>
            <a:r>
              <a:rPr lang="en-IN" sz="2800" dirty="0" smtClean="0">
                <a:solidFill>
                  <a:srgbClr val="C00000"/>
                </a:solidFill>
                <a:latin typeface="Tekton Pro" pitchFamily="34" charset="0"/>
              </a:rPr>
              <a:t>reduce the efficiency of pumping system</a:t>
            </a:r>
          </a:p>
          <a:p>
            <a:endParaRPr lang="en-IN" sz="2800" dirty="0" smtClean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To avoid this, the blood has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platelet cells which circulate around the body and plug these leaks by helping to </a:t>
            </a:r>
            <a:r>
              <a:rPr lang="en-IN" sz="2800" dirty="0" smtClean="0">
                <a:solidFill>
                  <a:srgbClr val="FF0000"/>
                </a:solidFill>
                <a:latin typeface="Tekton Pro" pitchFamily="34" charset="0"/>
              </a:rPr>
              <a:t>clot the blood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at these points of injury</a:t>
            </a:r>
            <a:endParaRPr lang="en-IN" sz="2800" dirty="0">
              <a:solidFill>
                <a:srgbClr val="7030A0"/>
              </a:solidFill>
              <a:latin typeface="Tekton Pro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latelets-and-Coagul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000108"/>
            <a:ext cx="8056082" cy="4429156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ekton Pro" pitchFamily="34" charset="0"/>
              </a:rPr>
              <a:t>LYMPH</a:t>
            </a:r>
            <a:endParaRPr lang="en-IN" sz="3200" dirty="0">
              <a:latin typeface="Tekton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58204" cy="521497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ekton Pro" pitchFamily="34" charset="0"/>
              </a:rPr>
              <a:t>Lymph or </a:t>
            </a:r>
            <a:r>
              <a:rPr lang="en-IN" sz="2800" dirty="0" smtClean="0">
                <a:solidFill>
                  <a:srgbClr val="FF0000"/>
                </a:solidFill>
                <a:latin typeface="Tekton Pro" pitchFamily="34" charset="0"/>
              </a:rPr>
              <a:t>tissue fluid </a:t>
            </a:r>
            <a:r>
              <a:rPr lang="en-IN" sz="2800" dirty="0" smtClean="0">
                <a:latin typeface="Tekton Pro" pitchFamily="34" charset="0"/>
              </a:rPr>
              <a:t>is another type of fluid involved in transportation</a:t>
            </a:r>
          </a:p>
          <a:p>
            <a:endParaRPr lang="en-IN" sz="2800" dirty="0" smtClean="0">
              <a:latin typeface="Tekton Pro" pitchFamily="34" charset="0"/>
            </a:endParaRPr>
          </a:p>
          <a:p>
            <a:r>
              <a:rPr lang="en-IN" sz="2800" dirty="0" smtClean="0">
                <a:solidFill>
                  <a:srgbClr val="00B050"/>
                </a:solidFill>
                <a:latin typeface="Tekton Pro" pitchFamily="34" charset="0"/>
              </a:rPr>
              <a:t>Through the pores present in the walls of capillaries </a:t>
            </a:r>
            <a:r>
              <a:rPr lang="en-IN" sz="2800" dirty="0" smtClean="0">
                <a:solidFill>
                  <a:srgbClr val="0070C0"/>
                </a:solidFill>
                <a:latin typeface="Tekton Pro" pitchFamily="34" charset="0"/>
              </a:rPr>
              <a:t>some amount of plasma, proteins and blood cells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Tekton Pro" pitchFamily="34" charset="0"/>
              </a:rPr>
              <a:t>escape into intercellular spaces in the tissues </a:t>
            </a:r>
            <a:r>
              <a:rPr lang="en-IN" sz="2800" dirty="0" smtClean="0">
                <a:solidFill>
                  <a:srgbClr val="FF0000"/>
                </a:solidFill>
                <a:latin typeface="Tekton Pro" pitchFamily="34" charset="0"/>
              </a:rPr>
              <a:t>to form the tissue fluid or lymph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It is similar to the plasma of blood but </a:t>
            </a:r>
            <a:r>
              <a:rPr lang="en-IN" sz="2800" dirty="0" smtClean="0">
                <a:solidFill>
                  <a:srgbClr val="00B050"/>
                </a:solidFill>
                <a:latin typeface="Tekton Pro" pitchFamily="34" charset="0"/>
              </a:rPr>
              <a:t>colourless due to absence of RBCs</a:t>
            </a:r>
            <a:r>
              <a:rPr lang="en-IN" sz="2800" dirty="0" smtClean="0">
                <a:latin typeface="Tekton Pro" pitchFamily="34" charset="0"/>
              </a:rPr>
              <a:t> and contains less protein</a:t>
            </a:r>
            <a:endParaRPr lang="en-IN" sz="2800" dirty="0">
              <a:latin typeface="Tekton Pro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ekton Pro" pitchFamily="34" charset="0"/>
              </a:rPr>
              <a:t>Lymph drains into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lymphatic capillaries </a:t>
            </a:r>
            <a:r>
              <a:rPr lang="en-IN" sz="2800" dirty="0" smtClean="0">
                <a:latin typeface="Tekton Pro" pitchFamily="34" charset="0"/>
              </a:rPr>
              <a:t>from the intercellular spaces, which join to form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large lymph vessels</a:t>
            </a:r>
            <a:r>
              <a:rPr lang="en-IN" sz="2800" dirty="0" smtClean="0">
                <a:latin typeface="Tekton Pro" pitchFamily="34" charset="0"/>
              </a:rPr>
              <a:t> that finally open into larger veins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Lymph </a:t>
            </a:r>
            <a:r>
              <a:rPr lang="en-IN" sz="2800" dirty="0" smtClean="0">
                <a:solidFill>
                  <a:srgbClr val="C00000"/>
                </a:solidFill>
                <a:latin typeface="Tekton Pro" pitchFamily="34" charset="0"/>
              </a:rPr>
              <a:t>carries digested and absorbed fat from intestine </a:t>
            </a:r>
            <a:r>
              <a:rPr lang="en-IN" sz="2800" dirty="0" smtClean="0">
                <a:latin typeface="Tekton Pro" pitchFamily="34" charset="0"/>
              </a:rPr>
              <a:t>and </a:t>
            </a:r>
            <a:r>
              <a:rPr lang="en-IN" sz="2800" dirty="0" smtClean="0">
                <a:solidFill>
                  <a:srgbClr val="00B050"/>
                </a:solidFill>
                <a:latin typeface="Tekton Pro" pitchFamily="34" charset="0"/>
              </a:rPr>
              <a:t>drains excess fluid from extra cellular space back into the blood</a:t>
            </a:r>
            <a:endParaRPr lang="en-IN" sz="2800" dirty="0">
              <a:solidFill>
                <a:srgbClr val="00B050"/>
              </a:solidFill>
              <a:latin typeface="Tekton Pro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iKUtZpBVxKMZXegawVmhKFG.jpeg.crdownloa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214290"/>
            <a:ext cx="5072098" cy="63992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e-lymph-system20150907-25081-feza5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60" y="207734"/>
            <a:ext cx="4357718" cy="6543004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9569931_ori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299" y="571480"/>
            <a:ext cx="4702544" cy="58838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ekton Pro" pitchFamily="34" charset="0"/>
              </a:rPr>
              <a:t>BLOOD  PRESSURE</a:t>
            </a:r>
            <a:endParaRPr lang="en-IN" sz="3200" dirty="0">
              <a:latin typeface="Tekton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401080" cy="5072098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ekton Pro" pitchFamily="34" charset="0"/>
              </a:rPr>
              <a:t>The force that blood exerts against the wall of a vessel is called </a:t>
            </a:r>
            <a:r>
              <a:rPr lang="en-IN" sz="2400" dirty="0" smtClean="0">
                <a:solidFill>
                  <a:srgbClr val="FF0000"/>
                </a:solidFill>
                <a:latin typeface="Tekton Pro" pitchFamily="34" charset="0"/>
              </a:rPr>
              <a:t>blood pressure</a:t>
            </a:r>
          </a:p>
          <a:p>
            <a:endParaRPr lang="en-IN" sz="2400" dirty="0" smtClean="0">
              <a:latin typeface="Tekton Pro" pitchFamily="34" charset="0"/>
            </a:endParaRPr>
          </a:p>
          <a:p>
            <a:r>
              <a:rPr lang="en-IN" sz="2400" dirty="0" smtClean="0">
                <a:latin typeface="Tekton Pro" pitchFamily="34" charset="0"/>
              </a:rPr>
              <a:t>This </a:t>
            </a:r>
            <a:r>
              <a:rPr lang="en-IN" sz="2400" dirty="0" smtClean="0">
                <a:solidFill>
                  <a:srgbClr val="00B050"/>
                </a:solidFill>
                <a:latin typeface="Tekton Pro" pitchFamily="34" charset="0"/>
              </a:rPr>
              <a:t>pressure is much greater in arteries than in veins</a:t>
            </a:r>
          </a:p>
          <a:p>
            <a:endParaRPr lang="en-IN" sz="2400" dirty="0" smtClean="0">
              <a:latin typeface="Tekton Pro" pitchFamily="34" charset="0"/>
            </a:endParaRPr>
          </a:p>
          <a:p>
            <a:r>
              <a:rPr lang="en-IN" sz="2400" dirty="0" smtClean="0">
                <a:latin typeface="Tekton Pro" pitchFamily="34" charset="0"/>
              </a:rPr>
              <a:t>The pressure of blood  inside the artery during ventricular systole (contraction) is called </a:t>
            </a:r>
            <a:r>
              <a:rPr lang="en-IN" sz="2400" dirty="0" smtClean="0">
                <a:solidFill>
                  <a:srgbClr val="7030A0"/>
                </a:solidFill>
                <a:latin typeface="Tekton Pro" pitchFamily="34" charset="0"/>
              </a:rPr>
              <a:t>systolic pressure</a:t>
            </a:r>
          </a:p>
          <a:p>
            <a:endParaRPr lang="en-IN" sz="2400" dirty="0" smtClean="0">
              <a:latin typeface="Tekton Pro" pitchFamily="34" charset="0"/>
            </a:endParaRPr>
          </a:p>
          <a:p>
            <a:r>
              <a:rPr lang="en-IN" sz="2400" dirty="0" smtClean="0">
                <a:latin typeface="Tekton Pro" pitchFamily="34" charset="0"/>
              </a:rPr>
              <a:t>Pressure in artery during ventricular diastole (relaxation) is called </a:t>
            </a:r>
            <a:r>
              <a:rPr lang="en-IN" sz="2400" dirty="0" smtClean="0">
                <a:solidFill>
                  <a:srgbClr val="7030A0"/>
                </a:solidFill>
                <a:latin typeface="Tekton Pro" pitchFamily="34" charset="0"/>
              </a:rPr>
              <a:t>diastolic pressure</a:t>
            </a:r>
          </a:p>
          <a:p>
            <a:endParaRPr lang="en-IN" sz="2400" dirty="0" smtClean="0">
              <a:latin typeface="Tekton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7"/>
            <a:ext cx="8229600" cy="5072098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ekton Pro" pitchFamily="34" charset="0"/>
              </a:rPr>
              <a:t>The </a:t>
            </a:r>
            <a:r>
              <a:rPr lang="en-IN" sz="2400" dirty="0" smtClean="0">
                <a:solidFill>
                  <a:srgbClr val="C00000"/>
                </a:solidFill>
                <a:latin typeface="Tekton Pro" pitchFamily="34" charset="0"/>
              </a:rPr>
              <a:t>normal systolic pressure is about 120 mm of Hg </a:t>
            </a:r>
            <a:r>
              <a:rPr lang="en-IN" sz="2400" dirty="0" smtClean="0">
                <a:latin typeface="Tekton Pro" pitchFamily="34" charset="0"/>
              </a:rPr>
              <a:t>and </a:t>
            </a:r>
            <a:r>
              <a:rPr lang="en-IN" sz="2400" dirty="0" smtClean="0">
                <a:solidFill>
                  <a:srgbClr val="7030A0"/>
                </a:solidFill>
                <a:latin typeface="Tekton Pro" pitchFamily="34" charset="0"/>
              </a:rPr>
              <a:t>diastolic pressure is 80 mm of Hg</a:t>
            </a:r>
          </a:p>
          <a:p>
            <a:endParaRPr lang="en-IN" sz="2400" dirty="0" smtClean="0">
              <a:latin typeface="Tekton Pro" pitchFamily="34" charset="0"/>
            </a:endParaRPr>
          </a:p>
          <a:p>
            <a:r>
              <a:rPr lang="en-IN" sz="2400" dirty="0" smtClean="0">
                <a:latin typeface="Tekton Pro" pitchFamily="34" charset="0"/>
              </a:rPr>
              <a:t>Blood pressure is measured with an instrument called </a:t>
            </a:r>
            <a:r>
              <a:rPr lang="en-IN" sz="2400" dirty="0" smtClean="0">
                <a:solidFill>
                  <a:srgbClr val="FF0000"/>
                </a:solidFill>
                <a:latin typeface="Tekton Pro" pitchFamily="34" charset="0"/>
              </a:rPr>
              <a:t>sphygmomanometer</a:t>
            </a:r>
          </a:p>
          <a:p>
            <a:endParaRPr lang="en-IN" sz="2400" dirty="0" smtClean="0">
              <a:latin typeface="Tekton Pro" pitchFamily="34" charset="0"/>
            </a:endParaRPr>
          </a:p>
          <a:p>
            <a:r>
              <a:rPr lang="en-IN" sz="2400" dirty="0" smtClean="0">
                <a:latin typeface="Tekton Pro" pitchFamily="34" charset="0"/>
              </a:rPr>
              <a:t>High blood pressure is also called </a:t>
            </a:r>
            <a:r>
              <a:rPr lang="en-IN" sz="2400" dirty="0" smtClean="0">
                <a:solidFill>
                  <a:srgbClr val="FF0000"/>
                </a:solidFill>
                <a:latin typeface="Tekton Pro" pitchFamily="34" charset="0"/>
              </a:rPr>
              <a:t>hypertension</a:t>
            </a:r>
            <a:r>
              <a:rPr lang="en-IN" sz="2400" dirty="0" smtClean="0">
                <a:latin typeface="Tekton Pro" pitchFamily="34" charset="0"/>
              </a:rPr>
              <a:t> </a:t>
            </a:r>
          </a:p>
          <a:p>
            <a:pPr>
              <a:buNone/>
            </a:pPr>
            <a:r>
              <a:rPr lang="en-IN" sz="2400" dirty="0" smtClean="0">
                <a:latin typeface="Tekton Pro" pitchFamily="34" charset="0"/>
              </a:rPr>
              <a:t>			- Caused by the constriction of arterioles, which results in increased resistance to blood flow</a:t>
            </a:r>
          </a:p>
          <a:p>
            <a:endParaRPr lang="en-IN" sz="2400" dirty="0" smtClean="0">
              <a:latin typeface="Tekton Pro" pitchFamily="34" charset="0"/>
            </a:endParaRPr>
          </a:p>
          <a:p>
            <a:r>
              <a:rPr lang="en-IN" sz="2400" dirty="0" smtClean="0">
                <a:latin typeface="Tekton Pro" pitchFamily="34" charset="0"/>
              </a:rPr>
              <a:t>It can lead to the rupture of an artery and internal bleeding</a:t>
            </a:r>
            <a:endParaRPr lang="en-IN" sz="2400" dirty="0">
              <a:latin typeface="Tekton Pro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ekton Pro" pitchFamily="34" charset="0"/>
              </a:rPr>
              <a:t>BLOOD</a:t>
            </a:r>
            <a:endParaRPr lang="en-IN" sz="3200" dirty="0">
              <a:latin typeface="Tekton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401080" cy="485778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ekton Pro" pitchFamily="34" charset="0"/>
                <a:cs typeface="Segoe UI Semibold" pitchFamily="34" charset="0"/>
              </a:rPr>
              <a:t>Blood is a red coloured fluid connective tissue</a:t>
            </a:r>
          </a:p>
          <a:p>
            <a:endParaRPr lang="en-IN" sz="2800" dirty="0">
              <a:latin typeface="Tekton Pro" pitchFamily="34" charset="0"/>
              <a:cs typeface="Segoe UI Semibold" pitchFamily="34" charset="0"/>
            </a:endParaRPr>
          </a:p>
          <a:p>
            <a:r>
              <a:rPr lang="en-IN" sz="2800" dirty="0" smtClean="0">
                <a:latin typeface="Tekton Pro" pitchFamily="34" charset="0"/>
                <a:cs typeface="Segoe UI Semibold" pitchFamily="34" charset="0"/>
              </a:rPr>
              <a:t>It consists of a fluid medium called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  <a:cs typeface="Segoe UI Semibold" pitchFamily="34" charset="0"/>
              </a:rPr>
              <a:t>plasma</a:t>
            </a:r>
            <a:r>
              <a:rPr lang="en-IN" sz="2800" dirty="0" smtClean="0">
                <a:latin typeface="Tekton Pro" pitchFamily="34" charset="0"/>
                <a:cs typeface="Segoe UI Semibold" pitchFamily="34" charset="0"/>
              </a:rPr>
              <a:t> (55%) in which the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  <a:cs typeface="Segoe UI Semibold" pitchFamily="34" charset="0"/>
              </a:rPr>
              <a:t>cells</a:t>
            </a:r>
            <a:r>
              <a:rPr lang="en-IN" sz="2800" dirty="0" smtClean="0">
                <a:latin typeface="Tekton Pro" pitchFamily="34" charset="0"/>
                <a:cs typeface="Segoe UI Semibold" pitchFamily="34" charset="0"/>
              </a:rPr>
              <a:t> (45%) are suspended</a:t>
            </a:r>
          </a:p>
          <a:p>
            <a:endParaRPr lang="en-IN" sz="2800" dirty="0">
              <a:latin typeface="Tekton Pro" pitchFamily="34" charset="0"/>
              <a:cs typeface="Segoe UI Semibold" pitchFamily="34" charset="0"/>
            </a:endParaRPr>
          </a:p>
          <a:p>
            <a:pPr>
              <a:buNone/>
            </a:pPr>
            <a:endParaRPr lang="en-IN" sz="2800" dirty="0" smtClean="0">
              <a:latin typeface="Tekton Pro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Tekton Pro" pitchFamily="34" charset="0"/>
              </a:rPr>
              <a:t>Blood corpuscles are of three types :</a:t>
            </a:r>
          </a:p>
          <a:p>
            <a:endParaRPr lang="en-IN" sz="2800" dirty="0" smtClean="0">
              <a:latin typeface="Tekton Pro" pitchFamily="34" charset="0"/>
            </a:endParaRPr>
          </a:p>
          <a:p>
            <a:pPr marL="514350" indent="-514350">
              <a:buAutoNum type="arabicPeriod"/>
            </a:pPr>
            <a:r>
              <a:rPr lang="en-IN" sz="2800" dirty="0" smtClean="0">
                <a:latin typeface="Tekton Pro" pitchFamily="34" charset="0"/>
              </a:rPr>
              <a:t>Red blood corpuscles (</a:t>
            </a:r>
            <a:r>
              <a:rPr lang="en-IN" sz="2800" b="1" dirty="0" smtClean="0">
                <a:solidFill>
                  <a:srgbClr val="7030A0"/>
                </a:solidFill>
                <a:latin typeface="Tekton Pro" pitchFamily="34" charset="0"/>
              </a:rPr>
              <a:t>RBC</a:t>
            </a:r>
            <a:r>
              <a:rPr lang="en-IN" sz="2800" dirty="0" smtClean="0">
                <a:latin typeface="Tekton Pro" pitchFamily="34" charset="0"/>
              </a:rPr>
              <a:t>) or Erythrocytes </a:t>
            </a:r>
          </a:p>
          <a:p>
            <a:pPr marL="514350" indent="-514350">
              <a:buAutoNum type="arabicPeriod"/>
            </a:pPr>
            <a:endParaRPr lang="en-IN" sz="2800" dirty="0" smtClean="0">
              <a:latin typeface="Tekton Pro" pitchFamily="34" charset="0"/>
            </a:endParaRPr>
          </a:p>
          <a:p>
            <a:pPr marL="514350" indent="-514350">
              <a:buAutoNum type="arabicPeriod"/>
            </a:pPr>
            <a:r>
              <a:rPr lang="en-IN" sz="2800" dirty="0" smtClean="0">
                <a:latin typeface="Tekton Pro" pitchFamily="34" charset="0"/>
              </a:rPr>
              <a:t>White blood corpuscles (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WBC</a:t>
            </a:r>
            <a:r>
              <a:rPr lang="en-IN" sz="2800" dirty="0" smtClean="0">
                <a:latin typeface="Tekton Pro" pitchFamily="34" charset="0"/>
              </a:rPr>
              <a:t>) or Leucocytes</a:t>
            </a:r>
          </a:p>
          <a:p>
            <a:pPr marL="514350" indent="-514350">
              <a:buAutoNum type="arabicPeriod"/>
            </a:pPr>
            <a:endParaRPr lang="en-IN" sz="2800" dirty="0">
              <a:latin typeface="Tekton Pro" pitchFamily="34" charset="0"/>
            </a:endParaRPr>
          </a:p>
          <a:p>
            <a:pPr marL="514350" indent="-514350">
              <a:buAutoNum type="arabicPeriod"/>
            </a:pPr>
            <a:r>
              <a:rPr lang="en-IN" sz="2800" dirty="0" smtClean="0">
                <a:latin typeface="Tekton Pro" pitchFamily="34" charset="0"/>
              </a:rPr>
              <a:t>Blood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platelets</a:t>
            </a:r>
            <a:r>
              <a:rPr lang="en-IN" sz="2800" dirty="0" smtClean="0">
                <a:latin typeface="Tekton Pro" pitchFamily="34" charset="0"/>
              </a:rPr>
              <a:t> or </a:t>
            </a:r>
            <a:r>
              <a:rPr lang="en-IN" sz="2800" dirty="0" err="1" smtClean="0">
                <a:latin typeface="Tekton Pro" pitchFamily="34" charset="0"/>
              </a:rPr>
              <a:t>Thrombocytes</a:t>
            </a:r>
            <a:endParaRPr lang="en-IN" sz="2800" dirty="0">
              <a:latin typeface="Tekton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lood-cells-and-its-types-with-functio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000108"/>
            <a:ext cx="8007092" cy="485778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ekton Pro" pitchFamily="34" charset="0"/>
              </a:rPr>
              <a:t>FUNCTIONS  OF  BLOOD</a:t>
            </a:r>
            <a:endParaRPr lang="en-IN" sz="3200" dirty="0">
              <a:latin typeface="Tekton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58204" cy="5286412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IN" sz="2800" dirty="0" smtClean="0">
                <a:latin typeface="Tekton Pro" pitchFamily="34" charset="0"/>
              </a:rPr>
              <a:t>Transport of respiratory gases </a:t>
            </a:r>
          </a:p>
          <a:p>
            <a:pPr marL="571500" indent="-571500">
              <a:buNone/>
            </a:pPr>
            <a:r>
              <a:rPr lang="en-IN" sz="2800" dirty="0">
                <a:latin typeface="Tekton Pro" pitchFamily="34" charset="0"/>
              </a:rPr>
              <a:t>	</a:t>
            </a:r>
            <a:r>
              <a:rPr lang="en-IN" sz="2800" dirty="0" smtClean="0">
                <a:latin typeface="Tekton Pro" pitchFamily="34" charset="0"/>
              </a:rPr>
              <a:t>		- Oxygen by RBCs </a:t>
            </a:r>
          </a:p>
          <a:p>
            <a:pPr marL="571500" indent="-571500">
              <a:buNone/>
            </a:pPr>
            <a:r>
              <a:rPr lang="en-IN" sz="2800" dirty="0">
                <a:latin typeface="Tekton Pro" pitchFamily="34" charset="0"/>
              </a:rPr>
              <a:t>	</a:t>
            </a:r>
            <a:r>
              <a:rPr lang="en-IN" sz="2800" dirty="0" smtClean="0">
                <a:latin typeface="Tekton Pro" pitchFamily="34" charset="0"/>
              </a:rPr>
              <a:t>		- CO</a:t>
            </a:r>
            <a:r>
              <a:rPr lang="en-IN" sz="2000" dirty="0" smtClean="0">
                <a:latin typeface="Tekton Pro" pitchFamily="34" charset="0"/>
              </a:rPr>
              <a:t>2</a:t>
            </a:r>
            <a:r>
              <a:rPr lang="en-IN" sz="2800" dirty="0" smtClean="0">
                <a:latin typeface="Tekton Pro" pitchFamily="34" charset="0"/>
              </a:rPr>
              <a:t> through plasma in dissolved form</a:t>
            </a:r>
            <a:endParaRPr lang="en-IN" sz="2800" dirty="0">
              <a:latin typeface="Tekton Pro" pitchFamily="34" charset="0"/>
            </a:endParaRPr>
          </a:p>
          <a:p>
            <a:pPr marL="571500" indent="-571500">
              <a:buFont typeface="+mj-lt"/>
              <a:buAutoNum type="romanLcPeriod"/>
            </a:pPr>
            <a:endParaRPr lang="en-IN" sz="2800" dirty="0" smtClean="0">
              <a:latin typeface="Tekton Pro" pitchFamily="34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IN" sz="2800" dirty="0" smtClean="0">
                <a:latin typeface="Tekton Pro" pitchFamily="34" charset="0"/>
              </a:rPr>
              <a:t>Transport of digested food materials to the different body cells</a:t>
            </a:r>
          </a:p>
          <a:p>
            <a:pPr marL="571500" indent="-571500">
              <a:buFont typeface="+mj-lt"/>
              <a:buAutoNum type="romanLcPeriod"/>
            </a:pPr>
            <a:endParaRPr lang="en-IN" sz="2800" dirty="0" smtClean="0">
              <a:latin typeface="Tekton Pro" pitchFamily="34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IN" sz="2800" dirty="0" smtClean="0">
                <a:latin typeface="Tekton Pro" pitchFamily="34" charset="0"/>
              </a:rPr>
              <a:t>Transport of hormones</a:t>
            </a:r>
          </a:p>
          <a:p>
            <a:pPr marL="571500" indent="-571500">
              <a:buFont typeface="+mj-lt"/>
              <a:buAutoNum type="romanLcPeriod"/>
            </a:pPr>
            <a:endParaRPr lang="en-IN" sz="2800" dirty="0" smtClean="0">
              <a:latin typeface="Tekton Pro" pitchFamily="34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IN" sz="2800" dirty="0" smtClean="0">
                <a:latin typeface="Tekton Pro" pitchFamily="34" charset="0"/>
              </a:rPr>
              <a:t>Transport of nitrogenous wastes</a:t>
            </a:r>
          </a:p>
          <a:p>
            <a:pPr>
              <a:buNone/>
            </a:pPr>
            <a:endParaRPr lang="en-IN" sz="2800" dirty="0">
              <a:latin typeface="Tekton Pro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IN" sz="2800" dirty="0" smtClean="0">
                <a:latin typeface="Tekton Pro" pitchFamily="34" charset="0"/>
              </a:rPr>
              <a:t>Involved in </a:t>
            </a:r>
            <a:r>
              <a:rPr lang="en-IN" sz="2800" dirty="0" err="1" smtClean="0">
                <a:latin typeface="Tekton Pro" pitchFamily="34" charset="0"/>
              </a:rPr>
              <a:t>defense</a:t>
            </a:r>
            <a:r>
              <a:rPr lang="en-IN" sz="2800" dirty="0" smtClean="0">
                <a:latin typeface="Tekton Pro" pitchFamily="34" charset="0"/>
              </a:rPr>
              <a:t>  against diseases</a:t>
            </a:r>
          </a:p>
          <a:p>
            <a:pPr marL="571500" indent="-571500">
              <a:buFont typeface="+mj-lt"/>
              <a:buAutoNum type="romanLcPeriod"/>
            </a:pPr>
            <a:endParaRPr lang="en-IN" sz="2800" dirty="0" smtClean="0">
              <a:latin typeface="Tekton Pro" pitchFamily="34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IN" sz="2800" dirty="0" smtClean="0">
                <a:latin typeface="Tekton Pro" pitchFamily="34" charset="0"/>
              </a:rPr>
              <a:t>It regulates of pH and body temperature</a:t>
            </a:r>
          </a:p>
          <a:p>
            <a:pPr marL="571500" indent="-571500">
              <a:buFont typeface="+mj-lt"/>
              <a:buAutoNum type="romanLcPeriod"/>
            </a:pPr>
            <a:endParaRPr lang="en-IN" sz="2800" dirty="0" smtClean="0">
              <a:latin typeface="Tekton Pro" pitchFamily="34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IN" sz="2800" dirty="0" smtClean="0">
                <a:latin typeface="Tekton Pro" pitchFamily="34" charset="0"/>
              </a:rPr>
              <a:t>It maintains proper water balance in the body</a:t>
            </a:r>
            <a:endParaRPr lang="en-IN" sz="2800" dirty="0" smtClean="0">
              <a:latin typeface="Tekton Pro" pitchFamily="34" charset="0"/>
              <a:cs typeface="Segoe UI Semibold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ekton Pro" pitchFamily="34" charset="0"/>
              </a:rPr>
              <a:t>HEART</a:t>
            </a:r>
            <a:endParaRPr lang="en-IN" sz="3200" dirty="0">
              <a:latin typeface="Tekton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329642" cy="5072098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latin typeface="Tekton Pro" pitchFamily="34" charset="0"/>
              </a:rPr>
              <a:t>The heart is a muscular organ which is as big as our fist 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Heart has </a:t>
            </a:r>
            <a:r>
              <a:rPr lang="en-IN" sz="2800" dirty="0" smtClean="0">
                <a:solidFill>
                  <a:srgbClr val="7030A0"/>
                </a:solidFill>
                <a:latin typeface="Tekton Pro" pitchFamily="34" charset="0"/>
              </a:rPr>
              <a:t>4 chambers to prevent the mixing of oxygen-rich blood with carbon dioxide – rich blood</a:t>
            </a:r>
          </a:p>
          <a:p>
            <a:endParaRPr lang="en-IN" sz="2800" dirty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2 atria – left and right – small, thin walled upper chambers</a:t>
            </a:r>
          </a:p>
          <a:p>
            <a:endParaRPr lang="en-IN" sz="2800" dirty="0" smtClean="0">
              <a:latin typeface="Tekton Pro" pitchFamily="34" charset="0"/>
            </a:endParaRPr>
          </a:p>
          <a:p>
            <a:r>
              <a:rPr lang="en-IN" sz="2800" dirty="0" smtClean="0">
                <a:latin typeface="Tekton Pro" pitchFamily="34" charset="0"/>
              </a:rPr>
              <a:t>2 ventricles – left and right – large, thick walled lower chambers</a:t>
            </a:r>
          </a:p>
          <a:p>
            <a:endParaRPr lang="en-IN" sz="2800" dirty="0">
              <a:latin typeface="Tekton Pro" pitchFamily="34" charset="0"/>
            </a:endParaRPr>
          </a:p>
          <a:p>
            <a:endParaRPr lang="en-IN" sz="2800" dirty="0">
              <a:latin typeface="Tekton Pro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990</Words>
  <Application>Microsoft Office PowerPoint</Application>
  <PresentationFormat>On-screen Show (4:3)</PresentationFormat>
  <Paragraphs>135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Life Processes</vt:lpstr>
      <vt:lpstr>Slide 2</vt:lpstr>
      <vt:lpstr>Slide 3</vt:lpstr>
      <vt:lpstr>BLOOD</vt:lpstr>
      <vt:lpstr>Slide 5</vt:lpstr>
      <vt:lpstr>Slide 6</vt:lpstr>
      <vt:lpstr>FUNCTIONS  OF  BLOOD</vt:lpstr>
      <vt:lpstr>Slide 8</vt:lpstr>
      <vt:lpstr>HEART</vt:lpstr>
      <vt:lpstr>Slide 10</vt:lpstr>
      <vt:lpstr>Slide 11</vt:lpstr>
      <vt:lpstr> We can follow this process step by step 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DOUBLE CIRCULATION</vt:lpstr>
      <vt:lpstr>THE TUBES – BLOOD VESSELS</vt:lpstr>
      <vt:lpstr>Slide 22</vt:lpstr>
      <vt:lpstr>Slide 23</vt:lpstr>
      <vt:lpstr>Slide 24</vt:lpstr>
      <vt:lpstr>Slide 25</vt:lpstr>
      <vt:lpstr>MAINTENANCE  BY  PLATELETS</vt:lpstr>
      <vt:lpstr>Slide 27</vt:lpstr>
      <vt:lpstr>LYMPH</vt:lpstr>
      <vt:lpstr>Slide 29</vt:lpstr>
      <vt:lpstr>Slide 30</vt:lpstr>
      <vt:lpstr>Slide 31</vt:lpstr>
      <vt:lpstr>BLOOD  PRESSURE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Processes</dc:title>
  <dc:creator>lalu</dc:creator>
  <cp:lastModifiedBy>lalu</cp:lastModifiedBy>
  <cp:revision>10</cp:revision>
  <dcterms:created xsi:type="dcterms:W3CDTF">2021-07-03T13:58:53Z</dcterms:created>
  <dcterms:modified xsi:type="dcterms:W3CDTF">2022-08-04T18:10:34Z</dcterms:modified>
</cp:coreProperties>
</file>