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332" r:id="rId3"/>
    <p:sldId id="296" r:id="rId4"/>
    <p:sldId id="345" r:id="rId5"/>
    <p:sldId id="343" r:id="rId6"/>
    <p:sldId id="344" r:id="rId7"/>
    <p:sldId id="301" r:id="rId8"/>
    <p:sldId id="340" r:id="rId9"/>
    <p:sldId id="327" r:id="rId10"/>
    <p:sldId id="346" r:id="rId11"/>
    <p:sldId id="338" r:id="rId12"/>
    <p:sldId id="316" r:id="rId1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8029" autoAdjust="0"/>
  </p:normalViewPr>
  <p:slideViewPr>
    <p:cSldViewPr>
      <p:cViewPr>
        <p:scale>
          <a:sx n="66" d="100"/>
          <a:sy n="66" d="100"/>
        </p:scale>
        <p:origin x="1934" y="3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5825"/>
          </a:xfrm>
          <a:prstGeom prst="rect">
            <a:avLst/>
          </a:prstGeom>
        </p:spPr>
        <p:txBody>
          <a:bodyPr vert="horz" lIns="91440" tIns="45720" rIns="91440" bIns="45720" rtlCol="0"/>
          <a:lstStyle>
            <a:lvl1pPr algn="r">
              <a:defRPr sz="1200"/>
            </a:lvl1pPr>
          </a:lstStyle>
          <a:p>
            <a:fld id="{1B0FC4F5-5B01-4560-89D4-279EC5BE23FE}" type="datetimeFigureOut">
              <a:rPr lang="en-US" smtClean="0"/>
              <a:pPr/>
              <a:t>6/12/2024</a:t>
            </a:fld>
            <a:endParaRPr lang="en-US"/>
          </a:p>
        </p:txBody>
      </p:sp>
      <p:sp>
        <p:nvSpPr>
          <p:cNvPr id="4" name="Footer Placeholder 3"/>
          <p:cNvSpPr>
            <a:spLocks noGrp="1"/>
          </p:cNvSpPr>
          <p:nvPr>
            <p:ph type="ftr" sz="quarter" idx="2"/>
          </p:nvPr>
        </p:nvSpPr>
        <p:spPr>
          <a:xfrm>
            <a:off x="0" y="9429121"/>
            <a:ext cx="2945659" cy="495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9121"/>
            <a:ext cx="2945659" cy="495825"/>
          </a:xfrm>
          <a:prstGeom prst="rect">
            <a:avLst/>
          </a:prstGeom>
        </p:spPr>
        <p:txBody>
          <a:bodyPr vert="horz" lIns="91440" tIns="45720" rIns="91440" bIns="45720" rtlCol="0" anchor="b"/>
          <a:lstStyle>
            <a:lvl1pPr algn="r">
              <a:defRPr sz="1200"/>
            </a:lvl1pPr>
          </a:lstStyle>
          <a:p>
            <a:fld id="{74460B59-CBB5-4193-84FF-6A901B3849EB}" type="slidenum">
              <a:rPr lang="en-US" smtClean="0"/>
              <a:pPr/>
              <a:t>‹#›</a:t>
            </a:fld>
            <a:endParaRPr lang="en-US"/>
          </a:p>
        </p:txBody>
      </p:sp>
    </p:spTree>
    <p:extLst>
      <p:ext uri="{BB962C8B-B14F-4D97-AF65-F5344CB8AC3E}">
        <p14:creationId xmlns:p14="http://schemas.microsoft.com/office/powerpoint/2010/main" val="3509139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3460D20-A286-445A-8D0E-B6C9064950E0}" type="datetimeFigureOut">
              <a:rPr lang="en-US" smtClean="0"/>
              <a:pPr/>
              <a:t>6/12/2024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08347E8-4C94-4524-B6A1-5625C6192120}" type="slidenum">
              <a:rPr lang="en-US" smtClean="0"/>
              <a:pPr/>
              <a:t>‹#›</a:t>
            </a:fld>
            <a:endParaRPr lang="en-US"/>
          </a:p>
        </p:txBody>
      </p:sp>
    </p:spTree>
    <p:extLst>
      <p:ext uri="{BB962C8B-B14F-4D97-AF65-F5344CB8AC3E}">
        <p14:creationId xmlns:p14="http://schemas.microsoft.com/office/powerpoint/2010/main" val="303243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8347E8-4C94-4524-B6A1-5625C6192120}" type="slidenum">
              <a:rPr lang="en-US" smtClean="0"/>
              <a:pPr/>
              <a:t>1</a:t>
            </a:fld>
            <a:endParaRPr lang="en-US"/>
          </a:p>
        </p:txBody>
      </p:sp>
    </p:spTree>
    <p:extLst>
      <p:ext uri="{BB962C8B-B14F-4D97-AF65-F5344CB8AC3E}">
        <p14:creationId xmlns:p14="http://schemas.microsoft.com/office/powerpoint/2010/main" val="81571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8347E8-4C94-4524-B6A1-5625C6192120}" type="slidenum">
              <a:rPr lang="en-US" smtClean="0"/>
              <a:pPr/>
              <a:t>3</a:t>
            </a:fld>
            <a:endParaRPr lang="en-US"/>
          </a:p>
        </p:txBody>
      </p:sp>
    </p:spTree>
    <p:extLst>
      <p:ext uri="{BB962C8B-B14F-4D97-AF65-F5344CB8AC3E}">
        <p14:creationId xmlns:p14="http://schemas.microsoft.com/office/powerpoint/2010/main" val="365885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8347E8-4C94-4524-B6A1-5625C6192120}" type="slidenum">
              <a:rPr lang="en-US" smtClean="0"/>
              <a:pPr/>
              <a:t>7</a:t>
            </a:fld>
            <a:endParaRPr lang="en-US"/>
          </a:p>
        </p:txBody>
      </p:sp>
    </p:spTree>
    <p:extLst>
      <p:ext uri="{BB962C8B-B14F-4D97-AF65-F5344CB8AC3E}">
        <p14:creationId xmlns:p14="http://schemas.microsoft.com/office/powerpoint/2010/main" val="411420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8347E8-4C94-4524-B6A1-5625C6192120}" type="slidenum">
              <a:rPr lang="en-US" smtClean="0"/>
              <a:pPr/>
              <a:t>9</a:t>
            </a:fld>
            <a:endParaRPr lang="en-US"/>
          </a:p>
        </p:txBody>
      </p:sp>
    </p:spTree>
    <p:extLst>
      <p:ext uri="{BB962C8B-B14F-4D97-AF65-F5344CB8AC3E}">
        <p14:creationId xmlns:p14="http://schemas.microsoft.com/office/powerpoint/2010/main" val="91748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8347E8-4C94-4524-B6A1-5625C6192120}" type="slidenum">
              <a:rPr lang="en-US" smtClean="0"/>
              <a:pPr/>
              <a:t>12</a:t>
            </a:fld>
            <a:endParaRPr lang="en-US"/>
          </a:p>
        </p:txBody>
      </p:sp>
    </p:spTree>
    <p:extLst>
      <p:ext uri="{BB962C8B-B14F-4D97-AF65-F5344CB8AC3E}">
        <p14:creationId xmlns:p14="http://schemas.microsoft.com/office/powerpoint/2010/main" val="411238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4648200"/>
            <a:ext cx="7772400" cy="857250"/>
          </a:xfrm>
        </p:spPr>
        <p:txBody>
          <a:bodyPr/>
          <a:lstStyle>
            <a:lvl1pPr algn="ctr">
              <a:defRPr>
                <a:solidFill>
                  <a:schemeClr val="tx1"/>
                </a:solidFill>
              </a:defRPr>
            </a:lvl1pPr>
          </a:lstStyle>
          <a:p>
            <a:r>
              <a:rPr lang="en-US"/>
              <a:t>Click to edit Master title style</a:t>
            </a:r>
          </a:p>
        </p:txBody>
      </p:sp>
      <p:sp>
        <p:nvSpPr>
          <p:cNvPr id="3075" name="Rectangle 3"/>
          <p:cNvSpPr>
            <a:spLocks noGrp="1" noChangeArrowheads="1"/>
          </p:cNvSpPr>
          <p:nvPr>
            <p:ph type="subTitle" idx="1"/>
          </p:nvPr>
        </p:nvSpPr>
        <p:spPr>
          <a:xfrm>
            <a:off x="1371600" y="5595938"/>
            <a:ext cx="6400800" cy="609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a:xfrm>
            <a:off x="457200" y="6305550"/>
            <a:ext cx="2133600" cy="476250"/>
          </a:xfrm>
        </p:spPr>
        <p:txBody>
          <a:bodyPr/>
          <a:lstStyle>
            <a:lvl1pPr>
              <a:defRPr/>
            </a:lvl1pPr>
          </a:lstStyle>
          <a:p>
            <a:fld id="{162A3ABD-3705-4FD6-8EAD-A151FF43BD72}" type="datetimeFigureOut">
              <a:rPr lang="en-US" smtClean="0"/>
              <a:pPr/>
              <a:t>6/12/2024</a:t>
            </a:fld>
            <a:endParaRPr lang="en-US"/>
          </a:p>
        </p:txBody>
      </p:sp>
      <p:sp>
        <p:nvSpPr>
          <p:cNvPr id="3077" name="Rectangle 5"/>
          <p:cNvSpPr>
            <a:spLocks noGrp="1" noChangeArrowheads="1"/>
          </p:cNvSpPr>
          <p:nvPr>
            <p:ph type="ftr" sz="quarter" idx="3"/>
          </p:nvPr>
        </p:nvSpPr>
        <p:spPr>
          <a:xfrm>
            <a:off x="3124200" y="6305550"/>
            <a:ext cx="2895600" cy="476250"/>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305550"/>
            <a:ext cx="2133600" cy="476250"/>
          </a:xfrm>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62A3ABD-3705-4FD6-8EAD-A151FF43BD72}" type="datetimeFigureOut">
              <a:rPr lang="en-US" smtClean="0"/>
              <a:pPr/>
              <a:t>6/12/2024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59FBB3C-1BFD-4187-BD62-936DA994E2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b="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6172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62A3ABD-3705-4FD6-8EAD-A151FF43BD72}" type="datetimeFigureOut">
              <a:rPr lang="en-US" smtClean="0"/>
              <a:pPr/>
              <a:t>6/12/2024</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9FBB3C-1BFD-4187-BD62-936DA994E2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charset="0"/>
          <a:cs typeface="Arial" charset="0"/>
        </a:defRPr>
      </a:lvl2pPr>
      <a:lvl3pPr algn="l" rtl="0" eaLnBrk="1" fontAlgn="base" hangingPunct="1">
        <a:spcBef>
          <a:spcPct val="0"/>
        </a:spcBef>
        <a:spcAft>
          <a:spcPct val="0"/>
        </a:spcAft>
        <a:defRPr sz="3600">
          <a:solidFill>
            <a:schemeClr val="bg1"/>
          </a:solidFill>
          <a:latin typeface="Arial" charset="0"/>
          <a:cs typeface="Arial" charset="0"/>
        </a:defRPr>
      </a:lvl3pPr>
      <a:lvl4pPr algn="l" rtl="0" eaLnBrk="1" fontAlgn="base" hangingPunct="1">
        <a:spcBef>
          <a:spcPct val="0"/>
        </a:spcBef>
        <a:spcAft>
          <a:spcPct val="0"/>
        </a:spcAft>
        <a:defRPr sz="3600">
          <a:solidFill>
            <a:schemeClr val="bg1"/>
          </a:solidFill>
          <a:latin typeface="Arial" charset="0"/>
          <a:cs typeface="Arial" charset="0"/>
        </a:defRPr>
      </a:lvl4pPr>
      <a:lvl5pPr algn="l" rtl="0" eaLnBrk="1" fontAlgn="base" hangingPunct="1">
        <a:spcBef>
          <a:spcPct val="0"/>
        </a:spcBef>
        <a:spcAft>
          <a:spcPct val="0"/>
        </a:spcAft>
        <a:defRPr sz="3600">
          <a:solidFill>
            <a:schemeClr val="bg1"/>
          </a:solidFill>
          <a:latin typeface="Arial" charset="0"/>
          <a:cs typeface="Arial" charset="0"/>
        </a:defRPr>
      </a:lvl5pPr>
      <a:lvl6pPr marL="457200" algn="l" rtl="0" eaLnBrk="1" fontAlgn="base" hangingPunct="1">
        <a:spcBef>
          <a:spcPct val="0"/>
        </a:spcBef>
        <a:spcAft>
          <a:spcPct val="0"/>
        </a:spcAft>
        <a:defRPr sz="3600">
          <a:solidFill>
            <a:schemeClr val="bg1"/>
          </a:solidFill>
          <a:latin typeface="Arial" charset="0"/>
          <a:cs typeface="Arial" charset="0"/>
        </a:defRPr>
      </a:lvl6pPr>
      <a:lvl7pPr marL="914400" algn="l" rtl="0" eaLnBrk="1" fontAlgn="base" hangingPunct="1">
        <a:spcBef>
          <a:spcPct val="0"/>
        </a:spcBef>
        <a:spcAft>
          <a:spcPct val="0"/>
        </a:spcAft>
        <a:defRPr sz="3600">
          <a:solidFill>
            <a:schemeClr val="bg1"/>
          </a:solidFill>
          <a:latin typeface="Arial" charset="0"/>
          <a:cs typeface="Arial" charset="0"/>
        </a:defRPr>
      </a:lvl7pPr>
      <a:lvl8pPr marL="1371600" algn="l" rtl="0" eaLnBrk="1" fontAlgn="base" hangingPunct="1">
        <a:spcBef>
          <a:spcPct val="0"/>
        </a:spcBef>
        <a:spcAft>
          <a:spcPct val="0"/>
        </a:spcAft>
        <a:defRPr sz="3600">
          <a:solidFill>
            <a:schemeClr val="bg1"/>
          </a:solidFill>
          <a:latin typeface="Arial" charset="0"/>
          <a:cs typeface="Arial" charset="0"/>
        </a:defRPr>
      </a:lvl8pPr>
      <a:lvl9pPr marL="1828800" algn="l" rtl="0" eaLnBrk="1" fontAlgn="base" hangingPunct="1">
        <a:spcBef>
          <a:spcPct val="0"/>
        </a:spcBef>
        <a:spcAft>
          <a:spcPct val="0"/>
        </a:spcAft>
        <a:defRPr sz="3600">
          <a:solidFill>
            <a:schemeClr val="bg1"/>
          </a:solidFill>
          <a:latin typeface="Arial" charset="0"/>
          <a:cs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sz="1600">
          <a:solidFill>
            <a:schemeClr val="tx1"/>
          </a:solidFill>
          <a:latin typeface="+mn-lt"/>
          <a:cs typeface="+mn-cs"/>
        </a:defRPr>
      </a:lvl4pPr>
      <a:lvl5pPr marL="2057400" indent="-228600" algn="l" rtl="0" eaLnBrk="1" fontAlgn="base" hangingPunct="1">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066800"/>
            <a:ext cx="5715000" cy="4255571"/>
          </a:xfrm>
        </p:spPr>
        <p:txBody>
          <a:bodyPr/>
          <a:lstStyle/>
          <a:p>
            <a:r>
              <a:rPr lang="en-US" sz="3200" dirty="0"/>
              <a:t>….</a:t>
            </a:r>
            <a:br>
              <a:rPr lang="en-US" sz="3200" dirty="0"/>
            </a:br>
            <a:br>
              <a:rPr lang="en-US" sz="3200" dirty="0"/>
            </a:br>
            <a:br>
              <a:rPr lang="en-US" sz="3200" dirty="0"/>
            </a:br>
            <a:endParaRPr lang="en-US" sz="4400" dirty="0"/>
          </a:p>
        </p:txBody>
      </p:sp>
      <p:sp>
        <p:nvSpPr>
          <p:cNvPr id="6" name="Rectangle 5">
            <a:extLst>
              <a:ext uri="{FF2B5EF4-FFF2-40B4-BE49-F238E27FC236}">
                <a16:creationId xmlns:a16="http://schemas.microsoft.com/office/drawing/2014/main" id="{81C2997C-0876-44A6-99F9-F991661ADBDE}"/>
              </a:ext>
            </a:extLst>
          </p:cNvPr>
          <p:cNvSpPr/>
          <p:nvPr/>
        </p:nvSpPr>
        <p:spPr>
          <a:xfrm>
            <a:off x="533400" y="5322372"/>
            <a:ext cx="7924800" cy="1200329"/>
          </a:xfrm>
          <a:prstGeom prst="rect">
            <a:avLst/>
          </a:prstGeom>
        </p:spPr>
        <p:txBody>
          <a:bodyPr wrap="square">
            <a:spAutoFit/>
          </a:bodyPr>
          <a:lstStyle/>
          <a:p>
            <a:pPr algn="ctr"/>
            <a:r>
              <a:rPr lang="en-US" sz="3600" dirty="0"/>
              <a:t>HUMAN EXCRETION </a:t>
            </a:r>
          </a:p>
          <a:p>
            <a:endParaRPr lang="en-US" sz="3600" dirty="0"/>
          </a:p>
        </p:txBody>
      </p:sp>
      <p:pic>
        <p:nvPicPr>
          <p:cNvPr id="4" name="Picture 3">
            <a:extLst>
              <a:ext uri="{FF2B5EF4-FFF2-40B4-BE49-F238E27FC236}">
                <a16:creationId xmlns:a16="http://schemas.microsoft.com/office/drawing/2014/main" id="{26E5A3B7-6F02-4F6F-8FC6-4ECE5182F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944525"/>
            <a:ext cx="5791200" cy="3257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7F42-B565-47F9-A20A-7A350F05E2EF}"/>
              </a:ext>
            </a:extLst>
          </p:cNvPr>
          <p:cNvSpPr>
            <a:spLocks noGrp="1"/>
          </p:cNvSpPr>
          <p:nvPr>
            <p:ph type="title"/>
          </p:nvPr>
        </p:nvSpPr>
        <p:spPr/>
        <p:txBody>
          <a:bodyPr/>
          <a:lstStyle/>
          <a:p>
            <a:r>
              <a:rPr lang="en-US" dirty="0"/>
              <a:t>l</a:t>
            </a:r>
          </a:p>
        </p:txBody>
      </p:sp>
      <p:sp>
        <p:nvSpPr>
          <p:cNvPr id="3" name="TextBox 2">
            <a:extLst>
              <a:ext uri="{FF2B5EF4-FFF2-40B4-BE49-F238E27FC236}">
                <a16:creationId xmlns:a16="http://schemas.microsoft.com/office/drawing/2014/main" id="{D7DAE6B3-34D9-43C8-8E32-B4C377C17B38}"/>
              </a:ext>
            </a:extLst>
          </p:cNvPr>
          <p:cNvSpPr txBox="1"/>
          <p:nvPr/>
        </p:nvSpPr>
        <p:spPr>
          <a:xfrm>
            <a:off x="609600" y="1981200"/>
            <a:ext cx="6629400" cy="1477328"/>
          </a:xfrm>
          <a:prstGeom prst="rect">
            <a:avLst/>
          </a:prstGeom>
          <a:noFill/>
        </p:spPr>
        <p:txBody>
          <a:bodyPr wrap="square" rtlCol="0">
            <a:spAutoFit/>
          </a:bodyPr>
          <a:lstStyle/>
          <a:p>
            <a:r>
              <a:rPr lang="en-US" dirty="0" err="1"/>
              <a:t>L.Objs</a:t>
            </a:r>
            <a:endParaRPr lang="en-US" dirty="0"/>
          </a:p>
          <a:p>
            <a:endParaRPr lang="en-US" dirty="0"/>
          </a:p>
          <a:p>
            <a:r>
              <a:rPr lang="en-US" dirty="0"/>
              <a:t>To explain about dialysis</a:t>
            </a:r>
          </a:p>
          <a:p>
            <a:endParaRPr lang="en-US" dirty="0"/>
          </a:p>
          <a:p>
            <a:r>
              <a:rPr lang="en-US" dirty="0"/>
              <a:t>To describe the excretion in plants</a:t>
            </a:r>
          </a:p>
        </p:txBody>
      </p:sp>
    </p:spTree>
    <p:extLst>
      <p:ext uri="{BB962C8B-B14F-4D97-AF65-F5344CB8AC3E}">
        <p14:creationId xmlns:p14="http://schemas.microsoft.com/office/powerpoint/2010/main" val="410244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94F8-8A1C-4FAA-9951-86A3B45A544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9B5BD46-679D-42EF-B4EA-4DCD56C7F6EF}"/>
              </a:ext>
            </a:extLst>
          </p:cNvPr>
          <p:cNvPicPr>
            <a:picLocks noChangeAspect="1"/>
          </p:cNvPicPr>
          <p:nvPr/>
        </p:nvPicPr>
        <p:blipFill>
          <a:blip r:embed="rId2"/>
          <a:stretch>
            <a:fillRect/>
          </a:stretch>
        </p:blipFill>
        <p:spPr>
          <a:xfrm>
            <a:off x="45327" y="0"/>
            <a:ext cx="9053345" cy="6858000"/>
          </a:xfrm>
          <a:prstGeom prst="rect">
            <a:avLst/>
          </a:prstGeom>
        </p:spPr>
      </p:pic>
    </p:spTree>
    <p:extLst>
      <p:ext uri="{BB962C8B-B14F-4D97-AF65-F5344CB8AC3E}">
        <p14:creationId xmlns:p14="http://schemas.microsoft.com/office/powerpoint/2010/main" val="266841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a:ln>
            <a:noFill/>
          </a:ln>
        </p:spPr>
        <p:txBody>
          <a:bodyPr/>
          <a:lstStyle/>
          <a:p>
            <a:r>
              <a:rPr lang="en-US" sz="4400" b="1" u="sng" dirty="0">
                <a:solidFill>
                  <a:srgbClr val="FF0000"/>
                </a:solidFill>
                <a:latin typeface="Arial" panose="020B0604020202020204" pitchFamily="34" charset="0"/>
              </a:rPr>
              <a:t>EXCRETION IN PLANTS :-</a:t>
            </a:r>
            <a:br>
              <a:rPr lang="en-US" sz="2400" dirty="0">
                <a:solidFill>
                  <a:srgbClr val="FF0000"/>
                </a:solidFill>
                <a:latin typeface="Arial" panose="020B0604020202020204" pitchFamily="34" charset="0"/>
              </a:rPr>
            </a:br>
            <a:endParaRPr lang="en-US" sz="4000" dirty="0">
              <a:solidFill>
                <a:srgbClr val="FF0000"/>
              </a:solidFill>
            </a:endParaRPr>
          </a:p>
        </p:txBody>
      </p:sp>
      <p:sp>
        <p:nvSpPr>
          <p:cNvPr id="4" name="Rectangle 3">
            <a:extLst>
              <a:ext uri="{FF2B5EF4-FFF2-40B4-BE49-F238E27FC236}">
                <a16:creationId xmlns:a16="http://schemas.microsoft.com/office/drawing/2014/main" id="{E8E719AB-4165-45AB-9802-E991AE12F364}"/>
              </a:ext>
            </a:extLst>
          </p:cNvPr>
          <p:cNvSpPr/>
          <p:nvPr/>
        </p:nvSpPr>
        <p:spPr>
          <a:xfrm>
            <a:off x="381000" y="1305342"/>
            <a:ext cx="8763000" cy="4832092"/>
          </a:xfrm>
          <a:prstGeom prst="rect">
            <a:avLst/>
          </a:prstGeom>
        </p:spPr>
        <p:txBody>
          <a:bodyPr wrap="square">
            <a:spAutoFit/>
          </a:bodyPr>
          <a:lstStyle/>
          <a:p>
            <a:pPr fontAlgn="base"/>
            <a:r>
              <a:rPr lang="en-US" b="1" dirty="0">
                <a:solidFill>
                  <a:srgbClr val="000000"/>
                </a:solidFill>
                <a:latin typeface="Arial" panose="020B0604020202020204" pitchFamily="34" charset="0"/>
              </a:rPr>
              <a:t>  </a:t>
            </a:r>
            <a:r>
              <a:rPr lang="en-US" sz="2800" b="1" dirty="0">
                <a:latin typeface="Arial" panose="020B0604020202020204" pitchFamily="34" charset="0"/>
              </a:rPr>
              <a:t> In plants the gaseous waste products produced during respiration (CO</a:t>
            </a:r>
            <a:r>
              <a:rPr lang="en-US" sz="2800" b="1" baseline="-25000" dirty="0">
                <a:latin typeface="Arial" panose="020B0604020202020204" pitchFamily="34" charset="0"/>
              </a:rPr>
              <a:t>2</a:t>
            </a:r>
            <a:r>
              <a:rPr lang="en-US" sz="2800" b="1" dirty="0">
                <a:latin typeface="Arial" panose="020B0604020202020204" pitchFamily="34" charset="0"/>
              </a:rPr>
              <a:t>) and photosynthesis (O</a:t>
            </a:r>
            <a:r>
              <a:rPr lang="en-US" sz="2800" b="1" baseline="-25000" dirty="0">
                <a:latin typeface="Arial" panose="020B0604020202020204" pitchFamily="34" charset="0"/>
              </a:rPr>
              <a:t>2</a:t>
            </a:r>
            <a:r>
              <a:rPr lang="en-US" sz="2800" b="1" dirty="0">
                <a:latin typeface="Arial" panose="020B0604020202020204" pitchFamily="34" charset="0"/>
              </a:rPr>
              <a:t>) are removed through the stomata. Excess water is removed through the stomata. This process is called transpiration.</a:t>
            </a:r>
            <a:endParaRPr lang="en-US" sz="2800" dirty="0">
              <a:latin typeface="Arial" panose="020B0604020202020204" pitchFamily="34" charset="0"/>
            </a:endParaRPr>
          </a:p>
          <a:p>
            <a:pPr fontAlgn="base"/>
            <a:r>
              <a:rPr lang="en-US" sz="2800" b="1" dirty="0">
                <a:latin typeface="Arial" panose="020B0604020202020204" pitchFamily="34" charset="0"/>
              </a:rPr>
              <a:t>   Some waste products are stored in the leaves and removed when the leaves dry and fall off. Some waste products are stored in vacuoles. Some waste products like gums and resins are stored in the old xylem cells. Some waste products are removed through the roots. </a:t>
            </a:r>
            <a:endParaRPr lang="en-US" sz="2800" b="0" i="0" u="none" strike="noStrike" dirty="0">
              <a:effectLst/>
              <a:latin typeface="Arial" panose="020B0604020202020204" pitchFamily="34" charset="0"/>
            </a:endParaRPr>
          </a:p>
        </p:txBody>
      </p:sp>
    </p:spTree>
    <p:extLst>
      <p:ext uri="{BB962C8B-B14F-4D97-AF65-F5344CB8AC3E}">
        <p14:creationId xmlns:p14="http://schemas.microsoft.com/office/powerpoint/2010/main" val="927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t>
            </a:r>
          </a:p>
        </p:txBody>
      </p:sp>
      <p:sp>
        <p:nvSpPr>
          <p:cNvPr id="3" name="Content Placeholder 2"/>
          <p:cNvSpPr>
            <a:spLocks noGrp="1"/>
          </p:cNvSpPr>
          <p:nvPr>
            <p:ph idx="1"/>
          </p:nvPr>
        </p:nvSpPr>
        <p:spPr/>
        <p:txBody>
          <a:bodyPr/>
          <a:lstStyle/>
          <a:p>
            <a:r>
              <a:rPr lang="en-US" dirty="0"/>
              <a:t>To explain the process of  excretion in human .</a:t>
            </a:r>
          </a:p>
        </p:txBody>
      </p:sp>
      <p:sp>
        <p:nvSpPr>
          <p:cNvPr id="4" name="TextBox 3"/>
          <p:cNvSpPr txBox="1"/>
          <p:nvPr/>
        </p:nvSpPr>
        <p:spPr>
          <a:xfrm>
            <a:off x="762000" y="533400"/>
            <a:ext cx="7924800" cy="369332"/>
          </a:xfrm>
          <a:prstGeom prst="rect">
            <a:avLst/>
          </a:prstGeom>
          <a:noFill/>
        </p:spPr>
        <p:txBody>
          <a:bodyPr wrap="square" rtlCol="0">
            <a:spAutoFit/>
          </a:bodyPr>
          <a:lstStyle/>
          <a:p>
            <a:r>
              <a:rPr lang="en-US" dirty="0"/>
              <a:t>L.OBJS</a:t>
            </a:r>
          </a:p>
        </p:txBody>
      </p:sp>
    </p:spTree>
    <p:extLst>
      <p:ext uri="{BB962C8B-B14F-4D97-AF65-F5344CB8AC3E}">
        <p14:creationId xmlns:p14="http://schemas.microsoft.com/office/powerpoint/2010/main" val="11062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7527-B3F0-4805-9A43-604DD01F1833}"/>
              </a:ext>
            </a:extLst>
          </p:cNvPr>
          <p:cNvSpPr>
            <a:spLocks noGrp="1"/>
          </p:cNvSpPr>
          <p:nvPr>
            <p:ph type="title"/>
          </p:nvPr>
        </p:nvSpPr>
        <p:spPr/>
        <p:txBody>
          <a:bodyPr/>
          <a:lstStyle/>
          <a:p>
            <a:r>
              <a:rPr lang="en-US" dirty="0"/>
              <a:t>EE</a:t>
            </a:r>
          </a:p>
        </p:txBody>
      </p:sp>
      <p:sp>
        <p:nvSpPr>
          <p:cNvPr id="3" name="Content Placeholder 2"/>
          <p:cNvSpPr>
            <a:spLocks noGrp="1"/>
          </p:cNvSpPr>
          <p:nvPr>
            <p:ph idx="1"/>
          </p:nvPr>
        </p:nvSpPr>
        <p:spPr>
          <a:xfrm>
            <a:off x="0" y="1417638"/>
            <a:ext cx="8915400" cy="5821362"/>
          </a:xfrm>
        </p:spPr>
        <p:txBody>
          <a:bodyPr/>
          <a:lstStyle/>
          <a:p>
            <a:br>
              <a:rPr lang="en-US" sz="2000" dirty="0"/>
            </a:br>
            <a:r>
              <a:rPr lang="en-US" sz="2000" b="1" u="sng" dirty="0"/>
              <a:t>EXCRETION</a:t>
            </a:r>
          </a:p>
          <a:p>
            <a:pPr marL="0" indent="0">
              <a:buNone/>
            </a:pPr>
            <a:endParaRPr lang="en-US" b="1" u="sng" dirty="0"/>
          </a:p>
          <a:p>
            <a:r>
              <a:rPr lang="en-US" sz="1800" b="1" dirty="0"/>
              <a:t>Excretion is the process by which the waste products produced  during metabolic activities is removed from the body.</a:t>
            </a:r>
            <a:endParaRPr lang="en-US" sz="1800" dirty="0"/>
          </a:p>
          <a:p>
            <a:r>
              <a:rPr lang="en-US" sz="1800" b="1" dirty="0"/>
              <a:t>    In unicellular organism the waste products are removed from the cells into the surroundings by diffusion.</a:t>
            </a:r>
            <a:endParaRPr lang="en-US" sz="1800" dirty="0"/>
          </a:p>
          <a:p>
            <a:r>
              <a:rPr lang="en-US" sz="1800" b="1" dirty="0"/>
              <a:t>    In multicellular organisms the waste products are removed through specialized organs.</a:t>
            </a:r>
          </a:p>
          <a:p>
            <a:endParaRPr lang="en-US" sz="1800" b="1" dirty="0"/>
          </a:p>
          <a:p>
            <a:r>
              <a:rPr lang="en-US" sz="1800" b="1" u="sng" dirty="0"/>
              <a:t>HUMAN EXCRETORY SYSTEM</a:t>
            </a:r>
          </a:p>
          <a:p>
            <a:endParaRPr lang="en-US" sz="1800" b="1" dirty="0"/>
          </a:p>
          <a:p>
            <a:r>
              <a:rPr lang="en-US" sz="1800" b="1" dirty="0"/>
              <a:t>The excretory system consists of a pair of kidneys , a pair of ureters, urinary bladder and urethra. </a:t>
            </a:r>
          </a:p>
          <a:p>
            <a:r>
              <a:rPr lang="en-US" sz="1800" b="1" dirty="0"/>
              <a:t>Each kidney has a number of excretory units called nephrons.</a:t>
            </a:r>
            <a:endParaRPr lang="en-US" sz="1800" dirty="0"/>
          </a:p>
          <a:p>
            <a:pPr marL="0" indent="0">
              <a:buNone/>
            </a:pPr>
            <a:br>
              <a:rPr lang="en-US" sz="3200" dirty="0"/>
            </a:b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F971-267F-4D3D-B3DF-ED31B1B6B4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EE4DEF-ED1F-4DA3-9623-CDFF3088BB51}"/>
              </a:ext>
            </a:extLst>
          </p:cNvPr>
          <p:cNvSpPr>
            <a:spLocks noGrp="1"/>
          </p:cNvSpPr>
          <p:nvPr>
            <p:ph idx="1"/>
          </p:nvPr>
        </p:nvSpPr>
        <p:spPr/>
        <p:txBody>
          <a:bodyPr/>
          <a:lstStyle/>
          <a:p>
            <a:r>
              <a:rPr lang="en-US" dirty="0"/>
              <a:t>Kidney-located on the either sides of abdomen ,bean shaped structure.</a:t>
            </a:r>
          </a:p>
          <a:p>
            <a:r>
              <a:rPr lang="en-US" dirty="0"/>
              <a:t>Ureter-a tube which brings urine from kidney to urinary bladder.</a:t>
            </a:r>
          </a:p>
          <a:p>
            <a:r>
              <a:rPr lang="en-US" dirty="0"/>
              <a:t>Urinary bladder-Muscular organ which stores </a:t>
            </a:r>
            <a:r>
              <a:rPr lang="en-US" dirty="0" err="1"/>
              <a:t>urine.It</a:t>
            </a:r>
            <a:r>
              <a:rPr lang="en-US" dirty="0"/>
              <a:t> is under nervous control.</a:t>
            </a:r>
          </a:p>
          <a:p>
            <a:r>
              <a:rPr lang="en-US" dirty="0"/>
              <a:t>Urethra-The opening through which urine passes out which is called micturition.</a:t>
            </a:r>
          </a:p>
        </p:txBody>
      </p:sp>
    </p:spTree>
    <p:extLst>
      <p:ext uri="{BB962C8B-B14F-4D97-AF65-F5344CB8AC3E}">
        <p14:creationId xmlns:p14="http://schemas.microsoft.com/office/powerpoint/2010/main" val="159441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9BC9-3D03-487D-A206-495BB9B99721}"/>
              </a:ext>
            </a:extLst>
          </p:cNvPr>
          <p:cNvSpPr>
            <a:spLocks noGrp="1"/>
          </p:cNvSpPr>
          <p:nvPr>
            <p:ph type="title"/>
          </p:nvPr>
        </p:nvSpPr>
        <p:spPr/>
        <p:txBody>
          <a:bodyPr/>
          <a:lstStyle/>
          <a:p>
            <a:r>
              <a:rPr lang="en-US" dirty="0"/>
              <a:t>H</a:t>
            </a:r>
          </a:p>
        </p:txBody>
      </p:sp>
      <p:sp>
        <p:nvSpPr>
          <p:cNvPr id="3" name="TextBox 2">
            <a:extLst>
              <a:ext uri="{FF2B5EF4-FFF2-40B4-BE49-F238E27FC236}">
                <a16:creationId xmlns:a16="http://schemas.microsoft.com/office/drawing/2014/main" id="{355F1FE9-3BCF-47CD-8E5F-363447B93252}"/>
              </a:ext>
            </a:extLst>
          </p:cNvPr>
          <p:cNvSpPr txBox="1"/>
          <p:nvPr/>
        </p:nvSpPr>
        <p:spPr>
          <a:xfrm>
            <a:off x="1143000" y="533400"/>
            <a:ext cx="3429000" cy="1477328"/>
          </a:xfrm>
          <a:prstGeom prst="rect">
            <a:avLst/>
          </a:prstGeom>
          <a:noFill/>
        </p:spPr>
        <p:txBody>
          <a:bodyPr wrap="square" rtlCol="0">
            <a:spAutoFit/>
          </a:bodyPr>
          <a:lstStyle/>
          <a:p>
            <a:r>
              <a:rPr lang="en-US" dirty="0">
                <a:highlight>
                  <a:srgbClr val="FFFF00"/>
                </a:highlight>
              </a:rPr>
              <a:t>HW-SKETCH THE STRUCTURE OF HUMAN EXCRETORY SYSTEM</a:t>
            </a:r>
          </a:p>
          <a:p>
            <a:endParaRPr lang="en-US" dirty="0">
              <a:highlight>
                <a:srgbClr val="FFFF00"/>
              </a:highlight>
            </a:endParaRPr>
          </a:p>
          <a:p>
            <a:endParaRPr lang="en-US" dirty="0">
              <a:highlight>
                <a:srgbClr val="FFFF00"/>
              </a:highlight>
            </a:endParaRPr>
          </a:p>
        </p:txBody>
      </p:sp>
      <p:pic>
        <p:nvPicPr>
          <p:cNvPr id="5" name="Picture 4">
            <a:extLst>
              <a:ext uri="{FF2B5EF4-FFF2-40B4-BE49-F238E27FC236}">
                <a16:creationId xmlns:a16="http://schemas.microsoft.com/office/drawing/2014/main" id="{F4CDC163-687C-407F-BEE6-D9292A2B943A}"/>
              </a:ext>
            </a:extLst>
          </p:cNvPr>
          <p:cNvPicPr>
            <a:picLocks noChangeAspect="1"/>
          </p:cNvPicPr>
          <p:nvPr/>
        </p:nvPicPr>
        <p:blipFill>
          <a:blip r:embed="rId2"/>
          <a:stretch>
            <a:fillRect/>
          </a:stretch>
        </p:blipFill>
        <p:spPr>
          <a:xfrm>
            <a:off x="3154556" y="1821040"/>
            <a:ext cx="3703443" cy="4201218"/>
          </a:xfrm>
          <a:prstGeom prst="rect">
            <a:avLst/>
          </a:prstGeom>
        </p:spPr>
      </p:pic>
    </p:spTree>
    <p:extLst>
      <p:ext uri="{BB962C8B-B14F-4D97-AF65-F5344CB8AC3E}">
        <p14:creationId xmlns:p14="http://schemas.microsoft.com/office/powerpoint/2010/main" val="219976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1641-668B-4715-BD9D-DF87CFF3E9FF}"/>
              </a:ext>
            </a:extLst>
          </p:cNvPr>
          <p:cNvSpPr>
            <a:spLocks noGrp="1"/>
          </p:cNvSpPr>
          <p:nvPr>
            <p:ph type="title"/>
          </p:nvPr>
        </p:nvSpPr>
        <p:spPr/>
        <p:txBody>
          <a:bodyPr/>
          <a:lstStyle/>
          <a:p>
            <a:r>
              <a:rPr lang="en-US" dirty="0"/>
              <a:t>L</a:t>
            </a:r>
          </a:p>
        </p:txBody>
      </p:sp>
      <p:sp>
        <p:nvSpPr>
          <p:cNvPr id="3" name="TextBox 2">
            <a:extLst>
              <a:ext uri="{FF2B5EF4-FFF2-40B4-BE49-F238E27FC236}">
                <a16:creationId xmlns:a16="http://schemas.microsoft.com/office/drawing/2014/main" id="{A7531387-3EDF-4128-8256-1806E87889E7}"/>
              </a:ext>
            </a:extLst>
          </p:cNvPr>
          <p:cNvSpPr txBox="1"/>
          <p:nvPr/>
        </p:nvSpPr>
        <p:spPr>
          <a:xfrm>
            <a:off x="762000" y="1905000"/>
            <a:ext cx="6781800" cy="1477328"/>
          </a:xfrm>
          <a:prstGeom prst="rect">
            <a:avLst/>
          </a:prstGeom>
          <a:noFill/>
        </p:spPr>
        <p:txBody>
          <a:bodyPr wrap="square" rtlCol="0">
            <a:spAutoFit/>
          </a:bodyPr>
          <a:lstStyle/>
          <a:p>
            <a:r>
              <a:rPr lang="en-US" dirty="0"/>
              <a:t>L.OBJ</a:t>
            </a:r>
          </a:p>
          <a:p>
            <a:endParaRPr lang="en-US" dirty="0"/>
          </a:p>
          <a:p>
            <a:endParaRPr lang="en-US" dirty="0"/>
          </a:p>
          <a:p>
            <a:r>
              <a:rPr lang="en-US" dirty="0"/>
              <a:t>To recognize the role of nephron in urine formation.</a:t>
            </a:r>
          </a:p>
          <a:p>
            <a:endParaRPr lang="en-US" dirty="0"/>
          </a:p>
        </p:txBody>
      </p:sp>
    </p:spTree>
    <p:extLst>
      <p:ext uri="{BB962C8B-B14F-4D97-AF65-F5344CB8AC3E}">
        <p14:creationId xmlns:p14="http://schemas.microsoft.com/office/powerpoint/2010/main" val="343775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77000" cy="792162"/>
          </a:xfrm>
          <a:ln>
            <a:noFill/>
          </a:ln>
        </p:spPr>
        <p:txBody>
          <a:bodyPr/>
          <a:lstStyle/>
          <a:p>
            <a:r>
              <a:rPr lang="en-US" sz="4000" dirty="0">
                <a:solidFill>
                  <a:srgbClr val="FF0000"/>
                </a:solidFill>
              </a:rPr>
              <a:t>Structure of Nephron</a:t>
            </a:r>
          </a:p>
        </p:txBody>
      </p:sp>
      <p:sp>
        <p:nvSpPr>
          <p:cNvPr id="3" name="Content Placeholder 2"/>
          <p:cNvSpPr>
            <a:spLocks noGrp="1"/>
          </p:cNvSpPr>
          <p:nvPr>
            <p:ph idx="4294967295"/>
          </p:nvPr>
        </p:nvSpPr>
        <p:spPr>
          <a:xfrm>
            <a:off x="228600" y="914400"/>
            <a:ext cx="8382000" cy="5668962"/>
          </a:xfrm>
        </p:spPr>
        <p:txBody>
          <a:bodyPr/>
          <a:lstStyle/>
          <a:p>
            <a:pPr>
              <a:buFont typeface="Wingdings" panose="05000000000000000000" pitchFamily="2" charset="2"/>
              <a:buChar char="Ø"/>
            </a:pPr>
            <a:r>
              <a:rPr lang="en-US" sz="2000" dirty="0"/>
              <a:t> </a:t>
            </a:r>
            <a:r>
              <a:rPr lang="en-US" sz="1800" b="1" dirty="0"/>
              <a:t>Each nephron has a cup like structure called </a:t>
            </a:r>
            <a:r>
              <a:rPr lang="en-US" sz="1800" b="1" dirty="0">
                <a:solidFill>
                  <a:srgbClr val="FF0000"/>
                </a:solidFill>
              </a:rPr>
              <a:t>Bowman’s capsule </a:t>
            </a:r>
            <a:r>
              <a:rPr lang="en-US" sz="1800" b="1" dirty="0"/>
              <a:t>containing a bundle of capillaries called </a:t>
            </a:r>
            <a:r>
              <a:rPr lang="en-US" sz="1800" b="1" dirty="0">
                <a:solidFill>
                  <a:srgbClr val="FF0000"/>
                </a:solidFill>
              </a:rPr>
              <a:t>glomerulus</a:t>
            </a:r>
            <a:r>
              <a:rPr lang="en-US" sz="1800" b="1" dirty="0"/>
              <a:t>. </a:t>
            </a:r>
          </a:p>
          <a:p>
            <a:pPr>
              <a:buFont typeface="Wingdings" panose="05000000000000000000" pitchFamily="2" charset="2"/>
              <a:buChar char="Ø"/>
            </a:pPr>
            <a:r>
              <a:rPr lang="en-US" sz="1800" b="1" dirty="0"/>
              <a:t>The Bowman’s capsule leads into a tubular structure which joins into a collecting duct. </a:t>
            </a:r>
          </a:p>
          <a:p>
            <a:pPr>
              <a:buFont typeface="Wingdings" panose="05000000000000000000" pitchFamily="2" charset="2"/>
              <a:buChar char="Ø"/>
            </a:pPr>
            <a:r>
              <a:rPr lang="en-US" sz="1800" b="1" dirty="0"/>
              <a:t>The renal artery brings the nitrogenous waste like </a:t>
            </a:r>
            <a:r>
              <a:rPr lang="en-US" sz="1800" b="1" dirty="0">
                <a:solidFill>
                  <a:srgbClr val="FF0000"/>
                </a:solidFill>
              </a:rPr>
              <a:t>ammonia, urea, uric acid (urine)</a:t>
            </a:r>
            <a:r>
              <a:rPr lang="en-US" sz="1800" b="1" dirty="0"/>
              <a:t> along with </a:t>
            </a:r>
            <a:r>
              <a:rPr lang="en-US" sz="1800" b="1" dirty="0">
                <a:solidFill>
                  <a:srgbClr val="FF0000"/>
                </a:solidFill>
              </a:rPr>
              <a:t>excess water, salts</a:t>
            </a:r>
            <a:r>
              <a:rPr lang="en-US" sz="1800" b="1" dirty="0"/>
              <a:t> etc. into the nephron. It filters the nitrogenous waste, water and salts which passes through the tubular structure into the collecting duct. </a:t>
            </a:r>
          </a:p>
          <a:p>
            <a:pPr>
              <a:buFont typeface="Wingdings" panose="05000000000000000000" pitchFamily="2" charset="2"/>
              <a:buChar char="Ø"/>
            </a:pPr>
            <a:r>
              <a:rPr lang="en-US" sz="1800" b="1" dirty="0"/>
              <a:t>The waste then passes through the ureters into the urinary bladder and is then sent out through the urethra</a:t>
            </a:r>
            <a:r>
              <a:rPr lang="en-US" sz="1800" dirty="0"/>
              <a:t> </a:t>
            </a:r>
            <a:r>
              <a:rPr lang="en-US" sz="1800" b="1" dirty="0"/>
              <a:t>as urine.</a:t>
            </a:r>
            <a:endParaRPr lang="en-US" sz="1800" dirty="0"/>
          </a:p>
          <a:p>
            <a:pPr>
              <a:buFont typeface="Wingdings" panose="05000000000000000000" pitchFamily="2" charset="2"/>
              <a:buChar char="Ø"/>
            </a:pPr>
            <a:r>
              <a:rPr lang="en-US" sz="1800" b="1" dirty="0"/>
              <a:t>   The useful products like amino acids, glucose, salts etc. are </a:t>
            </a:r>
            <a:r>
              <a:rPr lang="en-US" sz="1800" b="1" dirty="0">
                <a:solidFill>
                  <a:srgbClr val="FF0000"/>
                </a:solidFill>
              </a:rPr>
              <a:t>reabsorbed</a:t>
            </a:r>
            <a:r>
              <a:rPr lang="en-US" sz="1800" b="1" dirty="0"/>
              <a:t> by the capillaries around the tubular structure and goes into the real vein.  </a:t>
            </a:r>
            <a:endParaRPr lang="en-US" sz="1800" dirty="0"/>
          </a:p>
          <a:p>
            <a:pPr marL="0" indent="0">
              <a:buNone/>
            </a:pPr>
            <a:endParaRPr lang="en-US" sz="2000" dirty="0"/>
          </a:p>
        </p:txBody>
      </p:sp>
    </p:spTree>
    <p:extLst>
      <p:ext uri="{BB962C8B-B14F-4D97-AF65-F5344CB8AC3E}">
        <p14:creationId xmlns:p14="http://schemas.microsoft.com/office/powerpoint/2010/main" val="420409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BADC-8955-44D8-BCDF-B2616AAD5989}"/>
              </a:ext>
            </a:extLst>
          </p:cNvPr>
          <p:cNvSpPr>
            <a:spLocks noGrp="1"/>
          </p:cNvSpPr>
          <p:nvPr>
            <p:ph type="title"/>
          </p:nvPr>
        </p:nvSpPr>
        <p:spPr>
          <a:xfrm>
            <a:off x="533400" y="-457200"/>
            <a:ext cx="6172200" cy="1143000"/>
          </a:xfrm>
        </p:spPr>
        <p:txBody>
          <a:bodyPr/>
          <a:lstStyle/>
          <a:p>
            <a:r>
              <a:rPr lang="en-US" dirty="0"/>
              <a:t>Describe the method of urine formation</a:t>
            </a:r>
          </a:p>
        </p:txBody>
      </p:sp>
      <p:sp>
        <p:nvSpPr>
          <p:cNvPr id="4" name="TextBox 3">
            <a:extLst>
              <a:ext uri="{FF2B5EF4-FFF2-40B4-BE49-F238E27FC236}">
                <a16:creationId xmlns:a16="http://schemas.microsoft.com/office/drawing/2014/main" id="{1B1AB2B9-78CC-4374-AF01-270C07ECCA0B}"/>
              </a:ext>
            </a:extLst>
          </p:cNvPr>
          <p:cNvSpPr txBox="1"/>
          <p:nvPr/>
        </p:nvSpPr>
        <p:spPr>
          <a:xfrm>
            <a:off x="609600" y="685800"/>
            <a:ext cx="8534400" cy="5262979"/>
          </a:xfrm>
          <a:prstGeom prst="rect">
            <a:avLst/>
          </a:prstGeom>
          <a:noFill/>
        </p:spPr>
        <p:txBody>
          <a:bodyPr wrap="square">
            <a:spAutoFit/>
          </a:bodyPr>
          <a:lstStyle/>
          <a:p>
            <a:r>
              <a:rPr lang="en-US" sz="2400" b="1" dirty="0">
                <a:highlight>
                  <a:srgbClr val="FFFF00"/>
                </a:highlight>
              </a:rPr>
              <a:t>URINE FORMATION</a:t>
            </a:r>
          </a:p>
          <a:p>
            <a:r>
              <a:rPr lang="en-US" sz="2400" dirty="0"/>
              <a:t>Urine formed in the kidney by 3 processes. </a:t>
            </a:r>
          </a:p>
          <a:p>
            <a:r>
              <a:rPr lang="en-US" sz="2400" dirty="0"/>
              <a:t>1.Glomerular filtration –Blood with impurities will reach the Bowmans </a:t>
            </a:r>
            <a:r>
              <a:rPr lang="en-US" sz="2400" dirty="0" err="1"/>
              <a:t>capsule.Glomerulus</a:t>
            </a:r>
            <a:r>
              <a:rPr lang="en-US" sz="2400" dirty="0"/>
              <a:t> filtrate the blood. </a:t>
            </a:r>
          </a:p>
          <a:p>
            <a:endParaRPr lang="en-US" sz="2400" dirty="0"/>
          </a:p>
          <a:p>
            <a:r>
              <a:rPr lang="en-US" sz="2400" dirty="0"/>
              <a:t>2.Tubular reabsorption-Some useful products like amino acids ,salts </a:t>
            </a:r>
            <a:r>
              <a:rPr lang="en-US" sz="2400" dirty="0" err="1"/>
              <a:t>etc</a:t>
            </a:r>
            <a:r>
              <a:rPr lang="en-US" sz="2400" dirty="0"/>
              <a:t> reabsorbed back to the </a:t>
            </a:r>
            <a:r>
              <a:rPr lang="en-US" sz="2400" dirty="0" err="1"/>
              <a:t>blood.If</a:t>
            </a:r>
            <a:r>
              <a:rPr lang="en-US" sz="2400" dirty="0"/>
              <a:t> this tubular part not function well ,all these useful materials and more water eliminated from the blood. </a:t>
            </a:r>
          </a:p>
          <a:p>
            <a:endParaRPr lang="en-US" sz="2400" dirty="0"/>
          </a:p>
          <a:p>
            <a:r>
              <a:rPr lang="en-US" sz="2400" dirty="0"/>
              <a:t>3.Tubular secretion-Some ions are secreted in the blood which help to balance the p H of </a:t>
            </a:r>
            <a:r>
              <a:rPr lang="en-US" sz="2400" dirty="0" err="1"/>
              <a:t>urine.Then</a:t>
            </a:r>
            <a:r>
              <a:rPr lang="en-US" sz="2400" dirty="0"/>
              <a:t> the urine will go through the collecting duct ,to the ureter-urinary </a:t>
            </a:r>
            <a:r>
              <a:rPr lang="en-US" sz="2400" dirty="0" err="1"/>
              <a:t>baldder</a:t>
            </a:r>
            <a:r>
              <a:rPr lang="en-US" sz="2400" dirty="0"/>
              <a:t> and urethra.</a:t>
            </a:r>
          </a:p>
        </p:txBody>
      </p:sp>
    </p:spTree>
    <p:extLst>
      <p:ext uri="{BB962C8B-B14F-4D97-AF65-F5344CB8AC3E}">
        <p14:creationId xmlns:p14="http://schemas.microsoft.com/office/powerpoint/2010/main" val="382681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53810A0-DD41-40A0-BAF8-50C6E9C8B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08613E-12F2-44E7-A9F2-472A88B4C161}"/>
              </a:ext>
            </a:extLst>
          </p:cNvPr>
          <p:cNvSpPr txBox="1"/>
          <p:nvPr/>
        </p:nvSpPr>
        <p:spPr>
          <a:xfrm>
            <a:off x="914400" y="533400"/>
            <a:ext cx="4724400" cy="646331"/>
          </a:xfrm>
          <a:prstGeom prst="rect">
            <a:avLst/>
          </a:prstGeom>
          <a:noFill/>
        </p:spPr>
        <p:txBody>
          <a:bodyPr wrap="square" rtlCol="0">
            <a:spAutoFit/>
          </a:bodyPr>
          <a:lstStyle/>
          <a:p>
            <a:r>
              <a:rPr lang="en-US" dirty="0"/>
              <a:t>STRUCTURE OF NEPHRON-refer text book for diagram</a:t>
            </a:r>
          </a:p>
        </p:txBody>
      </p:sp>
    </p:spTree>
    <p:extLst>
      <p:ext uri="{BB962C8B-B14F-4D97-AF65-F5344CB8AC3E}">
        <p14:creationId xmlns:p14="http://schemas.microsoft.com/office/powerpoint/2010/main" val="4280695020"/>
      </p:ext>
    </p:extLst>
  </p:cSld>
  <p:clrMapOvr>
    <a:masterClrMapping/>
  </p:clrMapOvr>
</p:sld>
</file>

<file path=ppt/theme/theme1.xml><?xml version="1.0" encoding="utf-8"?>
<a:theme xmlns:a="http://schemas.openxmlformats.org/drawingml/2006/main" name="Back to School">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 to School</Template>
  <TotalTime>14366</TotalTime>
  <Words>559</Words>
  <Application>Microsoft Office PowerPoint</Application>
  <PresentationFormat>On-screen Show (4:3)</PresentationFormat>
  <Paragraphs>57</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Back to School</vt:lpstr>
      <vt:lpstr>….   </vt:lpstr>
      <vt:lpstr>L.O</vt:lpstr>
      <vt:lpstr>EE</vt:lpstr>
      <vt:lpstr>PowerPoint Presentation</vt:lpstr>
      <vt:lpstr>H</vt:lpstr>
      <vt:lpstr>L</vt:lpstr>
      <vt:lpstr>Structure of Nephron</vt:lpstr>
      <vt:lpstr>Describe the method of urine formation</vt:lpstr>
      <vt:lpstr>PowerPoint Presentation</vt:lpstr>
      <vt:lpstr>l</vt:lpstr>
      <vt:lpstr>PowerPoint Presentation</vt:lpstr>
      <vt:lpstr>EXCRETION IN PLANTS :- </vt:lpstr>
    </vt:vector>
  </TitlesOfParts>
  <Company>ALSDE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for Parents</dc:title>
  <dc:creator>judybo</dc:creator>
  <cp:lastModifiedBy>RAJASREE AK</cp:lastModifiedBy>
  <cp:revision>353</cp:revision>
  <cp:lastPrinted>2014-09-02T15:46:00Z</cp:lastPrinted>
  <dcterms:created xsi:type="dcterms:W3CDTF">2008-12-30T20:58:07Z</dcterms:created>
  <dcterms:modified xsi:type="dcterms:W3CDTF">2024-06-16T08:13:22Z</dcterms:modified>
</cp:coreProperties>
</file>