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2"/>
  </p:notesMasterIdLst>
  <p:sldIdLst>
    <p:sldId id="256" r:id="rId2"/>
    <p:sldId id="291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92" r:id="rId18"/>
    <p:sldId id="288" r:id="rId19"/>
    <p:sldId id="276" r:id="rId20"/>
    <p:sldId id="277" r:id="rId21"/>
    <p:sldId id="289" r:id="rId22"/>
    <p:sldId id="278" r:id="rId23"/>
    <p:sldId id="279" r:id="rId24"/>
    <p:sldId id="280" r:id="rId25"/>
    <p:sldId id="281" r:id="rId26"/>
    <p:sldId id="282" r:id="rId27"/>
    <p:sldId id="283" r:id="rId28"/>
    <p:sldId id="286" r:id="rId29"/>
    <p:sldId id="284" r:id="rId30"/>
    <p:sldId id="29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822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2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F6308-716E-44C1-99F2-B7FE68EB439A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0EE18-FAAF-41A8-9195-29DB554D0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070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3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5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15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4792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0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044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41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8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6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2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1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7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0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1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10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33400" y="1900800"/>
            <a:ext cx="7609800" cy="2152800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第一章  </a:t>
            </a:r>
            <a:r>
              <a:rPr lang="zh-CN" altLang="en-US" sz="6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整数算法</a:t>
            </a:r>
            <a:endParaRPr lang="zh-CN" altLang="en-US" sz="6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260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欧几里得算法扩展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8380800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最大公因数的性质</a:t>
            </a: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扩展</a:t>
            </a:r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Euclid</a:t>
            </a: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00" y="1787850"/>
            <a:ext cx="7920000" cy="17410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850" y="3905534"/>
            <a:ext cx="69723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欧几里得算法扩展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1452884"/>
            <a:ext cx="7920000" cy="47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0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剩余系中的除法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1455950"/>
            <a:ext cx="7920000" cy="430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6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剩余系中的除法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00" y="1455526"/>
            <a:ext cx="7920000" cy="311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素性测试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费马小定理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8380800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素性测试：判断一个数是否素数。</a:t>
            </a:r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素数有多少个？</a:t>
            </a:r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费马小定理</a:t>
            </a:r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(1640)</a:t>
            </a: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05" y="2069252"/>
            <a:ext cx="7915275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94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素性测试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费马小定理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00" y="1293868"/>
            <a:ext cx="7920000" cy="4933212"/>
          </a:xfrm>
          <a:prstGeom prst="rect">
            <a:avLst/>
          </a:prstGeom>
        </p:spPr>
      </p:pic>
      <p:sp>
        <p:nvSpPr>
          <p:cNvPr id="5" name="文本占位符 2">
            <a:extLst>
              <a:ext uri="{FF2B5EF4-FFF2-40B4-BE49-F238E27FC236}">
                <a16:creationId xmlns="" xmlns:a16="http://schemas.microsoft.com/office/drawing/2014/main" id="{EE01384E-28C2-4B32-A3A4-F001CD836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8380800" cy="5346138"/>
          </a:xfrm>
        </p:spPr>
        <p:txBody>
          <a:bodyPr anchor="t">
            <a:normAutofit lnSpcReduction="10000"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费马小定理对于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≥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如何？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95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素性测试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费马测试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8380800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为素数，则可以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通过</a:t>
            </a: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费马</a:t>
            </a:r>
            <a:r>
              <a:rPr lang="zh-CN" altLang="en-US" sz="20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测试。</a:t>
            </a:r>
            <a:endParaRPr lang="en-US" altLang="zh-CN" sz="20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sz="2000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为合数，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低概率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通过</a:t>
            </a: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费马</a:t>
            </a:r>
            <a:r>
              <a:rPr lang="zh-CN" altLang="en-US" sz="20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测试。</a:t>
            </a: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805" y="3310470"/>
            <a:ext cx="5400000" cy="2903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804" y="1603131"/>
            <a:ext cx="5656002" cy="114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素性测试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降低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费马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测试的错误率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96000" y="1353599"/>
                <a:ext cx="8380800" cy="5198630"/>
              </a:xfrm>
            </p:spPr>
            <p:txBody>
              <a:bodyPr anchor="t">
                <a:normAutofit lnSpcReduction="10000"/>
              </a:bodyPr>
              <a:lstStyle/>
              <a:p>
                <a:pPr marL="342900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2000" i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为合数，若</a:t>
                </a:r>
                <a:r>
                  <a:rPr lang="en-US" altLang="zh-CN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2000" i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不互素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 </a:t>
                </a:r>
                <a:r>
                  <a:rPr lang="en-US" altLang="zh-CN" sz="2000" i="1" baseline="30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000" baseline="30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!=1 mod </a:t>
                </a:r>
                <a:r>
                  <a:rPr lang="en-US" altLang="zh-CN" sz="2000" i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为合数</a:t>
                </a:r>
                <a:r>
                  <a:rPr lang="zh-CN" altLang="en-US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，若任意的</a:t>
                </a:r>
                <a:r>
                  <a:rPr lang="en-US" altLang="zh-CN" sz="2000" i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互素</a:t>
                </a:r>
                <a:r>
                  <a:rPr lang="zh-CN" altLang="en-US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，必有</a:t>
                </a:r>
                <a:r>
                  <a:rPr lang="en-US" altLang="zh-CN" sz="2000" i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 i="1" baseline="30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000" baseline="30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altLang="zh-CN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=1mod </a:t>
                </a:r>
                <a:r>
                  <a:rPr lang="en-US" altLang="zh-CN" sz="2000" i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，则</a:t>
                </a:r>
                <a:r>
                  <a:rPr lang="zh-CN" altLang="en-US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称</a:t>
                </a:r>
                <a:r>
                  <a:rPr lang="en-US" altLang="zh-CN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Carmichael</a:t>
                </a:r>
                <a:r>
                  <a:rPr lang="zh-CN" altLang="en-US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数</a:t>
                </a:r>
                <a:r>
                  <a:rPr lang="zh-CN" altLang="en-US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2000" i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为合数</a:t>
                </a:r>
                <a:r>
                  <a:rPr lang="zh-CN" altLang="en-US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若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Mathematica1" panose="05000502060100000001" pitchFamily="2" charset="2"/>
                  </a:rPr>
                  <a:t>存在</a:t>
                </a:r>
                <a:r>
                  <a:rPr lang="en-US" altLang="zh-CN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互素，</a:t>
                </a:r>
                <a:r>
                  <a:rPr lang="en-US" altLang="zh-CN" sz="2000" i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 </a:t>
                </a:r>
                <a:r>
                  <a:rPr lang="en-US" altLang="zh-CN" sz="2000" i="1" baseline="30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000" baseline="30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!=1 mod </a:t>
                </a:r>
                <a:r>
                  <a:rPr lang="en-US" altLang="zh-CN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{1,…,</a:t>
                </a:r>
                <a:r>
                  <a:rPr lang="en-US" altLang="zh-CN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-1}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中至少一半的数无法通过费马测试</a:t>
                </a:r>
                <a:r>
                  <a:rPr lang="zh-CN" altLang="en-US" sz="2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00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证明：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16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600" i="1" baseline="30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600" baseline="30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!=1mod </a:t>
                </a:r>
                <a:r>
                  <a:rPr lang="en-US" altLang="zh-CN" sz="16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6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600" i="1" baseline="30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600" baseline="30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=1mod </a:t>
                </a:r>
                <a:r>
                  <a:rPr lang="en-US" altLang="zh-CN" sz="16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6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ab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1600" i="1" baseline="30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600" baseline="30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=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600" i="1" baseline="30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600" baseline="30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altLang="zh-CN" sz="16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600" i="1" baseline="30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600" baseline="30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16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600" i="1" baseline="30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600" baseline="30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!=1mod </a:t>
                </a:r>
                <a:r>
                  <a:rPr lang="en-US" altLang="zh-CN" sz="16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注：模</a:t>
                </a:r>
                <a:r>
                  <a:rPr lang="en-US" altLang="zh-CN" sz="2000" i="1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N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剩余系中与</a:t>
                </a:r>
                <a:r>
                  <a:rPr lang="en-US" altLang="zh-CN" sz="2000" i="1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N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互素者构成乘法群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𝑍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𝑁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000" dirty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sz="20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000" dirty="0">
                    <a:solidFill>
                      <a:schemeClr val="bg1"/>
                    </a:solidFill>
                    <a:ea typeface="华文楷体" panose="02010600040101010101" pitchFamily="2" charset="-122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</m:t>
                    </m:r>
                    <m:r>
                      <a:rPr lang="en-US" altLang="zh-CN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  <m: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: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𝑁</m:t>
                            </m:r>
                            <m:r>
                              <a:rPr lang="en-US" altLang="zh-CN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≡1 </m:t>
                        </m:r>
                        <m: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构成子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群。子群元素数量整除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|</m:t>
                        </m:r>
                        <m: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𝑍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𝑁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∗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bg1"/>
                        </a:solidFill>
                        <a:latin typeface="Cambria Math"/>
                        <a:ea typeface="华文楷体" panose="02010600040101010101" pitchFamily="2" charset="-122"/>
                      </a:rPr>
                      <m:t>|</m:t>
                    </m:r>
                  </m:oMath>
                </a14:m>
                <a:r>
                  <a:rPr lang="en-US" altLang="zh-CN" sz="2000" i="1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 ≤ N </a:t>
                </a:r>
                <a:r>
                  <a:rPr lang="zh-CN" altLang="en-US" sz="2000" dirty="0" smtClean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sz="20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6000" y="1353599"/>
                <a:ext cx="8380800" cy="5198630"/>
              </a:xfrm>
              <a:blipFill rotWithShape="0">
                <a:blip r:embed="rId2"/>
                <a:stretch>
                  <a:fillRect l="-291" t="-1290" r="-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816" y="2818244"/>
            <a:ext cx="5157788" cy="2878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15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素性测试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通过重复测试降低单边错误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8380800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暂时忽略极其稀疏的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Carmichael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数，则得到素性测试算法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为素数，该算法正确返回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yes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为合数，则该算法出错概率≤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1/2</a:t>
            </a:r>
            <a:r>
              <a:rPr lang="en-US" altLang="zh-CN" sz="2000" i="1" baseline="30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086" y="1853884"/>
            <a:ext cx="56769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8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素性测试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米勒</a:t>
            </a:r>
            <a:r>
              <a:rPr lang="en-US" altLang="zh-CN" sz="2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dirty="0"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拉宾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96000" y="1353600"/>
                <a:ext cx="8380800" cy="4989600"/>
              </a:xfrm>
            </p:spPr>
            <p:txBody>
              <a:bodyPr anchor="t">
                <a:normAutofit fontScale="25000" lnSpcReduction="20000"/>
              </a:bodyPr>
              <a:lstStyle/>
              <a:p>
                <a:pPr marL="342900" indent="-342900">
                  <a:lnSpc>
                    <a:spcPts val="2693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8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二次探测定理：如果</a:t>
                </a:r>
                <a:r>
                  <a:rPr lang="en-US" altLang="zh-CN" sz="8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en-US" sz="8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是素数，</a:t>
                </a:r>
                <a:r>
                  <a:rPr lang="en-US" altLang="zh-CN" sz="8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8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是小于</a:t>
                </a:r>
                <a:r>
                  <a:rPr lang="en-US" altLang="zh-CN" sz="8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en-US" sz="8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的正整数，且</a:t>
                </a:r>
                <a14:m>
                  <m:oMath xmlns:m="http://schemas.openxmlformats.org/officeDocument/2006/math">
                    <m:r>
                      <a:rPr lang="en-US" altLang="zh-CN" sz="8000" b="0" i="1" smtClean="0">
                        <a:solidFill>
                          <a:schemeClr val="bg1"/>
                        </a:solidFill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altLang="zh-CN" sz="8000" b="0" i="0" baseline="30000" smtClean="0">
                        <a:solidFill>
                          <a:schemeClr val="bg1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Times New Roman" pitchFamily="18" charset="0"/>
                      </a:rPr>
                      <m:t>2</m:t>
                    </m:r>
                    <m:r>
                      <a:rPr lang="en-US" altLang="zh-CN" sz="8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≡1(</m:t>
                    </m:r>
                    <m:r>
                      <m:rPr>
                        <m:sty m:val="p"/>
                      </m:rPr>
                      <a:rPr lang="en-US" altLang="zh-CN" sz="8000" b="0" i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sz="8000" b="0" i="0" smtClean="0">
                        <a:solidFill>
                          <a:schemeClr val="bg1"/>
                        </a:solidFill>
                        <a:latin typeface="Times New Roman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zh-CN" sz="8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8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8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8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8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= 1</a:t>
                </a:r>
                <a:r>
                  <a:rPr lang="zh-CN" altLang="en-US" sz="8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，或者</a:t>
                </a:r>
                <a:r>
                  <a:rPr lang="en-US" altLang="zh-CN" sz="8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8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8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p-</a:t>
                </a:r>
                <a:r>
                  <a:rPr lang="en-US" altLang="zh-CN" sz="8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8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8000" dirty="0">
                  <a:solidFill>
                    <a:schemeClr val="bg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ts val="269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8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证明：若</a:t>
                </a:r>
                <a14:m>
                  <m:oMath xmlns:m="http://schemas.openxmlformats.org/officeDocument/2006/math">
                    <m:r>
                      <a:rPr lang="en-US" altLang="zh-CN" sz="8000" i="1">
                        <a:solidFill>
                          <a:prstClr val="black"/>
                        </a:solidFill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altLang="zh-CN" sz="8000" baseline="3000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Times New Roman" pitchFamily="18" charset="0"/>
                      </a:rPr>
                      <m:t>2</m:t>
                    </m:r>
                    <m:r>
                      <a:rPr lang="en-US" altLang="zh-CN" sz="8000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≡1(</m:t>
                    </m:r>
                    <m:r>
                      <m:rPr>
                        <m:sty m:val="p"/>
                      </m:rPr>
                      <a:rPr lang="en-US" altLang="zh-CN" sz="8000" i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zh-CN" sz="8000">
                        <a:solidFill>
                          <a:prstClr val="black"/>
                        </a:solidFill>
                        <a:latin typeface="Times New Roman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zh-CN" sz="8000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8000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8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，则</a:t>
                </a:r>
                <a:r>
                  <a:rPr lang="en-US" altLang="zh-CN" sz="8000" i="1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p</a:t>
                </a:r>
                <a:r>
                  <a:rPr lang="zh-CN" altLang="en-US" sz="8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整除</a:t>
                </a:r>
                <a14:m>
                  <m:oMath xmlns:m="http://schemas.openxmlformats.org/officeDocument/2006/math">
                    <m:r>
                      <a:rPr lang="en-US" altLang="zh-CN" sz="8000" i="1">
                        <a:solidFill>
                          <a:prstClr val="black"/>
                        </a:solidFill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altLang="zh-CN" sz="8000" baseline="30000">
                        <a:solidFill>
                          <a:prstClr val="black"/>
                        </a:solidFill>
                        <a:latin typeface="Times New Roman" pitchFamily="18" charset="0"/>
                        <a:ea typeface="华文楷体" panose="02010600040101010101" pitchFamily="2" charset="-122"/>
                        <a:cs typeface="Times New Roman" pitchFamily="18" charset="0"/>
                      </a:rPr>
                      <m:t>2</m:t>
                    </m:r>
                    <m:r>
                      <a:rPr lang="en-US" altLang="zh-CN" sz="8000" b="0" i="0" smtClean="0">
                        <a:solidFill>
                          <a:prstClr val="black"/>
                        </a:solidFill>
                        <a:latin typeface="Cambria Math"/>
                        <a:ea typeface="华文楷体" panose="02010600040101010101" pitchFamily="2" charset="-122"/>
                        <a:cs typeface="Times New Roman" pitchFamily="18" charset="0"/>
                      </a:rPr>
                      <m:t>−</m:t>
                    </m:r>
                    <m:r>
                      <a:rPr lang="en-US" altLang="zh-CN" sz="8000" i="1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80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8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8000" b="0" i="1" smtClean="0">
                            <a:solidFill>
                              <a:schemeClr val="bg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𝑥</m:t>
                        </m:r>
                        <m:r>
                          <a:rPr lang="en-US" altLang="zh-CN" sz="8000" b="0" i="1" smtClean="0">
                            <a:solidFill>
                              <a:schemeClr val="bg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altLang="zh-CN" sz="8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8000" b="0" i="1" smtClean="0">
                            <a:solidFill>
                              <a:schemeClr val="bg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𝑥</m:t>
                        </m:r>
                        <m:r>
                          <a:rPr lang="en-US" altLang="zh-CN" sz="8000" b="0" i="1" smtClean="0">
                            <a:solidFill>
                              <a:schemeClr val="bg1"/>
                            </a:solidFill>
                            <a:latin typeface="Cambria Math"/>
                            <a:ea typeface="华文楷体" panose="02010600040101010101" pitchFamily="2" charset="-122"/>
                          </a:rPr>
                          <m:t>−1</m:t>
                        </m:r>
                      </m:e>
                    </m:d>
                    <m:r>
                      <a:rPr lang="zh-CN" altLang="en-US" sz="8000" b="0" i="1" smtClean="0">
                        <a:solidFill>
                          <a:schemeClr val="bg1"/>
                        </a:solidFill>
                        <a:latin typeface="Cambria Math"/>
                        <a:ea typeface="华文楷体" panose="02010600040101010101" pitchFamily="2" charset="-122"/>
                      </a:rPr>
                      <m:t>。因</m:t>
                    </m:r>
                  </m:oMath>
                </a14:m>
                <a:r>
                  <a:rPr lang="en-US" altLang="zh-CN" sz="8000" i="1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p</a:t>
                </a:r>
                <a:r>
                  <a:rPr lang="zh-CN" altLang="en-US" sz="8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是素数，</a:t>
                </a:r>
                <a:endParaRPr lang="en-US" altLang="zh-CN" sz="8000" dirty="0">
                  <a:solidFill>
                    <a:schemeClr val="bg1"/>
                  </a:solidFill>
                  <a:latin typeface="Times New Roman" pitchFamily="18" charset="0"/>
                  <a:ea typeface="华文楷体" panose="02010600040101010101" pitchFamily="2" charset="-122"/>
                  <a:cs typeface="Times New Roman" pitchFamily="18" charset="0"/>
                </a:endParaRPr>
              </a:p>
              <a:p>
                <a:pPr>
                  <a:lnSpc>
                    <a:spcPts val="2693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8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     故 </a:t>
                </a:r>
                <a:r>
                  <a:rPr lang="en-US" altLang="zh-CN" sz="8000" i="1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p</a:t>
                </a:r>
                <a:r>
                  <a:rPr lang="zh-CN" altLang="en-US" sz="8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整除</a:t>
                </a:r>
                <a:r>
                  <a:rPr lang="en-US" altLang="zh-CN" sz="8000" i="1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x</a:t>
                </a:r>
                <a:r>
                  <a:rPr lang="en-US" altLang="zh-CN" sz="8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+1</a:t>
                </a:r>
                <a:r>
                  <a:rPr lang="zh-CN" altLang="en-US" sz="8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、或整除</a:t>
                </a:r>
                <a:r>
                  <a:rPr lang="en-US" altLang="zh-CN" sz="8000" i="1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x</a:t>
                </a:r>
                <a:r>
                  <a:rPr lang="en-US" altLang="zh-CN" sz="8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-1</a:t>
                </a:r>
                <a:r>
                  <a:rPr lang="zh-CN" altLang="en-US" sz="8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。前者则</a:t>
                </a:r>
                <a:r>
                  <a:rPr lang="en-US" altLang="zh-CN" sz="8000" i="1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x</a:t>
                </a:r>
                <a:r>
                  <a:rPr lang="en-US" altLang="zh-CN" sz="8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=</a:t>
                </a:r>
                <a:r>
                  <a:rPr lang="en-US" altLang="zh-CN" sz="8000" i="1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p</a:t>
                </a:r>
                <a:r>
                  <a:rPr lang="en-US" altLang="zh-CN" sz="8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-1</a:t>
                </a:r>
                <a:r>
                  <a:rPr lang="zh-CN" altLang="en-US" sz="8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，后者则</a:t>
                </a:r>
                <a:r>
                  <a:rPr lang="en-US" altLang="zh-CN" sz="8000" i="1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x</a:t>
                </a:r>
                <a:r>
                  <a:rPr lang="en-US" altLang="zh-CN" sz="8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=1</a:t>
                </a:r>
                <a:r>
                  <a:rPr lang="zh-CN" altLang="en-US" sz="8000" dirty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sz="80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342000" indent="-342000">
                  <a:lnSpc>
                    <a:spcPts val="2693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8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该定理表明：如果对于任意一个小于</a:t>
                </a:r>
                <a:r>
                  <a:rPr lang="en-US" altLang="zh-CN" sz="8000" i="1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N</a:t>
                </a:r>
                <a:r>
                  <a:rPr lang="zh-CN" altLang="en-US" sz="8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的正整数</a:t>
                </a:r>
                <a:r>
                  <a:rPr lang="en-US" altLang="zh-CN" sz="8000" i="1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x</a:t>
                </a:r>
                <a:r>
                  <a:rPr lang="zh-CN" altLang="en-US" sz="8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，发现</a:t>
                </a:r>
                <a:r>
                  <a:rPr lang="en-US" altLang="zh-CN" sz="8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1(mod</a:t>
                </a:r>
                <a:r>
                  <a:rPr lang="en-US" altLang="zh-CN" sz="8000" i="1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 N</a:t>
                </a:r>
                <a:r>
                  <a:rPr lang="en-US" altLang="zh-CN" sz="8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)</a:t>
                </a:r>
                <a:r>
                  <a:rPr lang="zh-CN" altLang="en-US" sz="8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的非平凡平方根存在，则说明</a:t>
                </a:r>
                <a:r>
                  <a:rPr lang="en-US" altLang="zh-CN" sz="8000" i="1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N</a:t>
                </a:r>
                <a:r>
                  <a:rPr lang="zh-CN" altLang="en-US" sz="8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是合数。</a:t>
                </a:r>
                <a:endParaRPr lang="en-US" altLang="zh-CN" sz="8000" dirty="0">
                  <a:solidFill>
                    <a:schemeClr val="bg1"/>
                  </a:solidFill>
                  <a:latin typeface="Times New Roman" pitchFamily="18" charset="0"/>
                  <a:ea typeface="华文楷体" panose="02010600040101010101" pitchFamily="2" charset="-122"/>
                  <a:cs typeface="Times New Roman" pitchFamily="18" charset="0"/>
                </a:endParaRPr>
              </a:p>
              <a:p>
                <a:pPr marL="342900" indent="-342900">
                  <a:lnSpc>
                    <a:spcPts val="2693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endParaRPr lang="en-US" altLang="zh-CN" sz="8000" dirty="0">
                  <a:solidFill>
                    <a:schemeClr val="bg1"/>
                  </a:solidFill>
                  <a:latin typeface="Times New Roman" pitchFamily="18" charset="0"/>
                  <a:ea typeface="华文楷体" panose="02010600040101010101" pitchFamily="2" charset="-122"/>
                  <a:cs typeface="Times New Roman" pitchFamily="18" charset="0"/>
                </a:endParaRPr>
              </a:p>
              <a:p>
                <a:pPr marL="342900" indent="-342900">
                  <a:lnSpc>
                    <a:spcPts val="2693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8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对于奇数</a:t>
                </a:r>
                <a:r>
                  <a:rPr lang="en-US" altLang="zh-CN" sz="8000" i="1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N</a:t>
                </a:r>
                <a:r>
                  <a:rPr lang="zh-CN" altLang="en-US" sz="8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，</a:t>
                </a:r>
                <a:r>
                  <a:rPr lang="en-US" altLang="zh-CN" sz="8000" i="1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N</a:t>
                </a:r>
                <a:r>
                  <a:rPr lang="en-US" altLang="zh-CN" sz="8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-1=2</a:t>
                </a:r>
                <a:r>
                  <a:rPr lang="en-US" altLang="zh-CN" sz="8000" i="1" baseline="30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t</a:t>
                </a:r>
                <a:r>
                  <a:rPr lang="en-US" altLang="zh-CN" sz="8000" i="1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u </a:t>
                </a:r>
                <a:r>
                  <a:rPr lang="en-US" altLang="zh-CN" sz="8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(</a:t>
                </a:r>
                <a:r>
                  <a:rPr lang="en-US" altLang="zh-CN" sz="8000" i="1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u</a:t>
                </a:r>
                <a:r>
                  <a:rPr lang="zh-CN" altLang="en-US" sz="8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为奇数</a:t>
                </a:r>
                <a:r>
                  <a:rPr lang="en-US" altLang="zh-CN" sz="8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)</a:t>
                </a:r>
                <a:r>
                  <a:rPr lang="zh-CN" altLang="en-US" sz="8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。即</a:t>
                </a:r>
                <a:r>
                  <a:rPr lang="en-US" altLang="zh-CN" sz="8000" i="1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N</a:t>
                </a:r>
                <a:r>
                  <a:rPr lang="en-US" altLang="zh-CN" sz="8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-1</a:t>
                </a:r>
                <a:r>
                  <a:rPr lang="zh-CN" altLang="en-US" sz="8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的二进制表示是奇数</a:t>
                </a:r>
                <a:r>
                  <a:rPr lang="en-US" altLang="zh-CN" sz="8000" i="1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u</a:t>
                </a:r>
                <a:r>
                  <a:rPr lang="zh-CN" altLang="en-US" sz="8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的二进制表示后面跟上</a:t>
                </a:r>
                <a:r>
                  <a:rPr lang="en-US" altLang="zh-CN" sz="8000" i="1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t</a:t>
                </a:r>
                <a:r>
                  <a:rPr lang="zh-CN" altLang="en-US" sz="8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个</a:t>
                </a:r>
                <a:r>
                  <a:rPr lang="en-US" altLang="zh-CN" sz="8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0</a:t>
                </a:r>
                <a:r>
                  <a:rPr lang="zh-CN" altLang="en-US" sz="8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。</a:t>
                </a:r>
                <a:endParaRPr lang="en-US" altLang="zh-CN" sz="8000" dirty="0">
                  <a:solidFill>
                    <a:schemeClr val="bg1"/>
                  </a:solidFill>
                  <a:latin typeface="Times New Roman" pitchFamily="18" charset="0"/>
                  <a:ea typeface="华文楷体" panose="02010600040101010101" pitchFamily="2" charset="-122"/>
                  <a:cs typeface="Times New Roman" pitchFamily="18" charset="0"/>
                </a:endParaRPr>
              </a:p>
              <a:p>
                <a:pPr marL="342000" indent="-342000">
                  <a:lnSpc>
                    <a:spcPts val="2693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8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构造米勒测试序列：                                                                                。</a:t>
                </a:r>
                <a:endParaRPr lang="en-US" altLang="zh-CN" sz="8000" dirty="0">
                  <a:solidFill>
                    <a:schemeClr val="bg1"/>
                  </a:solidFill>
                  <a:latin typeface="Times New Roman" pitchFamily="18" charset="0"/>
                  <a:ea typeface="华文楷体" panose="02010600040101010101" pitchFamily="2" charset="-122"/>
                  <a:cs typeface="Times New Roman" pitchFamily="18" charset="0"/>
                </a:endParaRPr>
              </a:p>
              <a:p>
                <a:pPr marL="342000" indent="-342000">
                  <a:lnSpc>
                    <a:spcPts val="2693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8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先算出</a:t>
                </a:r>
                <a:r>
                  <a:rPr lang="en-US" altLang="zh-CN" sz="8000" i="1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a</a:t>
                </a:r>
                <a:r>
                  <a:rPr lang="en-US" altLang="zh-CN" sz="8000" i="1" baseline="30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u  </a:t>
                </a:r>
                <a:r>
                  <a:rPr lang="en-US" altLang="zh-CN" sz="8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mod</a:t>
                </a:r>
                <a:r>
                  <a:rPr lang="en-US" altLang="zh-CN" sz="8000" i="1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 N</a:t>
                </a:r>
                <a:r>
                  <a:rPr lang="zh-CN" altLang="en-US" sz="8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，然后经过连续</a:t>
                </a:r>
                <a:r>
                  <a:rPr lang="en-US" altLang="zh-CN" sz="8000" i="1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t</a:t>
                </a:r>
                <a:r>
                  <a:rPr lang="zh-CN" altLang="en-US" sz="8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次平方计算出</a:t>
                </a:r>
                <a:r>
                  <a:rPr lang="en-US" altLang="zh-CN" sz="8000" i="1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a</a:t>
                </a:r>
                <a:r>
                  <a:rPr lang="en-US" altLang="zh-CN" sz="8000" baseline="30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(</a:t>
                </a:r>
                <a:r>
                  <a:rPr lang="en-US" altLang="zh-CN" sz="8000" i="1" baseline="30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N</a:t>
                </a:r>
                <a:r>
                  <a:rPr lang="en-US" altLang="zh-CN" sz="8000" baseline="30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-1)</a:t>
                </a:r>
                <a:r>
                  <a:rPr lang="en-US" altLang="zh-CN" sz="8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 mod</a:t>
                </a:r>
                <a:r>
                  <a:rPr lang="en-US" altLang="zh-CN" sz="8000" i="1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 N </a:t>
                </a:r>
                <a:r>
                  <a:rPr lang="zh-CN" altLang="en-US" sz="8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。</a:t>
                </a:r>
                <a:endParaRPr lang="en-US" altLang="zh-CN" sz="8000" dirty="0">
                  <a:solidFill>
                    <a:schemeClr val="bg1"/>
                  </a:solidFill>
                  <a:latin typeface="Times New Roman" pitchFamily="18" charset="0"/>
                  <a:ea typeface="华文楷体" panose="02010600040101010101" pitchFamily="2" charset="-122"/>
                  <a:cs typeface="Times New Roman" pitchFamily="18" charset="0"/>
                </a:endParaRPr>
              </a:p>
              <a:p>
                <a:pPr marL="342000" indent="-342000">
                  <a:lnSpc>
                    <a:spcPts val="2693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8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若某一次平方时发现非平凡的平方根，则断定</a:t>
                </a:r>
                <a:r>
                  <a:rPr lang="en-US" altLang="zh-CN" sz="8000" i="1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N</a:t>
                </a:r>
                <a:r>
                  <a:rPr lang="zh-CN" altLang="en-US" sz="8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是合数。</a:t>
                </a:r>
                <a:endParaRPr lang="en-US" altLang="zh-CN" sz="8000" dirty="0">
                  <a:solidFill>
                    <a:schemeClr val="bg1"/>
                  </a:solidFill>
                  <a:latin typeface="Times New Roman" pitchFamily="18" charset="0"/>
                  <a:ea typeface="华文楷体" panose="02010600040101010101" pitchFamily="2" charset="-122"/>
                  <a:cs typeface="Times New Roman" pitchFamily="18" charset="0"/>
                </a:endParaRPr>
              </a:p>
              <a:p>
                <a:pPr marL="342900" indent="-342900">
                  <a:lnSpc>
                    <a:spcPts val="2693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endParaRPr lang="en-US" altLang="zh-CN" sz="8000" dirty="0">
                  <a:solidFill>
                    <a:schemeClr val="bg1"/>
                  </a:solidFill>
                  <a:latin typeface="Times New Roman" pitchFamily="18" charset="0"/>
                  <a:ea typeface="华文楷体" panose="02010600040101010101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6000" y="1353600"/>
                <a:ext cx="8380800" cy="4989600"/>
              </a:xfrm>
              <a:blipFill>
                <a:blip r:embed="rId3"/>
                <a:stretch>
                  <a:fillRect l="-291" t="-366" r="-3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764166"/>
              </p:ext>
            </p:extLst>
          </p:nvPr>
        </p:nvGraphicFramePr>
        <p:xfrm>
          <a:off x="3026870" y="4452830"/>
          <a:ext cx="5181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Equation" r:id="rId4" imgW="5181480" imgH="380880" progId="Equation.DSMT4">
                  <p:embed/>
                </p:oleObj>
              </mc:Choice>
              <mc:Fallback>
                <p:oleObj name="Equation" r:id="rId4" imgW="51814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26870" y="4452830"/>
                        <a:ext cx="5181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927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基数和对数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关于整数的一些基础知识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="" xmlns:a16="http://schemas.microsoft.com/office/drawing/2014/main" id="{722585B7-98C3-4D92-B469-F9F8124C8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8380800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进制下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位整数的最大值为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i="1" baseline="30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999=10</a:t>
            </a:r>
            <a:r>
              <a:rPr lang="en-US" altLang="zh-CN" sz="20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为基数，表示非负整数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，需要                       位数字。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为基数，因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      ，故所需数字位数差          倍。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忽略基数，表示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所需数字位数为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(log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关于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log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N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为了达到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所需的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的幂次；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减小到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所需的折半的次数；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进制表示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所需数字位数；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包含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个节点的完全二叉树的高度；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                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="" xmlns:a16="http://schemas.microsoft.com/office/drawing/2014/main" id="{583562C4-8921-41E3-AF3A-C4E7672694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534001"/>
              </p:ext>
            </p:extLst>
          </p:nvPr>
        </p:nvGraphicFramePr>
        <p:xfrm>
          <a:off x="5155237" y="1667483"/>
          <a:ext cx="1433148" cy="42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" name="Equation" r:id="rId3" imgW="863280" imgH="253800" progId="Equation.DSMT4">
                  <p:embed/>
                </p:oleObj>
              </mc:Choice>
              <mc:Fallback>
                <p:oleObj name="Equation" r:id="rId3" imgW="863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5237" y="1667483"/>
                        <a:ext cx="1433148" cy="421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="" xmlns:a16="http://schemas.microsoft.com/office/drawing/2014/main" id="{A17062C7-DADF-4980-81B1-9E864313DA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104752"/>
              </p:ext>
            </p:extLst>
          </p:nvPr>
        </p:nvGraphicFramePr>
        <p:xfrm>
          <a:off x="2890357" y="1995746"/>
          <a:ext cx="23812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" name="Equation" r:id="rId5" imgW="1434960" imgH="228600" progId="Equation.DSMT4">
                  <p:embed/>
                </p:oleObj>
              </mc:Choice>
              <mc:Fallback>
                <p:oleObj name="Equation" r:id="rId5" imgW="1434960" imgH="2286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="" xmlns:a16="http://schemas.microsoft.com/office/drawing/2014/main" id="{583562C4-8921-41E3-AF3A-C4E7672694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0357" y="1995746"/>
                        <a:ext cx="23812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="" xmlns:a16="http://schemas.microsoft.com/office/drawing/2014/main" id="{88154B03-609F-480F-A3AE-CE79BA193E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21069"/>
              </p:ext>
            </p:extLst>
          </p:nvPr>
        </p:nvGraphicFramePr>
        <p:xfrm>
          <a:off x="7477130" y="1993871"/>
          <a:ext cx="6746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Equation" r:id="rId7" imgW="406080" imgH="228600" progId="Equation.DSMT4">
                  <p:embed/>
                </p:oleObj>
              </mc:Choice>
              <mc:Fallback>
                <p:oleObj name="Equation" r:id="rId7" imgW="40608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="" xmlns:a16="http://schemas.microsoft.com/office/drawing/2014/main" id="{A17062C7-DADF-4980-81B1-9E864313DA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77130" y="1993871"/>
                        <a:ext cx="674688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="" xmlns:a16="http://schemas.microsoft.com/office/drawing/2014/main" id="{1DD300FE-8E67-43D4-9977-7511D7937E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46089"/>
              </p:ext>
            </p:extLst>
          </p:nvPr>
        </p:nvGraphicFramePr>
        <p:xfrm>
          <a:off x="1311275" y="4349478"/>
          <a:ext cx="26574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Equation" r:id="rId9" imgW="1600200" imgH="393480" progId="Equation.DSMT4">
                  <p:embed/>
                </p:oleObj>
              </mc:Choice>
              <mc:Fallback>
                <p:oleObj name="Equation" r:id="rId9" imgW="1600200" imgH="3934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="" xmlns:a16="http://schemas.microsoft.com/office/drawing/2014/main" id="{88154B03-609F-480F-A3AE-CE79BA193E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11275" y="4349478"/>
                        <a:ext cx="2657475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="" xmlns:a16="http://schemas.microsoft.com/office/drawing/2014/main" id="{583562C4-8921-41E3-AF3A-C4E7672694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363052"/>
              </p:ext>
            </p:extLst>
          </p:nvPr>
        </p:nvGraphicFramePr>
        <p:xfrm>
          <a:off x="790022" y="5021253"/>
          <a:ext cx="12636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6" name="Equation" r:id="rId11" imgW="761760" imgH="253800" progId="Equation.DSMT4">
                  <p:embed/>
                </p:oleObj>
              </mc:Choice>
              <mc:Fallback>
                <p:oleObj name="Equation" r:id="rId11" imgW="7617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90022" y="5021253"/>
                        <a:ext cx="126365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690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素数的随机生成算法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8380800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素数足够多，生成素数较简单：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随机算法：</a:t>
            </a: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蒙特卡洛算法：可能给出错误结果，多项式运行时间。</a:t>
            </a: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拉斯维加斯算法：不会给出错误结果，期望多项式运行时间。</a:t>
            </a: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00" y="1847212"/>
            <a:ext cx="7920000" cy="325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3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素数的随机生成算法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8380800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基于费马测试的素数生成算法：蒙特卡洛型随机算法。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错误率？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AKS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算法：印度理工学院坎普尔分校教授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Manindra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Agrawal 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2002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年与学生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Kayal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Saxena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共同设计的一个确定性的多项式时间素性测试算法。他们获得了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2006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年的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ACM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哥德尔奖。其伪代码仅仅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行！时间复杂度为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、空间复杂度为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43" y="1811288"/>
            <a:ext cx="7560000" cy="2259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06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密码学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8380800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密码学：加密与解密。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私钥协议：通信双方事先见面约定密码本。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公钥协议：无需事先见面。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Bob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的加密函数</a:t>
            </a:r>
            <a:r>
              <a:rPr lang="en-US" altLang="zh-CN" sz="2000" i="1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是公开的。但解密函数</a:t>
            </a:r>
            <a:r>
              <a:rPr lang="en-US" altLang="zh-CN" sz="2000" i="1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只有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Bob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自己知道。加密密钥、解密密钥不对称。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Martin E. Hellman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Whitfield 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Diffie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1976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年提出公钥协议，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2015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年荣获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ACM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图灵奖。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43" y="1843200"/>
            <a:ext cx="7085714" cy="1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9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密码学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私钥协议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8380800" cy="4989600"/>
          </a:xfrm>
        </p:spPr>
        <p:txBody>
          <a:bodyPr anchor="t">
            <a:normAutofit fontScale="92500" lnSpcReduction="20000"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一次性密码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本</a:t>
            </a:r>
            <a:r>
              <a:rPr lang="en-US" altLang="zh-CN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(one-time pad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机制：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优点：适合高度机密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不足：密钥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一次性、生成</a:t>
            </a:r>
            <a:r>
              <a:rPr lang="en-US" altLang="zh-CN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随机性</a:t>
            </a:r>
            <a:r>
              <a:rPr lang="en-US" altLang="zh-CN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存储，发收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同步。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AES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：分段的对称加密，密钥重复使用，安全性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似乎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很好。</a:t>
            </a:r>
            <a:endParaRPr lang="en-US" altLang="zh-CN" sz="22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00" y="1782181"/>
            <a:ext cx="7920000" cy="311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2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密码学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公钥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协议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RSA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8380800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RSA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Ronald L. Rivest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Adi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Shamir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Leonard M. 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Adleman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于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1977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年发现。是最著名的公钥密码协议，荣获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2002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ACM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图灵奖。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所发消息视为模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的整数序列。长消息则分段。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58" y="2380923"/>
            <a:ext cx="7560000" cy="330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79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密码学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—RSA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8380800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74" y="1471893"/>
            <a:ext cx="7848000" cy="4216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占位符 2">
            <a:extLst>
              <a:ext uri="{FF2B5EF4-FFF2-40B4-BE49-F238E27FC236}">
                <a16:creationId xmlns="" xmlns:a16="http://schemas.microsoft.com/office/drawing/2014/main" id="{5312EEF3-C745-44B2-88E3-494679B5FB2E}"/>
              </a:ext>
            </a:extLst>
          </p:cNvPr>
          <p:cNvSpPr txBox="1">
            <a:spLocks/>
          </p:cNvSpPr>
          <p:nvPr/>
        </p:nvSpPr>
        <p:spPr>
          <a:xfrm>
            <a:off x="548400" y="1506000"/>
            <a:ext cx="8380800" cy="498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注意：此处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未必小于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。怎么办？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密码学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—RSA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8380800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破解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RSA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：遍历所有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或者对大整数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进行因子分解。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78" y="1429595"/>
            <a:ext cx="7848000" cy="4023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096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全域散列表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8380800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问题：维护一个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不断变化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的列表，其中包含大约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250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地址所对应的某些信息。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存储所有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的信息的数组，浪费空间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仅包含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250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个元素的链表，访问速度慢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集两者优点于一身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散列表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33" y="3158746"/>
            <a:ext cx="7333333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6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全域散列表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8380800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散列函数需要“确定性”：每次调用函数得到的结果必须一致！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散列函数需要“随机性”：要将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地址充分散列。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特定的散列函数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导致冲突必然大量存在</a:t>
            </a:r>
            <a:r>
              <a:rPr lang="zh-CN" altLang="en-US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无法有效应对非均匀取样的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250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地址。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散列函数族：从一族函数中随机选取散列函数。随后将证明，无论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250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地址如何分布，如此选择的散列函数将不会造成大量冲突。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将散列表的规模定位素数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=257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地址视为四元数组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,…,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任意选取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&lt;257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的正整数，比如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87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23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125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)=(87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+23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+125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+4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)mod 257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979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全域散列表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8380800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00" y="1317600"/>
            <a:ext cx="7920000" cy="5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0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整数的加法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8380800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任意三个一位数相加，和最多有两位</a:t>
            </a:r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适合任意进制</a:t>
            </a:r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二进制加法</a:t>
            </a:r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53+35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算法运行时间：</a:t>
            </a:r>
            <a:r>
              <a:rPr lang="en-US" altLang="zh-CN" sz="2000" i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0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能否改进？否！</a:t>
            </a: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计算机的</a:t>
            </a:r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ADD</a:t>
            </a: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指令？仅适用于较小的整数。</a:t>
            </a: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100" y="2029500"/>
            <a:ext cx="4038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5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8380800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数据项的分布特征无法控制。任何固定的散列函数都无法保证适用。因此从一个函数族中均匀随机的选择一个函数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具有下述性质的散列函数族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全域散列函数族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任意数据项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≠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中恰有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|H|/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个散列函数将两者映射到同一个桶数组，其中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为桶数组的数量。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从通用散列函数族均匀随机选择散列函数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，则任意的</a:t>
            </a: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数据项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≠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，发生冲突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的概率为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1/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应用散列表的常规步骤：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确定散列表的规模为素数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稍大于期望的数据项数量，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倍较合适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假定所有数据项的数量为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i="1" baseline="30000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应该稍大，留有余地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每个数据项视为一个模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元组，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              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即为一个全域散列函数族。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FD992A24-D656-477E-ADE1-41235BACAB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235482"/>
              </p:ext>
            </p:extLst>
          </p:nvPr>
        </p:nvGraphicFramePr>
        <p:xfrm>
          <a:off x="5057537" y="4404580"/>
          <a:ext cx="2626238" cy="396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3" imgW="1600200" imgH="241200" progId="Equation.DSMT4">
                  <p:embed/>
                </p:oleObj>
              </mc:Choice>
              <mc:Fallback>
                <p:oleObj name="Equation" r:id="rId3" imgW="1600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57537" y="4404580"/>
                        <a:ext cx="2626238" cy="396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全域散列表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643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整数的乘法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8380800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基本的乘法计算方法：</a:t>
            </a: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运行时间：</a:t>
            </a:r>
            <a:r>
              <a:rPr lang="en-US" altLang="zh-CN" sz="2000" i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O</a:t>
            </a:r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75" y="1734712"/>
            <a:ext cx="6572250" cy="2466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875" y="4888668"/>
            <a:ext cx="2819400" cy="666750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C578BB2D-CCCE-44ED-8C02-84536CDC9E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970126"/>
              </p:ext>
            </p:extLst>
          </p:nvPr>
        </p:nvGraphicFramePr>
        <p:xfrm>
          <a:off x="3279295" y="1425160"/>
          <a:ext cx="658721" cy="279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5" imgW="419040" imgH="177480" progId="Equation.DSMT4">
                  <p:embed/>
                </p:oleObj>
              </mc:Choice>
              <mc:Fallback>
                <p:oleObj name="Equation" r:id="rId5" imgW="4190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9295" y="1425160"/>
                        <a:ext cx="658721" cy="2794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773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整数的乘法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8380800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花拉子米算法：</a:t>
            </a: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递归实现：</a:t>
            </a: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运行时间：</a:t>
            </a:r>
            <a:r>
              <a:rPr lang="en-US" altLang="zh-CN" sz="2000" i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O</a:t>
            </a:r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整数乘法计算的</a:t>
            </a:r>
            <a:r>
              <a:rPr lang="en-US" altLang="zh-CN" sz="2000" i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时间能否改进？似乎不能，但却可以！</a:t>
            </a:r>
            <a:r>
              <a:rPr lang="zh-CN" altLang="en-US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章</a:t>
            </a:r>
            <a:endParaRPr lang="en-US" altLang="zh-CN" sz="1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950" y="1768425"/>
            <a:ext cx="2171700" cy="1276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750" y="3076575"/>
            <a:ext cx="3390900" cy="7048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437" y="4285272"/>
            <a:ext cx="7920000" cy="1219128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="" xmlns:a16="http://schemas.microsoft.com/office/drawing/2014/main" id="{BEF16380-F8CE-4E5A-A22E-8B2706C71B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989897"/>
              </p:ext>
            </p:extLst>
          </p:nvPr>
        </p:nvGraphicFramePr>
        <p:xfrm>
          <a:off x="2553682" y="1425160"/>
          <a:ext cx="658721" cy="279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6" imgW="419040" imgH="177480" progId="Equation.DSMT4">
                  <p:embed/>
                </p:oleObj>
              </mc:Choice>
              <mc:Fallback>
                <p:oleObj name="Equation" r:id="rId6" imgW="419040" imgH="1774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="" xmlns:a16="http://schemas.microsoft.com/office/drawing/2014/main" id="{C578BB2D-CCCE-44ED-8C02-84536CDC9E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53682" y="1425160"/>
                        <a:ext cx="658721" cy="2794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978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整数的除法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8380800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i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时间除法</a:t>
            </a: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return 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需要多少时间？</a:t>
            </a: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00" y="1978687"/>
            <a:ext cx="7992000" cy="316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剩余系中的运算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96000" y="1353600"/>
                <a:ext cx="8380800" cy="4989600"/>
              </a:xfrm>
            </p:spPr>
            <p:txBody>
              <a:bodyPr anchor="t">
                <a:normAutofit/>
              </a:bodyPr>
              <a:lstStyle/>
              <a:p>
                <a:pPr marL="342900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模</a:t>
                </a:r>
                <a:r>
                  <a:rPr lang="en-US" altLang="zh-CN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剩余系：</a:t>
                </a:r>
                <a:endParaRPr lang="en-US" altLang="zh-CN" sz="20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800100" lvl="1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加法交换群：封闭性、结合律、单位元、逆元、交换律</a:t>
                </a:r>
                <a:endParaRPr lang="en-US" altLang="zh-CN" sz="20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800100" lvl="1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乘法含幺交换半群：封闭性、结合律、单位元、交换律</a:t>
                </a:r>
                <a:endParaRPr lang="en-US" altLang="zh-CN" sz="20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800100" lvl="1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乘法对加法的分配律</a:t>
                </a:r>
                <a:endParaRPr lang="en-US" altLang="zh-CN" sz="20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800100" lvl="1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若</a:t>
                </a:r>
                <a:r>
                  <a:rPr lang="en-US" altLang="zh-CN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为素数，构成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域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！</a:t>
                </a:r>
                <a:endParaRPr lang="en-US" altLang="zh-CN" sz="20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342900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替代准则：若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≡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mod</m:t>
                        </m:r>
                        <m:r>
                          <m:rPr>
                            <m:nor/>
                          </m:rPr>
                          <a:rPr lang="en-US" altLang="zh-CN" sz="2000" b="0" i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d>
                    <m:r>
                      <a:rPr lang="zh-CN" altLang="en-US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、</m:t>
                    </m:r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′(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mod</m:t>
                    </m:r>
                    <m:r>
                      <m:rPr>
                        <m:nor/>
                      </m:rPr>
                      <a:rPr lang="en-US" altLang="zh-CN" sz="2000" b="0" i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endParaRPr lang="en-US" altLang="zh-CN" sz="20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        则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/>
                        <a:ea typeface="华文楷体" panose="02010600040101010101" pitchFamily="2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≡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mod</m:t>
                        </m:r>
                        <m:r>
                          <m:rPr>
                            <m:nor/>
                          </m:rPr>
                          <a:rPr lang="en-US" altLang="zh-CN" sz="2000" b="0" i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d>
                    <m:r>
                      <a:rPr lang="zh-CN" altLang="en-US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、</m:t>
                    </m:r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𝑥𝑦</m:t>
                    </m:r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≡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′(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mod</m:t>
                    </m:r>
                    <m:r>
                      <m:rPr>
                        <m:nor/>
                      </m:rPr>
                      <a:rPr lang="en-US" altLang="zh-CN" sz="2000" b="0" i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altLang="zh-CN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sz="20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342900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endParaRPr lang="en-US" altLang="zh-CN" sz="20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342900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加法</a:t>
                </a:r>
                <a:r>
                  <a:rPr lang="en-US" altLang="zh-CN" sz="2000" i="1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O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(</a:t>
                </a:r>
                <a:r>
                  <a:rPr lang="en-US" altLang="zh-CN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)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、乘法</a:t>
                </a:r>
                <a:r>
                  <a:rPr lang="en-US" altLang="zh-CN" sz="2000" i="1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O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(</a:t>
                </a:r>
                <a:r>
                  <a:rPr lang="en-US" altLang="zh-CN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000" baseline="30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)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、除法</a:t>
                </a:r>
                <a:r>
                  <a:rPr lang="en-US" altLang="zh-CN" sz="2000" i="1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O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(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？</a:t>
                </a:r>
                <a:r>
                  <a:rPr lang="en-US" altLang="zh-CN" sz="2000" dirty="0" smtClean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)</a:t>
                </a:r>
                <a:r>
                  <a:rPr lang="zh-CN" altLang="en-US" sz="2000" dirty="0" smtClean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000" dirty="0">
                  <a:solidFill>
                    <a:schemeClr val="bg1"/>
                  </a:solidFill>
                  <a:latin typeface="Times New Roman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幂运算 </a:t>
                </a:r>
                <a:r>
                  <a:rPr lang="en-US" altLang="zh-CN" sz="2000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i="1" baseline="300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 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mod </a:t>
                </a:r>
                <a:r>
                  <a:rPr lang="en-US" altLang="zh-CN" sz="2000" i="1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N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：结果很小、运算过程的中间量可能极大</a:t>
                </a:r>
                <a:endParaRPr lang="en-US" altLang="zh-CN" sz="20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342900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endParaRPr lang="en-US" altLang="zh-CN" sz="20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342900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endParaRPr lang="en-US" altLang="zh-CN" sz="20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342900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endParaRPr lang="en-US" altLang="zh-CN" sz="20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342900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endParaRPr lang="en-US" altLang="zh-CN" sz="20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342900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endParaRPr lang="en-US" altLang="zh-CN" sz="20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800100" lvl="1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运行时间：</a:t>
                </a:r>
                <a:r>
                  <a:rPr lang="en-US" altLang="zh-CN" sz="2000" i="1" dirty="0">
                    <a:solidFill>
                      <a:schemeClr val="bg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2000" i="1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O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(</a:t>
                </a:r>
                <a:r>
                  <a:rPr lang="en-US" altLang="zh-CN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000" baseline="30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Times New Roman" pitchFamily="18" charset="0"/>
                    <a:ea typeface="华文楷体" panose="02010600040101010101" pitchFamily="2" charset="-122"/>
                    <a:cs typeface="Times New Roman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6000" y="1353600"/>
                <a:ext cx="8380800" cy="4989600"/>
              </a:xfrm>
              <a:blipFill rotWithShape="0">
                <a:blip r:embed="rId2"/>
                <a:stretch>
                  <a:fillRect l="-291" t="-733" b="-18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75" y="4562406"/>
            <a:ext cx="6953250" cy="128587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51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最大公因数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8380800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欧几里得规则：</a:t>
            </a: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运行时间</a:t>
            </a: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000" i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O</a:t>
            </a:r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endParaRPr lang="en-US" altLang="zh-CN" sz="20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=0; return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</a:t>
            </a: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两句各需多少时间？</a:t>
            </a:r>
            <a:r>
              <a:rPr lang="en-US" altLang="zh-CN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50" y="1734712"/>
            <a:ext cx="6896100" cy="6381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37" y="2443518"/>
            <a:ext cx="49625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最大公因数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53600"/>
            <a:ext cx="7920000" cy="509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3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5193</TotalTime>
  <Words>1323</Words>
  <Application>Microsoft Office PowerPoint</Application>
  <PresentationFormat>全屏显示(4:3)</PresentationFormat>
  <Paragraphs>322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Mathematica1</vt:lpstr>
      <vt:lpstr>华文行楷</vt:lpstr>
      <vt:lpstr>华文楷体</vt:lpstr>
      <vt:lpstr>宋体</vt:lpstr>
      <vt:lpstr>幼圆</vt:lpstr>
      <vt:lpstr>Calibri</vt:lpstr>
      <vt:lpstr>Cambria Math</vt:lpstr>
      <vt:lpstr>Century Gothic</vt:lpstr>
      <vt:lpstr>Times New Roman</vt:lpstr>
      <vt:lpstr>Wingdings</vt:lpstr>
      <vt:lpstr>Wingdings 3</vt:lpstr>
      <vt:lpstr>切片</vt:lpstr>
      <vt:lpstr>Equation</vt:lpstr>
      <vt:lpstr>第一章  整数算法</vt:lpstr>
      <vt:lpstr>基数和对数——关于整数的一些基础知识</vt:lpstr>
      <vt:lpstr>整数的加法</vt:lpstr>
      <vt:lpstr>整数的乘法</vt:lpstr>
      <vt:lpstr>整数的乘法</vt:lpstr>
      <vt:lpstr>整数的除法</vt:lpstr>
      <vt:lpstr>剩余系中的运算</vt:lpstr>
      <vt:lpstr>最大公因数</vt:lpstr>
      <vt:lpstr>最大公因数</vt:lpstr>
      <vt:lpstr>欧几里得算法扩展</vt:lpstr>
      <vt:lpstr>欧几里得算法扩展</vt:lpstr>
      <vt:lpstr>剩余系中的除法</vt:lpstr>
      <vt:lpstr>剩余系中的除法</vt:lpstr>
      <vt:lpstr>素性测试—费马小定理</vt:lpstr>
      <vt:lpstr>素性测试—费马小定理</vt:lpstr>
      <vt:lpstr>素性测试—费马测试</vt:lpstr>
      <vt:lpstr>素性测试—降低费马测试的错误率</vt:lpstr>
      <vt:lpstr>素性测试—通过重复测试降低单边错误</vt:lpstr>
      <vt:lpstr>素性测试—米勒-拉宾算法</vt:lpstr>
      <vt:lpstr>素数的随机生成算法</vt:lpstr>
      <vt:lpstr>素数的随机生成算法</vt:lpstr>
      <vt:lpstr>密码学</vt:lpstr>
      <vt:lpstr>密码学—私钥协议</vt:lpstr>
      <vt:lpstr>密码学—公钥协议RSA</vt:lpstr>
      <vt:lpstr>密码学—RSA</vt:lpstr>
      <vt:lpstr>密码学—RSA</vt:lpstr>
      <vt:lpstr>全域散列表</vt:lpstr>
      <vt:lpstr>全域散列表</vt:lpstr>
      <vt:lpstr>全域散列表</vt:lpstr>
      <vt:lpstr>全域散列表</vt:lpstr>
    </vt:vector>
  </TitlesOfParts>
  <Company>ysu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信息论与计算理论</dc:title>
  <dc:creator>Gourmet Wang</dc:creator>
  <cp:lastModifiedBy>Windows User</cp:lastModifiedBy>
  <cp:revision>256</cp:revision>
  <dcterms:created xsi:type="dcterms:W3CDTF">2015-10-08T02:49:44Z</dcterms:created>
  <dcterms:modified xsi:type="dcterms:W3CDTF">2020-09-08T20:23:04Z</dcterms:modified>
</cp:coreProperties>
</file>