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2"/>
  </p:notesMasterIdLst>
  <p:sldIdLst>
    <p:sldId id="269" r:id="rId2"/>
    <p:sldId id="262" r:id="rId3"/>
    <p:sldId id="270" r:id="rId4"/>
    <p:sldId id="272" r:id="rId5"/>
    <p:sldId id="274" r:id="rId6"/>
    <p:sldId id="275" r:id="rId7"/>
    <p:sldId id="278" r:id="rId8"/>
    <p:sldId id="304" r:id="rId9"/>
    <p:sldId id="305" r:id="rId10"/>
    <p:sldId id="306" r:id="rId11"/>
    <p:sldId id="279" r:id="rId12"/>
    <p:sldId id="280" r:id="rId13"/>
    <p:sldId id="282" r:id="rId14"/>
    <p:sldId id="283" r:id="rId15"/>
    <p:sldId id="297" r:id="rId16"/>
    <p:sldId id="289" r:id="rId17"/>
    <p:sldId id="309" r:id="rId18"/>
    <p:sldId id="298" r:id="rId19"/>
    <p:sldId id="299" r:id="rId20"/>
    <p:sldId id="290" r:id="rId21"/>
    <p:sldId id="291" r:id="rId22"/>
    <p:sldId id="308" r:id="rId23"/>
    <p:sldId id="301" r:id="rId24"/>
    <p:sldId id="294" r:id="rId25"/>
    <p:sldId id="303" r:id="rId26"/>
    <p:sldId id="300" r:id="rId27"/>
    <p:sldId id="310" r:id="rId28"/>
    <p:sldId id="302" r:id="rId29"/>
    <p:sldId id="311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163" d="100"/>
          <a:sy n="163" d="100"/>
        </p:scale>
        <p:origin x="162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7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6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5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2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66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2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6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乘积多项式的次数提升为</a:t>
            </a:r>
            <a:r>
              <a:rPr lang="en-US" altLang="zh-CN" dirty="0"/>
              <a:t>2^k</a:t>
            </a:r>
            <a:r>
              <a:rPr lang="zh-CN" altLang="en-US" dirty="0"/>
              <a:t>，以便分而治之。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6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2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05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0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6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6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3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66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6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96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61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28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7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4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7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3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5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9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32.wmf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533400" y="1900800"/>
            <a:ext cx="7609800" cy="2152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第二章  分治算法</a:t>
            </a:r>
          </a:p>
        </p:txBody>
      </p:sp>
    </p:spTree>
    <p:extLst>
      <p:ext uri="{BB962C8B-B14F-4D97-AF65-F5344CB8AC3E}">
        <p14:creationId xmlns:p14="http://schemas.microsoft.com/office/powerpoint/2010/main" val="1446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排序问题的时间下界</a:t>
            </a:r>
            <a:r>
              <a:rPr lang="en-US" altLang="zh-CN" i="1" cap="none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cap="none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i="1" cap="none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AF1B7B06-9DC4-4B79-A78F-F7C094C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问题：将给定的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个数从小到大排序。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三个数字排序：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树叶有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3!=6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从树根到树叶的最长路径长度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树的高度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算法的复杂度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一棵有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片叶子的二叉树的高度至少为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所以，基于两两比较的排序算法至少需时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7BD33-6910-4218-94D9-742AA9A0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402" y="1864200"/>
            <a:ext cx="4283990" cy="1914792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3A52F37-6EE6-49B3-88F6-1A8BB9046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273590"/>
              </p:ext>
            </p:extLst>
          </p:nvPr>
        </p:nvGraphicFramePr>
        <p:xfrm>
          <a:off x="1329485" y="4860560"/>
          <a:ext cx="29606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5" imgW="1879560" imgH="419040" progId="Equation.DSMT4">
                  <p:embed/>
                </p:oleObj>
              </mc:Choice>
              <mc:Fallback>
                <p:oleObj name="Equation" r:id="rId5" imgW="1879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9485" y="4860560"/>
                        <a:ext cx="2960687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3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寻找中位数的分治算法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寻找数列的中位数：无需排序、问题一般化之后反而易于求解！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7" y="1612805"/>
            <a:ext cx="6480000" cy="47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0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寻找中位数的分治算法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选择问题的期望线性时间：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719948"/>
            <a:ext cx="7920000" cy="39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寻找中位数的分治算法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从数组中均匀随机选取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最理想：每次都能选中中位数，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最倒霉：每次选中最大数或最小数，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期望：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好元素：排名在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1/4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3/4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之间的数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均匀随机选取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v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为“好元素”的概率为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1/2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平均来说，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次划分操作之后，数组规模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至少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减为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3/4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引理：平均说来，一枚均匀硬币需投掷两次才能得到一次花面。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证明：令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表示得到花面所需投掷硬币的期望次数。第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次投掷，若得到花面，则结束。否则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发生的概率为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1/2)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，一切从头开始。故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=1+1/2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，从而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=2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=1+1/2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= 1+1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1/2+1/4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= 1+1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1/2+1*1/4+1/8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= ……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= 1</a:t>
            </a:r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1/2+2*1/4+3*1/8+……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994747"/>
              </p:ext>
            </p:extLst>
          </p:nvPr>
        </p:nvGraphicFramePr>
        <p:xfrm>
          <a:off x="4343193" y="1562401"/>
          <a:ext cx="2884766" cy="32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4" imgW="1828800" imgH="203040" progId="Equation.DSMT4">
                  <p:embed/>
                </p:oleObj>
              </mc:Choice>
              <mc:Fallback>
                <p:oleObj name="Equation" r:id="rId4" imgW="1828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3193" y="1562401"/>
                        <a:ext cx="2884766" cy="32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15808"/>
              </p:ext>
            </p:extLst>
          </p:nvPr>
        </p:nvGraphicFramePr>
        <p:xfrm>
          <a:off x="4910776" y="1818321"/>
          <a:ext cx="2984935" cy="36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6" imgW="1892160" imgH="228600" progId="Equation.DSMT4">
                  <p:embed/>
                </p:oleObj>
              </mc:Choice>
              <mc:Fallback>
                <p:oleObj name="Equation" r:id="rId6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0776" y="1818321"/>
                        <a:ext cx="2984935" cy="360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81019"/>
              </p:ext>
            </p:extLst>
          </p:nvPr>
        </p:nvGraphicFramePr>
        <p:xfrm>
          <a:off x="1570040" y="2149231"/>
          <a:ext cx="3453782" cy="37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8" imgW="1892160" imgH="203040" progId="Equation.DSMT4">
                  <p:embed/>
                </p:oleObj>
              </mc:Choice>
              <mc:Fallback>
                <p:oleObj name="Equation" r:id="rId8" imgW="1892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70040" y="2149231"/>
                        <a:ext cx="3453782" cy="370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0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矩阵相乘算法</a:t>
            </a:r>
            <a:endParaRPr lang="zh-CN" altLang="en-US" sz="2000" dirty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问题：求两个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方阵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的乘积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通常，计算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分块乘法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10" y="1975317"/>
            <a:ext cx="4734470" cy="158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10" y="4149371"/>
            <a:ext cx="4457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矩阵相乘的分治算法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en-US" altLang="zh-CN" sz="2000" cap="none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Volker </a:t>
            </a:r>
            <a:r>
              <a:rPr lang="en-US" altLang="zh-CN" sz="2000" cap="none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Strassen</a:t>
            </a:r>
            <a:r>
              <a:rPr lang="en-US" altLang="zh-CN" sz="2000" cap="none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(1969)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时间复杂性为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2.81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的分治算法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13" y="1772826"/>
            <a:ext cx="5267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64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多项式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相乘</a:t>
            </a:r>
            <a:endParaRPr lang="zh-CN" altLang="en-US" dirty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多项式的表示方法：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系数表示：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点值表示：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个点处的值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求值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与插值：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8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系数表示法下的多项式乘法：</a:t>
            </a:r>
            <a:r>
              <a:rPr lang="el-GR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27" y="3874829"/>
            <a:ext cx="6657975" cy="218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516435"/>
            <a:ext cx="68865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1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多项式相乘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259692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点值表示法下的多项式乘法：</a:t>
            </a:r>
            <a:r>
              <a:rPr lang="el-GR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。但是输入输出经常为系数表示法。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如何利用这一线性时间乘法？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57236-F67B-4FDA-B631-7DEAF115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27" y="2118002"/>
            <a:ext cx="5667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多项式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相乘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求值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896277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系数表示法下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Horner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法则计算单点值需时</a:t>
            </a:r>
            <a:r>
              <a:rPr lang="el-GR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。求值总时间为</a:t>
            </a:r>
            <a:r>
              <a:rPr lang="el-GR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AC784-9202-4A52-96FA-40D75039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06" y="2118830"/>
            <a:ext cx="5667375" cy="396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311E36-4827-4EE3-A09F-0737DACFC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266" y="1624507"/>
            <a:ext cx="5760000" cy="2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求值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79077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藉由快速傅立叶变换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FFT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时间完成复平面内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特殊点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求值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6602C2-D1EE-41BB-BC5A-6B2283CF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33" y="2116014"/>
            <a:ext cx="5667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分治算法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分治算法分为三阶段：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Divide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整个问题划分为多个子问题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Conquer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：求解各子问题(递归调用正在设计的算法)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Combine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：合并子问题的解, 形成原始问题的解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50" y="2592412"/>
            <a:ext cx="5220000" cy="38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复数回顾：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1660815"/>
            <a:ext cx="6480000" cy="47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1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复数回顾：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09" y="1661999"/>
            <a:ext cx="6530471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4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求值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66616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3+6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+5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：偶次方项的系数构成的多项式，次数折半。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4+2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+9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：奇次方项的系数构成的多项式，次数折半。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易见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在两点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处的函数值有相关性：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xA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-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xA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求出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处的值，再稍加处理即可。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BF451C-CBBB-425A-B0FB-5B473CA9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D00463-7215-40D0-9BDF-0ADD25E36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30B6EE-AA70-435E-A6A3-49617B729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39366"/>
              </p:ext>
            </p:extLst>
          </p:nvPr>
        </p:nvGraphicFramePr>
        <p:xfrm>
          <a:off x="744415" y="1207589"/>
          <a:ext cx="6588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4" imgW="3949700" imgH="457200" progId="Equation.DSMT4">
                  <p:embed/>
                </p:oleObj>
              </mc:Choice>
              <mc:Fallback>
                <p:oleObj name="Equation" r:id="rId4" imgW="3949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15" y="1207589"/>
                        <a:ext cx="6588125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9CD47857-3581-4E96-B911-52DDB32C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B014395-37E9-4F3E-A935-B859D8F0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667BDC-E795-489F-9EBE-0B5FF4D6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4C34A95-4FE2-4DFF-A8AE-E428F7C9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1733B5DA-FE22-47D1-A000-E856C3BC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求值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求值：</a:t>
            </a:r>
            <a:r>
              <a:rPr lang="el-GR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7" y="1624259"/>
            <a:ext cx="7560000" cy="483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9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求值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r>
              <a:rPr lang="el-GR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0" y="1623084"/>
            <a:ext cx="7848000" cy="46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07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多项式相乘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插值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849386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求值已在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时间内完成。插值呢？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8ABB56-A48B-48C5-817D-6BD83814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40" y="2116022"/>
            <a:ext cx="5667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7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多项式相乘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插值</a:t>
            </a:r>
            <a:endParaRPr lang="zh-CN" altLang="en-US" dirty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309619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求值：由系数表示法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到点值表示法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是从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的一个线性变换。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变换矩阵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范德蒙矩阵。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各异，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插值：从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的线性变换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普通矩阵求逆，需时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。太慢！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范德蒙矩阵求逆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，需时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。还是慢！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参见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算法导论</a:t>
            </a: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5FBD70-6171-4C05-9B09-CF6EAFBC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32" y="2022463"/>
            <a:ext cx="4392549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多项式相乘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插值</a:t>
            </a:r>
            <a:endParaRPr lang="zh-CN" altLang="en-US" dirty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309619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求值已在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时间内完成。范德蒙矩阵求逆方法进行插值太慢！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C797A6-92BD-451B-BBFC-7420A9E9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38" y="2116023"/>
            <a:ext cx="5667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插值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183489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藉由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FFT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时间完成复平面内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特殊点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插值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求值：本质上是下述线性变换：               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此时范德蒙矩阵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各列互相正交，构成一组正交基。称为傅立叶基。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线性变换                               恰为一个旋转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缩放。其逆变换也必然是一个旋转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缩放。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EBDBBB-3C1A-452F-BED1-4A6A138EC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02C2D6F-3AAB-4617-95B1-C3C983DBF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74863"/>
              </p:ext>
            </p:extLst>
          </p:nvPr>
        </p:nvGraphicFramePr>
        <p:xfrm>
          <a:off x="4665792" y="1526121"/>
          <a:ext cx="1926489" cy="39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1104900" imgH="228600" progId="Equation.DSMT4">
                  <p:embed/>
                </p:oleObj>
              </mc:Choice>
              <mc:Fallback>
                <p:oleObj name="Equation" r:id="rId4" imgW="1104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92" y="1526121"/>
                        <a:ext cx="1926489" cy="398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9A91E26-9C4E-42A1-9E64-E50BECCC5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961" y="1912981"/>
            <a:ext cx="6562725" cy="3209925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F5E046C-A3D9-42C8-99DD-97460C9C8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55025"/>
              </p:ext>
            </p:extLst>
          </p:nvPr>
        </p:nvGraphicFramePr>
        <p:xfrm>
          <a:off x="2510455" y="5178425"/>
          <a:ext cx="819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02C2D6F-3AAB-4617-95B1-C3C983DBF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455" y="5178425"/>
                        <a:ext cx="819150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FEDDB4B-8597-4460-A2B5-D654AA437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42180"/>
              </p:ext>
            </p:extLst>
          </p:nvPr>
        </p:nvGraphicFramePr>
        <p:xfrm>
          <a:off x="1810241" y="5468732"/>
          <a:ext cx="1926489" cy="39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9" imgW="1104900" imgH="228600" progId="Equation.DSMT4">
                  <p:embed/>
                </p:oleObj>
              </mc:Choice>
              <mc:Fallback>
                <p:oleObj name="Equation" r:id="rId9" imgW="11049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02C2D6F-3AAB-4617-95B1-C3C983DBF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241" y="5468732"/>
                        <a:ext cx="1926489" cy="398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8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快速傅立叶变换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插值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183489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求值                               是一个旋转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缩放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插值                               也是一个旋转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缩放。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反演公式：                                   。      也是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次单位复根。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EBDBBB-3C1A-452F-BED1-4A6A138EC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02C2D6F-3AAB-4617-95B1-C3C983DBF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655371"/>
              </p:ext>
            </p:extLst>
          </p:nvPr>
        </p:nvGraphicFramePr>
        <p:xfrm>
          <a:off x="1776055" y="1218107"/>
          <a:ext cx="1858104" cy="38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4" imgW="1104900" imgH="228600" progId="Equation.DSMT4">
                  <p:embed/>
                </p:oleObj>
              </mc:Choice>
              <mc:Fallback>
                <p:oleObj name="Equation" r:id="rId4" imgW="11049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02C2D6F-3AAB-4617-95B1-C3C983DBF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055" y="1218107"/>
                        <a:ext cx="1858104" cy="384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9A91E26-9C4E-42A1-9E64-E50BECCC5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961" y="1608178"/>
            <a:ext cx="6562725" cy="320992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DDC7DFB-A1AC-40F4-8F2E-A4CE7AA86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C54F29-6F23-4DC9-A97A-D7B2E67C9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23999"/>
              </p:ext>
            </p:extLst>
          </p:nvPr>
        </p:nvGraphicFramePr>
        <p:xfrm>
          <a:off x="1774103" y="4847413"/>
          <a:ext cx="1842469" cy="40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7" imgW="1091726" imgH="241195" progId="Equation.DSMT4">
                  <p:embed/>
                </p:oleObj>
              </mc:Choice>
              <mc:Fallback>
                <p:oleObj name="Equation" r:id="rId7" imgW="1091726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103" y="4847413"/>
                        <a:ext cx="1842469" cy="40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3317FFB-EADA-4458-8730-A9BA28195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B322C22-BA92-47C9-9C48-54D470902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65016"/>
              </p:ext>
            </p:extLst>
          </p:nvPr>
        </p:nvGraphicFramePr>
        <p:xfrm>
          <a:off x="1953851" y="5344059"/>
          <a:ext cx="2284043" cy="65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9" imgW="1371600" imgH="393700" progId="Equation.DSMT4">
                  <p:embed/>
                </p:oleObj>
              </mc:Choice>
              <mc:Fallback>
                <p:oleObj name="Equation" r:id="rId9" imgW="13716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851" y="5344059"/>
                        <a:ext cx="2284043" cy="650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21D9699-1564-4899-9CB6-3F61119B2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86790"/>
              </p:ext>
            </p:extLst>
          </p:nvPr>
        </p:nvGraphicFramePr>
        <p:xfrm>
          <a:off x="4523762" y="5466820"/>
          <a:ext cx="4016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1" imgW="241200" imgH="203040" progId="Equation.DSMT4">
                  <p:embed/>
                </p:oleObj>
              </mc:Choice>
              <mc:Fallback>
                <p:oleObj name="Equation" r:id="rId11" imgW="24120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B322C22-BA92-47C9-9C48-54D470902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762" y="5466820"/>
                        <a:ext cx="401637" cy="334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0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整数相乘的分治算法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en-US" altLang="zh-CN" sz="2000" cap="none" dirty="0" err="1">
                <a:latin typeface="Times New Roman" pitchFamily="18" charset="0"/>
                <a:cs typeface="Times New Roman" pitchFamily="18" charset="0"/>
              </a:rPr>
              <a:t>Karatsuba</a:t>
            </a:r>
            <a:r>
              <a:rPr lang="en-US" altLang="zh-CN" sz="2000" cap="none" dirty="0">
                <a:latin typeface="Times New Roman" pitchFamily="18" charset="0"/>
                <a:cs typeface="Times New Roman" pitchFamily="18" charset="0"/>
              </a:rPr>
              <a:t> (1960)</a:t>
            </a:r>
            <a:endParaRPr lang="zh-CN" altLang="en-US" sz="2000" dirty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位二进制整数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的乘积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xy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我们所熟知的乘法方法、以及花拉子米算法，时间复杂性均为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。这里给出一个复杂性为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1.59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的算法。该算法思想源自高斯。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2243612"/>
            <a:ext cx="7560000" cy="402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1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多项式相乘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309619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快速傅立叶变换实现多项式相乘：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时间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问题：两个大整数的乘法？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147160-A9BB-4527-A944-F9BCF36F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57" y="1861608"/>
            <a:ext cx="59340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整数相乘的分治算法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—</a:t>
            </a:r>
            <a:r>
              <a:rPr lang="en-US" altLang="zh-CN" sz="2000" cap="none" dirty="0" err="1">
                <a:latin typeface="Times New Roman" pitchFamily="18" charset="0"/>
                <a:cs typeface="Times New Roman" pitchFamily="18" charset="0"/>
              </a:rPr>
              <a:t>Karatsuba</a:t>
            </a:r>
            <a:r>
              <a:rPr lang="en-US" altLang="zh-CN" sz="2000" cap="none" dirty="0">
                <a:latin typeface="Times New Roman" pitchFamily="18" charset="0"/>
                <a:cs typeface="Times New Roman" pitchFamily="18" charset="0"/>
              </a:rPr>
              <a:t> (1960)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8" y="1303414"/>
            <a:ext cx="7148296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2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递推式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41578"/>
            <a:ext cx="7920000" cy="458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69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递推式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2" y="1342690"/>
            <a:ext cx="7920000" cy="434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13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归并排序算法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AF1B7B06-9DC4-4B79-A78F-F7C094C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问题：将给定的一串数从小到大排序。思路：分而治之。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DB308-7C5C-4D16-82B1-163B9306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1647515"/>
            <a:ext cx="7516368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归并排序算法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AF1B7B06-9DC4-4B79-A78F-F7C094C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问题：将给定的一串数从小到大排序。思路：分而治之。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ADFC9B-CD70-41DA-99C2-6B04EDD55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9" y="1644719"/>
            <a:ext cx="59531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19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归并排序算法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AF1B7B06-9DC4-4B79-A78F-F7C094C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merge(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[1..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[1..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[1..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)=2T(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/2)+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归并排序算法的迭代实现：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15F15C-42E2-442F-B697-2C101D2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8" y="2620391"/>
            <a:ext cx="6217652" cy="29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3651</TotalTime>
  <Words>1256</Words>
  <Application>Microsoft Office PowerPoint</Application>
  <PresentationFormat>全屏显示(4:3)</PresentationFormat>
  <Paragraphs>213</Paragraphs>
  <Slides>30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华文楷体</vt:lpstr>
      <vt:lpstr>Calibri</vt:lpstr>
      <vt:lpstr>Century Gothic</vt:lpstr>
      <vt:lpstr>Times New Roman</vt:lpstr>
      <vt:lpstr>Wingdings</vt:lpstr>
      <vt:lpstr>Wingdings 3</vt:lpstr>
      <vt:lpstr>切片</vt:lpstr>
      <vt:lpstr>Equation</vt:lpstr>
      <vt:lpstr>PowerPoint 演示文稿</vt:lpstr>
      <vt:lpstr>分治算法</vt:lpstr>
      <vt:lpstr>整数相乘的分治算法—Karatsuba (1960)</vt:lpstr>
      <vt:lpstr>整数相乘的分治算法—Karatsuba (1960)</vt:lpstr>
      <vt:lpstr>递推式</vt:lpstr>
      <vt:lpstr>递推式</vt:lpstr>
      <vt:lpstr>归并排序算法</vt:lpstr>
      <vt:lpstr>归并排序算法</vt:lpstr>
      <vt:lpstr>归并排序算法</vt:lpstr>
      <vt:lpstr>排序问题的时间下界nlogn</vt:lpstr>
      <vt:lpstr>寻找中位数的分治算法</vt:lpstr>
      <vt:lpstr>寻找中位数的分治算法</vt:lpstr>
      <vt:lpstr>寻找中位数的分治算法</vt:lpstr>
      <vt:lpstr>矩阵相乘算法</vt:lpstr>
      <vt:lpstr>矩阵相乘的分治算法—Volker Strassen (1969)</vt:lpstr>
      <vt:lpstr>多项式相乘</vt:lpstr>
      <vt:lpstr>多项式相乘</vt:lpstr>
      <vt:lpstr>多项式相乘—求值</vt:lpstr>
      <vt:lpstr>快速傅立叶变换—求值</vt:lpstr>
      <vt:lpstr>快速傅立叶变换</vt:lpstr>
      <vt:lpstr>快速傅立叶变换</vt:lpstr>
      <vt:lpstr>快速傅立叶变换—求值</vt:lpstr>
      <vt:lpstr>快速傅立叶变换—求值</vt:lpstr>
      <vt:lpstr>快速傅立叶变换—求值</vt:lpstr>
      <vt:lpstr>多项式相乘-插值</vt:lpstr>
      <vt:lpstr>多项式相乘-插值</vt:lpstr>
      <vt:lpstr>多项式相乘-插值</vt:lpstr>
      <vt:lpstr>快速傅立叶变换—插值</vt:lpstr>
      <vt:lpstr>快速傅立叶变换—插值</vt:lpstr>
      <vt:lpstr>多项式相乘</vt:lpstr>
    </vt:vector>
  </TitlesOfParts>
  <Company>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Administrator</cp:lastModifiedBy>
  <cp:revision>217</cp:revision>
  <dcterms:created xsi:type="dcterms:W3CDTF">2015-10-08T02:49:44Z</dcterms:created>
  <dcterms:modified xsi:type="dcterms:W3CDTF">2020-09-14T07:59:55Z</dcterms:modified>
</cp:coreProperties>
</file>