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5"/>
  </p:notesMasterIdLst>
  <p:sldIdLst>
    <p:sldId id="269" r:id="rId2"/>
    <p:sldId id="262" r:id="rId3"/>
    <p:sldId id="273" r:id="rId4"/>
    <p:sldId id="274" r:id="rId5"/>
    <p:sldId id="284" r:id="rId6"/>
    <p:sldId id="285" r:id="rId7"/>
    <p:sldId id="291" r:id="rId8"/>
    <p:sldId id="275" r:id="rId9"/>
    <p:sldId id="286" r:id="rId10"/>
    <p:sldId id="287" r:id="rId11"/>
    <p:sldId id="288" r:id="rId12"/>
    <p:sldId id="289" r:id="rId13"/>
    <p:sldId id="29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626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3528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F6308-716E-44C1-99F2-B7FE68EB439A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0EE18-FAAF-41A8-9195-29DB554D0C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070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6108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7701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146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488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679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100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306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181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532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73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2422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39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731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058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315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4792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00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0044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741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780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0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665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120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89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06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81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276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405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512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8100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1717431"/>
            <a:ext cx="8077200" cy="2895600"/>
          </a:xfrm>
        </p:spPr>
        <p:txBody>
          <a:bodyPr>
            <a:normAutofit/>
          </a:bodyPr>
          <a:lstStyle/>
          <a:p>
            <a:pPr algn="ctr"/>
            <a:r>
              <a:rPr lang="zh-CN" altLang="en-US" sz="6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第</a:t>
            </a:r>
            <a:r>
              <a:rPr lang="en-US" altLang="zh-CN" sz="60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6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章 图的分解</a:t>
            </a:r>
          </a:p>
        </p:txBody>
      </p:sp>
    </p:spTree>
    <p:extLst>
      <p:ext uri="{BB962C8B-B14F-4D97-AF65-F5344CB8AC3E}">
        <p14:creationId xmlns:p14="http://schemas.microsoft.com/office/powerpoint/2010/main" val="144690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有向图深度优先搜索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DFS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—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有向无圈图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DAG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188000"/>
            <a:ext cx="8380800" cy="5198400"/>
          </a:xfrm>
        </p:spPr>
        <p:txBody>
          <a:bodyPr anchor="t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有向图中是否含圈可线性时间判断：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性质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：有向图含圈</a:t>
            </a:r>
            <a:r>
              <a:rPr lang="en-US" altLang="zh-CN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iff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深度优先搜索中检测到回边。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8000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证明：充分性。若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为回边，则搜索树中从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的路径以及有向边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构成圈。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8000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必要性。设图中存在圈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2000" dirty="0">
                <a:solidFill>
                  <a:schemeClr val="bg1"/>
                </a:solidFill>
                <a:latin typeface="Times New Roman"/>
                <a:ea typeface="楷体" panose="02010609060101010101" pitchFamily="49" charset="-122"/>
                <a:cs typeface="Times New Roman"/>
              </a:rPr>
              <a:t>→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chemeClr val="bg1"/>
                </a:solidFill>
                <a:latin typeface="Times New Roman"/>
                <a:ea typeface="楷体" panose="02010609060101010101" pitchFamily="49" charset="-122"/>
                <a:cs typeface="Times New Roman"/>
              </a:rPr>
              <a:t> → ∙∙∙→ </a:t>
            </a:r>
            <a:r>
              <a:rPr lang="en-US" altLang="zh-CN" sz="2000" i="1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i="1" baseline="-25000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solidFill>
                  <a:schemeClr val="bg1"/>
                </a:solidFill>
                <a:latin typeface="Times New Roman"/>
                <a:ea typeface="楷体" panose="02010609060101010101" pitchFamily="49" charset="-122"/>
                <a:cs typeface="Times New Roman"/>
              </a:rPr>
              <a:t> →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。记该圈中最先被访问的顶点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(pre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值最小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i="1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。由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i="1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可达圈中所有其它顶点，故在搜索树中其它顶点均为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i="1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的后裔。而有向边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i="1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lang="en-US" altLang="zh-CN" sz="2000" dirty="0">
                <a:solidFill>
                  <a:schemeClr val="bg1"/>
                </a:solidFill>
                <a:latin typeface="Times New Roman"/>
                <a:ea typeface="楷体" panose="02010609060101010101" pitchFamily="49" charset="-122"/>
                <a:cs typeface="Times New Roman"/>
              </a:rPr>
              <a:t>→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i="1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则是一条指向祖先的边，即回边。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性质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：在有向无圈图中每条边都指向一个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post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值更小的顶点。从而，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DAG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可以拓扑排序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性质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：每个有向无圈图至少包含一个源点和一个汇点。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post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值最小的点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出度为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0=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汇点；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post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值最大的点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入度为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0=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源点。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755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强连通分支：</a:t>
            </a:r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188000"/>
            <a:ext cx="8380800" cy="5198400"/>
          </a:xfrm>
        </p:spPr>
        <p:txBody>
          <a:bodyPr anchor="t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强连通分支：任意两点均双向可达。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有向图关于其强连通分支构成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DAG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有向图的连通结构分为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个层次：顶层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DAG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，下层强连通。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源点强连通分支、汇点强连通分支。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200" y="2291296"/>
            <a:ext cx="609600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284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强连通分支算法</a:t>
            </a:r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188000"/>
            <a:ext cx="8380800" cy="5198400"/>
          </a:xfrm>
        </p:spPr>
        <p:txBody>
          <a:bodyPr anchor="t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有向图上运行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DFS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的三个性质：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性质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：如果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explore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子过程从顶点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开始，那么该子过程恰好在从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可达的所有顶点都已经访问之时终止。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若从汇点强连通分支中某个顶点开始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explore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，则恰好得到该分支。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如何找到这样的顶点？不好办！但是容易找到</a:t>
            </a:r>
            <a:r>
              <a:rPr lang="zh-CN" alt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源点强连通分支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中的顶点。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性质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DFS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post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值最大的顶点一定位于一个源点强连通分支之中。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性质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可用于找到图中</a:t>
            </a:r>
            <a:r>
              <a:rPr lang="zh-CN" alt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源点强连通分支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中的一个顶点。将图反向得到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 sz="2000" baseline="30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，就可以得到</a:t>
            </a:r>
            <a:r>
              <a:rPr lang="zh-CN" alt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汇点强连通分支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中的一个顶点。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性质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：若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’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为两个强连通分支，且存在从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’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的有向边，则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中最大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post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值大于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’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中最大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post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值。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证明：情形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DFS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首先访问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。因为从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可达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C’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，故从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中返回时，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C’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必然已经遍历完毕。此时性质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成立。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情形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DFS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首先访问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C’ 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。则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C’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访问完毕返回之时，必然尚未开始访问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 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。否则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C’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的访问将会已经提前进行完毕。此时此时性质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依然成立。证毕。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性质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表明各强连通分支可以按照其最大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post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值降序线性排列。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129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强连通分支算法</a:t>
            </a:r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188000"/>
            <a:ext cx="8380800" cy="5271416"/>
          </a:xfrm>
        </p:spPr>
        <p:txBody>
          <a:bodyPr anchor="t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得到一个汇点强连通分支中的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post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值最大的顶点之后，运行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explore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，得到该汇点强连通分支，删除之。如此反复。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注意：依据性质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，无需把缩小后的图再次反向然后重新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DFS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总运行时间：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如何实现？</a:t>
            </a:r>
            <a:endParaRPr lang="en-US" altLang="zh-CN" sz="2000" i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FC16B348-E300-4296-96A0-B3635BD350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0544961"/>
              </p:ext>
            </p:extLst>
          </p:nvPr>
        </p:nvGraphicFramePr>
        <p:xfrm>
          <a:off x="754309" y="2191490"/>
          <a:ext cx="6732865" cy="3548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Equation" r:id="rId4" imgW="4431960" imgH="2336760" progId="Equation.DSMT4">
                  <p:embed/>
                </p:oleObj>
              </mc:Choice>
              <mc:Fallback>
                <p:oleObj name="Equation" r:id="rId4" imgW="4431960" imgH="2336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4309" y="2191490"/>
                        <a:ext cx="6732865" cy="35488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1ACB8A6B-135E-4A84-A11B-FCA80F8C80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2851380"/>
              </p:ext>
            </p:extLst>
          </p:nvPr>
        </p:nvGraphicFramePr>
        <p:xfrm>
          <a:off x="8178800" y="4495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Equation" r:id="rId6" imgW="914400" imgH="198720" progId="Equation.DSMT4">
                  <p:embed/>
                </p:oleObj>
              </mc:Choice>
              <mc:Fallback>
                <p:oleObj name="Equation" r:id="rId6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178800" y="4495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5847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图的表示：</a:t>
            </a:r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188000"/>
            <a:ext cx="8380800" cy="4946400"/>
          </a:xfrm>
        </p:spPr>
        <p:txBody>
          <a:bodyPr anchor="t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=(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顶点集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边集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)(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连接顶点对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怎样在计算机中存储图？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798" y="2396682"/>
            <a:ext cx="2609415" cy="182074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8862" y="2396681"/>
            <a:ext cx="3469538" cy="182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129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图的表示：</a:t>
            </a:r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188000"/>
            <a:ext cx="8380800" cy="5136600"/>
          </a:xfrm>
        </p:spPr>
        <p:txBody>
          <a:bodyPr anchor="t">
            <a:normAutofit lnSpcReduction="10000"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=(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顶点集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V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边集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E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)(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连接顶点对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邻接链表                                                                 邻接矩阵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存储空间：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(|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|+|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|)   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？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             O(|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en-US" altLang="zh-CN" sz="2000" baseline="30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8" y="1223082"/>
            <a:ext cx="2188801" cy="152726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712" y="3277837"/>
            <a:ext cx="764857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926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图的表示：</a:t>
            </a:r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188000"/>
            <a:ext cx="8380800" cy="5136600"/>
          </a:xfrm>
        </p:spPr>
        <p:txBody>
          <a:bodyPr anchor="t">
            <a:normAutofit lnSpcReduction="10000"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=(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顶点集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V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边集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E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)(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连接顶点对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邻接链表                                                             邻接矩阵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存储空间：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(|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|+|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|)                                       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(|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en-US" altLang="zh-CN" sz="2000" baseline="30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918" y="1209600"/>
            <a:ext cx="2935972" cy="154074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675" y="3206746"/>
            <a:ext cx="7030725" cy="261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497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无向图深度优先搜索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dfs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文本占位符 2">
            <a:extLst>
              <a:ext uri="{FF2B5EF4-FFF2-40B4-BE49-F238E27FC236}">
                <a16:creationId xmlns:a16="http://schemas.microsoft.com/office/drawing/2014/main" id="{7B2CAD24-B582-4A86-ACCC-A8AF82D73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6000" y="1188000"/>
            <a:ext cx="8380800" cy="5198400"/>
          </a:xfrm>
        </p:spPr>
        <p:txBody>
          <a:bodyPr anchor="t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给定图的邻接链表，遍历图中所有顶点。</a:t>
            </a:r>
            <a:endParaRPr lang="en-US" altLang="zh-CN" sz="2000" i="1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F1DCF310-B14B-476C-9650-B34AEEE292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3738871"/>
              </p:ext>
            </p:extLst>
          </p:nvPr>
        </p:nvGraphicFramePr>
        <p:xfrm>
          <a:off x="676275" y="1693863"/>
          <a:ext cx="4462463" cy="420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Equation" r:id="rId4" imgW="2908080" imgH="2743200" progId="Equation.DSMT4">
                  <p:embed/>
                </p:oleObj>
              </mc:Choice>
              <mc:Fallback>
                <p:oleObj name="Equation" r:id="rId4" imgW="2908080" imgH="274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76275" y="1693863"/>
                        <a:ext cx="4462463" cy="4208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056BFEA0-73ED-4A50-9CC1-D893CA9FA8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1909" y="2125662"/>
            <a:ext cx="3181350" cy="377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821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无向图深度优先搜索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DFS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188000"/>
            <a:ext cx="8380800" cy="5198400"/>
          </a:xfrm>
        </p:spPr>
        <p:txBody>
          <a:bodyPr anchor="t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explore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所到达的都是可达点：仅仅从当前点移到邻居。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explore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没有漏掉任何可达点：反证法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在每个顶点处进行了以下操作：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置该点的访问标志位为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true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遍历其邻居顶点，尝试调用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explore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步骤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需要常数时间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。步骤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的时间不一定。在整个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DFS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过程中，每条边被正反两个方向各检查一次。故步骤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的总时间正比于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2|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E|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DFS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的总时间为线性时间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(|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|) +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(2|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E|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(|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|+|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。已达最优！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566" y="1921363"/>
            <a:ext cx="7200000" cy="226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671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无向图深度优先搜索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DFS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文本占位符 2">
            <a:extLst>
              <a:ext uri="{FF2B5EF4-FFF2-40B4-BE49-F238E27FC236}">
                <a16:creationId xmlns:a16="http://schemas.microsoft.com/office/drawing/2014/main" id="{7B2CAD24-B582-4A86-ACCC-A8AF82D73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6000" y="1188000"/>
            <a:ext cx="8380800" cy="5198400"/>
          </a:xfrm>
        </p:spPr>
        <p:txBody>
          <a:bodyPr anchor="t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访问顶点的时候进行计时：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F1DCF310-B14B-476C-9650-B34AEEE292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1981981"/>
              </p:ext>
            </p:extLst>
          </p:nvPr>
        </p:nvGraphicFramePr>
        <p:xfrm>
          <a:off x="763582" y="1643551"/>
          <a:ext cx="7462837" cy="492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Equation" r:id="rId4" imgW="4863960" imgH="3213000" progId="Equation.DSMT4">
                  <p:embed/>
                </p:oleObj>
              </mc:Choice>
              <mc:Fallback>
                <p:oleObj name="Equation" r:id="rId4" imgW="4863960" imgH="321300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F1DCF310-B14B-476C-9650-B34AEEE292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3582" y="1643551"/>
                        <a:ext cx="7462837" cy="4929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033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无向图深度优先搜索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DFS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188000"/>
            <a:ext cx="8380800" cy="5198400"/>
          </a:xfrm>
        </p:spPr>
        <p:txBody>
          <a:bodyPr anchor="t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i="1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previsit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记录到达顶点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的时刻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i="1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postvisit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记录离开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的时刻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其所有邻居均已访问后即可离开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无向图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DFS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得到一组连通的无圈图，即森林。其中每棵树对应于原图的一个连通分支。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DFS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略加修改可以对图的连通分支进行计数。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78629E6-96AF-4474-A78C-84A5BD79A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698" y="2848707"/>
            <a:ext cx="7726680" cy="287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415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有向图深度优先搜索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DFS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188000"/>
            <a:ext cx="8380800" cy="5198400"/>
          </a:xfrm>
        </p:spPr>
        <p:txBody>
          <a:bodyPr anchor="t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DFS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在有向图上正常运行。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DFS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树中顶点之间的祖先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后代关系将有向图的边分为四类：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四类有向边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pre/post(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到达时间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离开时间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排序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429" y="1852858"/>
            <a:ext cx="5838163" cy="2376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3295" y="4631783"/>
            <a:ext cx="3259933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241790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2421</TotalTime>
  <Words>1029</Words>
  <Application>Microsoft Office PowerPoint</Application>
  <PresentationFormat>全屏显示(4:3)</PresentationFormat>
  <Paragraphs>178</Paragraphs>
  <Slides>13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华文楷体</vt:lpstr>
      <vt:lpstr>Arial</vt:lpstr>
      <vt:lpstr>Calibri</vt:lpstr>
      <vt:lpstr>Century Gothic</vt:lpstr>
      <vt:lpstr>Times New Roman</vt:lpstr>
      <vt:lpstr>Wingdings</vt:lpstr>
      <vt:lpstr>Wingdings 3</vt:lpstr>
      <vt:lpstr>切片</vt:lpstr>
      <vt:lpstr>Equation</vt:lpstr>
      <vt:lpstr>第3章 图的分解</vt:lpstr>
      <vt:lpstr>图的表示：</vt:lpstr>
      <vt:lpstr>图的表示：</vt:lpstr>
      <vt:lpstr>图的表示：</vt:lpstr>
      <vt:lpstr>无向图深度优先搜索dfs：</vt:lpstr>
      <vt:lpstr>无向图深度优先搜索DFS：</vt:lpstr>
      <vt:lpstr>无向图深度优先搜索DFS：</vt:lpstr>
      <vt:lpstr>无向图深度优先搜索DFS：</vt:lpstr>
      <vt:lpstr>有向图深度优先搜索DFS：</vt:lpstr>
      <vt:lpstr>有向图深度优先搜索DFS —有向无圈图DAG：</vt:lpstr>
      <vt:lpstr>强连通分支：</vt:lpstr>
      <vt:lpstr>强连通分支算法</vt:lpstr>
      <vt:lpstr>强连通分支算法</vt:lpstr>
    </vt:vector>
  </TitlesOfParts>
  <Company>ysu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信息论与计算理论</dc:title>
  <dc:creator>Gourmet Wang</dc:creator>
  <cp:lastModifiedBy>Administrator</cp:lastModifiedBy>
  <cp:revision>150</cp:revision>
  <dcterms:created xsi:type="dcterms:W3CDTF">2015-10-08T02:49:44Z</dcterms:created>
  <dcterms:modified xsi:type="dcterms:W3CDTF">2020-09-16T07:53:28Z</dcterms:modified>
</cp:coreProperties>
</file>