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69" r:id="rId2"/>
    <p:sldId id="262" r:id="rId3"/>
    <p:sldId id="270" r:id="rId4"/>
    <p:sldId id="271" r:id="rId5"/>
    <p:sldId id="272" r:id="rId6"/>
    <p:sldId id="273" r:id="rId7"/>
    <p:sldId id="274" r:id="rId8"/>
    <p:sldId id="288" r:id="rId9"/>
    <p:sldId id="289" r:id="rId10"/>
    <p:sldId id="290" r:id="rId11"/>
    <p:sldId id="297" r:id="rId12"/>
    <p:sldId id="292" r:id="rId13"/>
    <p:sldId id="296" r:id="rId14"/>
    <p:sldId id="299" r:id="rId15"/>
    <p:sldId id="298" r:id="rId16"/>
    <p:sldId id="275" r:id="rId17"/>
    <p:sldId id="276" r:id="rId18"/>
    <p:sldId id="277" r:id="rId19"/>
    <p:sldId id="278" r:id="rId20"/>
    <p:sldId id="294" r:id="rId21"/>
    <p:sldId id="279" r:id="rId22"/>
    <p:sldId id="280" r:id="rId23"/>
    <p:sldId id="281" r:id="rId24"/>
    <p:sldId id="29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620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F6308-716E-44C1-99F2-B7FE68EB439A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0EE18-FAAF-41A8-9195-29DB554D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7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10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26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179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44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43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49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88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78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334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57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5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23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80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9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394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71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85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52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000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4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008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5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3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3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5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15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792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0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044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41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8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6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2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7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0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1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10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12.xml"/><Relationship Id="rId21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1471250"/>
            <a:ext cx="8077200" cy="2895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章 贪心算法</a:t>
            </a:r>
          </a:p>
        </p:txBody>
      </p:sp>
    </p:spTree>
    <p:extLst>
      <p:ext uri="{BB962C8B-B14F-4D97-AF65-F5344CB8AC3E}">
        <p14:creationId xmlns:p14="http://schemas.microsoft.com/office/powerpoint/2010/main" val="14469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并查集：表示离散的集族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03" y="1297462"/>
            <a:ext cx="504889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并查集：表示离散的集族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为以该点为根的子树的高度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：若树根的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，则树中至少包含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个顶点。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两棵根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的树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union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，得到根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的树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数学归纳法可证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：若共有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个顶点，则其中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者不超过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/2</a:t>
            </a:r>
            <a:r>
              <a:rPr lang="en-US" altLang="zh-CN" sz="2000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顶点的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值至多为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树高至多为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find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union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的时间复杂度为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Kurskal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算法的时间复杂度：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边排序：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次循环：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find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union)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(3*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))=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Kurskal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算法的时间复杂性能否继续提升？若排序的时间可以进一步缩短，则取决于表示集合的数据结构的性能！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061FA813-3DB4-4F99-94B8-6499FFBF6E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843665"/>
              </p:ext>
            </p:extLst>
          </p:nvPr>
        </p:nvGraphicFramePr>
        <p:xfrm>
          <a:off x="1630974" y="1243973"/>
          <a:ext cx="3444030" cy="32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4" imgW="2145960" imgH="203040" progId="Equation.DSMT4">
                  <p:embed/>
                </p:oleObj>
              </mc:Choice>
              <mc:Fallback>
                <p:oleObj name="Equation" r:id="rId4" imgW="2145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0974" y="1243973"/>
                        <a:ext cx="3444030" cy="32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35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并查集：表示离散的集族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242109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并查集的日常维护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路径压缩：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find(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函数的作用：从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到根的路径上所有点的父指针指向根。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union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仅涉及树的顶层。路径压缩仅涉及树的内部，故对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union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无影响。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顶点一旦不再为根，其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值永不改变。故路径压缩对各顶点的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值无影响。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rank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值不能再解释为其下子树的高度。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1-3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仍然成立。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00" y="1574137"/>
            <a:ext cx="812352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1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路径压缩的平摊分析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33003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由性质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个顶点的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                         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将可能的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                  划分为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log*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个区间：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log*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  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65536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足够用。故                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find(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函数由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追溯至根，所耗时间即为追溯所经过的父指针数量。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父指针分两类：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子父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值区间相异者、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子父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值区间相同者。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前者数量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值区间数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log*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后者数量不易简单估计。进行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平摊分析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若顶点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值属于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+1,…,2</a:t>
            </a:r>
            <a:r>
              <a:rPr lang="en-US" altLang="zh-CN" sz="2000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，则为其发放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元津贴。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由性质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者不超过        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值属于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+1,…,2</a:t>
            </a:r>
            <a:r>
              <a:rPr lang="en-US" altLang="zh-CN" sz="2000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的顶点所发放津贴总数                        元。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全部津贴数不超过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log*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55C0FE4B-7995-4FD0-B5D5-08FD85AB1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639010"/>
              </p:ext>
            </p:extLst>
          </p:nvPr>
        </p:nvGraphicFramePr>
        <p:xfrm>
          <a:off x="1233622" y="1811338"/>
          <a:ext cx="74882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" name="Equation" r:id="rId4" imgW="4495680" imgH="228600" progId="Equation.DSMT4">
                  <p:embed/>
                </p:oleObj>
              </mc:Choice>
              <mc:Fallback>
                <p:oleObj name="Equation" r:id="rId4" imgW="4495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3622" y="1811338"/>
                        <a:ext cx="7488238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76269A9D-0F9D-4402-B372-4603CF608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25455"/>
              </p:ext>
            </p:extLst>
          </p:nvPr>
        </p:nvGraphicFramePr>
        <p:xfrm>
          <a:off x="6506072" y="4865695"/>
          <a:ext cx="15144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" name="Equation" r:id="rId6" imgW="939600" imgH="228600" progId="Equation.DSMT4">
                  <p:embed/>
                </p:oleObj>
              </mc:Choice>
              <mc:Fallback>
                <p:oleObj name="Equation" r:id="rId6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06072" y="4865695"/>
                        <a:ext cx="151447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6704BE3A-6EC4-4F01-8698-3F411C583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857541"/>
              </p:ext>
            </p:extLst>
          </p:nvPr>
        </p:nvGraphicFramePr>
        <p:xfrm>
          <a:off x="3777507" y="1215462"/>
          <a:ext cx="1617785" cy="34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" name="Equation" r:id="rId8" imgW="952200" imgH="203040" progId="Equation.DSMT4">
                  <p:embed/>
                </p:oleObj>
              </mc:Choice>
              <mc:Fallback>
                <p:oleObj name="Equation" r:id="rId8" imgW="952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77507" y="1215462"/>
                        <a:ext cx="1617785" cy="345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FF32C33F-D792-45AE-8532-AFB57E10F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067582"/>
              </p:ext>
            </p:extLst>
          </p:nvPr>
        </p:nvGraphicFramePr>
        <p:xfrm>
          <a:off x="2463428" y="1514475"/>
          <a:ext cx="120808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" name="Equation" r:id="rId10" imgW="711000" imgH="203040" progId="Equation.DSMT4">
                  <p:embed/>
                </p:oleObj>
              </mc:Choice>
              <mc:Fallback>
                <p:oleObj name="Equation" r:id="rId10" imgW="71100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xmlns="" id="{6704BE3A-6EC4-4F01-8698-3F411C5830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3428" y="1514475"/>
                        <a:ext cx="1208087" cy="34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2DD2A8A3-5BF3-4E44-B6D3-304C4C824E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103874"/>
              </p:ext>
            </p:extLst>
          </p:nvPr>
        </p:nvGraphicFramePr>
        <p:xfrm>
          <a:off x="2396142" y="2181955"/>
          <a:ext cx="37274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" name="Equation" r:id="rId12" imgW="2400120" imgH="203040" progId="Equation.DSMT4">
                  <p:embed/>
                </p:oleObj>
              </mc:Choice>
              <mc:Fallback>
                <p:oleObj name="Equation" r:id="rId12" imgW="240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96142" y="2181955"/>
                        <a:ext cx="3727450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xmlns="" id="{09964903-331D-45B8-907D-8E9901661E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128045"/>
              </p:ext>
            </p:extLst>
          </p:nvPr>
        </p:nvGraphicFramePr>
        <p:xfrm>
          <a:off x="1967236" y="2427007"/>
          <a:ext cx="4162228" cy="337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" name="Equation" r:id="rId14" imgW="2819160" imgH="228600" progId="Equation.DSMT4">
                  <p:embed/>
                </p:oleObj>
              </mc:Choice>
              <mc:Fallback>
                <p:oleObj name="Equation" r:id="rId14" imgW="281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67236" y="2427007"/>
                        <a:ext cx="4162228" cy="337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xmlns="" id="{7603D6C5-E4DC-4C06-A8AC-CB7C2B912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359874"/>
              </p:ext>
            </p:extLst>
          </p:nvPr>
        </p:nvGraphicFramePr>
        <p:xfrm>
          <a:off x="4439627" y="4542698"/>
          <a:ext cx="26606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" name="Equation" r:id="rId16" imgW="1650960" imgH="228600" progId="Equation.DSMT4">
                  <p:embed/>
                </p:oleObj>
              </mc:Choice>
              <mc:Fallback>
                <p:oleObj name="Equation" r:id="rId16" imgW="165096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xmlns="" id="{76269A9D-0F9D-4402-B372-4603CF608B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39627" y="4542698"/>
                        <a:ext cx="266065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72A3D2FE-C50B-40FC-A70D-E63D9055E8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987421"/>
              </p:ext>
            </p:extLst>
          </p:nvPr>
        </p:nvGraphicFramePr>
        <p:xfrm>
          <a:off x="2312259" y="3710474"/>
          <a:ext cx="212725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2" name="Equation" r:id="rId18" imgW="126720" imgH="152280" progId="Equation.DSMT4">
                  <p:embed/>
                </p:oleObj>
              </mc:Choice>
              <mc:Fallback>
                <p:oleObj name="Equation" r:id="rId18" imgW="126720" imgH="1522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xmlns="" id="{39B9F8D7-4F38-433E-9CA5-546523E3B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12259" y="3710474"/>
                        <a:ext cx="212725" cy="25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xmlns="" id="{E6B9B91A-35E9-4BAE-B60D-4F5DAF950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213331"/>
              </p:ext>
            </p:extLst>
          </p:nvPr>
        </p:nvGraphicFramePr>
        <p:xfrm>
          <a:off x="2025054" y="2778489"/>
          <a:ext cx="212725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3" name="Equation" r:id="rId20" imgW="126720" imgH="152280" progId="Equation.DSMT4">
                  <p:embed/>
                </p:oleObj>
              </mc:Choice>
              <mc:Fallback>
                <p:oleObj name="Equation" r:id="rId20" imgW="126720" imgH="1522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xmlns="" id="{72A3D2FE-C50B-40FC-A70D-E63D9055E8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25054" y="2778489"/>
                        <a:ext cx="212725" cy="25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xmlns="" id="{435B9D98-5E3E-4DFC-B79A-730C13CBD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5204"/>
              </p:ext>
            </p:extLst>
          </p:nvPr>
        </p:nvGraphicFramePr>
        <p:xfrm>
          <a:off x="4172805" y="2755328"/>
          <a:ext cx="10429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4" name="Equation" r:id="rId21" imgW="622080" imgH="203040" progId="Equation.DSMT4">
                  <p:embed/>
                </p:oleObj>
              </mc:Choice>
              <mc:Fallback>
                <p:oleObj name="Equation" r:id="rId21" imgW="622080" imgH="203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xmlns="" id="{E6B9B91A-35E9-4BAE-B60D-4F5DAF9501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72805" y="2755328"/>
                        <a:ext cx="1042987" cy="34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73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路径压缩的平摊分析</a:t>
            </a:r>
            <a:endParaRPr lang="zh-CN" altLang="en-US" sz="20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330031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为了统计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find(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追溯至根所经过的第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类父指针数量，规定：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经过第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类父指针，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find(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向子顶点收费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经过第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类父指针，不收费。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追溯路径上各顶点的有限津贴如何应付未知数量的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find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函数？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每向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find(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函数支付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元钱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find(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使其</a:t>
            </a:r>
            <a:r>
              <a:rPr lang="zh-CN" altLang="en-US" sz="200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父的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值至少增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                                     ，则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元津贴足以确保其与父亲区间相异，从而无需再付钱。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find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函数收取的钱数难于统计。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个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find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函数收取的总钱数                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find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所需总时间为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log*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log*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find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的平摊复杂性为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。从而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union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的平摊复杂性亦为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CA5C2FFE-B6B1-4782-8622-AC1B018CA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919829"/>
              </p:ext>
            </p:extLst>
          </p:nvPr>
        </p:nvGraphicFramePr>
        <p:xfrm>
          <a:off x="1555010" y="2713526"/>
          <a:ext cx="23923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4" imgW="1409400" imgH="228600" progId="Equation.DSMT4">
                  <p:embed/>
                </p:oleObj>
              </mc:Choice>
              <mc:Fallback>
                <p:oleObj name="Equation" r:id="rId4" imgW="140940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xmlns="" id="{6704BE3A-6EC4-4F01-8698-3F411C5830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5010" y="2713526"/>
                        <a:ext cx="2392363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C5022417-0408-4622-9246-F27FCAF584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821086"/>
              </p:ext>
            </p:extLst>
          </p:nvPr>
        </p:nvGraphicFramePr>
        <p:xfrm>
          <a:off x="726100" y="3674230"/>
          <a:ext cx="7635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6" imgW="457200" imgH="203040" progId="Equation.DSMT4">
                  <p:embed/>
                </p:oleObj>
              </mc:Choice>
              <mc:Fallback>
                <p:oleObj name="Equation" r:id="rId6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6100" y="3674230"/>
                        <a:ext cx="763588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39B9F8D7-4F38-433E-9CA5-546523E3B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558273"/>
              </p:ext>
            </p:extLst>
          </p:nvPr>
        </p:nvGraphicFramePr>
        <p:xfrm>
          <a:off x="4139351" y="3674230"/>
          <a:ext cx="10382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8" imgW="622080" imgH="203040" progId="Equation.DSMT4">
                  <p:embed/>
                </p:oleObj>
              </mc:Choice>
              <mc:Fallback>
                <p:oleObj name="Equation" r:id="rId8" imgW="62208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xmlns="" id="{C5022417-0408-4622-9246-F27FCAF584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39351" y="3674230"/>
                        <a:ext cx="1038225" cy="34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2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非加权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最小割问题的一个随机算法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5189354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最小割问题：给定非加权无向图，求其中包含边数最少的顶点割。</a:t>
            </a:r>
            <a:endParaRPr lang="en-US" altLang="zh-CN" sz="2000" dirty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Kruskal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算法开始运行时，所有边随机排序。运行过程中任意时刻的任意连通分支都对应于一个顶点割。从而该分支的度     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表示最小割数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若当前共有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个连通分支，则各分支之间的边数              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均匀随机选择其中一条边。该边属于最小割的概率                                。该边不属于最小割的概率                                  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Kruskal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算法顺次选择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条边得到一棵最小生成树。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Kruskal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算法选择出第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条边之时，停机。剩余两个连通分支。它们对应一个顶点割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条边都避开最小割、从而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即为最小割的概率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将第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-2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条边时停机的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Kruskal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算法运行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次。所得各顶点割中取最优者输出。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其以高概率为最小割。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运行时间为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David Karger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将之改造为一个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算法。截至目前最优。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D0A9C684-D651-4AC1-BE64-38EDC7232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905522"/>
              </p:ext>
            </p:extLst>
          </p:nvPr>
        </p:nvGraphicFramePr>
        <p:xfrm>
          <a:off x="6351454" y="1864200"/>
          <a:ext cx="436197" cy="290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" name="Equation" r:id="rId4" imgW="266400" imgH="177480" progId="Equation.DSMT4">
                  <p:embed/>
                </p:oleObj>
              </mc:Choice>
              <mc:Fallback>
                <p:oleObj name="Equation" r:id="rId4" imgW="266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51454" y="1864200"/>
                        <a:ext cx="436197" cy="290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5BAD6D91-470C-4265-AC85-63FA32E513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354941"/>
              </p:ext>
            </p:extLst>
          </p:nvPr>
        </p:nvGraphicFramePr>
        <p:xfrm>
          <a:off x="5995384" y="2154238"/>
          <a:ext cx="85248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8" name="Equation" r:id="rId6" imgW="520560" imgH="177480" progId="Equation.DSMT4">
                  <p:embed/>
                </p:oleObj>
              </mc:Choice>
              <mc:Fallback>
                <p:oleObj name="Equation" r:id="rId6" imgW="520560" imgH="177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xmlns="" id="{D0A9C684-D651-4AC1-BE64-38EDC72322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5384" y="2154238"/>
                        <a:ext cx="852488" cy="2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C1136FB1-6FFD-42C5-86E8-EDC08974DE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088045"/>
              </p:ext>
            </p:extLst>
          </p:nvPr>
        </p:nvGraphicFramePr>
        <p:xfrm>
          <a:off x="8178800" y="449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78800" y="4495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D540515A-7E37-46C2-8A86-E539A6335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027521"/>
              </p:ext>
            </p:extLst>
          </p:nvPr>
        </p:nvGraphicFramePr>
        <p:xfrm>
          <a:off x="6373937" y="2468322"/>
          <a:ext cx="20383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" name="Equation" r:id="rId10" imgW="1244520" imgH="203040" progId="Equation.DSMT4">
                  <p:embed/>
                </p:oleObj>
              </mc:Choice>
              <mc:Fallback>
                <p:oleObj name="Equation" r:id="rId10" imgW="124452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xmlns="" id="{5BAD6D91-470C-4265-AC85-63FA32E513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73937" y="2468322"/>
                        <a:ext cx="20383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1F5DE5F8-D882-43BB-A660-9719A88D04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01530"/>
              </p:ext>
            </p:extLst>
          </p:nvPr>
        </p:nvGraphicFramePr>
        <p:xfrm>
          <a:off x="3549045" y="2772751"/>
          <a:ext cx="218281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" name="Equation" r:id="rId12" imgW="1333440" imgH="203040" progId="Equation.DSMT4">
                  <p:embed/>
                </p:oleObj>
              </mc:Choice>
              <mc:Fallback>
                <p:oleObj name="Equation" r:id="rId12" imgW="133344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xmlns="" id="{5BAD6D91-470C-4265-AC85-63FA32E513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49045" y="2772751"/>
                        <a:ext cx="2182812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FDCC651C-B623-4ED1-95C9-2D4916CFDA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573598"/>
              </p:ext>
            </p:extLst>
          </p:nvPr>
        </p:nvGraphicFramePr>
        <p:xfrm>
          <a:off x="6318247" y="4017963"/>
          <a:ext cx="20796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" name="Equation" r:id="rId14" imgW="126720" imgH="152280" progId="Equation.DSMT4">
                  <p:embed/>
                </p:oleObj>
              </mc:Choice>
              <mc:Fallback>
                <p:oleObj name="Equation" r:id="rId14" imgW="126720" imgH="1522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xmlns="" id="{5BAD6D91-470C-4265-AC85-63FA32E513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18247" y="4017963"/>
                        <a:ext cx="207963" cy="25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14A7E23C-4382-43BA-B7CA-D2A8779A2F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85700"/>
              </p:ext>
            </p:extLst>
          </p:nvPr>
        </p:nvGraphicFramePr>
        <p:xfrm>
          <a:off x="1924660" y="4275138"/>
          <a:ext cx="35560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" name="Equation" r:id="rId16" imgW="2171520" imgH="419040" progId="Equation.DSMT4">
                  <p:embed/>
                </p:oleObj>
              </mc:Choice>
              <mc:Fallback>
                <p:oleObj name="Equation" r:id="rId16" imgW="2171520" imgH="419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xmlns="" id="{FDCC651C-B623-4ED1-95C9-2D4916CFDA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24660" y="4275138"/>
                        <a:ext cx="3556000" cy="69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47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算法是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Kruskal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算法的一个变形：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Kruskal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算法通过不断合并子树得到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MST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算法令一棵子树不断生长得到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MST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最小生成树：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Prim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75" y="2317125"/>
            <a:ext cx="5429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28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算法神似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最短路径算法：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最小生成树：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Prim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00" y="1597837"/>
            <a:ext cx="71628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7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例子：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最小生成树：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Prim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75" y="1672762"/>
            <a:ext cx="74866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89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编码从而进行通信：每个字母编码为一个码字。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定长编码：各字母的码字等长。变长编码：各字母的码字未必等长。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相比定长编码，变长编码可精简编码后的文件尺寸，实现数据压缩。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策略：高出现概率的字母使用短码字，低概率的使用长码字。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前缀码：一个字母的码字不能是另一字母码字的前缀。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可避免解码过程中的歧义。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Huffman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编码：一种得到最优前缀码的编码方法。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Huffman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编码：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40" y="3462925"/>
            <a:ext cx="742492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8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最小生成树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MST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问题定义：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树：连通无向图、无圈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连通无向图、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条边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任意两点间存在唯一路径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00" y="1627200"/>
            <a:ext cx="72771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29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编码树实例：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编码后文件期望长度最小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====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代价最小编码树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Huffman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编码：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57" y="1710880"/>
            <a:ext cx="5858125" cy="25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57" y="4732160"/>
            <a:ext cx="52006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贪心算法第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—Huffman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最优编码算法：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基于队列的二分堆实现，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Huffman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算法的时间复杂度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Huffman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编码：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00" y="1605600"/>
            <a:ext cx="74009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6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530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Horn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公式是由两类子句构成的合取范式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蕴含式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：包含一个正文字的析取式。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退化的蕴含式          即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纯否定子句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Horn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公式真值赋值的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吝啬赋真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策略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置所有变量为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存在未被满足的蕴含式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置其右侧变量为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        //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不得已而为之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所有纯否定子句均被满足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return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该真值赋值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 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return “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该公式不可满足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</a:p>
          <a:p>
            <a:pPr marL="2857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公式长度的线性时间：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2-3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行中，每个蕴含式最多处理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注意：行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循环未指明顺序。一个变量被置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，其它未被满足的蕴含式依然不满足，满足的蕴含式可能变得不满足。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正确性：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此算法所置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的变量，在任意的满足赋值中，均须为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Horn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公式：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15E1565D-997F-43AD-A65C-A9F0B9F9E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39653"/>
              </p:ext>
            </p:extLst>
          </p:nvPr>
        </p:nvGraphicFramePr>
        <p:xfrm>
          <a:off x="4742129" y="1529035"/>
          <a:ext cx="2936547" cy="34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4" imgW="1815840" imgH="215640" progId="Equation.DSMT4">
                  <p:embed/>
                </p:oleObj>
              </mc:Choice>
              <mc:Fallback>
                <p:oleObj name="Equation" r:id="rId4" imgW="1815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2129" y="1529035"/>
                        <a:ext cx="2936547" cy="34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984BF9C8-BF2D-47EE-95D4-FE39907104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556378"/>
              </p:ext>
            </p:extLst>
          </p:nvPr>
        </p:nvGraphicFramePr>
        <p:xfrm>
          <a:off x="3355366" y="1886710"/>
          <a:ext cx="49212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6" imgW="304560" imgH="152280" progId="Equation.DSMT4">
                  <p:embed/>
                </p:oleObj>
              </mc:Choice>
              <mc:Fallback>
                <p:oleObj name="Equation" r:id="rId6" imgW="304560" imgH="1522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xmlns="" id="{15E1565D-997F-43AD-A65C-A9F0B9F9EF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55366" y="1886710"/>
                        <a:ext cx="492125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FA5F21A9-3825-415E-8CD2-004973AFF3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715847"/>
              </p:ext>
            </p:extLst>
          </p:nvPr>
        </p:nvGraphicFramePr>
        <p:xfrm>
          <a:off x="2274029" y="2173288"/>
          <a:ext cx="14366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8" imgW="888840" imgH="164880" progId="Equation.DSMT4">
                  <p:embed/>
                </p:oleObj>
              </mc:Choice>
              <mc:Fallback>
                <p:oleObj name="Equation" r:id="rId8" imgW="888840" imgH="1648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xmlns="" id="{15E1565D-997F-43AD-A65C-A9F0B9F9EF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74029" y="2173288"/>
                        <a:ext cx="1436688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0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集合覆盖问题：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贪心近似算法：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选取能够覆盖当前未被覆盖元素最多的子集。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集合覆盖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贪心近似算法：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87" y="1577662"/>
            <a:ext cx="3934137" cy="86400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87" y="3254400"/>
            <a:ext cx="395556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87" y="3254400"/>
            <a:ext cx="395556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87" y="3254400"/>
            <a:ext cx="395556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87" y="3254400"/>
            <a:ext cx="395556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87" y="3254400"/>
            <a:ext cx="395556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87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定理：设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个元素，且其最优覆盖含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个子集，则贪心算法所得结果至多含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个子集。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集合覆盖</a:t>
            </a:r>
            <a:r>
              <a:rPr lang="en-US" altLang="zh-CN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贪心近似算法：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76" y="1929000"/>
            <a:ext cx="728161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6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最小生成树：</a:t>
            </a:r>
            <a:r>
              <a:rPr lang="en-US" altLang="zh-CN" cap="none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Kruskal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贪心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Kruskal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：不断选择剩余边中最轻且不和已经选中的边构成圈者。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亦称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避圈法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00" y="1785000"/>
            <a:ext cx="7920000" cy="355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1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最小生成树：</a:t>
            </a:r>
            <a:r>
              <a:rPr lang="en-US" altLang="zh-CN" cap="none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Kruskal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" y="1188000"/>
            <a:ext cx="8403251" cy="34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6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最小生成树：</a:t>
            </a:r>
            <a:r>
              <a:rPr lang="en-US" altLang="zh-CN" cap="none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Kruskal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1" y="1188000"/>
            <a:ext cx="8380800" cy="337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9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最小生成树：</a:t>
            </a:r>
            <a:r>
              <a:rPr lang="en-US" altLang="zh-CN" cap="none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Kruskal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" y="1188001"/>
            <a:ext cx="8397511" cy="3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最小生成树：</a:t>
            </a:r>
            <a:r>
              <a:rPr lang="en-US" altLang="zh-CN" cap="none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Kruskal</a:t>
            </a:r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0" y="1193862"/>
            <a:ext cx="8380800" cy="144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2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最小生成树：</a:t>
            </a:r>
            <a:r>
              <a:rPr lang="en-US" altLang="zh-CN" cap="none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Kruskal</a:t>
            </a:r>
            <a:r>
              <a:rPr lang="zh-CN" altLang="en-US" cap="none">
                <a:latin typeface="华文楷体" panose="02010600040101010101" pitchFamily="2" charset="-122"/>
                <a:ea typeface="华文楷体" panose="02010600040101010101" pitchFamily="2" charset="-122"/>
              </a:rPr>
              <a:t>算法的正确性</a:t>
            </a:r>
            <a:endParaRPr lang="zh-CN" altLang="en-US" sz="1600" cap="none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割性质：设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MST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的一个边子集。任选顶点集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，使得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中不包含跨越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V-S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的边。若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为跨越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V-S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的边中权重最轻者，则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X+e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也是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MST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的边子集。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08200"/>
            <a:ext cx="685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7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并查集：表示离散的集族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用有向树存储集合，每个顶点包含一个父指针、一个存贮其子树高度的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240" y="1958400"/>
            <a:ext cx="4507674" cy="4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94967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3406</TotalTime>
  <Words>1475</Words>
  <Application>Microsoft Office PowerPoint</Application>
  <PresentationFormat>全屏显示(4:3)</PresentationFormat>
  <Paragraphs>220</Paragraphs>
  <Slides>24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华文楷体</vt:lpstr>
      <vt:lpstr>楷体</vt:lpstr>
      <vt:lpstr>宋体</vt:lpstr>
      <vt:lpstr>幼圆</vt:lpstr>
      <vt:lpstr>Arial</vt:lpstr>
      <vt:lpstr>Calibri</vt:lpstr>
      <vt:lpstr>Century Gothic</vt:lpstr>
      <vt:lpstr>Times New Roman</vt:lpstr>
      <vt:lpstr>Wingdings</vt:lpstr>
      <vt:lpstr>Wingdings 3</vt:lpstr>
      <vt:lpstr>切片</vt:lpstr>
      <vt:lpstr>Equation</vt:lpstr>
      <vt:lpstr>第5章 贪心算法</vt:lpstr>
      <vt:lpstr>最小生成树</vt:lpstr>
      <vt:lpstr>最小生成树：Kruskal算法</vt:lpstr>
      <vt:lpstr>最小生成树：Kruskal算法</vt:lpstr>
      <vt:lpstr>最小生成树：Kruskal算法</vt:lpstr>
      <vt:lpstr>最小生成树：Kruskal算法</vt:lpstr>
      <vt:lpstr>最小生成树：Kruskal算法</vt:lpstr>
      <vt:lpstr>最小生成树：Kruskal算法的正确性</vt:lpstr>
      <vt:lpstr>并查集：表示离散的集族</vt:lpstr>
      <vt:lpstr>并查集：表示离散的集族</vt:lpstr>
      <vt:lpstr>并查集：表示离散的集族</vt:lpstr>
      <vt:lpstr>并查集：表示离散的集族</vt:lpstr>
      <vt:lpstr>并查集——路径压缩的平摊分析</vt:lpstr>
      <vt:lpstr>并查集——路径压缩的平摊分析</vt:lpstr>
      <vt:lpstr>(非加权)最小割问题的一个随机算法</vt:lpstr>
      <vt:lpstr>最小生成树：Prim算法</vt:lpstr>
      <vt:lpstr>最小生成树：Prim算法</vt:lpstr>
      <vt:lpstr>最小生成树：Prim算法</vt:lpstr>
      <vt:lpstr>Huffman编码：</vt:lpstr>
      <vt:lpstr>Huffman编码：</vt:lpstr>
      <vt:lpstr>Huffman编码：</vt:lpstr>
      <vt:lpstr>Horn公式：</vt:lpstr>
      <vt:lpstr>集合覆盖—贪心近似算法：</vt:lpstr>
      <vt:lpstr>集合覆盖—贪心近似算法：</vt:lpstr>
    </vt:vector>
  </TitlesOfParts>
  <Company>ysu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信息论与计算理论</dc:title>
  <dc:creator>Gourmet Wang</dc:creator>
  <cp:lastModifiedBy>Windows User</cp:lastModifiedBy>
  <cp:revision>194</cp:revision>
  <dcterms:created xsi:type="dcterms:W3CDTF">2015-10-08T02:49:44Z</dcterms:created>
  <dcterms:modified xsi:type="dcterms:W3CDTF">2020-09-24T21:03:03Z</dcterms:modified>
</cp:coreProperties>
</file>